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2" r:id="rId4"/>
    <p:sldId id="273" r:id="rId5"/>
    <p:sldId id="274" r:id="rId6"/>
    <p:sldId id="257" r:id="rId7"/>
    <p:sldId id="260" r:id="rId8"/>
    <p:sldId id="277" r:id="rId9"/>
    <p:sldId id="281" r:id="rId10"/>
    <p:sldId id="261" r:id="rId11"/>
    <p:sldId id="268" r:id="rId12"/>
    <p:sldId id="270" r:id="rId13"/>
    <p:sldId id="269" r:id="rId14"/>
    <p:sldId id="271" r:id="rId15"/>
    <p:sldId id="275" r:id="rId16"/>
    <p:sldId id="276" r:id="rId17"/>
    <p:sldId id="278" r:id="rId1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175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516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782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54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783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028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201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345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187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350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264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616F7-FE7E-489A-B5C6-EF19F2988FBA}" type="datetimeFigureOut">
              <a:rPr lang="sk-SK" smtClean="0"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34008-EA60-4BFC-A52F-ED90AB235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592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dmpofujRmc&amp;list=PLI8IGY1FbP5259LiXrPa38nPjxfBGBH_4&amp;index=1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i="1" u="sng" dirty="0"/>
              <a:t>Commodification and its consequences: Consumption and </a:t>
            </a:r>
            <a:r>
              <a:rPr lang="en-GB" i="1" u="sng" dirty="0" smtClean="0"/>
              <a:t>authenticity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SAN266, week2, </a:t>
            </a:r>
            <a:r>
              <a:rPr lang="sk-SK" dirty="0" err="1" smtClean="0"/>
              <a:t>February</a:t>
            </a:r>
            <a:r>
              <a:rPr lang="sk-SK" dirty="0" smtClean="0"/>
              <a:t> 27, 2018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2333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Antropol</a:t>
            </a:r>
            <a:r>
              <a:rPr lang="en-US" dirty="0" err="1" smtClean="0"/>
              <a:t>ogists</a:t>
            </a:r>
            <a:r>
              <a:rPr lang="en-US" dirty="0" smtClean="0"/>
              <a:t> are coming, hide TVs</a:t>
            </a:r>
            <a:r>
              <a:rPr lang="cs-CZ" dirty="0" smtClean="0"/>
              <a:t>!</a:t>
            </a:r>
          </a:p>
        </p:txBody>
      </p:sp>
      <p:pic>
        <p:nvPicPr>
          <p:cNvPr id="16386" name="Picture 6" descr="http://wemovetogether.files.wordpress.com/2013/01/anthropologist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089400" y="1993900"/>
            <a:ext cx="3848100" cy="3848100"/>
          </a:xfrm>
        </p:spPr>
      </p:pic>
    </p:spTree>
    <p:extLst>
      <p:ext uri="{BB962C8B-B14F-4D97-AF65-F5344CB8AC3E}">
        <p14:creationId xmlns:p14="http://schemas.microsoft.com/office/powerpoint/2010/main" val="190837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Consumption as a threat to authenticity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Anthropology</a:t>
            </a:r>
            <a:r>
              <a:rPr lang="sk-SK" dirty="0" smtClean="0"/>
              <a:t> </a:t>
            </a:r>
            <a:r>
              <a:rPr lang="sk-SK" dirty="0" err="1" smtClean="0"/>
              <a:t>until</a:t>
            </a:r>
            <a:r>
              <a:rPr lang="sk-SK" dirty="0" smtClean="0"/>
              <a:t> 19</a:t>
            </a:r>
            <a:r>
              <a:rPr lang="en-US" dirty="0" smtClean="0"/>
              <a:t>7</a:t>
            </a:r>
            <a:r>
              <a:rPr lang="sk-SK" dirty="0" smtClean="0"/>
              <a:t>0</a:t>
            </a:r>
            <a:r>
              <a:rPr lang="en-US" dirty="0" smtClean="0"/>
              <a:t>’s ignoring consumption – chapters on social change </a:t>
            </a:r>
          </a:p>
          <a:p>
            <a:r>
              <a:rPr lang="sk-SK" dirty="0" smtClean="0"/>
              <a:t>„</a:t>
            </a:r>
            <a:r>
              <a:rPr lang="en-US" dirty="0" smtClean="0"/>
              <a:t>social change</a:t>
            </a:r>
            <a:r>
              <a:rPr lang="sk-SK" dirty="0" smtClean="0"/>
              <a:t>“- </a:t>
            </a:r>
            <a:r>
              <a:rPr lang="en-US" dirty="0" smtClean="0"/>
              <a:t>consumption as a threat to the concept of culture </a:t>
            </a:r>
          </a:p>
          <a:p>
            <a:pPr marL="0" indent="0">
              <a:buNone/>
            </a:pPr>
            <a:r>
              <a:rPr lang="en-US" dirty="0" smtClean="0"/>
              <a:t>Interpretations of consumer goods</a:t>
            </a:r>
            <a:r>
              <a:rPr lang="sk-SK" dirty="0" smtClean="0"/>
              <a:t>: </a:t>
            </a:r>
          </a:p>
          <a:p>
            <a:pPr marL="514350" indent="-514350">
              <a:buAutoNum type="arabicPeriod"/>
            </a:pPr>
            <a:r>
              <a:rPr lang="en-US" dirty="0" smtClean="0"/>
              <a:t>Incorporation to cosmology, ideally through ritual </a:t>
            </a:r>
            <a:r>
              <a:rPr lang="sk-SK" dirty="0" smtClean="0"/>
              <a:t>(</a:t>
            </a:r>
            <a:r>
              <a:rPr lang="sk-SK" dirty="0" err="1" smtClean="0"/>
              <a:t>Carsten</a:t>
            </a:r>
            <a:r>
              <a:rPr lang="sk-SK" dirty="0" smtClean="0"/>
              <a:t> – </a:t>
            </a:r>
            <a:r>
              <a:rPr lang="en-US" dirty="0" smtClean="0"/>
              <a:t>money</a:t>
            </a:r>
            <a:r>
              <a:rPr lang="sk-SK" dirty="0" smtClean="0"/>
              <a:t>, </a:t>
            </a:r>
            <a:r>
              <a:rPr lang="sk-SK" dirty="0" err="1" smtClean="0"/>
              <a:t>Torren</a:t>
            </a:r>
            <a:r>
              <a:rPr lang="sk-SK" dirty="0" smtClean="0"/>
              <a:t> - </a:t>
            </a:r>
            <a:r>
              <a:rPr lang="sk-SK" dirty="0" err="1" smtClean="0"/>
              <a:t>Drinking</a:t>
            </a:r>
            <a:r>
              <a:rPr lang="sk-SK" dirty="0" smtClean="0"/>
              <a:t> cash, </a:t>
            </a:r>
            <a:r>
              <a:rPr lang="sk-SK" dirty="0" err="1" smtClean="0"/>
              <a:t>Miller</a:t>
            </a:r>
            <a:r>
              <a:rPr lang="sk-SK" dirty="0" smtClean="0"/>
              <a:t> – </a:t>
            </a:r>
            <a:r>
              <a:rPr lang="en-US" dirty="0" smtClean="0"/>
              <a:t>Christmas, Cargo cults</a:t>
            </a:r>
            <a:r>
              <a:rPr lang="sk-SK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Desctruction</a:t>
            </a:r>
            <a:r>
              <a:rPr lang="en-US" dirty="0" smtClean="0"/>
              <a:t> of cosmology </a:t>
            </a:r>
            <a:r>
              <a:rPr lang="sk-SK" dirty="0" smtClean="0"/>
              <a:t>– (</a:t>
            </a:r>
            <a:r>
              <a:rPr lang="sk-SK" dirty="0" err="1" smtClean="0"/>
              <a:t>Bohannan</a:t>
            </a:r>
            <a:r>
              <a:rPr lang="sk-SK" dirty="0" smtClean="0"/>
              <a:t> a</a:t>
            </a:r>
            <a:r>
              <a:rPr lang="en-US" dirty="0" err="1" smtClean="0"/>
              <a:t>nd</a:t>
            </a:r>
            <a:r>
              <a:rPr lang="sk-SK" dirty="0" smtClean="0"/>
              <a:t> </a:t>
            </a:r>
            <a:r>
              <a:rPr lang="sk-SK" dirty="0" err="1" smtClean="0"/>
              <a:t>Bohannan</a:t>
            </a:r>
            <a:r>
              <a:rPr lang="sk-SK" dirty="0" smtClean="0"/>
              <a:t> – </a:t>
            </a:r>
            <a:r>
              <a:rPr lang="en-US" dirty="0" smtClean="0"/>
              <a:t>spheres of </a:t>
            </a:r>
            <a:r>
              <a:rPr lang="en-US" dirty="0" err="1" smtClean="0"/>
              <a:t>echange</a:t>
            </a:r>
            <a:r>
              <a:rPr lang="en-US" dirty="0" smtClean="0"/>
              <a:t> at </a:t>
            </a:r>
            <a:r>
              <a:rPr lang="sk-SK" dirty="0" smtClean="0"/>
              <a:t>Tiv, </a:t>
            </a:r>
            <a:r>
              <a:rPr lang="sk-SK" dirty="0" err="1" smtClean="0"/>
              <a:t>Comaroff</a:t>
            </a:r>
            <a:r>
              <a:rPr lang="sk-SK" dirty="0" smtClean="0"/>
              <a:t> a</a:t>
            </a:r>
            <a:r>
              <a:rPr lang="en-US" dirty="0" err="1" smtClean="0"/>
              <a:t>nd</a:t>
            </a:r>
            <a:r>
              <a:rPr lang="sk-SK" dirty="0" smtClean="0"/>
              <a:t> </a:t>
            </a:r>
            <a:r>
              <a:rPr lang="sk-SK" dirty="0" err="1" smtClean="0"/>
              <a:t>Comaroff</a:t>
            </a:r>
            <a:r>
              <a:rPr lang="sk-SK" dirty="0" smtClean="0"/>
              <a:t> – </a:t>
            </a:r>
            <a:r>
              <a:rPr lang="sk-SK" dirty="0" err="1" smtClean="0"/>
              <a:t>Godly</a:t>
            </a:r>
            <a:r>
              <a:rPr lang="sk-SK" dirty="0" smtClean="0"/>
              <a:t> </a:t>
            </a:r>
            <a:r>
              <a:rPr lang="sk-SK" dirty="0" err="1" smtClean="0"/>
              <a:t>beasts</a:t>
            </a:r>
            <a:r>
              <a:rPr lang="sk-SK" dirty="0" smtClean="0"/>
              <a:t>, </a:t>
            </a:r>
            <a:r>
              <a:rPr lang="sk-SK" dirty="0" err="1" smtClean="0"/>
              <a:t>beastly</a:t>
            </a:r>
            <a:r>
              <a:rPr lang="sk-SK" dirty="0" smtClean="0"/>
              <a:t> </a:t>
            </a:r>
            <a:r>
              <a:rPr lang="sk-SK" dirty="0" err="1" smtClean="0"/>
              <a:t>goods</a:t>
            </a:r>
            <a:r>
              <a:rPr lang="sk-SK" dirty="0" smtClean="0"/>
              <a:t>) </a:t>
            </a:r>
          </a:p>
          <a:p>
            <a:pPr marL="514350" indent="-514350">
              <a:buAutoNum type="arabicPeriod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7357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Cargo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Cargo cults: </a:t>
            </a:r>
          </a:p>
          <a:p>
            <a:pPr marL="0" indent="0">
              <a:buNone/>
            </a:pPr>
            <a:r>
              <a:rPr lang="en-US" dirty="0" smtClean="0"/>
              <a:t>Millenarian movements</a:t>
            </a:r>
            <a:r>
              <a:rPr lang="sk-SK" dirty="0" smtClean="0"/>
              <a:t> </a:t>
            </a:r>
            <a:r>
              <a:rPr lang="sk-SK" dirty="0" err="1" smtClean="0"/>
              <a:t>first</a:t>
            </a:r>
            <a:r>
              <a:rPr lang="sk-SK" dirty="0" smtClean="0"/>
              <a:t> </a:t>
            </a:r>
            <a:r>
              <a:rPr lang="sk-SK" dirty="0" err="1"/>
              <a:t>described</a:t>
            </a:r>
            <a:r>
              <a:rPr lang="sk-SK" dirty="0"/>
              <a:t> in </a:t>
            </a:r>
            <a:r>
              <a:rPr lang="en-US" dirty="0" smtClean="0"/>
              <a:t>Melanesia, </a:t>
            </a:r>
            <a:r>
              <a:rPr lang="sk-SK" dirty="0" err="1" smtClean="0"/>
              <a:t>encompass</a:t>
            </a:r>
            <a:r>
              <a:rPr lang="sk-SK" dirty="0" smtClean="0"/>
              <a:t> </a:t>
            </a:r>
            <a:r>
              <a:rPr lang="sk-SK" dirty="0"/>
              <a:t>a </a:t>
            </a:r>
            <a:r>
              <a:rPr lang="sk-SK" dirty="0" err="1"/>
              <a:t>range</a:t>
            </a:r>
            <a:r>
              <a:rPr lang="sk-SK" dirty="0"/>
              <a:t> of </a:t>
            </a:r>
            <a:r>
              <a:rPr lang="sk-SK" dirty="0" err="1"/>
              <a:t>practices</a:t>
            </a:r>
            <a:r>
              <a:rPr lang="sk-SK" dirty="0"/>
              <a:t> </a:t>
            </a:r>
            <a:r>
              <a:rPr lang="en-US" dirty="0" smtClean="0"/>
              <a:t>that </a:t>
            </a:r>
            <a:r>
              <a:rPr lang="sk-SK" dirty="0" err="1" smtClean="0"/>
              <a:t>will</a:t>
            </a:r>
            <a:r>
              <a:rPr lang="sk-SK" dirty="0" smtClean="0"/>
              <a:t> </a:t>
            </a:r>
            <a:r>
              <a:rPr lang="sk-SK" dirty="0" err="1"/>
              <a:t>result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appearance</a:t>
            </a:r>
            <a:r>
              <a:rPr lang="sk-SK" dirty="0"/>
              <a:t> of </a:t>
            </a:r>
            <a:r>
              <a:rPr lang="sk-SK" dirty="0" err="1"/>
              <a:t>material</a:t>
            </a:r>
            <a:r>
              <a:rPr lang="sk-SK" dirty="0"/>
              <a:t> </a:t>
            </a:r>
            <a:r>
              <a:rPr lang="sk-SK" dirty="0" err="1"/>
              <a:t>wealth</a:t>
            </a:r>
            <a:r>
              <a:rPr lang="sk-SK" dirty="0"/>
              <a:t>, </a:t>
            </a:r>
            <a:r>
              <a:rPr lang="sk-SK" dirty="0" err="1"/>
              <a:t>particularly</a:t>
            </a:r>
            <a:r>
              <a:rPr lang="sk-SK" dirty="0"/>
              <a:t> </a:t>
            </a:r>
            <a:r>
              <a:rPr lang="sk-SK" dirty="0" err="1"/>
              <a:t>highly</a:t>
            </a:r>
            <a:r>
              <a:rPr lang="sk-SK" dirty="0"/>
              <a:t> </a:t>
            </a:r>
            <a:r>
              <a:rPr lang="sk-SK" dirty="0" err="1"/>
              <a:t>desirable</a:t>
            </a:r>
            <a:r>
              <a:rPr lang="sk-SK" dirty="0"/>
              <a:t> Western </a:t>
            </a:r>
            <a:r>
              <a:rPr lang="sk-SK" dirty="0" err="1"/>
              <a:t>goods</a:t>
            </a:r>
            <a:r>
              <a:rPr lang="sk-SK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sk-SK" dirty="0"/>
              <a:t>https://www.youtube.com/watch?v=qmlYe2KS0-Y</a:t>
            </a:r>
          </a:p>
        </p:txBody>
      </p:sp>
    </p:spTree>
    <p:extLst>
      <p:ext uri="{BB962C8B-B14F-4D97-AF65-F5344CB8AC3E}">
        <p14:creationId xmlns:p14="http://schemas.microsoft.com/office/powerpoint/2010/main" val="3508277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Cargo cults – Vanuatu, John </a:t>
            </a:r>
            <a:r>
              <a:rPr lang="en-US" dirty="0" err="1" smtClean="0"/>
              <a:t>Frum</a:t>
            </a:r>
            <a:r>
              <a:rPr lang="en-US" dirty="0" smtClean="0"/>
              <a:t> Army</a:t>
            </a:r>
            <a:endParaRPr lang="sk-SK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53" y="1690688"/>
            <a:ext cx="7735712" cy="4351338"/>
          </a:xfr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694" y="3016251"/>
            <a:ext cx="42862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895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Spheres of exchange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Bohannan</a:t>
            </a:r>
            <a:r>
              <a:rPr lang="en-US" dirty="0"/>
              <a:t> and </a:t>
            </a:r>
            <a:r>
              <a:rPr lang="en-US" dirty="0" err="1"/>
              <a:t>Bohannan</a:t>
            </a:r>
            <a:r>
              <a:rPr lang="en-US" dirty="0"/>
              <a:t>. 1968. </a:t>
            </a:r>
            <a:r>
              <a:rPr lang="en-US" i="1" dirty="0" err="1"/>
              <a:t>Tiv</a:t>
            </a:r>
            <a:r>
              <a:rPr lang="en-US" i="1" dirty="0"/>
              <a:t> Economy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Spheres of exchange: Goods and services belong to distinct value categories and can be exchanged only within the category (sphere of exchange) they belong to </a:t>
            </a:r>
          </a:p>
          <a:p>
            <a:pPr marL="0" indent="0">
              <a:buNone/>
            </a:pPr>
            <a:r>
              <a:rPr lang="en-US" dirty="0" err="1"/>
              <a:t>Tiv</a:t>
            </a:r>
            <a:r>
              <a:rPr lang="en-US" dirty="0"/>
              <a:t>: 3 spheres of exchange (subsistence goods, ritual and prestigious goods including slaves, people)</a:t>
            </a:r>
          </a:p>
          <a:p>
            <a:endParaRPr lang="en-US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42810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Important works </a:t>
            </a:r>
            <a:endParaRPr lang="cs-CZ" b="1" dirty="0" smtClean="0"/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sk-SK" sz="3200" b="1" dirty="0" err="1" smtClean="0"/>
              <a:t>Marshall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Sahlins</a:t>
            </a:r>
            <a:r>
              <a:rPr lang="sk-SK" sz="3200" b="1" dirty="0" smtClean="0"/>
              <a:t>. </a:t>
            </a:r>
            <a:r>
              <a:rPr lang="en-GB" sz="3200" b="1" dirty="0" smtClean="0"/>
              <a:t>1974</a:t>
            </a:r>
            <a:r>
              <a:rPr lang="sk-SK" sz="3200" b="1" dirty="0" smtClean="0"/>
              <a:t>.</a:t>
            </a:r>
            <a:r>
              <a:rPr lang="en-GB" sz="3200" b="1" dirty="0" smtClean="0"/>
              <a:t> </a:t>
            </a:r>
            <a:r>
              <a:rPr lang="en-GB" sz="3200" b="1" i="1" dirty="0" smtClean="0"/>
              <a:t>Original Affluent society</a:t>
            </a:r>
            <a:endParaRPr lang="sk-SK" sz="3200" b="1" i="1" dirty="0" smtClean="0"/>
          </a:p>
          <a:p>
            <a:pPr>
              <a:lnSpc>
                <a:spcPct val="80000"/>
              </a:lnSpc>
            </a:pPr>
            <a:r>
              <a:rPr lang="sk-SK" sz="3200" dirty="0" err="1" smtClean="0"/>
              <a:t>There</a:t>
            </a:r>
            <a:r>
              <a:rPr lang="sk-SK" sz="3200" dirty="0" smtClean="0"/>
              <a:t> </a:t>
            </a:r>
            <a:r>
              <a:rPr lang="sk-SK" sz="3200" dirty="0" err="1" smtClean="0"/>
              <a:t>is</a:t>
            </a:r>
            <a:r>
              <a:rPr lang="sk-SK" sz="3200" dirty="0" smtClean="0"/>
              <a:t> no </a:t>
            </a:r>
            <a:r>
              <a:rPr lang="sk-SK" sz="3200" dirty="0" err="1" smtClean="0"/>
              <a:t>natural</a:t>
            </a:r>
            <a:r>
              <a:rPr lang="sk-SK" sz="3200" dirty="0" smtClean="0"/>
              <a:t> </a:t>
            </a:r>
            <a:r>
              <a:rPr lang="sk-SK" sz="3200" dirty="0" err="1" smtClean="0"/>
              <a:t>desire</a:t>
            </a:r>
            <a:r>
              <a:rPr lang="sk-SK" sz="3200" dirty="0" smtClean="0"/>
              <a:t> to </a:t>
            </a:r>
            <a:r>
              <a:rPr lang="sk-SK" sz="3200" dirty="0" err="1" smtClean="0"/>
              <a:t>own</a:t>
            </a:r>
            <a:r>
              <a:rPr lang="sk-SK" sz="3200" dirty="0" smtClean="0"/>
              <a:t> </a:t>
            </a:r>
            <a:r>
              <a:rPr lang="sk-SK" sz="3200" dirty="0" err="1" smtClean="0"/>
              <a:t>goods</a:t>
            </a:r>
            <a:r>
              <a:rPr lang="sk-SK" sz="3200" dirty="0" smtClean="0"/>
              <a:t> or to </a:t>
            </a:r>
            <a:r>
              <a:rPr lang="sk-SK" sz="3200" dirty="0" err="1" smtClean="0"/>
              <a:t>own</a:t>
            </a:r>
            <a:r>
              <a:rPr lang="sk-SK" sz="3200" dirty="0" smtClean="0"/>
              <a:t> a </a:t>
            </a:r>
            <a:r>
              <a:rPr lang="sk-SK" sz="3200" dirty="0" err="1" smtClean="0"/>
              <a:t>lot</a:t>
            </a:r>
            <a:r>
              <a:rPr lang="en-GB" sz="3200" dirty="0" smtClean="0"/>
              <a:t>. </a:t>
            </a:r>
            <a:r>
              <a:rPr lang="sk-SK" sz="3200" dirty="0" err="1" smtClean="0"/>
              <a:t>Against</a:t>
            </a:r>
            <a:r>
              <a:rPr lang="sk-SK" sz="3200" dirty="0" smtClean="0"/>
              <a:t> </a:t>
            </a:r>
            <a:r>
              <a:rPr lang="sk-SK" sz="3200" dirty="0" err="1" smtClean="0"/>
              <a:t>evolutionist</a:t>
            </a:r>
            <a:r>
              <a:rPr lang="sk-SK" sz="3200" dirty="0" smtClean="0"/>
              <a:t> </a:t>
            </a:r>
            <a:r>
              <a:rPr lang="sk-SK" sz="3200" dirty="0" err="1" smtClean="0"/>
              <a:t>hypothesis</a:t>
            </a:r>
            <a:r>
              <a:rPr lang="sk-SK" sz="3200" dirty="0" smtClean="0"/>
              <a:t> </a:t>
            </a:r>
            <a:r>
              <a:rPr lang="sk-SK" sz="3200" dirty="0" err="1" smtClean="0"/>
              <a:t>that</a:t>
            </a:r>
            <a:r>
              <a:rPr lang="sk-SK" sz="3200" dirty="0" smtClean="0"/>
              <a:t> </a:t>
            </a:r>
            <a:r>
              <a:rPr lang="sk-SK" sz="3200" dirty="0" err="1" smtClean="0"/>
              <a:t>free</a:t>
            </a:r>
            <a:r>
              <a:rPr lang="sk-SK" sz="3200" dirty="0" smtClean="0"/>
              <a:t> </a:t>
            </a:r>
            <a:r>
              <a:rPr lang="sk-SK" sz="3200" dirty="0" err="1" smtClean="0"/>
              <a:t>time</a:t>
            </a:r>
            <a:r>
              <a:rPr lang="sk-SK" sz="3200" dirty="0" smtClean="0"/>
              <a:t> </a:t>
            </a:r>
            <a:r>
              <a:rPr lang="sk-SK" sz="3200" dirty="0" err="1" smtClean="0"/>
              <a:t>evolves</a:t>
            </a:r>
            <a:r>
              <a:rPr lang="sk-SK" sz="3200" dirty="0" smtClean="0"/>
              <a:t> </a:t>
            </a:r>
            <a:r>
              <a:rPr lang="sk-SK" sz="3200" dirty="0" err="1" smtClean="0"/>
              <a:t>with</a:t>
            </a:r>
            <a:r>
              <a:rPr lang="sk-SK" sz="3200" dirty="0" smtClean="0"/>
              <a:t> </a:t>
            </a:r>
            <a:r>
              <a:rPr lang="sk-SK" sz="3200" dirty="0" err="1" smtClean="0"/>
              <a:t>affluence</a:t>
            </a:r>
            <a:r>
              <a:rPr lang="sk-SK" sz="3200" dirty="0" smtClean="0"/>
              <a:t> in late </a:t>
            </a:r>
            <a:r>
              <a:rPr lang="sk-SK" sz="3200" dirty="0" err="1" smtClean="0"/>
              <a:t>stages</a:t>
            </a:r>
            <a:r>
              <a:rPr lang="sk-SK" sz="3200" dirty="0" smtClean="0"/>
              <a:t> of </a:t>
            </a:r>
            <a:r>
              <a:rPr lang="sk-SK" sz="3200" dirty="0" err="1" smtClean="0"/>
              <a:t>social</a:t>
            </a:r>
            <a:r>
              <a:rPr lang="sk-SK" sz="3200" dirty="0" smtClean="0"/>
              <a:t> </a:t>
            </a:r>
            <a:r>
              <a:rPr lang="sk-SK" sz="3200" dirty="0" err="1" smtClean="0"/>
              <a:t>evolution</a:t>
            </a:r>
            <a:endParaRPr lang="sk-SK" sz="3200" dirty="0" smtClean="0"/>
          </a:p>
          <a:p>
            <a:pPr>
              <a:lnSpc>
                <a:spcPct val="80000"/>
              </a:lnSpc>
            </a:pPr>
            <a:r>
              <a:rPr lang="sk-SK" sz="3200" b="1" dirty="0" err="1" smtClean="0"/>
              <a:t>Nancy</a:t>
            </a:r>
            <a:r>
              <a:rPr lang="sk-SK" sz="3200" b="1" dirty="0" smtClean="0"/>
              <a:t> </a:t>
            </a:r>
            <a:r>
              <a:rPr lang="en-GB" sz="3200" b="1" dirty="0" smtClean="0"/>
              <a:t>Munn</a:t>
            </a:r>
            <a:r>
              <a:rPr lang="sk-SK" sz="3200" b="1" dirty="0" smtClean="0"/>
              <a:t>. </a:t>
            </a:r>
            <a:r>
              <a:rPr lang="en-GB" sz="3200" b="1" dirty="0" smtClean="0"/>
              <a:t>1986</a:t>
            </a:r>
            <a:r>
              <a:rPr lang="sk-SK" sz="3200" b="1" dirty="0" smtClean="0"/>
              <a:t>.</a:t>
            </a:r>
            <a:r>
              <a:rPr lang="en-GB" sz="3200" b="1" dirty="0" smtClean="0"/>
              <a:t> </a:t>
            </a:r>
            <a:r>
              <a:rPr lang="en-GB" sz="3200" b="1" i="1" dirty="0" smtClean="0"/>
              <a:t>Fame of </a:t>
            </a:r>
            <a:r>
              <a:rPr lang="en-GB" sz="3200" b="1" i="1" dirty="0" err="1" smtClean="0"/>
              <a:t>Gawa</a:t>
            </a:r>
            <a:endParaRPr lang="sk-SK" sz="3200" b="1" i="1" dirty="0" smtClean="0"/>
          </a:p>
          <a:p>
            <a:pPr>
              <a:lnSpc>
                <a:spcPct val="80000"/>
              </a:lnSpc>
            </a:pPr>
            <a:r>
              <a:rPr lang="sk-SK" sz="3200" dirty="0" err="1" smtClean="0"/>
              <a:t>Consumption</a:t>
            </a:r>
            <a:r>
              <a:rPr lang="sk-SK" sz="3200" dirty="0" smtClean="0"/>
              <a:t> </a:t>
            </a:r>
            <a:r>
              <a:rPr lang="sk-SK" sz="3200" dirty="0" err="1" smtClean="0"/>
              <a:t>is</a:t>
            </a:r>
            <a:r>
              <a:rPr lang="sk-SK" sz="3200" dirty="0" smtClean="0"/>
              <a:t> </a:t>
            </a:r>
            <a:r>
              <a:rPr lang="sk-SK" sz="3200" dirty="0" err="1" smtClean="0"/>
              <a:t>not</a:t>
            </a:r>
            <a:r>
              <a:rPr lang="sk-SK" sz="3200" dirty="0" smtClean="0"/>
              <a:t> </a:t>
            </a:r>
            <a:r>
              <a:rPr lang="sk-SK" sz="3200" dirty="0" err="1" smtClean="0"/>
              <a:t>utilitarian</a:t>
            </a:r>
            <a:r>
              <a:rPr lang="sk-SK" sz="3200" dirty="0" smtClean="0"/>
              <a:t>/</a:t>
            </a:r>
            <a:r>
              <a:rPr lang="sk-SK" sz="3200" dirty="0" err="1" smtClean="0"/>
              <a:t>functional</a:t>
            </a:r>
            <a:endParaRPr lang="sk-SK" sz="32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k-SK" sz="3200" b="1" dirty="0" err="1" smtClean="0"/>
              <a:t>Marilyn</a:t>
            </a:r>
            <a:r>
              <a:rPr lang="sk-SK" sz="3200" b="1" dirty="0" smtClean="0"/>
              <a:t> </a:t>
            </a:r>
            <a:r>
              <a:rPr lang="en-GB" sz="3200" b="1" dirty="0" err="1" smtClean="0"/>
              <a:t>Strathern</a:t>
            </a:r>
            <a:r>
              <a:rPr lang="sk-SK" sz="3200" b="1" dirty="0" smtClean="0"/>
              <a:t>.</a:t>
            </a:r>
            <a:r>
              <a:rPr lang="en-GB" sz="3200" b="1" dirty="0" smtClean="0"/>
              <a:t> 1988</a:t>
            </a:r>
            <a:r>
              <a:rPr lang="sk-SK" sz="3200" b="1" dirty="0" smtClean="0"/>
              <a:t>. </a:t>
            </a:r>
            <a:r>
              <a:rPr lang="sk-SK" sz="3200" b="1" dirty="0" err="1" smtClean="0"/>
              <a:t>Gender</a:t>
            </a:r>
            <a:r>
              <a:rPr lang="sk-SK" sz="3200" b="1" dirty="0" smtClean="0"/>
              <a:t> of </a:t>
            </a:r>
            <a:r>
              <a:rPr lang="sk-SK" sz="3200" b="1" dirty="0" err="1" smtClean="0"/>
              <a:t>Gift</a:t>
            </a:r>
            <a:r>
              <a:rPr lang="sk-SK" sz="3200" b="1" dirty="0" smtClean="0"/>
              <a:t>. </a:t>
            </a:r>
          </a:p>
          <a:p>
            <a:pPr>
              <a:lnSpc>
                <a:spcPct val="80000"/>
              </a:lnSpc>
            </a:pPr>
            <a:r>
              <a:rPr lang="sk-SK" sz="3200" dirty="0" err="1" smtClean="0"/>
              <a:t>Property</a:t>
            </a:r>
            <a:r>
              <a:rPr lang="sk-SK" sz="3200" dirty="0" smtClean="0"/>
              <a:t> and </a:t>
            </a:r>
            <a:r>
              <a:rPr lang="sk-SK" sz="3200" dirty="0" err="1" smtClean="0"/>
              <a:t>production</a:t>
            </a:r>
            <a:r>
              <a:rPr lang="sk-SK" sz="3200" dirty="0" smtClean="0"/>
              <a:t> are </a:t>
            </a:r>
            <a:r>
              <a:rPr lang="sk-SK" sz="3200" dirty="0" err="1" smtClean="0"/>
              <a:t>not</a:t>
            </a:r>
            <a:r>
              <a:rPr lang="sk-SK" sz="3200" dirty="0" smtClean="0"/>
              <a:t> </a:t>
            </a:r>
            <a:r>
              <a:rPr lang="sk-SK" sz="3200" dirty="0" err="1" smtClean="0"/>
              <a:t>neccesarily</a:t>
            </a:r>
            <a:r>
              <a:rPr lang="sk-SK" sz="3200" dirty="0" smtClean="0"/>
              <a:t> </a:t>
            </a:r>
            <a:r>
              <a:rPr lang="sk-SK" sz="3200" dirty="0" err="1" smtClean="0"/>
              <a:t>related</a:t>
            </a:r>
            <a:endParaRPr lang="sk-SK" sz="32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206777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Daniel </a:t>
            </a:r>
            <a:r>
              <a:rPr lang="sk-SK" b="1" dirty="0" err="1" smtClean="0"/>
              <a:t>Miller</a:t>
            </a:r>
            <a:endParaRPr lang="cs-CZ" b="1" dirty="0" smtClean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charset="0"/>
              <a:buNone/>
            </a:pPr>
            <a:r>
              <a:rPr lang="cs-CZ" sz="3200" b="1" dirty="0" smtClean="0"/>
              <a:t>Daniel Miller. 1987. </a:t>
            </a:r>
            <a:r>
              <a:rPr lang="cs-CZ" sz="3200" b="1" dirty="0" err="1" smtClean="0"/>
              <a:t>Material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Culture</a:t>
            </a:r>
            <a:r>
              <a:rPr lang="cs-CZ" sz="3200" b="1" dirty="0" smtClean="0"/>
              <a:t> and </a:t>
            </a:r>
            <a:r>
              <a:rPr lang="cs-CZ" sz="3200" b="1" dirty="0" err="1" smtClean="0"/>
              <a:t>Mass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Consumption</a:t>
            </a:r>
            <a:endParaRPr lang="cs-CZ" sz="3200" dirty="0" smtClean="0"/>
          </a:p>
          <a:p>
            <a:pPr algn="just"/>
            <a:r>
              <a:rPr lang="cs-CZ" sz="3200" dirty="0" err="1" smtClean="0"/>
              <a:t>Focus</a:t>
            </a:r>
            <a:r>
              <a:rPr lang="cs-CZ" sz="3200" dirty="0" smtClean="0"/>
              <a:t> on </a:t>
            </a:r>
            <a:r>
              <a:rPr lang="cs-CZ" sz="3200" dirty="0" err="1" smtClean="0"/>
              <a:t>modern</a:t>
            </a:r>
            <a:r>
              <a:rPr lang="cs-CZ" sz="3200" dirty="0" smtClean="0"/>
              <a:t> western society and </a:t>
            </a:r>
            <a:r>
              <a:rPr lang="cs-CZ" sz="3200" dirty="0" err="1" smtClean="0"/>
              <a:t>consumption</a:t>
            </a:r>
            <a:r>
              <a:rPr lang="en-US" sz="3200" dirty="0" smtClean="0"/>
              <a:t>, c</a:t>
            </a:r>
            <a:r>
              <a:rPr lang="cs-CZ" sz="3200" dirty="0" err="1" smtClean="0"/>
              <a:t>onsumption</a:t>
            </a:r>
            <a:r>
              <a:rPr lang="cs-CZ" sz="3200" dirty="0" smtClean="0"/>
              <a:t> as </a:t>
            </a:r>
            <a:r>
              <a:rPr lang="cs-CZ" sz="3200" dirty="0" err="1" smtClean="0"/>
              <a:t>creation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culture</a:t>
            </a:r>
            <a:r>
              <a:rPr lang="cs-CZ" sz="3200" dirty="0" smtClean="0"/>
              <a:t> in </a:t>
            </a:r>
            <a:r>
              <a:rPr lang="cs-CZ" sz="3200" dirty="0" err="1" smtClean="0"/>
              <a:t>capitalism</a:t>
            </a:r>
            <a:endParaRPr lang="cs-CZ" sz="3200" dirty="0" smtClean="0"/>
          </a:p>
          <a:p>
            <a:pPr marL="0" indent="0" algn="just">
              <a:buNone/>
            </a:pPr>
            <a:r>
              <a:rPr lang="cs-CZ" sz="3200" b="1" dirty="0" smtClean="0"/>
              <a:t>Daniel Miller</a:t>
            </a:r>
            <a:r>
              <a:rPr lang="en-US" sz="3200" b="1" dirty="0" smtClean="0"/>
              <a:t> (</a:t>
            </a:r>
            <a:r>
              <a:rPr lang="sk-SK" sz="3200" b="1" dirty="0" err="1" smtClean="0"/>
              <a:t>ed</a:t>
            </a:r>
            <a:r>
              <a:rPr lang="sk-SK" sz="3200" b="1" dirty="0" smtClean="0"/>
              <a:t>.</a:t>
            </a:r>
            <a:r>
              <a:rPr lang="en-US" sz="3200" b="1" dirty="0" smtClean="0"/>
              <a:t>).</a:t>
            </a:r>
            <a:r>
              <a:rPr lang="cs-CZ" sz="3200" b="1" dirty="0" smtClean="0"/>
              <a:t> </a:t>
            </a:r>
            <a:r>
              <a:rPr lang="en-US" sz="3200" b="1" dirty="0" smtClean="0"/>
              <a:t>1995</a:t>
            </a:r>
            <a:r>
              <a:rPr lang="cs-CZ" sz="3200" b="1" dirty="0" smtClean="0"/>
              <a:t>. </a:t>
            </a:r>
            <a:r>
              <a:rPr lang="cs-CZ" sz="3200" b="1" dirty="0" err="1" smtClean="0"/>
              <a:t>Acknowledging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Consumption</a:t>
            </a:r>
            <a:r>
              <a:rPr lang="cs-CZ" sz="3200" b="1" dirty="0" smtClean="0"/>
              <a:t>. </a:t>
            </a:r>
            <a:endParaRPr lang="sk-SK" sz="3200" dirty="0" smtClean="0"/>
          </a:p>
          <a:p>
            <a:pPr algn="just"/>
            <a:r>
              <a:rPr lang="sk-SK" sz="3200" dirty="0" err="1" smtClean="0"/>
              <a:t>Research</a:t>
            </a:r>
            <a:r>
              <a:rPr lang="sk-SK" sz="3200" dirty="0" smtClean="0"/>
              <a:t> of </a:t>
            </a:r>
            <a:r>
              <a:rPr lang="sk-SK" sz="3200" dirty="0" err="1" smtClean="0"/>
              <a:t>consumption</a:t>
            </a:r>
            <a:r>
              <a:rPr lang="sk-SK" sz="3200" dirty="0" smtClean="0"/>
              <a:t> </a:t>
            </a:r>
            <a:r>
              <a:rPr lang="sk-SK" sz="3200" dirty="0" err="1" smtClean="0"/>
              <a:t>transforms</a:t>
            </a:r>
            <a:r>
              <a:rPr lang="sk-SK" sz="3200" dirty="0" smtClean="0"/>
              <a:t> </a:t>
            </a:r>
            <a:r>
              <a:rPr lang="sk-SK" sz="3200" dirty="0" err="1" smtClean="0"/>
              <a:t>anthropology</a:t>
            </a:r>
            <a:r>
              <a:rPr lang="sk-SK" sz="3200" dirty="0" smtClean="0"/>
              <a:t> as </a:t>
            </a:r>
            <a:r>
              <a:rPr lang="sk-SK" sz="3200" dirty="0" err="1" smtClean="0"/>
              <a:t>discipline</a:t>
            </a:r>
            <a:r>
              <a:rPr lang="sk-SK" sz="3200" dirty="0" smtClean="0"/>
              <a:t> </a:t>
            </a:r>
          </a:p>
          <a:p>
            <a:pPr algn="just"/>
            <a:r>
              <a:rPr lang="sk-SK" sz="3200" dirty="0" err="1" smtClean="0"/>
              <a:t>Global</a:t>
            </a:r>
            <a:r>
              <a:rPr lang="sk-SK" sz="3200" dirty="0" smtClean="0"/>
              <a:t> </a:t>
            </a:r>
            <a:r>
              <a:rPr lang="sk-SK" sz="3200" dirty="0" err="1" smtClean="0"/>
              <a:t>mass</a:t>
            </a:r>
            <a:r>
              <a:rPr lang="sk-SK" sz="3200" dirty="0" smtClean="0"/>
              <a:t> </a:t>
            </a:r>
            <a:r>
              <a:rPr lang="sk-SK" sz="3200" dirty="0" err="1" smtClean="0"/>
              <a:t>consumption</a:t>
            </a:r>
            <a:r>
              <a:rPr lang="sk-SK" sz="3200" dirty="0" smtClean="0"/>
              <a:t> </a:t>
            </a:r>
            <a:r>
              <a:rPr lang="sk-SK" sz="3200" dirty="0" err="1" smtClean="0"/>
              <a:t>means</a:t>
            </a:r>
            <a:r>
              <a:rPr lang="sk-SK" sz="3200" dirty="0" smtClean="0"/>
              <a:t> </a:t>
            </a:r>
            <a:r>
              <a:rPr lang="sk-SK" sz="3200" dirty="0" err="1" smtClean="0"/>
              <a:t>that</a:t>
            </a:r>
            <a:r>
              <a:rPr lang="sk-SK" sz="3200" dirty="0" smtClean="0"/>
              <a:t> </a:t>
            </a:r>
            <a:r>
              <a:rPr lang="sk-SK" sz="3200" dirty="0" err="1" smtClean="0"/>
              <a:t>people</a:t>
            </a:r>
            <a:r>
              <a:rPr lang="sk-SK" sz="3200" dirty="0" smtClean="0"/>
              <a:t> </a:t>
            </a:r>
            <a:r>
              <a:rPr lang="sk-SK" sz="3200" dirty="0" err="1" smtClean="0"/>
              <a:t>define</a:t>
            </a:r>
            <a:r>
              <a:rPr lang="sk-SK" sz="3200" dirty="0" smtClean="0"/>
              <a:t> </a:t>
            </a:r>
            <a:r>
              <a:rPr lang="sk-SK" sz="3200" dirty="0" err="1" smtClean="0"/>
              <a:t>themselves</a:t>
            </a:r>
            <a:r>
              <a:rPr lang="sk-SK" sz="3200" dirty="0" smtClean="0"/>
              <a:t> and </a:t>
            </a:r>
            <a:r>
              <a:rPr lang="sk-SK" sz="3200" dirty="0" err="1" smtClean="0"/>
              <a:t>their</a:t>
            </a:r>
            <a:r>
              <a:rPr lang="sk-SK" sz="3200" dirty="0" smtClean="0"/>
              <a:t> </a:t>
            </a:r>
            <a:r>
              <a:rPr lang="sk-SK" sz="3200" dirty="0" err="1" smtClean="0"/>
              <a:t>culture</a:t>
            </a:r>
            <a:r>
              <a:rPr lang="sk-SK" sz="3200" dirty="0" smtClean="0"/>
              <a:t> </a:t>
            </a:r>
            <a:r>
              <a:rPr lang="sk-SK" sz="3200" dirty="0" err="1" smtClean="0"/>
              <a:t>through</a:t>
            </a:r>
            <a:r>
              <a:rPr lang="sk-SK" sz="3200" dirty="0" smtClean="0"/>
              <a:t> </a:t>
            </a:r>
            <a:r>
              <a:rPr lang="sk-SK" sz="3200" dirty="0" err="1" smtClean="0"/>
              <a:t>commodities</a:t>
            </a:r>
            <a:endParaRPr lang="en-US" sz="3200" dirty="0" smtClean="0"/>
          </a:p>
          <a:p>
            <a:pPr marL="0" indent="0" algn="just">
              <a:buNone/>
            </a:pPr>
            <a:endParaRPr lang="en-US" sz="3200" dirty="0" smtClean="0"/>
          </a:p>
          <a:p>
            <a:pPr marL="0" indent="0" algn="just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971292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Miller, </a:t>
            </a:r>
            <a:r>
              <a:rPr lang="en-US" dirty="0" err="1" smtClean="0"/>
              <a:t>Mintz</a:t>
            </a:r>
            <a:r>
              <a:rPr lang="en-US" dirty="0" smtClean="0"/>
              <a:t>, </a:t>
            </a:r>
            <a:r>
              <a:rPr lang="en-US" dirty="0" err="1" smtClean="0"/>
              <a:t>Tambiah</a:t>
            </a:r>
            <a:r>
              <a:rPr lang="en-US" dirty="0" smtClean="0"/>
              <a:t> etc.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Consumption is a means for creation of cultural forms. Creates modernity as heterogeneous praxis</a:t>
            </a:r>
          </a:p>
          <a:p>
            <a:r>
              <a:rPr lang="sk-SK" dirty="0" err="1"/>
              <a:t>Comaroff</a:t>
            </a:r>
            <a:r>
              <a:rPr lang="sk-SK" dirty="0"/>
              <a:t> 1996:20 „</a:t>
            </a:r>
            <a:r>
              <a:rPr lang="sk-SK" dirty="0" err="1"/>
              <a:t>culture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constructed</a:t>
            </a:r>
            <a:r>
              <a:rPr lang="sk-SK" dirty="0"/>
              <a:t> </a:t>
            </a:r>
            <a:r>
              <a:rPr lang="sk-SK" dirty="0" err="1"/>
              <a:t>through</a:t>
            </a:r>
            <a:r>
              <a:rPr lang="sk-SK" dirty="0"/>
              <a:t> </a:t>
            </a:r>
            <a:r>
              <a:rPr lang="sk-SK" dirty="0" err="1"/>
              <a:t>consumption</a:t>
            </a:r>
            <a:r>
              <a:rPr lang="sk-SK" dirty="0"/>
              <a:t>“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1071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Group </a:t>
            </a:r>
            <a:r>
              <a:rPr lang="sk-SK" b="1" dirty="0" err="1" smtClean="0"/>
              <a:t>work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commodity</a:t>
            </a:r>
            <a:r>
              <a:rPr lang="sk-SK" dirty="0" smtClean="0"/>
              <a:t>? </a:t>
            </a:r>
          </a:p>
          <a:p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commodification</a:t>
            </a:r>
            <a:r>
              <a:rPr lang="sk-SK" dirty="0" smtClean="0"/>
              <a:t>? </a:t>
            </a:r>
          </a:p>
          <a:p>
            <a:r>
              <a:rPr lang="sk-SK" dirty="0" smtClean="0"/>
              <a:t>Do </a:t>
            </a: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know</a:t>
            </a:r>
            <a:r>
              <a:rPr lang="sk-SK" dirty="0" smtClean="0"/>
              <a:t> </a:t>
            </a:r>
            <a:r>
              <a:rPr lang="sk-SK" dirty="0" err="1" smtClean="0"/>
              <a:t>any</a:t>
            </a:r>
            <a:r>
              <a:rPr lang="sk-SK" dirty="0" smtClean="0"/>
              <a:t> </a:t>
            </a:r>
            <a:r>
              <a:rPr lang="sk-SK" dirty="0" err="1" smtClean="0"/>
              <a:t>authors</a:t>
            </a:r>
            <a:r>
              <a:rPr lang="sk-SK" dirty="0" smtClean="0"/>
              <a:t>/</a:t>
            </a:r>
            <a:r>
              <a:rPr lang="sk-SK" dirty="0" err="1" smtClean="0"/>
              <a:t>works</a:t>
            </a:r>
            <a:r>
              <a:rPr lang="sk-SK" dirty="0" smtClean="0"/>
              <a:t> </a:t>
            </a:r>
            <a:r>
              <a:rPr lang="sk-SK" dirty="0" err="1" smtClean="0"/>
              <a:t>focusing</a:t>
            </a:r>
            <a:r>
              <a:rPr lang="sk-SK" dirty="0" smtClean="0"/>
              <a:t> on </a:t>
            </a:r>
            <a:r>
              <a:rPr lang="sk-SK" dirty="0" err="1" smtClean="0"/>
              <a:t>commodification</a:t>
            </a:r>
            <a:r>
              <a:rPr lang="sk-SK" dirty="0" smtClean="0"/>
              <a:t> or </a:t>
            </a:r>
            <a:r>
              <a:rPr lang="sk-SK" dirty="0" err="1" smtClean="0"/>
              <a:t>exchange</a:t>
            </a:r>
            <a:r>
              <a:rPr lang="sk-SK" dirty="0" smtClean="0"/>
              <a:t> of </a:t>
            </a:r>
            <a:r>
              <a:rPr lang="sk-SK" dirty="0" err="1" smtClean="0"/>
              <a:t>commodities</a:t>
            </a:r>
            <a:r>
              <a:rPr lang="sk-SK" dirty="0" smtClean="0"/>
              <a:t>? </a:t>
            </a:r>
            <a:r>
              <a:rPr lang="sk-SK" dirty="0" err="1" smtClean="0"/>
              <a:t>How</a:t>
            </a:r>
            <a:r>
              <a:rPr lang="sk-SK" dirty="0" smtClean="0"/>
              <a:t> </a:t>
            </a:r>
            <a:r>
              <a:rPr lang="sk-SK" dirty="0" err="1" smtClean="0"/>
              <a:t>they</a:t>
            </a:r>
            <a:r>
              <a:rPr lang="sk-SK" dirty="0" smtClean="0"/>
              <a:t> </a:t>
            </a:r>
            <a:r>
              <a:rPr lang="sk-SK" dirty="0" err="1" smtClean="0"/>
              <a:t>conceptualised</a:t>
            </a:r>
            <a:r>
              <a:rPr lang="sk-SK" dirty="0" smtClean="0"/>
              <a:t> </a:t>
            </a:r>
            <a:r>
              <a:rPr lang="sk-SK" dirty="0" err="1" smtClean="0"/>
              <a:t>commodities</a:t>
            </a:r>
            <a:r>
              <a:rPr lang="sk-SK" dirty="0" smtClean="0"/>
              <a:t> and </a:t>
            </a:r>
            <a:r>
              <a:rPr lang="sk-SK" dirty="0" err="1" smtClean="0"/>
              <a:t>exchange</a:t>
            </a:r>
            <a:r>
              <a:rPr lang="sk-SK" dirty="0" smtClean="0"/>
              <a:t> of </a:t>
            </a:r>
            <a:r>
              <a:rPr lang="sk-SK" dirty="0" err="1" smtClean="0"/>
              <a:t>commodities</a:t>
            </a:r>
            <a:r>
              <a:rPr lang="sk-SK" dirty="0" smtClean="0"/>
              <a:t>?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0647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err="1" smtClean="0"/>
              <a:t>Gregory</a:t>
            </a:r>
            <a:r>
              <a:rPr lang="sk-SK" altLang="sk-SK" dirty="0" smtClean="0"/>
              <a:t>. </a:t>
            </a:r>
            <a:r>
              <a:rPr lang="sk-SK" altLang="sk-SK" dirty="0" err="1" smtClean="0"/>
              <a:t>Gifts</a:t>
            </a:r>
            <a:r>
              <a:rPr lang="sk-SK" altLang="sk-SK" dirty="0" smtClean="0"/>
              <a:t> and </a:t>
            </a:r>
            <a:r>
              <a:rPr lang="sk-SK" altLang="sk-SK" dirty="0" err="1" smtClean="0"/>
              <a:t>Commodities</a:t>
            </a:r>
            <a:r>
              <a:rPr lang="sk-SK" altLang="sk-SK" dirty="0" smtClean="0"/>
              <a:t>. 1982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altLang="sk-SK" b="1" dirty="0" smtClean="0"/>
              <a:t>Gift exchange (</a:t>
            </a:r>
            <a:r>
              <a:rPr lang="en-US" altLang="sk-SK" b="1" i="1" dirty="0"/>
              <a:t>gift </a:t>
            </a:r>
            <a:r>
              <a:rPr lang="en-US" altLang="sk-SK" b="1" i="1" dirty="0" smtClean="0"/>
              <a:t>societies/economies</a:t>
            </a:r>
            <a:r>
              <a:rPr lang="en-US" altLang="sk-SK" b="1" dirty="0" smtClean="0"/>
              <a:t>):</a:t>
            </a:r>
          </a:p>
          <a:p>
            <a:pPr>
              <a:defRPr/>
            </a:pPr>
            <a:r>
              <a:rPr lang="en-US" altLang="sk-SK" dirty="0" smtClean="0"/>
              <a:t>Transfer: obligatory, unlimited by time (relationships last in time)</a:t>
            </a:r>
          </a:p>
          <a:p>
            <a:pPr>
              <a:defRPr/>
            </a:pPr>
            <a:r>
              <a:rPr lang="sk-SK" altLang="sk-SK" dirty="0" err="1" smtClean="0"/>
              <a:t>Transa</a:t>
            </a:r>
            <a:r>
              <a:rPr lang="en-US" altLang="sk-SK" dirty="0" err="1" smtClean="0"/>
              <a:t>ctors</a:t>
            </a:r>
            <a:r>
              <a:rPr lang="en-US" altLang="sk-SK" dirty="0" smtClean="0"/>
              <a:t> </a:t>
            </a:r>
            <a:r>
              <a:rPr lang="sk-SK" altLang="sk-SK" dirty="0" smtClean="0"/>
              <a:t>–</a:t>
            </a:r>
            <a:r>
              <a:rPr lang="en-US" altLang="sk-SK" dirty="0" smtClean="0"/>
              <a:t> mutually obliged and related or transfer creates </a:t>
            </a:r>
            <a:r>
              <a:rPr lang="en-US" altLang="sk-SK" dirty="0" err="1" smtClean="0"/>
              <a:t>rekat</a:t>
            </a:r>
            <a:endParaRPr lang="sk-SK" altLang="sk-SK" dirty="0"/>
          </a:p>
          <a:p>
            <a:pPr>
              <a:defRPr/>
            </a:pPr>
            <a:r>
              <a:rPr lang="en-US" altLang="sk-SK" dirty="0" smtClean="0"/>
              <a:t>Objects </a:t>
            </a:r>
            <a:r>
              <a:rPr lang="sk-SK" altLang="sk-SK" dirty="0" smtClean="0"/>
              <a:t>–</a:t>
            </a:r>
            <a:r>
              <a:rPr lang="en-US" altLang="sk-SK" dirty="0" smtClean="0"/>
              <a:t> inalienable (</a:t>
            </a:r>
            <a:r>
              <a:rPr lang="en-US" altLang="sk-SK" dirty="0" err="1" smtClean="0"/>
              <a:t>taonga</a:t>
            </a:r>
            <a:r>
              <a:rPr lang="en-US" altLang="sk-SK" dirty="0" smtClean="0"/>
              <a:t>)</a:t>
            </a:r>
          </a:p>
          <a:p>
            <a:pPr marL="0" indent="0">
              <a:buNone/>
              <a:defRPr/>
            </a:pPr>
            <a:r>
              <a:rPr lang="en-US" altLang="sk-SK" b="1" dirty="0"/>
              <a:t>Commodity </a:t>
            </a:r>
            <a:r>
              <a:rPr lang="en-US" altLang="sk-SK" b="1" dirty="0" smtClean="0"/>
              <a:t>exchange (</a:t>
            </a:r>
            <a:r>
              <a:rPr lang="en-US" altLang="sk-SK" b="1" dirty="0"/>
              <a:t>commodity </a:t>
            </a:r>
            <a:r>
              <a:rPr lang="en-US" altLang="sk-SK" b="1" dirty="0" smtClean="0"/>
              <a:t>societies/economies):</a:t>
            </a:r>
            <a:endParaRPr lang="en-US" altLang="sk-SK" b="1" dirty="0"/>
          </a:p>
          <a:p>
            <a:pPr>
              <a:defRPr/>
            </a:pPr>
            <a:r>
              <a:rPr lang="en-US" altLang="sk-SK" dirty="0"/>
              <a:t>Transfer: voluntary, time is limited by transaction</a:t>
            </a:r>
          </a:p>
          <a:p>
            <a:pPr>
              <a:defRPr/>
            </a:pPr>
            <a:r>
              <a:rPr lang="sk-SK" altLang="sk-SK" dirty="0" err="1"/>
              <a:t>Transa</a:t>
            </a:r>
            <a:r>
              <a:rPr lang="en-US" altLang="sk-SK" dirty="0" err="1"/>
              <a:t>ctors</a:t>
            </a:r>
            <a:r>
              <a:rPr lang="en-US" altLang="sk-SK" dirty="0"/>
              <a:t> </a:t>
            </a:r>
            <a:r>
              <a:rPr lang="sk-SK" altLang="sk-SK" dirty="0"/>
              <a:t>–</a:t>
            </a:r>
            <a:r>
              <a:rPr lang="en-US" altLang="sk-SK" dirty="0"/>
              <a:t> unrelated, relation is defined and motivated by transaction </a:t>
            </a:r>
          </a:p>
          <a:p>
            <a:pPr>
              <a:defRPr/>
            </a:pPr>
            <a:r>
              <a:rPr lang="en-US" altLang="sk-SK" dirty="0"/>
              <a:t>Objects </a:t>
            </a:r>
            <a:r>
              <a:rPr lang="sk-SK" altLang="sk-SK" dirty="0"/>
              <a:t>–</a:t>
            </a:r>
            <a:r>
              <a:rPr lang="en-US" altLang="sk-SK" dirty="0"/>
              <a:t> alienable, value is commercial</a:t>
            </a:r>
            <a:endParaRPr lang="sk-SK" altLang="sk-SK" dirty="0"/>
          </a:p>
          <a:p>
            <a:pPr>
              <a:defRPr/>
            </a:pPr>
            <a:endParaRPr lang="en-US" altLang="sk-SK" dirty="0" smtClean="0"/>
          </a:p>
          <a:p>
            <a:pPr>
              <a:defRPr/>
            </a:pPr>
            <a:endParaRPr lang="sk-SK" altLang="sk-SK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96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err="1" smtClean="0"/>
              <a:t>Gregory</a:t>
            </a:r>
            <a:r>
              <a:rPr lang="sk-SK" altLang="sk-SK" dirty="0" smtClean="0"/>
              <a:t>. </a:t>
            </a:r>
            <a:r>
              <a:rPr lang="sk-SK" altLang="sk-SK" dirty="0" err="1" smtClean="0"/>
              <a:t>Gifts</a:t>
            </a:r>
            <a:r>
              <a:rPr lang="sk-SK" altLang="sk-SK" dirty="0" smtClean="0"/>
              <a:t> and </a:t>
            </a:r>
            <a:r>
              <a:rPr lang="sk-SK" altLang="sk-SK" dirty="0" err="1" smtClean="0"/>
              <a:t>Commodities</a:t>
            </a:r>
            <a:r>
              <a:rPr lang="sk-SK" altLang="sk-SK" dirty="0" smtClean="0"/>
              <a:t>. 1982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k-SK" dirty="0" smtClean="0"/>
              <a:t>Ideal types of exchange and of societies -&gt; Form of transaction is characteristic for a type of society and social relations</a:t>
            </a:r>
          </a:p>
          <a:p>
            <a:r>
              <a:rPr lang="en-US" altLang="sk-SK" dirty="0" smtClean="0"/>
              <a:t>Gift societies – clan-based, qualitative social relations, reproduction of social beings</a:t>
            </a:r>
            <a:endParaRPr lang="sk-SK" altLang="sk-SK" dirty="0"/>
          </a:p>
          <a:p>
            <a:r>
              <a:rPr lang="en-US" altLang="sk-SK" dirty="0" smtClean="0"/>
              <a:t>Commodity societies </a:t>
            </a:r>
            <a:r>
              <a:rPr lang="sk-SK" altLang="sk-SK" dirty="0" smtClean="0"/>
              <a:t>– </a:t>
            </a:r>
            <a:r>
              <a:rPr lang="en-US" altLang="sk-SK" dirty="0" smtClean="0"/>
              <a:t>class/based (production)</a:t>
            </a:r>
            <a:r>
              <a:rPr lang="sk-SK" altLang="sk-SK" dirty="0"/>
              <a:t>, </a:t>
            </a:r>
            <a:r>
              <a:rPr lang="en-US" altLang="sk-SK" dirty="0" err="1" smtClean="0"/>
              <a:t>quatitative</a:t>
            </a:r>
            <a:r>
              <a:rPr lang="en-US" altLang="sk-SK" dirty="0" smtClean="0"/>
              <a:t> social relations, social reproduction of things</a:t>
            </a:r>
            <a:endParaRPr lang="sk-SK" alt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8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Critiques/expansions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sk-SK" b="1" i="1" dirty="0" smtClean="0"/>
              <a:t>James Carrier. 1995. </a:t>
            </a:r>
            <a:r>
              <a:rPr lang="sk-SK" altLang="sk-SK" b="1" i="1" dirty="0" err="1" smtClean="0"/>
              <a:t>Gifts</a:t>
            </a:r>
            <a:r>
              <a:rPr lang="sk-SK" altLang="sk-SK" b="1" i="1" dirty="0" smtClean="0"/>
              <a:t> and </a:t>
            </a:r>
            <a:r>
              <a:rPr lang="sk-SK" altLang="sk-SK" b="1" i="1" dirty="0" err="1" smtClean="0"/>
              <a:t>Commodities</a:t>
            </a:r>
            <a:r>
              <a:rPr lang="sk-SK" altLang="sk-SK" b="1" i="1" dirty="0" smtClean="0"/>
              <a:t>: Exchange and Western </a:t>
            </a:r>
            <a:r>
              <a:rPr lang="sk-SK" altLang="sk-SK" b="1" i="1" dirty="0" err="1" smtClean="0"/>
              <a:t>Capitalism</a:t>
            </a:r>
            <a:r>
              <a:rPr lang="sk-SK" altLang="sk-SK" b="1" i="1" dirty="0" smtClean="0"/>
              <a:t> </a:t>
            </a:r>
            <a:r>
              <a:rPr lang="sk-SK" altLang="sk-SK" b="1" i="1" dirty="0" err="1" smtClean="0"/>
              <a:t>since</a:t>
            </a:r>
            <a:r>
              <a:rPr lang="sk-SK" altLang="sk-SK" b="1" i="1" dirty="0" smtClean="0"/>
              <a:t> 1700</a:t>
            </a:r>
            <a:r>
              <a:rPr lang="en-US" altLang="sk-SK" b="1" i="1" dirty="0" smtClean="0"/>
              <a:t>: </a:t>
            </a:r>
          </a:p>
          <a:p>
            <a:r>
              <a:rPr lang="sk-SK" altLang="sk-SK" i="1" dirty="0" smtClean="0"/>
              <a:t>C</a:t>
            </a:r>
            <a:r>
              <a:rPr lang="en-US" altLang="sk-SK" i="1" dirty="0" err="1" smtClean="0"/>
              <a:t>ommodities</a:t>
            </a:r>
            <a:r>
              <a:rPr lang="sk-SK" altLang="sk-SK" i="1" dirty="0" smtClean="0"/>
              <a:t> are </a:t>
            </a:r>
            <a:r>
              <a:rPr lang="sk-SK" altLang="sk-SK" i="1" dirty="0" err="1" smtClean="0"/>
              <a:t>gifts</a:t>
            </a:r>
            <a:endParaRPr lang="en-US" altLang="sk-SK" i="1" dirty="0" smtClean="0"/>
          </a:p>
          <a:p>
            <a:pPr marL="0" indent="0">
              <a:buNone/>
            </a:pPr>
            <a:r>
              <a:rPr lang="en-US" b="1" i="1" dirty="0" smtClean="0"/>
              <a:t>Arjun </a:t>
            </a:r>
            <a:r>
              <a:rPr lang="en-US" b="1" i="1" dirty="0" err="1" smtClean="0"/>
              <a:t>Appadurai</a:t>
            </a:r>
            <a:r>
              <a:rPr lang="en-US" b="1" i="1" dirty="0" smtClean="0"/>
              <a:t>. 1986. Social Life of Things; Kopytoff.1986. Cultural biography of things</a:t>
            </a:r>
          </a:p>
          <a:p>
            <a:r>
              <a:rPr lang="en-US" i="1" dirty="0" smtClean="0"/>
              <a:t>The status of things changes in tournaments of value or during their biographies – things become commodities in the process of commodification and can be </a:t>
            </a:r>
            <a:r>
              <a:rPr lang="en-US" i="1" dirty="0" err="1" smtClean="0"/>
              <a:t>decomoditified</a:t>
            </a:r>
            <a:r>
              <a:rPr lang="en-US" i="1" dirty="0" smtClean="0"/>
              <a:t>. </a:t>
            </a:r>
          </a:p>
          <a:p>
            <a:pPr marL="0" indent="0">
              <a:buNone/>
            </a:pPr>
            <a:r>
              <a:rPr lang="en-US" b="1" i="1" dirty="0" smtClean="0"/>
              <a:t>Nicolas Thomas. Entangled objects. 1991</a:t>
            </a:r>
          </a:p>
          <a:p>
            <a:pPr marL="0" indent="0">
              <a:buNone/>
            </a:pPr>
            <a:r>
              <a:rPr lang="en-US" i="1" dirty="0" smtClean="0"/>
              <a:t>Things are promiscuous: they change their meaning and status as they move from context to context</a:t>
            </a: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78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 two: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movie Gods must be crazy shows usual European preconception about first contact of non-capitalist societies with consumer goods. Watch beginning of the movie and describe how it depicts effect of consumer goods on non-capitalist society.</a:t>
            </a:r>
          </a:p>
          <a:p>
            <a:endParaRPr lang="sk-SK" dirty="0"/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www.youtube.com/watch?v=PdmpofujRmc&amp;list=PLI8IGY1FbP5259LiXrPa38nPjxfBGBH_4&amp;index=10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884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Consumer culture and modernity</a:t>
            </a:r>
            <a:endParaRPr lang="cs-CZ" b="1" dirty="0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10668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sk-SK" b="1" dirty="0" smtClean="0"/>
              <a:t>Don </a:t>
            </a:r>
            <a:r>
              <a:rPr lang="sk-SK" b="1" dirty="0" err="1" smtClean="0"/>
              <a:t>Slater</a:t>
            </a:r>
            <a:r>
              <a:rPr lang="sk-SK" dirty="0" smtClean="0"/>
              <a:t>: </a:t>
            </a:r>
            <a:r>
              <a:rPr lang="sk-SK" dirty="0" err="1" smtClean="0"/>
              <a:t>Consumer</a:t>
            </a:r>
            <a:r>
              <a:rPr lang="sk-SK" dirty="0" smtClean="0"/>
              <a:t> </a:t>
            </a:r>
            <a:r>
              <a:rPr lang="sk-SK" dirty="0" err="1" smtClean="0"/>
              <a:t>culture</a:t>
            </a:r>
            <a:r>
              <a:rPr lang="sk-SK" dirty="0" smtClean="0"/>
              <a:t> as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culture</a:t>
            </a:r>
            <a:r>
              <a:rPr lang="sk-SK" dirty="0" smtClean="0"/>
              <a:t> of </a:t>
            </a:r>
            <a:r>
              <a:rPr lang="sk-SK" dirty="0" err="1" smtClean="0"/>
              <a:t>modern</a:t>
            </a:r>
            <a:r>
              <a:rPr lang="sk-SK" dirty="0" smtClean="0"/>
              <a:t> West – </a:t>
            </a:r>
            <a:r>
              <a:rPr lang="sk-SK" dirty="0" err="1" smtClean="0"/>
              <a:t>related</a:t>
            </a:r>
            <a:r>
              <a:rPr lang="sk-SK" dirty="0" smtClean="0"/>
              <a:t> to </a:t>
            </a:r>
            <a:r>
              <a:rPr lang="sk-SK" dirty="0" err="1" smtClean="0"/>
              <a:t>activities</a:t>
            </a:r>
            <a:r>
              <a:rPr lang="sk-SK" dirty="0" smtClean="0"/>
              <a:t>, </a:t>
            </a:r>
            <a:r>
              <a:rPr lang="sk-SK" dirty="0" err="1" smtClean="0"/>
              <a:t>institutions</a:t>
            </a:r>
            <a:r>
              <a:rPr lang="sk-SK" dirty="0" smtClean="0"/>
              <a:t> and </a:t>
            </a:r>
            <a:r>
              <a:rPr lang="sk-SK" dirty="0" err="1" smtClean="0"/>
              <a:t>values</a:t>
            </a:r>
            <a:r>
              <a:rPr lang="sk-SK" dirty="0" smtClean="0"/>
              <a:t> </a:t>
            </a:r>
            <a:r>
              <a:rPr lang="sk-SK" dirty="0" err="1" smtClean="0"/>
              <a:t>defining</a:t>
            </a:r>
            <a:r>
              <a:rPr lang="sk-SK" dirty="0" smtClean="0"/>
              <a:t> western </a:t>
            </a:r>
            <a:r>
              <a:rPr lang="sk-SK" dirty="0" err="1" smtClean="0"/>
              <a:t>Modernity</a:t>
            </a:r>
            <a:r>
              <a:rPr lang="sk-SK" dirty="0" smtClean="0"/>
              <a:t>: </a:t>
            </a:r>
            <a:r>
              <a:rPr lang="sk-SK" dirty="0" err="1" smtClean="0"/>
              <a:t>choice</a:t>
            </a:r>
            <a:r>
              <a:rPr lang="sk-SK" dirty="0" smtClean="0"/>
              <a:t>, </a:t>
            </a:r>
            <a:r>
              <a:rPr lang="sk-SK" dirty="0" err="1" smtClean="0"/>
              <a:t>individualism</a:t>
            </a:r>
            <a:r>
              <a:rPr lang="sk-SK" dirty="0" smtClean="0"/>
              <a:t>, </a:t>
            </a:r>
            <a:r>
              <a:rPr lang="sk-SK" dirty="0" err="1" smtClean="0"/>
              <a:t>market</a:t>
            </a:r>
            <a:r>
              <a:rPr lang="sk-SK" dirty="0" smtClean="0"/>
              <a:t> </a:t>
            </a:r>
            <a:r>
              <a:rPr lang="sk-SK" dirty="0" err="1" smtClean="0"/>
              <a:t>relations</a:t>
            </a:r>
            <a:endParaRPr lang="sk-SK" dirty="0" smtClean="0"/>
          </a:p>
          <a:p>
            <a:r>
              <a:rPr lang="en-US" dirty="0" err="1" smtClean="0"/>
              <a:t>Romantization</a:t>
            </a:r>
            <a:r>
              <a:rPr lang="en-US" dirty="0" smtClean="0"/>
              <a:t> of no-Europeans as authentic; </a:t>
            </a:r>
            <a:r>
              <a:rPr lang="en-US" dirty="0" err="1" smtClean="0"/>
              <a:t>romantization</a:t>
            </a:r>
            <a:r>
              <a:rPr lang="en-US" dirty="0" smtClean="0"/>
              <a:t> of Europeans as only real heirs of industrial revolutions</a:t>
            </a:r>
          </a:p>
          <a:p>
            <a:pPr marL="0" indent="0">
              <a:buNone/>
            </a:pPr>
            <a:r>
              <a:rPr lang="en-US" dirty="0" smtClean="0"/>
              <a:t>In SAN:</a:t>
            </a:r>
          </a:p>
          <a:p>
            <a:r>
              <a:rPr lang="en-US" dirty="0" smtClean="0"/>
              <a:t>Otherness (as object of the study of SAN) is constituted as </a:t>
            </a:r>
            <a:r>
              <a:rPr lang="en-US" dirty="0" err="1" smtClean="0"/>
              <a:t>unfragmented</a:t>
            </a:r>
            <a:r>
              <a:rPr lang="en-US" dirty="0" smtClean="0"/>
              <a:t> culture opposed to modernity</a:t>
            </a:r>
          </a:p>
          <a:p>
            <a:r>
              <a:rPr lang="en-US" dirty="0" smtClean="0"/>
              <a:t>Modernity and social changed interpreted as a loss of authentic culture</a:t>
            </a:r>
          </a:p>
        </p:txBody>
      </p:sp>
    </p:spTree>
    <p:extLst>
      <p:ext uri="{BB962C8B-B14F-4D97-AF65-F5344CB8AC3E}">
        <p14:creationId xmlns:p14="http://schemas.microsoft.com/office/powerpoint/2010/main" val="2393317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Western myths on consumption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Consumption means a loss of authenticity</a:t>
            </a:r>
          </a:p>
          <a:p>
            <a:r>
              <a:rPr lang="en-GB" dirty="0"/>
              <a:t>Consumption is an act of free choice</a:t>
            </a:r>
            <a:endParaRPr lang="sk-SK" dirty="0"/>
          </a:p>
          <a:p>
            <a:r>
              <a:rPr lang="en-GB" dirty="0"/>
              <a:t>People have different attitude to consumption than to production, attitude to production is more superficial </a:t>
            </a:r>
            <a:endParaRPr lang="en-US" dirty="0"/>
          </a:p>
          <a:p>
            <a:r>
              <a:rPr lang="en-GB" dirty="0"/>
              <a:t>Mass consumption related to increase in irrational desires replaced more utilitarian and rational relation to material culture</a:t>
            </a:r>
          </a:p>
          <a:p>
            <a:r>
              <a:rPr lang="en-GB" dirty="0"/>
              <a:t>consumption is in opposition to production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954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Consumer culture and modernity</a:t>
            </a:r>
            <a:endParaRPr lang="cs-CZ" b="1" dirty="0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10668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SAN:</a:t>
            </a:r>
          </a:p>
          <a:p>
            <a:r>
              <a:rPr lang="en-US" dirty="0" smtClean="0"/>
              <a:t>Otherness (as object of the study of SAN) is constituted as </a:t>
            </a:r>
            <a:r>
              <a:rPr lang="en-US" dirty="0" err="1" smtClean="0"/>
              <a:t>unfragmented</a:t>
            </a:r>
            <a:r>
              <a:rPr lang="en-US" dirty="0" smtClean="0"/>
              <a:t> culture opposed to modernity</a:t>
            </a:r>
          </a:p>
          <a:p>
            <a:r>
              <a:rPr lang="en-US" dirty="0" smtClean="0"/>
              <a:t>Modernity and social changed interpreted as a loss of authentic culture</a:t>
            </a:r>
          </a:p>
        </p:txBody>
      </p:sp>
    </p:spTree>
    <p:extLst>
      <p:ext uri="{BB962C8B-B14F-4D97-AF65-F5344CB8AC3E}">
        <p14:creationId xmlns:p14="http://schemas.microsoft.com/office/powerpoint/2010/main" val="18470829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842</Words>
  <Application>Microsoft Office PowerPoint</Application>
  <PresentationFormat>Širokoúhlá obrazovka</PresentationFormat>
  <Paragraphs>80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Commodification and its consequences: Consumption and authenticity</vt:lpstr>
      <vt:lpstr>Group work</vt:lpstr>
      <vt:lpstr>Gregory. Gifts and Commodities. 1982</vt:lpstr>
      <vt:lpstr>Gregory. Gifts and Commodities. 1982</vt:lpstr>
      <vt:lpstr>Critiques/expansions</vt:lpstr>
      <vt:lpstr>Group work two:</vt:lpstr>
      <vt:lpstr>Consumer culture and modernity</vt:lpstr>
      <vt:lpstr>Western myths on consumption</vt:lpstr>
      <vt:lpstr>Consumer culture and modernity</vt:lpstr>
      <vt:lpstr>Antropologists are coming, hide TVs!</vt:lpstr>
      <vt:lpstr>Consumption as a threat to authenticity</vt:lpstr>
      <vt:lpstr>Cargo</vt:lpstr>
      <vt:lpstr>Cargo cults – Vanuatu, John Frum Army</vt:lpstr>
      <vt:lpstr>Spheres of exchange</vt:lpstr>
      <vt:lpstr>Important works </vt:lpstr>
      <vt:lpstr>Daniel Miller</vt:lpstr>
      <vt:lpstr>Miller, Mintz, Tambiah etc.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Commodification and its consequences: Consumption and authenticity</dc:title>
  <dc:creator>Zuzana Burikova</dc:creator>
  <cp:lastModifiedBy>Zuzana Burikova</cp:lastModifiedBy>
  <cp:revision>13</cp:revision>
  <dcterms:created xsi:type="dcterms:W3CDTF">2018-02-25T14:11:32Z</dcterms:created>
  <dcterms:modified xsi:type="dcterms:W3CDTF">2019-03-11T12:45:09Z</dcterms:modified>
</cp:coreProperties>
</file>