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6" r:id="rId2"/>
    <p:sldId id="300" r:id="rId3"/>
    <p:sldId id="318" r:id="rId4"/>
    <p:sldId id="317" r:id="rId5"/>
    <p:sldId id="279" r:id="rId6"/>
    <p:sldId id="299" r:id="rId7"/>
    <p:sldId id="280" r:id="rId8"/>
    <p:sldId id="281" r:id="rId9"/>
    <p:sldId id="282" r:id="rId10"/>
    <p:sldId id="283" r:id="rId11"/>
    <p:sldId id="301" r:id="rId12"/>
    <p:sldId id="302" r:id="rId13"/>
    <p:sldId id="303" r:id="rId14"/>
    <p:sldId id="284" r:id="rId15"/>
    <p:sldId id="285" r:id="rId16"/>
    <p:sldId id="304" r:id="rId17"/>
    <p:sldId id="305" r:id="rId18"/>
    <p:sldId id="306" r:id="rId19"/>
    <p:sldId id="307" r:id="rId20"/>
    <p:sldId id="286" r:id="rId21"/>
    <p:sldId id="287" r:id="rId22"/>
    <p:sldId id="309" r:id="rId23"/>
    <p:sldId id="310" r:id="rId24"/>
    <p:sldId id="308" r:id="rId25"/>
    <p:sldId id="312" r:id="rId26"/>
    <p:sldId id="313" r:id="rId27"/>
    <p:sldId id="314" r:id="rId28"/>
    <p:sldId id="316" r:id="rId29"/>
    <p:sldId id="315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DC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Objects="1">
      <p:cViewPr varScale="1">
        <p:scale>
          <a:sx n="67" d="100"/>
          <a:sy n="67" d="100"/>
        </p:scale>
        <p:origin x="12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86664E-2041-4590-89B1-FF6933D0A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0A9CBD-3CDE-4660-9832-71FE2D498EDF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720C-BA2E-4C59-B308-DEF50710F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854AA-7CD1-4EE5-86AB-38A2BF972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F881-0AA9-4FEC-A888-9F8E4ADD82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2DDFD-FAD3-4868-A91D-0D0E31A03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B7278-93A3-4020-BCDD-B7D256590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D8FB-CD7D-4D69-9C05-62A7ADB54E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D11DC-F18B-4A34-B754-AAC57E8EA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6380-624B-409A-B27D-13366D46AF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3AED-FEA9-4FBB-9CE6-DF65CCF694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F023-ED88-425D-B899-9A5DEEBCD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6056-ACF8-4A51-B5E3-E5FBEA4E1B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01BD31-3810-4E20-8A46-494856DB85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46100" indent="-5461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112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4192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8272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235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92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49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06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064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xqhoivZWV9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ygwjp8hUuB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cs-CZ">
                <a:solidFill>
                  <a:schemeClr val="bg1"/>
                </a:solidFill>
                <a:latin typeface="Verdana" pitchFamily="34" charset="0"/>
              </a:rPr>
              <a:t>www.fss.muni.cz   </a:t>
            </a:r>
          </a:p>
        </p:txBody>
      </p:sp>
      <p:sp>
        <p:nvSpPr>
          <p:cNvPr id="2052" name="TextovéPole 1"/>
          <p:cNvSpPr txBox="1">
            <a:spLocks noChangeArrowheads="1"/>
          </p:cNvSpPr>
          <p:nvPr/>
        </p:nvSpPr>
        <p:spPr bwMode="auto">
          <a:xfrm>
            <a:off x="539750" y="2852738"/>
            <a:ext cx="813593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>
                <a:latin typeface="Segoe UI Semibold" pitchFamily="34" charset="0"/>
              </a:rPr>
              <a:t>Klasikové sociální stratifikace</a:t>
            </a:r>
          </a:p>
          <a:p>
            <a:r>
              <a:rPr lang="cs-CZ" sz="2000" dirty="0">
                <a:latin typeface="Segoe UI Semibold" pitchFamily="34" charset="0"/>
              </a:rPr>
              <a:t>SOC172 – Sociologie stratifikace a nerovnosti</a:t>
            </a: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endParaRPr lang="cs-CZ" sz="2800" dirty="0">
              <a:latin typeface="Segoe UI Semibold" pitchFamily="34" charset="0"/>
            </a:endParaRP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Tomáš Doseděl</a:t>
            </a:r>
          </a:p>
          <a:p>
            <a:pPr algn="r"/>
            <a:r>
              <a:rPr lang="cs-CZ" sz="2200" dirty="0">
                <a:latin typeface="Segoe UI" pitchFamily="34" charset="0"/>
                <a:cs typeface="Segoe UI" pitchFamily="34" charset="0"/>
              </a:rPr>
              <a:t>dosedel@fss.muni.cz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0" y="1341438"/>
            <a:ext cx="9180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D0A45A08-33CB-4C07-853C-5F88153F7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484"/>
            <a:ext cx="1277115" cy="982982"/>
          </a:xfrm>
          <a:prstGeom prst="rect">
            <a:avLst/>
          </a:prstGeom>
        </p:spPr>
      </p:pic>
    </p:spTree>
  </p:cSld>
  <p:clrMapOvr>
    <a:masterClrMapping/>
  </p:clrMapOvr>
  <p:transition advTm="779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Karl Marx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Dvě antagonistické skupiny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(feudálové, otrokáři)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Proletariát (poddaní, otroci)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Třídně podmíněné jednání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Ekonomické podmínky, v nichž člověk žije, formují jeho jednání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Ekonomická základna vs. kulturní nadstavba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3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Karl Marx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(feudálové, otrokáři)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Proletariát (poddaní, otroci)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Vztah mezi třídami je antagonistický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Bohatnutí jedné znamená chudnutí druhé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vykořisťuje proletariát, přivlastňuje si výsledky jeho práce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1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Karl Marx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Třída o sobě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Třídy existují samy o sobě, jsou strukturálně vymezeny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 připravených strukturálních pozic jsou v různých dobách přiřazováni různí jedinci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Třída pro sebe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Jedinci v rámci třídy mají společné třídní zájmy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Třída si uvědomuje své třídní postavení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Moderní marxistická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Více tříd podle vztahu k výrobním prostředkům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Strukturálně vymezené třídy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Třídně podmíněné jednání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98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Třída, status, moc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011AA80-A49C-4F0A-BCF6-E6465B913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417638"/>
            <a:ext cx="3931032" cy="5078286"/>
          </a:xfrm>
        </p:spPr>
      </p:pic>
    </p:spTree>
    <p:extLst>
      <p:ext uri="{BB962C8B-B14F-4D97-AF65-F5344CB8AC3E}">
        <p14:creationId xmlns:p14="http://schemas.microsoft.com/office/powerpoint/2010/main" val="3334847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Třídní postavení a sociální třída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Statusová skupina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Politická strana</a:t>
            </a:r>
          </a:p>
        </p:txBody>
      </p:sp>
    </p:spTree>
    <p:extLst>
      <p:ext uri="{BB962C8B-B14F-4D97-AF65-F5344CB8AC3E}">
        <p14:creationId xmlns:p14="http://schemas.microsoft.com/office/powerpoint/2010/main" val="29686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Třídní postavení a sociální třída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Podobné jednání pramení z toho, že lidé podobně reflektují své postavení na trhu práce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Není výsledkem třídního uvědomění jako u Marxe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Statusová skupina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Politická strana</a:t>
            </a:r>
          </a:p>
        </p:txBody>
      </p:sp>
    </p:spTree>
    <p:extLst>
      <p:ext uri="{BB962C8B-B14F-4D97-AF65-F5344CB8AC3E}">
        <p14:creationId xmlns:p14="http://schemas.microsoft.com/office/powerpoint/2010/main" val="777938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Třídní postavení a sociální třída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Statusová skupina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Skupina osob, které spojuje stejné jednání, chování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Není založena výhradně na majetku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 praxi se často překrývají se sociálními třídami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Politická strana</a:t>
            </a:r>
          </a:p>
        </p:txBody>
      </p:sp>
    </p:spTree>
    <p:extLst>
      <p:ext uri="{BB962C8B-B14F-4D97-AF65-F5344CB8AC3E}">
        <p14:creationId xmlns:p14="http://schemas.microsoft.com/office/powerpoint/2010/main" val="97237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Max Weber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Třídní postavení a sociální třída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Statusová skupina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Politická strana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Zdroj politické moci</a:t>
            </a:r>
          </a:p>
        </p:txBody>
      </p:sp>
    </p:spTree>
    <p:extLst>
      <p:ext uri="{BB962C8B-B14F-4D97-AF65-F5344CB8AC3E}">
        <p14:creationId xmlns:p14="http://schemas.microsoft.com/office/powerpoint/2010/main" val="315494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Marx 		vs. 		Weber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Sociální konflikt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Jednání vyplývá z třídní		Jednání je reakcí n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příslušnosti				tržní nerovnosti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Nerovný přístup k výrob-	Nerovné postavení na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ním prostředkům			trhu práce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Vykořisťování</a:t>
            </a:r>
          </a:p>
        </p:txBody>
      </p:sp>
    </p:spTree>
    <p:extLst>
      <p:ext uri="{BB962C8B-B14F-4D97-AF65-F5344CB8AC3E}">
        <p14:creationId xmlns:p14="http://schemas.microsoft.com/office/powerpoint/2010/main" val="247044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Jak se vrství společnost?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Pražská kavárna × Dolních 10 milionů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Vyšší třída × Střední třída × Nižší třída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Manažeři × Zaměstnanci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Majitelé × Top manažeři × Střední manažeři…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Bohatí × Chudí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Vysokoškoláci × Středoškoláci × Vyučení</a:t>
            </a:r>
          </a:p>
        </p:txBody>
      </p:sp>
    </p:spTree>
    <p:extLst>
      <p:ext uri="{BB962C8B-B14F-4D97-AF65-F5344CB8AC3E}">
        <p14:creationId xmlns:p14="http://schemas.microsoft.com/office/powerpoint/2010/main" val="1257860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Kapitál a habitus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94FB3B-04CC-412A-BE0A-AB4BBC916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6007"/>
            <a:ext cx="8229600" cy="49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1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755CC3-42A5-4F9E-A4D8-BE58465B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D50C84-036B-4C43-A019-907A166FA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88"/>
            <a:ext cx="9144000" cy="61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2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755CC3-42A5-4F9E-A4D8-BE58465B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41D7A6-F4FE-41B6-8C5F-DF38C1DB1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88"/>
            <a:ext cx="9144000" cy="61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32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C755CC3-42A5-4F9E-A4D8-BE58465B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DC1887-75F4-4D33-97D8-4F9E78D1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888"/>
            <a:ext cx="9144000" cy="613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1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dirty="0" err="1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Ekonomický kapitál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Majetek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Příjem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„hmotné statky“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Kulturní kapitál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Habitus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44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dirty="0" err="1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Ekonomický kapitál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Kulturní kapitál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Počet knih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Četnost návštěvy divadel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Vzdělání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Vlastnictví uměleckých děl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Habitus</a:t>
            </a: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64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dirty="0" err="1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Ekonomický kapitál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Kulturní kapitál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Habitus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Individuální (nikoliv skupinová) vlastnost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Schopnost vnímat, ocenit, přikládat důležitost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Vzniká dlouhodobým vlivem vnějších okolností</a:t>
            </a: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34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dirty="0" err="1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Osoby, které jsou si blízké v sociálním poli: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podobný celkový kapitál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podobnou strukturu ekonomický / kulturní kapitál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Mají podobný habitus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Jídlo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Volný čas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Oblékání</a:t>
            </a:r>
          </a:p>
          <a:p>
            <a:pPr lvl="1"/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…</a:t>
            </a:r>
          </a:p>
          <a:p>
            <a:pPr lvl="1"/>
            <a:endParaRPr lang="cs-CZ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5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dirty="0" err="1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dirty="0">
              <a:solidFill>
                <a:srgbClr val="0000D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584EEE-54C9-4641-977A-CCA0108FD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80" y="0"/>
            <a:ext cx="4851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04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Karel Mannheim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Třídně podmíněné vědění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Karl Marx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Buržoazie vs. Proletariát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Max Weber</a:t>
            </a: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Třída, Status, Politická strana</a:t>
            </a: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Pierre </a:t>
            </a:r>
            <a:r>
              <a:rPr lang="cs-CZ" sz="28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Bourdieu</a:t>
            </a:r>
            <a:endParaRPr lang="cs-CZ" sz="24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Ekonomický a kulturní kapitál, habitus</a:t>
            </a: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9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Má smysl uvažovat o vrstvách?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Různé sociální skupiny se různě chovají a různě přemýšlí (sociologie vědění)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Sociálně stratifikační proměnné často slouží jako vysvětlující proměnné sociálních jevů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Který stratifikační přístup je ten správný?</a:t>
            </a:r>
          </a:p>
        </p:txBody>
      </p:sp>
    </p:spTree>
    <p:extLst>
      <p:ext uri="{BB962C8B-B14F-4D97-AF65-F5344CB8AC3E}">
        <p14:creationId xmlns:p14="http://schemas.microsoft.com/office/powerpoint/2010/main" val="118102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Karl Mannheim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Sociologie a utopie (1929)</a:t>
            </a:r>
          </a:p>
        </p:txBody>
      </p:sp>
      <p:pic>
        <p:nvPicPr>
          <p:cNvPr id="5" name="Obrázek 4">
            <a:hlinkClick r:id="rId2"/>
            <a:extLst>
              <a:ext uri="{FF2B5EF4-FFF2-40B4-BE49-F238E27FC236}">
                <a16:creationId xmlns:a16="http://schemas.microsoft.com/office/drawing/2014/main" id="{A0CEE14F-FAB8-4610-909B-39A00D8FA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87" y="1410782"/>
            <a:ext cx="3898413" cy="5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2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Postupné rozšiřování volebního práva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(České země: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 roku 1907: bohatí muži, nejbohatší ženy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Až od 1907 všichni muži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Až od 1919 muži i ženy)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Poprvé v historii diskutovaly různé sociální vrstvy</a:t>
            </a:r>
          </a:p>
        </p:txBody>
      </p:sp>
    </p:spTree>
    <p:extLst>
      <p:ext uri="{BB962C8B-B14F-4D97-AF65-F5344CB8AC3E}">
        <p14:creationId xmlns:p14="http://schemas.microsoft.com/office/powerpoint/2010/main" val="3841644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Postupné rozšiřování volebního práva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(České země: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Do roku 1907: bohatí muži, nejbohatší ženy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Až od 1907 všichni muži</a:t>
            </a:r>
          </a:p>
          <a:p>
            <a:pPr lvl="1">
              <a:buNone/>
            </a:pPr>
            <a:r>
              <a:rPr lang="cs-CZ" sz="2400" dirty="0">
                <a:latin typeface="Segoe UI" pitchFamily="34" charset="0"/>
                <a:ea typeface="Segoe UI" pitchFamily="34" charset="0"/>
                <a:cs typeface="Segoe UI" pitchFamily="34" charset="0"/>
              </a:rPr>
              <a:t>Až od 1919 muži i ženy)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Poprvé v historii diskutovaly různé sociální vrstvy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				a nerozuměly si</a:t>
            </a:r>
          </a:p>
        </p:txBody>
      </p:sp>
    </p:spTree>
    <p:extLst>
      <p:ext uri="{BB962C8B-B14F-4D97-AF65-F5344CB8AC3E}">
        <p14:creationId xmlns:p14="http://schemas.microsoft.com/office/powerpoint/2010/main" val="213054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Sociální determinace vědění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Falešné třídní vědění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	vládnoucí třídy: ideologie</a:t>
            </a:r>
          </a:p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	ovládané třídy: utopie</a:t>
            </a:r>
          </a:p>
          <a:p>
            <a:pPr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cs-CZ" sz="2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Každá sociální třída vnímá realitu podle svých zájmů</a:t>
            </a:r>
          </a:p>
        </p:txBody>
      </p:sp>
    </p:spTree>
    <p:extLst>
      <p:ext uri="{BB962C8B-B14F-4D97-AF65-F5344CB8AC3E}">
        <p14:creationId xmlns:p14="http://schemas.microsoft.com/office/powerpoint/2010/main" val="303395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Sociologie vědění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Sociálně nezakotvená inteligence</a:t>
            </a:r>
          </a:p>
          <a:p>
            <a:pPr>
              <a:buFontTx/>
              <a:buChar char="-"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heterogenní sociální původ</a:t>
            </a:r>
          </a:p>
          <a:p>
            <a:pPr>
              <a:buFontTx/>
              <a:buChar char="-"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vysoké vzdělání</a:t>
            </a:r>
          </a:p>
          <a:p>
            <a:pPr>
              <a:buFontTx/>
              <a:buChar char="-"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r>
              <a:rPr lang="cs-CZ" sz="2800" dirty="0">
                <a:latin typeface="Segoe UI" pitchFamily="34" charset="0"/>
                <a:ea typeface="Segoe UI" pitchFamily="34" charset="0"/>
                <a:cs typeface="Segoe UI" pitchFamily="34" charset="0"/>
              </a:rPr>
              <a:t>Jako jediná sociální skupina je schopna nahlédnout skutečnou pravdu</a:t>
            </a:r>
          </a:p>
          <a:p>
            <a:pPr marL="0" indent="0">
              <a:buNone/>
            </a:pPr>
            <a:endParaRPr lang="cs-CZ" sz="28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1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Třídní konflikt</a:t>
            </a:r>
          </a:p>
        </p:txBody>
      </p:sp>
      <p:pic>
        <p:nvPicPr>
          <p:cNvPr id="7" name="Zástupný obsah 6">
            <a:hlinkClick r:id="rId2"/>
            <a:extLst>
              <a:ext uri="{FF2B5EF4-FFF2-40B4-BE49-F238E27FC236}">
                <a16:creationId xmlns:a16="http://schemas.microsoft.com/office/drawing/2014/main" id="{A2618035-B2BD-4714-B909-26AD024A1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5" y="1484784"/>
            <a:ext cx="8554551" cy="4968552"/>
          </a:xfrm>
        </p:spPr>
      </p:pic>
    </p:spTree>
    <p:extLst>
      <p:ext uri="{BB962C8B-B14F-4D97-AF65-F5344CB8AC3E}">
        <p14:creationId xmlns:p14="http://schemas.microsoft.com/office/powerpoint/2010/main" val="3119584689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564</Words>
  <Application>Microsoft Office PowerPoint</Application>
  <PresentationFormat>Předvádění na obrazovce (4:3)</PresentationFormat>
  <Paragraphs>160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Segoe UI</vt:lpstr>
      <vt:lpstr>Segoe UI Semibold</vt:lpstr>
      <vt:lpstr>Verdana</vt:lpstr>
      <vt:lpstr>Výchozí návrh</vt:lpstr>
      <vt:lpstr>Prezentace aplikace PowerPoint</vt:lpstr>
      <vt:lpstr>Jak se vrství společnost?</vt:lpstr>
      <vt:lpstr>Má smysl uvažovat o vrstvách?</vt:lpstr>
      <vt:lpstr>Sociologie vědění</vt:lpstr>
      <vt:lpstr>Sociologie vědění</vt:lpstr>
      <vt:lpstr>Sociologie vědění</vt:lpstr>
      <vt:lpstr>Sociologie vědění</vt:lpstr>
      <vt:lpstr>Sociologie vědění</vt:lpstr>
      <vt:lpstr>Třídní konflikt</vt:lpstr>
      <vt:lpstr>Karl Marx</vt:lpstr>
      <vt:lpstr>Karl Marx</vt:lpstr>
      <vt:lpstr>Karl Marx</vt:lpstr>
      <vt:lpstr>Moderní marxistická analýza</vt:lpstr>
      <vt:lpstr>Třída, status, moc</vt:lpstr>
      <vt:lpstr>Max Weber</vt:lpstr>
      <vt:lpstr>Max Weber</vt:lpstr>
      <vt:lpstr>Max Weber</vt:lpstr>
      <vt:lpstr>Max Weber</vt:lpstr>
      <vt:lpstr>Marx   vs.   Weber</vt:lpstr>
      <vt:lpstr>Kapitál a habitus</vt:lpstr>
      <vt:lpstr>Prezentace aplikace PowerPoint</vt:lpstr>
      <vt:lpstr>Prezentace aplikace PowerPoint</vt:lpstr>
      <vt:lpstr>Prezentace aplikace PowerPoint</vt:lpstr>
      <vt:lpstr>Pierre Bourdieu</vt:lpstr>
      <vt:lpstr>Pierre Bourdieu</vt:lpstr>
      <vt:lpstr>Pierre Bourdieu</vt:lpstr>
      <vt:lpstr>Pierre Bourdieu</vt:lpstr>
      <vt:lpstr>Pierre Bourdieu</vt:lpstr>
      <vt:lpstr>Shrnutí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pazourkova</dc:creator>
  <cp:lastModifiedBy>Tomáš Tomáš</cp:lastModifiedBy>
  <cp:revision>208</cp:revision>
  <dcterms:created xsi:type="dcterms:W3CDTF">2006-09-04T06:54:07Z</dcterms:created>
  <dcterms:modified xsi:type="dcterms:W3CDTF">2019-03-03T20:28:08Z</dcterms:modified>
</cp:coreProperties>
</file>