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283" r:id="rId3"/>
    <p:sldId id="317" r:id="rId4"/>
    <p:sldId id="318" r:id="rId5"/>
    <p:sldId id="319" r:id="rId6"/>
    <p:sldId id="320" r:id="rId7"/>
    <p:sldId id="321" r:id="rId8"/>
    <p:sldId id="322" r:id="rId9"/>
    <p:sldId id="327" r:id="rId10"/>
    <p:sldId id="323" r:id="rId11"/>
    <p:sldId id="324" r:id="rId12"/>
    <p:sldId id="325" r:id="rId13"/>
    <p:sldId id="326" r:id="rId14"/>
    <p:sldId id="328" r:id="rId15"/>
    <p:sldId id="329" r:id="rId16"/>
    <p:sldId id="330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837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Objects="1">
      <p:cViewPr varScale="1">
        <p:scale>
          <a:sx n="67" d="100"/>
          <a:sy n="67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Třídní </a:t>
            </a:r>
            <a:r>
              <a:rPr lang="cs-CZ" sz="2800" b="1">
                <a:latin typeface="Segoe UI Semibold" pitchFamily="34" charset="0"/>
              </a:rPr>
              <a:t>rozdělení společnosti</a:t>
            </a:r>
            <a:endParaRPr lang="cs-CZ" sz="2800" b="1" dirty="0">
              <a:latin typeface="Segoe UI Semibold" pitchFamily="34" charset="0"/>
            </a:endParaRPr>
          </a:p>
          <a:p>
            <a:r>
              <a:rPr lang="cs-CZ" sz="2000" dirty="0">
                <a:latin typeface="Segoe UI Semibold" pitchFamily="34" charset="0"/>
              </a:rPr>
              <a:t>SOC172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zaměstnanci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zaměstnanců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</p:txBody>
      </p:sp>
    </p:spTree>
    <p:extLst>
      <p:ext uri="{BB962C8B-B14F-4D97-AF65-F5344CB8AC3E}">
        <p14:creationId xmlns:p14="http://schemas.microsoft.com/office/powerpoint/2010/main" val="151329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7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I+II: Třída služeb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IIIa+IIIb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podni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katelé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 + VI: Kvalifikovaní děl-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níci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man.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4580A4B-3CD5-4F79-8744-47F6A26D8FF4}"/>
              </a:ext>
            </a:extLst>
          </p:cNvPr>
          <p:cNvCxnSpPr/>
          <p:nvPr/>
        </p:nvCxnSpPr>
        <p:spPr>
          <a:xfrm>
            <a:off x="539552" y="24928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117CD6E-C78C-456A-B028-03E9D685945D}"/>
              </a:ext>
            </a:extLst>
          </p:cNvPr>
          <p:cNvCxnSpPr/>
          <p:nvPr/>
        </p:nvCxnSpPr>
        <p:spPr>
          <a:xfrm>
            <a:off x="539552" y="335699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E596978A-3276-4EDF-A797-363F11CA3767}"/>
              </a:ext>
            </a:extLst>
          </p:cNvPr>
          <p:cNvCxnSpPr/>
          <p:nvPr/>
        </p:nvCxnSpPr>
        <p:spPr>
          <a:xfrm>
            <a:off x="539552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0F65733-33B6-4A6A-91AB-936D13BBDDEE}"/>
              </a:ext>
            </a:extLst>
          </p:cNvPr>
          <p:cNvCxnSpPr/>
          <p:nvPr/>
        </p:nvCxnSpPr>
        <p:spPr>
          <a:xfrm>
            <a:off x="539552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AC97AC-8B50-427D-AC17-85E6C25A2A38}"/>
              </a:ext>
            </a:extLst>
          </p:cNvPr>
          <p:cNvCxnSpPr/>
          <p:nvPr/>
        </p:nvCxnSpPr>
        <p:spPr>
          <a:xfrm>
            <a:off x="539552" y="551723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6598CABF-91BA-47CD-93A9-5A3E9A7CD066}"/>
              </a:ext>
            </a:extLst>
          </p:cNvPr>
          <p:cNvCxnSpPr/>
          <p:nvPr/>
        </p:nvCxnSpPr>
        <p:spPr>
          <a:xfrm>
            <a:off x="539552" y="594928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981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5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I-III: Bílé límečky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podni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katelé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IVc+VIIb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 + VI: Kvalifikovaní děl-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níci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man.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----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32A5D97-C84F-44B4-896C-695F00697AB7}"/>
              </a:ext>
            </a:extLst>
          </p:cNvPr>
          <p:cNvCxnSpPr/>
          <p:nvPr/>
        </p:nvCxnSpPr>
        <p:spPr>
          <a:xfrm>
            <a:off x="457200" y="3397771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4B2CE0D-1E2F-4F91-8B60-E3B930B22228}"/>
              </a:ext>
            </a:extLst>
          </p:cNvPr>
          <p:cNvCxnSpPr/>
          <p:nvPr/>
        </p:nvCxnSpPr>
        <p:spPr>
          <a:xfrm>
            <a:off x="457200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143FBF0-0DD6-4A55-B6B1-B5D9D7D39F4E}"/>
              </a:ext>
            </a:extLst>
          </p:cNvPr>
          <p:cNvCxnSpPr/>
          <p:nvPr/>
        </p:nvCxnSpPr>
        <p:spPr>
          <a:xfrm>
            <a:off x="457200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FFC016B-3BB8-4F69-BD4C-CDE8CE4FC3AB}"/>
              </a:ext>
            </a:extLst>
          </p:cNvPr>
          <p:cNvCxnSpPr/>
          <p:nvPr/>
        </p:nvCxnSpPr>
        <p:spPr>
          <a:xfrm>
            <a:off x="457200" y="558924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52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3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I-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IVc+VIIb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V-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Manuálové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----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60144445-DBCE-4F96-8A7D-8995095BB2F1}"/>
              </a:ext>
            </a:extLst>
          </p:cNvPr>
          <p:cNvCxnSpPr/>
          <p:nvPr/>
        </p:nvCxnSpPr>
        <p:spPr>
          <a:xfrm>
            <a:off x="457200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748C4B7-1EA3-4AE1-935A-F642EE57EACB}"/>
              </a:ext>
            </a:extLst>
          </p:cNvPr>
          <p:cNvCxnSpPr/>
          <p:nvPr/>
        </p:nvCxnSpPr>
        <p:spPr>
          <a:xfrm>
            <a:off x="467544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8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změřit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Aktuální zaměstnání (kód ISCO)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 / zaměstnanec / OSVČ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Počet podřízených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 každou zemi existuje převodní tabulka výše uvedených informací na třídu EGP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Pozor! EGP není ordinální škála! 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není v žádném směru lepší než třída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2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je EGP nevhodné?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zastaralé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Vzniklo v 70. letech 20. století, koncepčně je ukotveno v ještě starší době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britské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Bylo navrženo pro britský trh práce a s aplikací na trhy práce v jiných zemích jsou problémy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Není centrální</a:t>
            </a:r>
          </a:p>
        </p:txBody>
      </p:sp>
    </p:spTree>
    <p:extLst>
      <p:ext uri="{BB962C8B-B14F-4D97-AF65-F5344CB8AC3E}">
        <p14:creationId xmlns:p14="http://schemas.microsoft.com/office/powerpoint/2010/main" val="1333590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zastaralé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Navrhli počátkem 21. století David Rose a Eric Harrison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britské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 spolupráci s výzkumníky z různých členských zemí EU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Není centrální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zakázku agentury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Eurostat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07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European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Socioeconomic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Class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Podobná filozofie návrhu jako u schématu EGP</a:t>
            </a:r>
          </a:p>
        </p:txBody>
      </p:sp>
    </p:spTree>
    <p:extLst>
      <p:ext uri="{BB962C8B-B14F-4D97-AF65-F5344CB8AC3E}">
        <p14:creationId xmlns:p14="http://schemas.microsoft.com/office/powerpoint/2010/main" val="1249212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Velcí: jen delegují úkoly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Drobní: úkoly také sami provádějí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EXKLUDOVANÍ Z TRHU PRÁCE</a:t>
            </a:r>
          </a:p>
        </p:txBody>
      </p:sp>
    </p:spTree>
    <p:extLst>
      <p:ext uri="{BB962C8B-B14F-4D97-AF65-F5344CB8AC3E}">
        <p14:creationId xmlns:p14="http://schemas.microsoft.com/office/powerpoint/2010/main" val="2512744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služebním vztahu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vykonávané práci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Mezilehlé smlouvy nemanuální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Mezilehlé smlouvy manuální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EXKLUDOVANÍ Z TRHU PRÁCE</a:t>
            </a:r>
          </a:p>
        </p:txBody>
      </p:sp>
    </p:spTree>
    <p:extLst>
      <p:ext uri="{BB962C8B-B14F-4D97-AF65-F5344CB8AC3E}">
        <p14:creationId xmlns:p14="http://schemas.microsoft.com/office/powerpoint/2010/main" val="425172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</p:txBody>
      </p:sp>
    </p:spTree>
    <p:extLst>
      <p:ext uri="{BB962C8B-B14F-4D97-AF65-F5344CB8AC3E}">
        <p14:creationId xmlns:p14="http://schemas.microsoft.com/office/powerpoint/2010/main" val="1738933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10: Nezaměstnaní</a:t>
            </a:r>
          </a:p>
        </p:txBody>
      </p:sp>
    </p:spTree>
    <p:extLst>
      <p:ext uri="{BB962C8B-B14F-4D97-AF65-F5344CB8AC3E}">
        <p14:creationId xmlns:p14="http://schemas.microsoft.com/office/powerpoint/2010/main" val="2322854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6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3214625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5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3530623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3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2809524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Ani schéma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není ordinální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Měří se podobnými otázkami jako EGP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přesně operacionalizované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Vychází z moderních trhů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 Českou republiku je více validní než EGP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Nezaměstnané často posuzujeme podle posledního známého zaměstnání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ESeG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European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Socioeconomic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Group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1. Manažeři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Profesionálové: zdravotníci, právníci, učitelé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3. Technici: inženýři, obchodníci, vojáci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4. Malí podnikatelé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5. Úředníci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6. Kvalifikovaní dělníci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7. Nekvalifikovaní dělníci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8. Důchodci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9. Ostatní nezaměstnaní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0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Existuje mnoho třídních schémat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dají se vytvářet další na základě analýzy společnosti</a:t>
            </a:r>
          </a:p>
        </p:txBody>
      </p:sp>
    </p:spTree>
    <p:extLst>
      <p:ext uri="{BB962C8B-B14F-4D97-AF65-F5344CB8AC3E}">
        <p14:creationId xmlns:p14="http://schemas.microsoft.com/office/powerpoint/2010/main" val="128196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Existuje mnoho třídních schémat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dají se vytvářet další na základě analýzy společnosti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to pravé?</a:t>
            </a:r>
          </a:p>
        </p:txBody>
      </p:sp>
    </p:spTree>
    <p:extLst>
      <p:ext uri="{BB962C8B-B14F-4D97-AF65-F5344CB8AC3E}">
        <p14:creationId xmlns:p14="http://schemas.microsoft.com/office/powerpoint/2010/main" val="365573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Validita třídního schématu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Je-li třídní schéma validní (tzn. „funguje“), pak můžeme od lidí ve stejné sociální třídě očekávat stejné životní výsledky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 přesto, že společnost se postupně vyvíjí</a:t>
            </a:r>
          </a:p>
        </p:txBody>
      </p:sp>
    </p:spTree>
    <p:extLst>
      <p:ext uri="{BB962C8B-B14F-4D97-AF65-F5344CB8AC3E}">
        <p14:creationId xmlns:p14="http://schemas.microsoft.com/office/powerpoint/2010/main" val="354298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Erikson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Goldthorpe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Portocarero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Navrženo pro Velkou Británii 70. / 90. let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Rozdílné pozice na trhu práce a v rámci vykonávané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POZOR: nevzniklo analýzou konkrétních osob (zaměstnanců), ale popisem pozic na trhu práce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11 tříd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kolapsovatelné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na 7, 5 a 3 třídy)</a:t>
            </a:r>
          </a:p>
        </p:txBody>
      </p:sp>
    </p:spTree>
    <p:extLst>
      <p:ext uri="{BB962C8B-B14F-4D97-AF65-F5344CB8AC3E}">
        <p14:creationId xmlns:p14="http://schemas.microsoft.com/office/powerpoint/2010/main" val="228850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Základní rozdělení na tři skupiny podle toho, jestli člověk pracovní sílu: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Nakupuje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Prodává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Nedělá ani jedno, ani druhé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</p:txBody>
      </p:sp>
    </p:spTree>
    <p:extLst>
      <p:ext uri="{BB962C8B-B14F-4D97-AF65-F5344CB8AC3E}">
        <p14:creationId xmlns:p14="http://schemas.microsoft.com/office/powerpoint/2010/main" val="116003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VELKÝ: stovky zaměstnanců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MALÝ: desítky zaměstnanců nebo bez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zastávané pozici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vykonané práci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</p:txBody>
      </p:sp>
    </p:spTree>
    <p:extLst>
      <p:ext uri="{BB962C8B-B14F-4D97-AF65-F5344CB8AC3E}">
        <p14:creationId xmlns:p14="http://schemas.microsoft.com/office/powerpoint/2010/main" val="378899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pracující na smlouvu o pozici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Samostatnost, loajalita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Funkce nekončí koncem pracovní doby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Špatná kontrola nadřízených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pracující na smlouvu o práci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Konkrétní činnost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Snadno zaměnitelný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Snadná kontrola nadřízených</a:t>
            </a:r>
          </a:p>
        </p:txBody>
      </p:sp>
    </p:spTree>
    <p:extLst>
      <p:ext uri="{BB962C8B-B14F-4D97-AF65-F5344CB8AC3E}">
        <p14:creationId xmlns:p14="http://schemas.microsoft.com/office/powerpoint/2010/main" val="306479201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825</Words>
  <Application>Microsoft Office PowerPoint</Application>
  <PresentationFormat>Předvádění na obrazovce (4:3)</PresentationFormat>
  <Paragraphs>217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Třídní struktura společnosti</vt:lpstr>
      <vt:lpstr>Třídní struktura společnosti</vt:lpstr>
      <vt:lpstr>Třídní struktura společnosti</vt:lpstr>
      <vt:lpstr>Validita třídního schématu</vt:lpstr>
      <vt:lpstr>Schéma EGP</vt:lpstr>
      <vt:lpstr>Schéma EGP</vt:lpstr>
      <vt:lpstr>Schéma EGP</vt:lpstr>
      <vt:lpstr>Salariát</vt:lpstr>
      <vt:lpstr>Schéma EGP</vt:lpstr>
      <vt:lpstr>Schéma EGP: 7 tříd</vt:lpstr>
      <vt:lpstr>Schéma EGP: 5 tříd</vt:lpstr>
      <vt:lpstr>Schéma EGP: 3 třídy</vt:lpstr>
      <vt:lpstr>Jak změřit EGP</vt:lpstr>
      <vt:lpstr>Proč je EGP nevhodné?</vt:lpstr>
      <vt:lpstr>Schéma ESeC</vt:lpstr>
      <vt:lpstr>Schéma ESeC</vt:lpstr>
      <vt:lpstr>Schéma ESeC</vt:lpstr>
      <vt:lpstr>Schéma ESeC</vt:lpstr>
      <vt:lpstr>Schéma ESeC</vt:lpstr>
      <vt:lpstr>Schéma ESeC: 6 tříd</vt:lpstr>
      <vt:lpstr>Schéma ESeC: 5 tříd</vt:lpstr>
      <vt:lpstr>Schéma ESeC: 3 třídy</vt:lpstr>
      <vt:lpstr>Schéma ESeC</vt:lpstr>
      <vt:lpstr>Schéma ESeG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221</cp:revision>
  <dcterms:created xsi:type="dcterms:W3CDTF">2006-09-04T06:54:07Z</dcterms:created>
  <dcterms:modified xsi:type="dcterms:W3CDTF">2019-03-06T10:23:31Z</dcterms:modified>
</cp:coreProperties>
</file>