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6" r:id="rId2"/>
    <p:sldId id="283" r:id="rId3"/>
    <p:sldId id="360" r:id="rId4"/>
    <p:sldId id="361" r:id="rId5"/>
    <p:sldId id="359" r:id="rId6"/>
    <p:sldId id="341" r:id="rId7"/>
    <p:sldId id="342" r:id="rId8"/>
    <p:sldId id="343" r:id="rId9"/>
    <p:sldId id="344" r:id="rId10"/>
    <p:sldId id="345" r:id="rId11"/>
    <p:sldId id="317" r:id="rId12"/>
    <p:sldId id="318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62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837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Objects="1">
      <p:cViewPr varScale="1">
        <p:scale>
          <a:sx n="67" d="100"/>
          <a:sy n="67" d="100"/>
        </p:scale>
        <p:origin x="128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1myBGV27x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Mezigenerační reprodukce společnosti</a:t>
            </a:r>
          </a:p>
          <a:p>
            <a:r>
              <a:rPr lang="cs-CZ" sz="2000" dirty="0">
                <a:latin typeface="Segoe UI Semibold" pitchFamily="34" charset="0"/>
              </a:rPr>
              <a:t>SOC172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vzdělání na dosaženou pozici</a:t>
            </a:r>
          </a:p>
          <a:p>
            <a:pPr marL="0" indent="0">
              <a:buNone/>
            </a:pP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Meritokratičnost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společnosti</a:t>
            </a:r>
          </a:p>
        </p:txBody>
      </p:sp>
    </p:spTree>
    <p:extLst>
      <p:ext uri="{BB962C8B-B14F-4D97-AF65-F5344CB8AC3E}">
        <p14:creationId xmlns:p14="http://schemas.microsoft.com/office/powerpoint/2010/main" val="122732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stratifikační 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origin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destination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 – vztah mezi původem a vzděláním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 – vztah mezi původem a cílem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 – vztah mezi vzděláním a cílem</a:t>
            </a:r>
          </a:p>
        </p:txBody>
      </p:sp>
    </p:spTree>
    <p:extLst>
      <p:ext uri="{BB962C8B-B14F-4D97-AF65-F5344CB8AC3E}">
        <p14:creationId xmlns:p14="http://schemas.microsoft.com/office/powerpoint/2010/main" val="1281961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Přímý vliv sociálního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Předpokládalo se, že bude klesat, protože v meritokratických společnostech je v zájmu zaměstnavatele, aby vybíral zaměstnance s nejvyšší kvalifikací (nejlépe vzdělané)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EBM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based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meritocracy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 předpokládá, že pozice individua je určena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výhradně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jeho kvalifikací</a:t>
            </a:r>
          </a:p>
        </p:txBody>
      </p:sp>
    </p:spTree>
    <p:extLst>
      <p:ext uri="{BB962C8B-B14F-4D97-AF65-F5344CB8AC3E}">
        <p14:creationId xmlns:p14="http://schemas.microsoft.com/office/powerpoint/2010/main" val="3655739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Přímý vliv sociálního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Došlo k vzdělanostní expanzi, najednou je lidí s vyšší kvalifikací dost. Podle čeho vybrat?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 se řídí buď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Měkkými dovednostmi (schopnost komunikace, sebedůvěra, odvaha k risku…), které silně korelují se sociálním původem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sociálními vazbami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 opět posiluje</a:t>
            </a:r>
          </a:p>
        </p:txBody>
      </p:sp>
    </p:spTree>
    <p:extLst>
      <p:ext uri="{BB962C8B-B14F-4D97-AF65-F5344CB8AC3E}">
        <p14:creationId xmlns:p14="http://schemas.microsoft.com/office/powerpoint/2010/main" val="2891670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Přímý vliv sociálního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EGE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as 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great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equalizer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 slouží k vyrovnání šancí pro lidi s horším sociálním původem (ale také pro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marginalizované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skupiny, jako jsou ženy, migranti, etnické minority), vliv sociálního původu ale zcela neodstraní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 slábne, ale zcela nemizí</a:t>
            </a:r>
          </a:p>
        </p:txBody>
      </p:sp>
    </p:spTree>
    <p:extLst>
      <p:ext uri="{BB962C8B-B14F-4D97-AF65-F5344CB8AC3E}">
        <p14:creationId xmlns:p14="http://schemas.microsoft.com/office/powerpoint/2010/main" val="91873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Nerovnosti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je vzdělání na některém stupni vzácným statkem, dostávají se k němu především děti výše postavených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(Důvody: sociální kapitál rodičů (známosti), kulturní kapitál rodiny (lepší příprava), aspirace rodičů, důležitost přikládaná vzdělání, ekonomický kapitál rodiny (schopnost platit doučování, dojíždění, školné), atd.)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To vede k posilování vazby OE</a:t>
            </a:r>
          </a:p>
        </p:txBody>
      </p:sp>
    </p:spTree>
    <p:extLst>
      <p:ext uri="{BB962C8B-B14F-4D97-AF65-F5344CB8AC3E}">
        <p14:creationId xmlns:p14="http://schemas.microsoft.com/office/powerpoint/2010/main" val="3045547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Nerovnosti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Vzhledem k probíhajícím vzdělanostním expanzím by se ale nerovnosti měly snižovat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vazba OE slábnout až mizet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Tři vzdělanostní expanze: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Začátkem 20. století: ZŠ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 2. světové válce: SŠ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(90. léta 20. století: gymnázia)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21. století: VŠ</a:t>
            </a:r>
          </a:p>
        </p:txBody>
      </p:sp>
    </p:spTree>
    <p:extLst>
      <p:ext uri="{BB962C8B-B14F-4D97-AF65-F5344CB8AC3E}">
        <p14:creationId xmlns:p14="http://schemas.microsoft.com/office/powerpoint/2010/main" val="406963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Nerovnosti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Vzhledem k probíhajícím vzdělanostním expanzím by se ale nerovnosti měly snižovat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vazba OE slábnout až mizet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Jenže vazba OE nemizí a slábne jen naoko</a:t>
            </a:r>
          </a:p>
        </p:txBody>
      </p:sp>
    </p:spTree>
    <p:extLst>
      <p:ext uri="{BB962C8B-B14F-4D97-AF65-F5344CB8AC3E}">
        <p14:creationId xmlns:p14="http://schemas.microsoft.com/office/powerpoint/2010/main" val="332822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Maximálně udržovaná nerovnost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MMI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maximally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maintained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inequality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Autoři Raftery 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Hout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1993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Nejprve jsou v zájmu po vzdělání uspokojeny vyšší třídy, potom se dostává na nižší třídy</a:t>
            </a:r>
          </a:p>
        </p:txBody>
      </p:sp>
    </p:spTree>
    <p:extLst>
      <p:ext uri="{BB962C8B-B14F-4D97-AF65-F5344CB8AC3E}">
        <p14:creationId xmlns:p14="http://schemas.microsoft.com/office/powerpoint/2010/main" val="944067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 udržovaná ve výsledku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EMI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effectively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maintained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inequality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Autor Lucas, 2001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Jakmile jsou vyšší třídy vzdělanostně uspokojeny, dostává se i na nižší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Zdánlivě klesají vzdělanostní nerovnosti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 skutečnosti se vede boj o kvalitu školy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Př.: všichni získají maturitu, ale jen někteří gymnázia a jen výjimečně osmileté gymnázium</a:t>
            </a:r>
          </a:p>
        </p:txBody>
      </p:sp>
    </p:spTree>
    <p:extLst>
      <p:ext uri="{BB962C8B-B14F-4D97-AF65-F5344CB8AC3E}">
        <p14:creationId xmlns:p14="http://schemas.microsoft.com/office/powerpoint/2010/main" val="288735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všechno ovlivňuje náš sociální úspěch</a:t>
            </a:r>
          </a:p>
        </p:txBody>
      </p:sp>
    </p:spTree>
    <p:extLst>
      <p:ext uri="{BB962C8B-B14F-4D97-AF65-F5344CB8AC3E}">
        <p14:creationId xmlns:p14="http://schemas.microsoft.com/office/powerpoint/2010/main" val="1738933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MMI vs. 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Katrňák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, Tomáš, Natalie Simonová, Laura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Fónadová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. 2013. „Od diferenciace k diverzifikaci: test MMI a EMI v českém středním vzdělávání v první dekádě 21. století.“ </a:t>
            </a:r>
            <a:r>
              <a:rPr lang="cs-CZ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Sociologický časopis / Czech </a:t>
            </a:r>
            <a:r>
              <a:rPr lang="cs-CZ" sz="28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Sociological</a:t>
            </a:r>
            <a:r>
              <a:rPr lang="cs-CZ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Review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49 (4): 491-520 </a:t>
            </a:r>
            <a:endParaRPr lang="cs-CZ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20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Krátké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mezishrnutí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slábne, ale nemizí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(vliv sociálního původu)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mění se z kvantitativní na kvalitativní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(sociální nerovnosti ve vzdělání)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(návratnost vzdělání)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36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intragenerační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 rámci jedné generace dochází k posunu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intergenerační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potomci získávají odlišnou sociální pozici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085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vzestupná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na vyšší pozici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sestupná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na nižší pozici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15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absolutní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z pozice A do pozice B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o x pozic oproti okolí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09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absolutní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z pozice A do pozice B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o x pozic oproti okolí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Metafora eskalátoru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(strukturální posun celé společnosti)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chůze na něm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(relativní </a:t>
            </a:r>
            <a:r>
              <a:rPr lang="cs-CZ" sz="2800" b="1">
                <a:latin typeface="Segoe UI" pitchFamily="34" charset="0"/>
                <a:ea typeface="Segoe UI" pitchFamily="34" charset="0"/>
                <a:cs typeface="Segoe UI" pitchFamily="34" charset="0"/>
              </a:rPr>
              <a:t>mobilita)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92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absolutní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z pozice A do pozice B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o x pozic oproti okolí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Metafora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eskalátoru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(strukturální posun celé společnosti)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chůze na něm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(relativní mobilita)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 mobilita = sociální fluidita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4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všechno ovlivňuje náš sociální úspěch</a:t>
            </a:r>
          </a:p>
        </p:txBody>
      </p: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Země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/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stát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Rodiče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Bohatství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Aspirace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Sebedůvěra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1486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stratifikační modely</a:t>
            </a:r>
          </a:p>
        </p:txBody>
      </p: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Model dosahování sociálního statusu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Blau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Duncan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1967)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Wisconsinský model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Sociálně-psychologický model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4752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origin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(sociální původ individua)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 rodičů (často otce)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Majetek rodiny původu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zařazení rodiny původu</a:t>
            </a:r>
          </a:p>
        </p:txBody>
      </p:sp>
    </p:spTree>
    <p:extLst>
      <p:ext uri="{BB962C8B-B14F-4D97-AF65-F5344CB8AC3E}">
        <p14:creationId xmlns:p14="http://schemas.microsoft.com/office/powerpoint/2010/main" val="229605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destination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(dosažená pozice individua)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Dosažené vzdělání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Dosažené třídní zařazení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Dosažený příjem, majetek</a:t>
            </a:r>
          </a:p>
        </p:txBody>
      </p:sp>
    </p:spTree>
    <p:extLst>
      <p:ext uri="{BB962C8B-B14F-4D97-AF65-F5344CB8AC3E}">
        <p14:creationId xmlns:p14="http://schemas.microsoft.com/office/powerpoint/2010/main" val="345828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(vzdělání individua)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Dosažený stupeň vzdělání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Prestiž vystudovaného oboru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Počet let ve vzdělávacím systému</a:t>
            </a:r>
          </a:p>
        </p:txBody>
      </p:sp>
    </p:spTree>
    <p:extLst>
      <p:ext uri="{BB962C8B-B14F-4D97-AF65-F5344CB8AC3E}">
        <p14:creationId xmlns:p14="http://schemas.microsoft.com/office/powerpoint/2010/main" val="345786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sociálního původu na dosažené vzdělání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Sociální nerovnosti ve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1372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sociálního původu na dosaženou pozici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 sociálního statusu</a:t>
            </a:r>
          </a:p>
        </p:txBody>
      </p:sp>
    </p:spTree>
    <p:extLst>
      <p:ext uri="{BB962C8B-B14F-4D97-AF65-F5344CB8AC3E}">
        <p14:creationId xmlns:p14="http://schemas.microsoft.com/office/powerpoint/2010/main" val="395126854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3975</TotalTime>
  <Words>815</Words>
  <Application>Microsoft Office PowerPoint</Application>
  <PresentationFormat>Předvádění na obrazovce (4:3)</PresentationFormat>
  <Paragraphs>168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Co všechno ovlivňuje náš sociální úspěch</vt:lpstr>
      <vt:lpstr>Co všechno ovlivňuje náš sociální úspěch</vt:lpstr>
      <vt:lpstr>Sociálně stratifikační modely</vt:lpstr>
      <vt:lpstr>Základní trojúhelník</vt:lpstr>
      <vt:lpstr>Základní trojúhelník</vt:lpstr>
      <vt:lpstr>Základní trojúhelník</vt:lpstr>
      <vt:lpstr>Základní trojúhelník</vt:lpstr>
      <vt:lpstr>Základní trojúhelník</vt:lpstr>
      <vt:lpstr>Základní trojúhelník</vt:lpstr>
      <vt:lpstr>Sociálně stratifikační trojúhelník</vt:lpstr>
      <vt:lpstr>Přímý vliv sociálního původu</vt:lpstr>
      <vt:lpstr>Přímý vliv sociálního původu</vt:lpstr>
      <vt:lpstr>Přímý vliv sociálního původu</vt:lpstr>
      <vt:lpstr>Nerovnosti ve vzdělávání</vt:lpstr>
      <vt:lpstr>Nerovnosti ve vzdělávání</vt:lpstr>
      <vt:lpstr>Nerovnosti ve vzdělávání</vt:lpstr>
      <vt:lpstr>Maximálně udržovaná nerovnost</vt:lpstr>
      <vt:lpstr>Nerovnost udržovaná ve výsledku</vt:lpstr>
      <vt:lpstr>MMI vs. EMI</vt:lpstr>
      <vt:lpstr>Krátké mezishrnutí</vt:lpstr>
      <vt:lpstr>Sociální mobilita</vt:lpstr>
      <vt:lpstr>Sociální mobilita</vt:lpstr>
      <vt:lpstr>Sociální mobilita</vt:lpstr>
      <vt:lpstr>Sociální mobilita</vt:lpstr>
      <vt:lpstr>Sociální mobilita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231</cp:revision>
  <dcterms:created xsi:type="dcterms:W3CDTF">2006-09-04T06:54:07Z</dcterms:created>
  <dcterms:modified xsi:type="dcterms:W3CDTF">2019-03-12T13:53:37Z</dcterms:modified>
</cp:coreProperties>
</file>