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7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3" r:id="rId16"/>
    <p:sldId id="294" r:id="rId17"/>
    <p:sldId id="295" r:id="rId18"/>
    <p:sldId id="292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0" r:id="rId34"/>
    <p:sldId id="312" r:id="rId35"/>
    <p:sldId id="313" r:id="rId36"/>
    <p:sldId id="315" r:id="rId37"/>
    <p:sldId id="316" r:id="rId38"/>
    <p:sldId id="317" r:id="rId3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DC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Objects="1">
      <p:cViewPr varScale="1">
        <p:scale>
          <a:sx n="108" d="100"/>
          <a:sy n="108" d="100"/>
        </p:scale>
        <p:origin x="10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HAoAkyeVko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EraHEUO8730?t=1816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00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latin typeface="Segoe UI Semibold" pitchFamily="34" charset="0"/>
              </a:rPr>
              <a:t>Stát jako zdroj i řešení sociálních nerovností</a:t>
            </a:r>
          </a:p>
          <a:p>
            <a:r>
              <a:rPr lang="cs-CZ" sz="2000" dirty="0">
                <a:latin typeface="Segoe UI Semibold" pitchFamily="34" charset="0"/>
              </a:rPr>
              <a:t>SOC172 – Sociologie stratifikace a nerovnosti</a:t>
            </a: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dosedel@fss.muni.cz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>
            <a:extLst>
              <a:ext uri="{FF2B5EF4-FFF2-40B4-BE49-F238E27FC236}">
                <a16:creationId xmlns:a16="http://schemas.microsoft.com/office/drawing/2014/main" id="{D0A45A08-33CB-4C07-853C-5F88153F7D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7484"/>
            <a:ext cx="1277115" cy="982982"/>
          </a:xfrm>
          <a:prstGeom prst="rect">
            <a:avLst/>
          </a:prstGeom>
        </p:spPr>
      </p:pic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Historický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…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1950s: modernizační teorie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1960s: teorie závislosti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1970s: alternativní rozvoj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1980s: lidský rozvoj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Rozšíření možnosti voleb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1980s: neoliberalismus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1990s: 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postdevelopment</a:t>
            </a: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282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Historický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…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1950s: modernizační teorie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1960s: teorie závislosti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1970s: alternativní rozvoj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1980s: lidský rozvoj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1980s: neoliberalismus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Strukturální reformy, liberalizace, deregulace, privatizace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1990s: 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postdevelopment</a:t>
            </a: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876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Historický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…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1950s: modernizační teorie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1960s: teorie závislosti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1970s: alternativní rozvoj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1980s: lidský rozvoj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1980s: neoliberalismus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1990s: 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postdevelopment</a:t>
            </a: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Rozvoj jako katastrofa</a:t>
            </a:r>
          </a:p>
          <a:p>
            <a:pPr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820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Historický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b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1850s: kolonialismus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1870s: opozdilci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1940s: rozvojová ekonomie</a:t>
            </a:r>
          </a:p>
          <a:p>
            <a:pPr lvl="0"/>
            <a:r>
              <a:rPr lang="cs-CZ" sz="2800" b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1950s: modernizační teorie</a:t>
            </a:r>
          </a:p>
          <a:p>
            <a:pPr lvl="0"/>
            <a:r>
              <a:rPr lang="cs-CZ" sz="2800" b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1960s: teorie závislosti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1970s: alternativní rozvoj</a:t>
            </a:r>
          </a:p>
          <a:p>
            <a:pPr lvl="0"/>
            <a:r>
              <a:rPr lang="cs-CZ" sz="2800" b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1980s: lidský rozvoj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1980s: neoliberalismus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1990s: 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postdevelopment</a:t>
            </a: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31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měřit kvalitu rozvoje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Ekonomické ukazatele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Hrubý národní produkt na hlavu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Podíl lidí žijící v absolutní chudobě (stanovená částka)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Podíl lidí žijící v relativní chudobě (nemohou si dovolit „koš základních potřeb“)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Struktura průmyslu, obchodu</a:t>
            </a:r>
          </a:p>
          <a:p>
            <a:pPr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148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Kter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ý stát má nejvyšší HDP</a:t>
            </a:r>
            <a:r>
              <a:rPr lang="en-GB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/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os?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Tipnete si?</a:t>
            </a:r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629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Kter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ý stát má nejvyšší HDP</a:t>
            </a:r>
            <a:r>
              <a:rPr lang="en-GB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/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os?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1. Katar: 128 378 </a:t>
            </a:r>
            <a:r>
              <a:rPr lang="en-GB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$</a:t>
            </a: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2. 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Maca</a:t>
            </a:r>
            <a:r>
              <a:rPr lang="en-GB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o: 115 123 $</a:t>
            </a: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3. Lucembursko</a:t>
            </a:r>
            <a:r>
              <a:rPr lang="en-GB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103 662 $</a:t>
            </a: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4. Singapur</a:t>
            </a:r>
            <a:r>
              <a:rPr lang="en-GB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93 905 $</a:t>
            </a: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5. Brunej</a:t>
            </a:r>
            <a:r>
              <a:rPr lang="en-GB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78 836 $</a:t>
            </a: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625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Kter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ý stát má nejvyšší HDP</a:t>
            </a:r>
            <a:r>
              <a:rPr lang="en-GB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/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os?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1. Katar: 128 378 </a:t>
            </a:r>
            <a:r>
              <a:rPr lang="en-GB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$</a:t>
            </a: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2. 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Maca</a:t>
            </a:r>
            <a:r>
              <a:rPr lang="en-GB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o: 115 123 $</a:t>
            </a: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3. Lucembursko</a:t>
            </a:r>
            <a:r>
              <a:rPr lang="en-GB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103 662 $</a:t>
            </a: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4. Singapur</a:t>
            </a:r>
            <a:r>
              <a:rPr lang="en-GB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93 905 $</a:t>
            </a: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5. Brunej</a:t>
            </a:r>
            <a:r>
              <a:rPr lang="en-GB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78 836 $</a:t>
            </a: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39. Česko: 36 916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46. Slovensko: 32 110</a:t>
            </a:r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235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měřit kvalitu rozvoje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Ekonomické ukazatele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Ukazatele kvality života</a:t>
            </a: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cs-CZ" sz="24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Human</a:t>
            </a:r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Development Index (HDI)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Zdraví: naděje dožití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Vzdělání: míra (ne)gramotnosti, počet let školní docházky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Majetek: parita kupní síly</a:t>
            </a:r>
          </a:p>
          <a:p>
            <a:pPr lvl="1"/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916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Který stát má nejvyšší HDI?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Tipnete si?</a:t>
            </a:r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297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Rozvojová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Různé státy na 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různém stupni vývoje</a:t>
            </a: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Cílem je pomoci těm rozvojovým (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developing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 aby dosáhly stejného rozvoje (development) jako ty rozvinuté (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developed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(Dřívější terminologie: 1., 2., 3. svět)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Alternativně Centrum vs. periférie (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Wallerstein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lvl="0"/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 algn="ctr">
              <a:buNone/>
            </a:pP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Jenže jak se měří míra rozvinutosti?</a:t>
            </a:r>
          </a:p>
          <a:p>
            <a:pPr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6443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Který stát má nejvyšší HDI?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1. Norsko: 0.944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2. Austrálie: 0.935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3. Švýcarsko: 0.930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4. Dánsko: 0.923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5. Nizozemsko: 0.922</a:t>
            </a:r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516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Který stát má nejvyšší HDI?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1. Norsko: 0.944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2. Austrálie: 0.935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3. Švýcarsko: 0.930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4. Dánsko: 0.923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5. Nizozemsko: 0.922</a:t>
            </a:r>
          </a:p>
          <a:p>
            <a:pPr lvl="0"/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28. Česko: 0.870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35. Slovensko: 0.844</a:t>
            </a:r>
          </a:p>
          <a:p>
            <a:pPr lvl="0"/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6215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Obrat ke člověku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 1960s: důraz na ekonomický rozvoj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Předpokládalo se, že lidská práva budou následovat, což se nepotvrdilo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Od 1960s proto </a:t>
            </a:r>
            <a:r>
              <a:rPr lang="cs-CZ" sz="2800" b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obrat ke člověku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důraz na zajištění lidských práv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285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Základní lidské potřeby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Osobní spotřeba (potrava, oblečení, přístřeší)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Základní služby (pitná voda, doprava, zdravotnictví, školství)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Adekvátně placená práce pro všechny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Participace na rozhodnutích apod.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772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Základní lidské potřeby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Osobní spotřeba (potrava, oblečení, přístřeší)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Základní služby (pitná voda, doprava, zdravotnictví, školství)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Adekvátně placená práce pro všechny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Participace na rozhodnutích apod.</a:t>
            </a:r>
          </a:p>
          <a:p>
            <a:pPr marL="0" lvl="0" indent="0">
              <a:buNone/>
            </a:pP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ea typeface="Segoe UI" pitchFamily="34" charset="0"/>
              <a:cs typeface="Segoe UI" panose="020B0502040204020203" pitchFamily="34" charset="0"/>
            </a:endParaRP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Příklad kritiky: zajištění práce pro všechny vede k přezaměstnanosti a technologickému ustrnutí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8933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Rozvojové cíle tisíciletí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1. Vymýtit extrémní chudobu a hlad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2. Zpřístupnit základní vzdělání všem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3. Prosazovat rovnost pohlaví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4. Snížit dětskou úmrtnost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5. Zlepšit zdraví matek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6. Bojovat proti nemocem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7. Zajistit trvalou udržitelnost životního prostředí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8. Vytvořit globální partnerství pro rozvoj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9948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7FAF580E-39A2-448E-BA5B-270104A7D5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260648"/>
            <a:ext cx="9610948" cy="6799993"/>
          </a:xfrm>
        </p:spPr>
      </p:pic>
    </p:spTree>
    <p:extLst>
      <p:ext uri="{BB962C8B-B14F-4D97-AF65-F5344CB8AC3E}">
        <p14:creationId xmlns:p14="http://schemas.microsoft.com/office/powerpoint/2010/main" val="17683318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Předchůdce sociálního státu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Soukromé spoření na důchod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Zabezpečení prostřednictvím dětí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„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  <a:hlinkClick r:id="rId2"/>
              </a:rPr>
              <a:t>Výminky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“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Cechovní / odborové pojištění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Soukromé nemocniční </a:t>
            </a:r>
            <a:r>
              <a:rPr lang="cs-CZ" sz="28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pokladny</a:t>
            </a:r>
          </a:p>
          <a:p>
            <a:pPr lvl="0"/>
            <a:r>
              <a:rPr lang="cs-CZ" sz="28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„Pod penzí“</a:t>
            </a: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ea typeface="Segoe UI" pitchFamily="34" charset="0"/>
              <a:cs typeface="Segoe UI" panose="020B0502040204020203" pitchFamily="34" charset="0"/>
            </a:endParaRP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atd.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4476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Vzestup sociálního státu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 2. světové válce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Stát jako garant blahobytu / životní úrovně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Mýtus státu, který se o lidi postará</a:t>
            </a:r>
          </a:p>
          <a:p>
            <a:pPr lvl="0"/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ea typeface="Segoe UI" pitchFamily="34" charset="0"/>
              <a:cs typeface="Segoe UI" panose="020B0502040204020203" pitchFamily="34" charset="0"/>
            </a:endParaRP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Důchody pro lidi, kteří opustili trh práce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Podpora v pracovní neschopnosti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Podpora v nezaměstnanosti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Zdravotnictví, školství</a:t>
            </a:r>
          </a:p>
          <a:p>
            <a:pPr lvl="0"/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1136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Pád sociálního státu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 ropných krizích v 1970s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Rozpor mezi množstvím potřebných peněz a schopností / ochotou státu je vydat</a:t>
            </a:r>
          </a:p>
          <a:p>
            <a:pPr lvl="0"/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ea typeface="Segoe UI" pitchFamily="34" charset="0"/>
              <a:cs typeface="Segoe UI" panose="020B0502040204020203" pitchFamily="34" charset="0"/>
            </a:endParaRPr>
          </a:p>
          <a:p>
            <a:pPr lvl="0"/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Welfare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 mix: kombinace státního a soukromého sociálního zabezpečení</a:t>
            </a:r>
          </a:p>
          <a:p>
            <a:pPr lvl="0"/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61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Historický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1850s: kolonialismus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1870s: opozdilci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1940s: rozvojová ekonomie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1950s: modernizační teorie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1960s: teorie závislosti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1970s: alternativní rozvoj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1980s: lidský rozvoj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1980s: neoliberalismus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1990s: 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postdevelopment</a:t>
            </a: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707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Typologie sociálního státu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Esping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-Andersen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Sociálně-demokratický sociální stát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Všichni přispívají podle výdělku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Všichni dostávají stejný </a:t>
            </a:r>
            <a:r>
              <a:rPr lang="cs-CZ" sz="24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příspěvek</a:t>
            </a:r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ea typeface="Segoe UI" pitchFamily="34" charset="0"/>
              <a:cs typeface="Segoe UI" panose="020B0502040204020203" pitchFamily="34" charset="0"/>
            </a:endParaRPr>
          </a:p>
          <a:p>
            <a:pPr lvl="0"/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8544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Typologie sociálního státu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Esping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-Andersen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Sociálně-demokratický sociální stát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Všichni přispívají podle výdělku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Všichni dostávají stejný příspěvek</a:t>
            </a:r>
          </a:p>
          <a:p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Liberální sociální stát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Dávky jsou omezeny na ty nejpotřebnější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Cílem je obnovit schopnost práce</a:t>
            </a:r>
          </a:p>
        </p:txBody>
      </p:sp>
    </p:spTree>
    <p:extLst>
      <p:ext uri="{BB962C8B-B14F-4D97-AF65-F5344CB8AC3E}">
        <p14:creationId xmlns:p14="http://schemas.microsoft.com/office/powerpoint/2010/main" val="41689672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Typologie sociálního státu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Esping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-Andersen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Sociálně-demokratický sociální stát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Všichni přispívají podle výdělku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Všichni dostávají stejný příspěvek</a:t>
            </a:r>
          </a:p>
          <a:p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Liberální sociální stát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Dávky jsou omezeny na ty nejpotřebnější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Cílem je obnovit schopnost práce</a:t>
            </a:r>
          </a:p>
          <a:p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Korporativistický sociální stát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Odlišné skupiny mají odlišné příspěvky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Soukromé pojišťovací systémy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Stát „jistí záda“</a:t>
            </a:r>
          </a:p>
          <a:p>
            <a:pPr lvl="0"/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7912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Výzvy sociálního státu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Je sociální stát udržitelný i do budoucna?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Co mu může stát v cestě?</a:t>
            </a:r>
          </a:p>
          <a:p>
            <a:pPr lvl="0"/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ea typeface="Segoe UI" pitchFamily="34" charset="0"/>
              <a:cs typeface="Segoe UI" panose="020B0502040204020203" pitchFamily="34" charset="0"/>
            </a:endParaRP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Jaké změny nastanou při</a:t>
            </a:r>
          </a:p>
          <a:p>
            <a:pPr lvl="1"/>
            <a:r>
              <a:rPr lang="cs-CZ" sz="20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Stárnutí populace</a:t>
            </a:r>
          </a:p>
          <a:p>
            <a:pPr lvl="1"/>
            <a:r>
              <a:rPr lang="cs-CZ" sz="20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Nemocnosti populace</a:t>
            </a:r>
          </a:p>
          <a:p>
            <a:pPr lvl="1"/>
            <a:r>
              <a:rPr lang="cs-CZ" sz="20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Proměnách trhu práce</a:t>
            </a:r>
          </a:p>
          <a:p>
            <a:pPr marL="0" lv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?</a:t>
            </a:r>
          </a:p>
        </p:txBody>
      </p:sp>
    </p:spTree>
    <p:extLst>
      <p:ext uri="{BB962C8B-B14F-4D97-AF65-F5344CB8AC3E}">
        <p14:creationId xmlns:p14="http://schemas.microsoft.com/office/powerpoint/2010/main" val="25483541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Ukazatele kvality života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HDP - hrubý domácí produkt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Veškeré hodnoty vygenerované v rámci státu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HDI – 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human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 development index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Zdraví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Vzdělání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Blahobyt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HPI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SSI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6987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Ukazatele kvality života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HDP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HDI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HPI – Happy Planet Index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Blahobyt a naděje dožití dělená ekologickou stopou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SSI – 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Sustainable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 Society Index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21 indikátorů v 8 kategoriích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3 oblasti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Lidský blahobyt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Ekonomický blahobyt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Environmentální blahobyt</a:t>
            </a:r>
          </a:p>
          <a:p>
            <a:pPr lvl="1"/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1437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Ukazatele nerovností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Průměrný příjem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Mediánový příjem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1. a 9. příjmový decil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Poměr 90/10</a:t>
            </a:r>
          </a:p>
          <a:p>
            <a:pPr lvl="0"/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Giniho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ea typeface="Segoe UI" pitchFamily="34" charset="0"/>
                <a:cs typeface="Segoe UI" panose="020B0502040204020203" pitchFamily="34" charset="0"/>
              </a:rPr>
              <a:t> koeficient A / (A+B)</a:t>
            </a:r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ea typeface="Segoe UI" pitchFamily="34" charset="0"/>
              <a:cs typeface="Segoe UI" panose="020B0502040204020203" pitchFamily="34" charset="0"/>
            </a:endParaRPr>
          </a:p>
          <a:p>
            <a:pPr lvl="1"/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7314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Ukazatele nerovností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324BCC64-C312-4ED6-9959-6D0D399CFB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850" y="1385267"/>
            <a:ext cx="6210300" cy="5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3496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Ukazatele nerovností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8EB805F-33BF-46B1-8942-7A5D0DC5E5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1418034"/>
            <a:ext cx="6057900" cy="546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402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Historický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1850s: kolonialismus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 zájmu kolonizačních velmocí je budování infrastruktury, rozvoj zdravotnictví, školství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1870s: opozdilci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1940s: rozvojová ekonomie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1950s: modernizační teorie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1960s: teorie závislosti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1970s: alternativní rozvoj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1980s: lidský rozvoj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…</a:t>
            </a:r>
          </a:p>
          <a:p>
            <a:pPr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150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Historický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1850s: kolonialismus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1870s: opozdilci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Budování průmyslu, dohánění zbytku světa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1940s: rozvojová ekonomie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1950s: modernizační teorie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1960s: teorie závislosti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1970s: alternativní rozvoj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1980s: lidský rozvoj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…</a:t>
            </a:r>
          </a:p>
          <a:p>
            <a:pPr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075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Historický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1850s: kolonialismus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1870s: opozdilci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1940s: rozvojová ekonomie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Blížící se konec kolonialismu, ekonomický růst 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1950s: modernizační teorie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1960s: teorie závislosti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1970s: alternativní rozvoj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1980s: lidský rozvoj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…</a:t>
            </a:r>
          </a:p>
          <a:p>
            <a:pPr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420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Historický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…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1950s: modernizační teorie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Politická a sociální modernizace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1960s: teorie závislosti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1970s: alternativní rozvoj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1980s: lidský rozvoj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1980s: neoliberalismus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1990s: 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postdevelopment</a:t>
            </a: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093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Historický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…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1950s: modernizační teorie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1960s: teorie závislosti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Globalizace, globální dělba práce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1970s: alternativní rozvoj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1980s: lidský rozvoj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1980s: neoliberalismus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1990s: 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postdevelopment</a:t>
            </a: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63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Historický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…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1950s: modernizační teorie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1960s: teorie závislosti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1970s: alternativní rozvoj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Lidský rozkvět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1980s: lidský rozvoj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1980s: neoliberalismus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1990s: 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postdevelopment</a:t>
            </a: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454159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2695</TotalTime>
  <Words>1137</Words>
  <Application>Microsoft Office PowerPoint</Application>
  <PresentationFormat>Předvádění na obrazovce (4:3)</PresentationFormat>
  <Paragraphs>277</Paragraphs>
  <Slides>38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3" baseType="lpstr">
      <vt:lpstr>Arial</vt:lpstr>
      <vt:lpstr>Segoe UI</vt:lpstr>
      <vt:lpstr>Segoe UI Semibold</vt:lpstr>
      <vt:lpstr>Verdana</vt:lpstr>
      <vt:lpstr>Výchozí návrh</vt:lpstr>
      <vt:lpstr>Prezentace aplikace PowerPoint</vt:lpstr>
      <vt:lpstr>Rozvojová teorie</vt:lpstr>
      <vt:lpstr>Historický vývoj</vt:lpstr>
      <vt:lpstr>Historický vývoj</vt:lpstr>
      <vt:lpstr>Historický vývoj</vt:lpstr>
      <vt:lpstr>Historický vývoj</vt:lpstr>
      <vt:lpstr>Historický vývoj</vt:lpstr>
      <vt:lpstr>Historický vývoj</vt:lpstr>
      <vt:lpstr>Historický vývoj</vt:lpstr>
      <vt:lpstr>Historický vývoj</vt:lpstr>
      <vt:lpstr>Historický vývoj</vt:lpstr>
      <vt:lpstr>Historický vývoj</vt:lpstr>
      <vt:lpstr>Historický vývoj</vt:lpstr>
      <vt:lpstr>Jak měřit kvalitu rozvoje</vt:lpstr>
      <vt:lpstr>Který stát má nejvyšší HDP/os?</vt:lpstr>
      <vt:lpstr>Který stát má nejvyšší HDP/os?</vt:lpstr>
      <vt:lpstr>Který stát má nejvyšší HDP/os?</vt:lpstr>
      <vt:lpstr>Jak měřit kvalitu rozvoje</vt:lpstr>
      <vt:lpstr>Který stát má nejvyšší HDI?</vt:lpstr>
      <vt:lpstr>Který stát má nejvyšší HDI?</vt:lpstr>
      <vt:lpstr>Který stát má nejvyšší HDI?</vt:lpstr>
      <vt:lpstr>Obrat ke člověku</vt:lpstr>
      <vt:lpstr>Základní lidské potřeby</vt:lpstr>
      <vt:lpstr>Základní lidské potřeby</vt:lpstr>
      <vt:lpstr>Rozvojové cíle tisíciletí</vt:lpstr>
      <vt:lpstr>Prezentace aplikace PowerPoint</vt:lpstr>
      <vt:lpstr>Předchůdce sociálního státu</vt:lpstr>
      <vt:lpstr>Vzestup sociálního státu</vt:lpstr>
      <vt:lpstr>Pád sociálního státu</vt:lpstr>
      <vt:lpstr>Typologie sociálního státu</vt:lpstr>
      <vt:lpstr>Typologie sociálního státu</vt:lpstr>
      <vt:lpstr>Typologie sociálního státu</vt:lpstr>
      <vt:lpstr>Výzvy sociálního státu</vt:lpstr>
      <vt:lpstr>Ukazatele kvality života</vt:lpstr>
      <vt:lpstr>Ukazatele kvality života</vt:lpstr>
      <vt:lpstr>Ukazatele nerovností</vt:lpstr>
      <vt:lpstr>Ukazatele nerovností</vt:lpstr>
      <vt:lpstr>Ukazatele nerovností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Tomáš Doseděl</cp:lastModifiedBy>
  <cp:revision>220</cp:revision>
  <dcterms:created xsi:type="dcterms:W3CDTF">2006-09-04T06:54:07Z</dcterms:created>
  <dcterms:modified xsi:type="dcterms:W3CDTF">2019-03-26T13:44:48Z</dcterms:modified>
</cp:coreProperties>
</file>