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6" r:id="rId2"/>
    <p:sldId id="318" r:id="rId3"/>
    <p:sldId id="279" r:id="rId4"/>
    <p:sldId id="280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31" r:id="rId16"/>
    <p:sldId id="329" r:id="rId17"/>
    <p:sldId id="330" r:id="rId18"/>
    <p:sldId id="332" r:id="rId19"/>
    <p:sldId id="333" r:id="rId20"/>
    <p:sldId id="334" r:id="rId21"/>
    <p:sldId id="335" r:id="rId22"/>
    <p:sldId id="336" r:id="rId23"/>
    <p:sldId id="337" r:id="rId24"/>
    <p:sldId id="338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DC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Objects="1">
      <p:cViewPr varScale="1">
        <p:scale>
          <a:sx n="91" d="100"/>
          <a:sy n="91" d="100"/>
        </p:scale>
        <p:origin x="1422" y="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 err="1">
                <a:latin typeface="Segoe UI Semibold" pitchFamily="34" charset="0"/>
              </a:rPr>
              <a:t>Intersekcionalita</a:t>
            </a:r>
            <a:r>
              <a:rPr lang="cs-CZ" sz="2800" b="1" dirty="0">
                <a:latin typeface="Segoe UI Semibold" pitchFamily="34" charset="0"/>
              </a:rPr>
              <a:t>, gender, etnicita</a:t>
            </a:r>
          </a:p>
          <a:p>
            <a:r>
              <a:rPr lang="cs-CZ" sz="2000" dirty="0">
                <a:latin typeface="Segoe UI Semibold" pitchFamily="34" charset="0"/>
              </a:rPr>
              <a:t>SOC172 – Sociologie stratifikace a nerovnosti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Znevýhodněné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Mladí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Staří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Etnické minority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Odlišné kulturní vzorce, hodnoty, chování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Jazyková bariéra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Nižší/odlišné vzdělání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Lidé s nižším vzděláním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95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berou ženy méně?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Gender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Pay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Gap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Rozdíl mezi příjmem mužů a žen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Česká republika: ~ 22 % (top 5 in EU)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Další rekordmani: Slovensko, Rakousko, Německo, Velká Británie</a:t>
            </a:r>
            <a:endParaRPr lang="cs-CZ" sz="2800" dirty="0">
              <a:latin typeface="Segoe UI" pitchFamily="34" charset="0"/>
              <a:cs typeface="Segoe UI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itchFamily="34" charset="0"/>
                <a:cs typeface="Segoe UI" pitchFamily="34" charset="0"/>
              </a:rPr>
              <a:t>Průměr EU: 16 %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771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berou ženy méně?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3E67E8E-859B-492D-9980-E87AFA965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77" y="1398164"/>
            <a:ext cx="8962010" cy="5343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068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berou ženy méně?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Oficiálně je diskriminace (nejen) na základě pohlaví zakázaná, jaké jsou tedy </a:t>
            </a:r>
            <a:r>
              <a:rPr lang="cs-CZ" sz="2800" strike="sngStrike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důvody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výmluvy?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22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berou ženy méně?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mají kratší praxi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cs-CZ" sz="2800" i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protože pořád rodí děti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770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berou ženy méně?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mají kratší praxi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cs-CZ" sz="2800" i="1" strike="sngStrike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protože pořád rodí děti</a:t>
            </a:r>
            <a:endParaRPr lang="cs-CZ" sz="2800" strike="sngStrike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pracují méně</a:t>
            </a:r>
          </a:p>
          <a:p>
            <a:pPr mar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cs-CZ" sz="2800" i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protože se musí starat o děti (a manžela)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086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berou ženy méně?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mají kratší praxi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cs-CZ" sz="2800" i="1" strike="sngStrike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protože pořád rodí děti</a:t>
            </a:r>
            <a:endParaRPr lang="cs-CZ" sz="2800" strike="sngStrike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pracují méně</a:t>
            </a:r>
          </a:p>
          <a:p>
            <a:pPr mar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cs-CZ" sz="2800" i="1" strike="sngStrike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protože se musí starat o děti (a manžela)</a:t>
            </a:r>
            <a:endParaRPr lang="cs-CZ" sz="2800" strike="sngStrike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mají nižší vzdělání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cs-CZ" sz="2800" i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většinou jim stačí střední (ekonomka)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942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berou ženy méně?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mají kratší praxi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cs-CZ" sz="2800" i="1" strike="sngStrike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protože pořád rodí děti</a:t>
            </a:r>
            <a:endParaRPr lang="cs-CZ" sz="2800" strike="sngStrike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pracují méně</a:t>
            </a:r>
          </a:p>
          <a:p>
            <a:pPr mar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cs-CZ" sz="2800" i="1" strike="sngStrike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protože se musí starat o děti (a manžela)</a:t>
            </a:r>
            <a:endParaRPr lang="cs-CZ" sz="2800" strike="sngStrike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mají nižší vzdělání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cs-CZ" sz="2800" i="1" strike="sngStrike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většinou jim stačí střední (ekonomka)</a:t>
            </a:r>
            <a:endParaRPr lang="cs-CZ" sz="2800" strike="sngStrike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mají horší vzdělání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cs-CZ" sz="2800" i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studují jenom sociologii a pedagogiku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36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berou ženy méně?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mají kratší praxi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cs-CZ" sz="2800" i="1" strike="sngStrike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protože pořád rodí děti</a:t>
            </a:r>
            <a:endParaRPr lang="cs-CZ" sz="2800" strike="sngStrike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pracují méně</a:t>
            </a:r>
          </a:p>
          <a:p>
            <a:pPr mar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cs-CZ" sz="2800" i="1" strike="sngStrike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protože se musí starat o děti (a manžela)</a:t>
            </a:r>
            <a:endParaRPr lang="cs-CZ" sz="2800" strike="sngStrike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mají nižší vzdělání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cs-CZ" sz="2800" i="1" strike="sngStrike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většinou jim stačí střední (ekonomka)</a:t>
            </a:r>
            <a:endParaRPr lang="cs-CZ" sz="2800" strike="sngStrike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mají horší vzdělání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cs-CZ" sz="2800" i="1" strike="sngStrike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studují jenom sociologii a pedagogiku</a:t>
            </a:r>
            <a:endParaRPr lang="cs-CZ" sz="2800" strike="sngStrike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816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berou ženy méně?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 když muži mají 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stejnou délku praxe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stejný počet týdně odpracovaných hodin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stejný stupeň vzdělání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stejný obor vzdělání</a:t>
            </a: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mají vyšší plat</a:t>
            </a:r>
          </a:p>
          <a:p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Problém je až na trhu práce, kde se za ženskou práci platí méně než za mužskou</a:t>
            </a:r>
          </a:p>
        </p:txBody>
      </p:sp>
    </p:spTree>
    <p:extLst>
      <p:ext uri="{BB962C8B-B14F-4D97-AF65-F5344CB8AC3E}">
        <p14:creationId xmlns:p14="http://schemas.microsoft.com/office/powerpoint/2010/main" val="1955206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Segmenty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Primární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Pracovní místa nejsou veřejně dostupné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Dobré platy, stabilita, kvalifikovaná práce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Sekundární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Pracovní místa obsazována „na inzerát“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Námezdná méně kvalitní práce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Nižší finanční odměna</a:t>
            </a: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17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berou ženy méně?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Problém je až na trhu práce, kde se za ženskou práci platí méně než za mužskou</a:t>
            </a:r>
          </a:p>
          <a:p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Genderové role a hodnoty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si vybírají méně náročné a méně kompetitivní zaměstnání</a:t>
            </a:r>
          </a:p>
          <a:p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Devaluace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ženské práce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Společnosti přijde </a:t>
            </a:r>
            <a:r>
              <a:rPr lang="cs-CZ" sz="24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fér</a:t>
            </a:r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platit ženám méně</a:t>
            </a:r>
          </a:p>
        </p:txBody>
      </p:sp>
    </p:spTree>
    <p:extLst>
      <p:ext uri="{BB962C8B-B14F-4D97-AF65-F5344CB8AC3E}">
        <p14:creationId xmlns:p14="http://schemas.microsoft.com/office/powerpoint/2010/main" val="2529615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Strop, výtah, podlaha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Glass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ceiling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– skleněný strop</a:t>
            </a:r>
          </a:p>
          <a:p>
            <a:pPr lvl="1"/>
            <a:r>
              <a:rPr lang="cs-CZ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stoupají po kariérním žebříčku jen do určité míry</a:t>
            </a:r>
          </a:p>
          <a:p>
            <a:pPr lvl="1"/>
            <a:r>
              <a:rPr lang="cs-CZ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Pak narazí na skleněný strop a nepostupují dále, i když splňují všechny kvalifikační požadavky</a:t>
            </a:r>
          </a:p>
          <a:p>
            <a:pPr lvl="1"/>
            <a:endParaRPr lang="cs-CZ" sz="2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Alternativa: </a:t>
            </a:r>
            <a:r>
              <a:rPr lang="cs-CZ" sz="24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sticky</a:t>
            </a:r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4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floor</a:t>
            </a:r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lepkavá podlaha</a:t>
            </a:r>
          </a:p>
          <a:p>
            <a:pPr lvl="1"/>
            <a:r>
              <a:rPr lang="cs-CZ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se nemohou odlepit od podlahy, tj. postoupit do jakýchkoliv vyšších pozic, byť na ně splňují všechny požadavky</a:t>
            </a:r>
          </a:p>
        </p:txBody>
      </p:sp>
    </p:spTree>
    <p:extLst>
      <p:ext uri="{BB962C8B-B14F-4D97-AF65-F5344CB8AC3E}">
        <p14:creationId xmlns:p14="http://schemas.microsoft.com/office/powerpoint/2010/main" val="18026643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Strop, výtah, podlaha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Glass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elevator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skleněný výtah</a:t>
            </a:r>
          </a:p>
          <a:p>
            <a:pPr lvl="1"/>
            <a:r>
              <a:rPr lang="cs-CZ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Muži jsou často „vyvezeni“ do vyšších pozic, i když o ně nestojí, a i když je na pracovišti žena, která má lepší předpoklady</a:t>
            </a:r>
          </a:p>
          <a:p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s-CZ" sz="24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Pipeline</a:t>
            </a:r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potrubí</a:t>
            </a:r>
          </a:p>
          <a:p>
            <a:pPr lvl="1"/>
            <a:r>
              <a:rPr lang="cs-CZ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Feminizace vysokoškolského vzdělání je relativně nedávný jev</a:t>
            </a:r>
          </a:p>
          <a:p>
            <a:pPr lvl="1"/>
            <a:r>
              <a:rPr lang="cs-CZ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(ale: v ČR 2005, v západní Evropě cca 1990s)</a:t>
            </a:r>
          </a:p>
          <a:p>
            <a:pPr lvl="1"/>
            <a:r>
              <a:rPr lang="cs-CZ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 s dostatečnou kvalifikací jsou tak v prvotních krocích své kariéry a nemají ještě dost zkušeností</a:t>
            </a:r>
          </a:p>
        </p:txBody>
      </p:sp>
    </p:spTree>
    <p:extLst>
      <p:ext uri="{BB962C8B-B14F-4D97-AF65-F5344CB8AC3E}">
        <p14:creationId xmlns:p14="http://schemas.microsoft.com/office/powerpoint/2010/main" val="39390962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-82464"/>
            <a:ext cx="3816424" cy="6970640"/>
          </a:xfrm>
        </p:spPr>
      </p:pic>
    </p:spTree>
    <p:extLst>
      <p:ext uri="{BB962C8B-B14F-4D97-AF65-F5344CB8AC3E}">
        <p14:creationId xmlns:p14="http://schemas.microsoft.com/office/powerpoint/2010/main" val="10249851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Včelí královna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Queen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Bee</a:t>
            </a:r>
          </a:p>
          <a:p>
            <a:pPr lvl="1"/>
            <a:r>
              <a:rPr lang="cs-CZ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Žena na vedoucí pozici</a:t>
            </a:r>
          </a:p>
          <a:p>
            <a:pPr lvl="1"/>
            <a:r>
              <a:rPr lang="cs-CZ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Oproti předpokladům nepomáhá jiným ženám, aby také pronikly na vyšší místa ve firemní hierarchii</a:t>
            </a:r>
          </a:p>
          <a:p>
            <a:pPr lvl="1"/>
            <a:r>
              <a:rPr lang="cs-CZ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Naopak se podřízené ženy snaží potlačovat</a:t>
            </a:r>
          </a:p>
        </p:txBody>
      </p:sp>
    </p:spTree>
    <p:extLst>
      <p:ext uri="{BB962C8B-B14F-4D97-AF65-F5344CB8AC3E}">
        <p14:creationId xmlns:p14="http://schemas.microsoft.com/office/powerpoint/2010/main" val="48786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Segmenty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insideři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outsideři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claimants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– vylepšují svou situaci dávkami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nucené práce – vězni, studenti, učni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5.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opportunists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– zneužívají sociální systém</a:t>
            </a:r>
          </a:p>
        </p:txBody>
      </p:sp>
    </p:spTree>
    <p:extLst>
      <p:ext uri="{BB962C8B-B14F-4D97-AF65-F5344CB8AC3E}">
        <p14:creationId xmlns:p14="http://schemas.microsoft.com/office/powerpoint/2010/main" val="384164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Flexibilita pracovní síly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Mechanismus, jak se vyrovnat se strukturálními nevýhodami na straně pracovní síly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Ochota přijmout jako kompenzaci svých nevýhod“ v nějakém směru horší práci</a:t>
            </a: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70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Flexibilita pracovní síly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Nominální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Mzdová flexibilita (ochota pracovat levněji)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Flexibilita činností (ochota dělat jinou práci)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Časová flexibilita (ochota pracovat na částečný nebo dočasný úvazek)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Flexibilita mobilitou (ochota pracovat jinde)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Funkční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Flexibilita iniciativou (ochota se rekvalifikovat nebo si založit živnost)</a:t>
            </a: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529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Znevýhodněné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Mladí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Staří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Etnické minority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Lidé s nižším vzděláním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565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Znevýhodněné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Mladí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Chybí pracovní zkušenosti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Není jistota setrvání v pracovním poměru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Zakládání rodiny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Staří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Etnické minority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Lidé s nižším vzděláním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656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Znevýhodněné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Mladí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Staří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Ubývá fyzických i psychických sil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Znalost technologií, jazyků, ochota cestovat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Etnické minority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Lidé s nižším vzděláním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372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Znevýhodněné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Mladí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Staří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Ženy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Mateřství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Etnické minority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Lidé s nižším vzděláním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437372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2744</TotalTime>
  <Words>630</Words>
  <Application>Microsoft Office PowerPoint</Application>
  <PresentationFormat>Předvádění na obrazovce (4:3)</PresentationFormat>
  <Paragraphs>151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Segmenty trhu práce</vt:lpstr>
      <vt:lpstr>Segmenty trhu práce</vt:lpstr>
      <vt:lpstr>Flexibilita pracovní síly</vt:lpstr>
      <vt:lpstr>Flexibilita pracovní síly</vt:lpstr>
      <vt:lpstr>Znevýhodněné skupiny</vt:lpstr>
      <vt:lpstr>Znevýhodněné skupiny</vt:lpstr>
      <vt:lpstr>Znevýhodněné skupiny</vt:lpstr>
      <vt:lpstr>Znevýhodněné skupiny</vt:lpstr>
      <vt:lpstr>Znevýhodněné skupiny</vt:lpstr>
      <vt:lpstr>Proč berou ženy méně?</vt:lpstr>
      <vt:lpstr>Proč berou ženy méně?</vt:lpstr>
      <vt:lpstr>Proč berou ženy méně?</vt:lpstr>
      <vt:lpstr>Proč berou ženy méně?</vt:lpstr>
      <vt:lpstr>Proč berou ženy méně?</vt:lpstr>
      <vt:lpstr>Proč berou ženy méně?</vt:lpstr>
      <vt:lpstr>Proč berou ženy méně?</vt:lpstr>
      <vt:lpstr>Proč berou ženy méně?</vt:lpstr>
      <vt:lpstr>Proč berou ženy méně?</vt:lpstr>
      <vt:lpstr>Proč berou ženy méně?</vt:lpstr>
      <vt:lpstr>Strop, výtah, podlaha</vt:lpstr>
      <vt:lpstr>Strop, výtah, podlaha</vt:lpstr>
      <vt:lpstr>Prezentace aplikace PowerPoint</vt:lpstr>
      <vt:lpstr>Včelí královna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227</cp:revision>
  <dcterms:created xsi:type="dcterms:W3CDTF">2006-09-04T06:54:07Z</dcterms:created>
  <dcterms:modified xsi:type="dcterms:W3CDTF">2019-04-05T12:18:19Z</dcterms:modified>
</cp:coreProperties>
</file>