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6" r:id="rId2"/>
    <p:sldId id="319" r:id="rId3"/>
    <p:sldId id="322" r:id="rId4"/>
    <p:sldId id="331" r:id="rId5"/>
    <p:sldId id="320" r:id="rId6"/>
    <p:sldId id="321" r:id="rId7"/>
    <p:sldId id="323" r:id="rId8"/>
    <p:sldId id="324" r:id="rId9"/>
    <p:sldId id="326" r:id="rId10"/>
    <p:sldId id="330" r:id="rId11"/>
    <p:sldId id="325" r:id="rId12"/>
    <p:sldId id="329" r:id="rId13"/>
    <p:sldId id="327" r:id="rId14"/>
    <p:sldId id="328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Objects="1">
      <p:cViewPr varScale="1">
        <p:scale>
          <a:sx n="91" d="100"/>
          <a:sy n="91" d="100"/>
        </p:scale>
        <p:origin x="1372" y="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Trh práce</a:t>
            </a:r>
          </a:p>
          <a:p>
            <a:r>
              <a:rPr lang="cs-CZ" sz="2000" dirty="0">
                <a:latin typeface="Segoe UI Semibold" pitchFamily="34" charset="0"/>
              </a:rPr>
              <a:t>SOC172 – Sociologie stratifikace a nerovnosti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2. Kolik vyděláváte?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Otázka z velmi nízkou návratností (~ 40 %) a nízkou validitou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„Řešení“:</a:t>
            </a:r>
          </a:p>
          <a:p>
            <a:pPr lvl="1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Ptát se na kategorizovaný příjem</a:t>
            </a:r>
          </a:p>
          <a:p>
            <a:pPr lvl="1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Ptát se na příjem celé domácnosti</a:t>
            </a:r>
          </a:p>
          <a:p>
            <a:pPr lvl="1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Využívat registrová data (a la ČSSZ – v Česku nejde)</a:t>
            </a:r>
          </a:p>
          <a:p>
            <a:pPr lvl="1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Využívat data z povinných statistických vykazování (v Česku </a:t>
            </a:r>
            <a:r>
              <a:rPr lang="cs-CZ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Trexima</a:t>
            </a:r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 pro MPSV – nedostupné)</a:t>
            </a:r>
          </a:p>
        </p:txBody>
      </p:sp>
    </p:spTree>
    <p:extLst>
      <p:ext uri="{BB962C8B-B14F-4D97-AF65-F5344CB8AC3E}">
        <p14:creationId xmlns:p14="http://schemas.microsoft.com/office/powerpoint/2010/main" val="3516834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3. Je vaše povolání prestižní?</a:t>
            </a:r>
          </a:p>
        </p:txBody>
      </p:sp>
    </p:spTree>
    <p:extLst>
      <p:ext uri="{BB962C8B-B14F-4D97-AF65-F5344CB8AC3E}">
        <p14:creationId xmlns:p14="http://schemas.microsoft.com/office/powerpoint/2010/main" val="2734951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3. Je vaše povolání prestižní?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Respondenti přiřazují jednotlivým povoláním prestiž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Výsledkem je škála prestiže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Národní vs. mezinárodní</a:t>
            </a:r>
          </a:p>
        </p:txBody>
      </p:sp>
    </p:spTree>
    <p:extLst>
      <p:ext uri="{BB962C8B-B14F-4D97-AF65-F5344CB8AC3E}">
        <p14:creationId xmlns:p14="http://schemas.microsoft.com/office/powerpoint/2010/main" val="4293710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SIOPS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Standard International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Occupational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Prestige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Scale</a:t>
            </a:r>
            <a:endParaRPr lang="cs-CZ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Donald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Treiman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1977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„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occupational prestige hierarchies are essentially invariant across societies and over time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Hout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>
                <a:latin typeface="Segoe UI" panose="020B0502040204020203" pitchFamily="34" charset="0"/>
                <a:cs typeface="Segoe UI" panose="020B0502040204020203" pitchFamily="34" charset="0"/>
              </a:rPr>
              <a:t>&amp;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DiPrete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: Jediná univerzální věc, kterou kdy sociologové objevili)</a:t>
            </a:r>
          </a:p>
        </p:txBody>
      </p:sp>
    </p:spTree>
    <p:extLst>
      <p:ext uri="{BB962C8B-B14F-4D97-AF65-F5344CB8AC3E}">
        <p14:creationId xmlns:p14="http://schemas.microsoft.com/office/powerpoint/2010/main" val="3445172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ISEI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International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Socio-Economic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Index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of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Occupational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Status</a:t>
            </a:r>
          </a:p>
          <a:p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Harry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Ganzeboom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1992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první verzi jen muži (74 tis. z 16 zemí)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nové verzi muži i ženy (199 tis.)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ISEI jako intervenující proměnná mezi vzděláním a příjmem 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Rozsah 16-90</a:t>
            </a:r>
          </a:p>
        </p:txBody>
      </p:sp>
    </p:spTree>
    <p:extLst>
      <p:ext uri="{BB962C8B-B14F-4D97-AF65-F5344CB8AC3E}">
        <p14:creationId xmlns:p14="http://schemas.microsoft.com/office/powerpoint/2010/main" val="319504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4. Stojí vaše práce za něco?</a:t>
            </a:r>
          </a:p>
        </p:txBody>
      </p:sp>
    </p:spTree>
    <p:extLst>
      <p:ext uri="{BB962C8B-B14F-4D97-AF65-F5344CB8AC3E}">
        <p14:creationId xmlns:p14="http://schemas.microsoft.com/office/powerpoint/2010/main" val="2898924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4. Stojí vaše práce za něco?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Která práce je nejhorší?</a:t>
            </a:r>
          </a:p>
        </p:txBody>
      </p:sp>
    </p:spTree>
    <p:extLst>
      <p:ext uri="{BB962C8B-B14F-4D97-AF65-F5344CB8AC3E}">
        <p14:creationId xmlns:p14="http://schemas.microsoft.com/office/powerpoint/2010/main" val="2755082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Která práce je nejhorší?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Nejhůře placená?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Fyzicky nejtěžší?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S nejhorším šéfem?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S nejnižší prestiží?</a:t>
            </a:r>
          </a:p>
        </p:txBody>
      </p:sp>
    </p:spTree>
    <p:extLst>
      <p:ext uri="{BB962C8B-B14F-4D97-AF65-F5344CB8AC3E}">
        <p14:creationId xmlns:p14="http://schemas.microsoft.com/office/powerpoint/2010/main" val="722950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Která práce je nejhorší?</a:t>
            </a:r>
          </a:p>
          <a:p>
            <a:pPr lvl="1"/>
            <a:r>
              <a:rPr lang="cs-CZ" sz="2400" strike="sngStrike" dirty="0">
                <a:latin typeface="Segoe UI" panose="020B0502040204020203" pitchFamily="34" charset="0"/>
                <a:cs typeface="Segoe UI" panose="020B0502040204020203" pitchFamily="34" charset="0"/>
              </a:rPr>
              <a:t>Nejhůře placená?</a:t>
            </a:r>
          </a:p>
          <a:p>
            <a:pPr lvl="1"/>
            <a:r>
              <a:rPr lang="cs-CZ" sz="2400" strike="sngStrike" dirty="0">
                <a:latin typeface="Segoe UI" panose="020B0502040204020203" pitchFamily="34" charset="0"/>
                <a:cs typeface="Segoe UI" panose="020B0502040204020203" pitchFamily="34" charset="0"/>
              </a:rPr>
              <a:t>Fyzicky nejtěžší?</a:t>
            </a:r>
          </a:p>
          <a:p>
            <a:pPr lvl="1"/>
            <a:r>
              <a:rPr lang="cs-CZ" sz="2400" strike="sngStrike" dirty="0">
                <a:latin typeface="Segoe UI" panose="020B0502040204020203" pitchFamily="34" charset="0"/>
                <a:cs typeface="Segoe UI" panose="020B0502040204020203" pitchFamily="34" charset="0"/>
              </a:rPr>
              <a:t>S nejhorším šéfem?</a:t>
            </a:r>
          </a:p>
          <a:p>
            <a:pPr lvl="1"/>
            <a:r>
              <a:rPr lang="cs-CZ" sz="2400" strike="sngStrike" dirty="0">
                <a:latin typeface="Segoe UI" panose="020B0502040204020203" pitchFamily="34" charset="0"/>
                <a:cs typeface="Segoe UI" panose="020B0502040204020203" pitchFamily="34" charset="0"/>
              </a:rPr>
              <a:t>S nejnižší prestiží?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S největší nejistotou</a:t>
            </a:r>
          </a:p>
        </p:txBody>
      </p:sp>
    </p:spTree>
    <p:extLst>
      <p:ext uri="{BB962C8B-B14F-4D97-AF65-F5344CB8AC3E}">
        <p14:creationId xmlns:p14="http://schemas.microsoft.com/office/powerpoint/2010/main" val="1084575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Nejistoty na trhu práce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trvání úvazku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osobě zaměstnavatele</a:t>
            </a:r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právech na sociální ochranu</a:t>
            </a:r>
          </a:p>
          <a:p>
            <a:pPr lvl="1"/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24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Povolání vs.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Pracovní místo: soubor úkolů a povinností vykonávaných jednou osobou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Zaměstnání: souhrn pracovních míst, která mají „stejné“ úkoly a povinnosti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Povolání: status nebo činnost osvojená v rámci vzdělávacího systému bez ohledu na to, jaké zaměstnání pak člověk vykonává (v průběhu života se nemění)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73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Nejistoty na trhu práce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trvání úvazku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Smlouva na dobu určitou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Nedostatek odpracovaných hodin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Najímání na konkrétní projekty</a:t>
            </a:r>
            <a:endParaRPr lang="cs-CZ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osobě zaměstnavatele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právech na sociální ochranu</a:t>
            </a:r>
          </a:p>
          <a:p>
            <a:pPr lvl="1"/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181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Nejistoty na trhu práce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trvání úvazku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osobě zaměstnavatele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Agenturní zaměstnání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Více zaměstnavatelů současně (subdodavatelé)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právech na sociální ochranu</a:t>
            </a:r>
          </a:p>
          <a:p>
            <a:pPr lvl="1"/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339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Prekérní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Nejistoty na trhu práce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trvání úvazku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osobě zaměstnavatele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 právech na sociální ochranu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Nemožnost organizace v odborech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Absence ochrany proti ukončení pracovního poměru</a:t>
            </a:r>
          </a:p>
          <a:p>
            <a:pPr lvl="1"/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Absence sociálních benefitů – dovolená, nemocenská, důchod…</a:t>
            </a:r>
          </a:p>
          <a:p>
            <a:pPr lvl="1"/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729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Prekariát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Ohrožené skupiny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Čerství absolventi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Osoby před odchodem do důchodu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Ženy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Migranti a etnické skupiny</a:t>
            </a:r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2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Prekariát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Podíl prekérní práce v EU roste od 1970s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Důvodem je rozpad velkých organizací a rostoucí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flexibilizace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(Peter Wagner: současná fáze modernity)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Vyšší vzdělání před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prekarizací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chrání, ale…</a:t>
            </a:r>
          </a:p>
        </p:txBody>
      </p:sp>
    </p:spTree>
    <p:extLst>
      <p:ext uri="{BB962C8B-B14F-4D97-AF65-F5344CB8AC3E}">
        <p14:creationId xmlns:p14="http://schemas.microsoft.com/office/powerpoint/2010/main" val="211531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1. Jaké vykonáváte zaměstnání?</a:t>
            </a:r>
          </a:p>
        </p:txBody>
      </p:sp>
    </p:spTree>
    <p:extLst>
      <p:ext uri="{BB962C8B-B14F-4D97-AF65-F5344CB8AC3E}">
        <p14:creationId xmlns:p14="http://schemas.microsoft.com/office/powerpoint/2010/main" val="39973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1. Jaké vykonáváte zaměstnání?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Potřeba systematizace a mezinárodní standardizace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International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Labour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Organization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(ILO)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Klasifikace ISCO – International Standard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Classification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Occupation</a:t>
            </a: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buNone/>
            </a:pPr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ČSÚ historicky: kód zaměstnání KZAM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ČSÚ aktuálně: ISCO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37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Verze ISCO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ISCO-58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ISCO-68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ISCO-88</a:t>
            </a:r>
          </a:p>
          <a:p>
            <a:pPr lvl="0"/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ISCO-08 (v datech </a:t>
            </a:r>
            <a:r>
              <a:rPr lang="cs-CZ" sz="28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Eurostat</a:t>
            </a:r>
            <a:r>
              <a:rPr lang="cs-CZ" sz="28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/ČSÚ od roku 2014)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endParaRPr lang="cs-CZ" sz="28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89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Třídy ISCO-08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1 Zákonodárci a řídící pracovníci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2 Specialisté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3 Techničtí a odborní pracovníci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4 Úředníci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5 Pracovníci ve službách a prodeji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6 Kvalifikovaní pracovníci v zemědělství, lesnictví a rybářství 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7 Řemeslníci a opraváři 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8 Obsluha strojů a zařízení, montéři 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9 Pomocní a nekvalifikovaní pracovníci </a:t>
            </a:r>
          </a:p>
          <a:p>
            <a:r>
              <a:rPr lang="cs-CZ" sz="2400" dirty="0">
                <a:latin typeface="Segoe UI" panose="020B0502040204020203" pitchFamily="34" charset="0"/>
                <a:cs typeface="Segoe UI" panose="020B0502040204020203" pitchFamily="34" charset="0"/>
              </a:rPr>
              <a:t>0 Zaměstnanci v ozbrojených silách</a:t>
            </a:r>
            <a:endParaRPr lang="cs-CZ" sz="24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455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Podtřídy ISCO-08 (příklad)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1 Zákonodárci a řídící pracovníci</a:t>
            </a:r>
          </a:p>
          <a:p>
            <a:pPr lvl="1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11 Zákonodárci, nejvyšší státní úředníci a nejvyšší představitelé společností</a:t>
            </a:r>
          </a:p>
          <a:p>
            <a:pPr lvl="2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111 Zákonodárci a nejvyšší úředníci veřejné správy, politických a zájmových organizací</a:t>
            </a:r>
          </a:p>
          <a:p>
            <a:pPr lvl="2"/>
            <a:r>
              <a:rPr lang="cs-CZ" sz="2000" dirty="0">
                <a:latin typeface="Segoe UI" panose="020B0502040204020203" pitchFamily="34" charset="0"/>
                <a:cs typeface="Segoe UI" panose="020B0502040204020203" pitchFamily="34" charset="0"/>
              </a:rPr>
              <a:t>112 Nejvyšší představitelé společností a institucí (kromě politických, zájmových a příbuzných organizací)</a:t>
            </a:r>
          </a:p>
          <a:p>
            <a:pPr lvl="3"/>
            <a:r>
              <a:rPr 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1120 Nejvyšší představitelé společností a institucí (kromě politických, zájmových a příbuzných organizací)</a:t>
            </a:r>
          </a:p>
          <a:p>
            <a:pPr lvl="3"/>
            <a:r>
              <a:rPr 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11201 Nejvyšší představitelé velkých společností a institucí </a:t>
            </a:r>
          </a:p>
          <a:p>
            <a:pPr lvl="3"/>
            <a:r>
              <a:rPr 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11202 Nejvyšší představitelé středních společností a institucí </a:t>
            </a:r>
          </a:p>
          <a:p>
            <a:pPr lvl="3"/>
            <a:r>
              <a:rPr 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11203 Nejvyšší představitelé malých společností a institucí </a:t>
            </a:r>
          </a:p>
          <a:p>
            <a:pPr lvl="3"/>
            <a:r>
              <a:rPr lang="cs-CZ" sz="1800" dirty="0">
                <a:latin typeface="Segoe UI" panose="020B0502040204020203" pitchFamily="34" charset="0"/>
                <a:cs typeface="Segoe UI" panose="020B0502040204020203" pitchFamily="34" charset="0"/>
              </a:rPr>
              <a:t>11204 Členové statutárních orgánů</a:t>
            </a:r>
          </a:p>
        </p:txBody>
      </p:sp>
    </p:spTree>
    <p:extLst>
      <p:ext uri="{BB962C8B-B14F-4D97-AF65-F5344CB8AC3E}">
        <p14:creationId xmlns:p14="http://schemas.microsoft.com/office/powerpoint/2010/main" val="997419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ISCO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Čtyřmístný kód zaměstnání 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(jemné dělení na 5 míst se používá výjimečně)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Hierarchicky </a:t>
            </a:r>
            <a:r>
              <a:rPr lang="cs-CZ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kolapsovatelný</a:t>
            </a:r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 na 3-, 2-, 1-místný kód</a:t>
            </a:r>
          </a:p>
          <a:p>
            <a:r>
              <a:rPr lang="cs-CZ" sz="2800" dirty="0">
                <a:latin typeface="Segoe UI" panose="020B0502040204020203" pitchFamily="34" charset="0"/>
                <a:cs typeface="Segoe UI" panose="020B0502040204020203" pitchFamily="34" charset="0"/>
              </a:rPr>
              <a:t>Mezinárodně srovnatelný</a:t>
            </a:r>
            <a:endParaRPr lang="cs-CZ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756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2. Kolik vyděláváte?</a:t>
            </a:r>
          </a:p>
        </p:txBody>
      </p:sp>
    </p:spTree>
    <p:extLst>
      <p:ext uri="{BB962C8B-B14F-4D97-AF65-F5344CB8AC3E}">
        <p14:creationId xmlns:p14="http://schemas.microsoft.com/office/powerpoint/2010/main" val="178453430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2969</TotalTime>
  <Words>692</Words>
  <Application>Microsoft Office PowerPoint</Application>
  <PresentationFormat>Předvádění na obrazovce (4:3)</PresentationFormat>
  <Paragraphs>131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Povolání vs. zaměstnání</vt:lpstr>
      <vt:lpstr>1. Jaké vykonáváte zaměstnání?</vt:lpstr>
      <vt:lpstr>1. Jaké vykonáváte zaměstnání?</vt:lpstr>
      <vt:lpstr>Verze ISCO</vt:lpstr>
      <vt:lpstr>Třídy ISCO-08</vt:lpstr>
      <vt:lpstr>Podtřídy ISCO-08 (příklad)</vt:lpstr>
      <vt:lpstr>ISCO - shrnutí</vt:lpstr>
      <vt:lpstr>2. Kolik vyděláváte?</vt:lpstr>
      <vt:lpstr>2. Kolik vyděláváte?</vt:lpstr>
      <vt:lpstr>3. Je vaše povolání prestižní?</vt:lpstr>
      <vt:lpstr>3. Je vaše povolání prestižní?</vt:lpstr>
      <vt:lpstr>SIOPS</vt:lpstr>
      <vt:lpstr>ISEI</vt:lpstr>
      <vt:lpstr>4. Stojí vaše práce za něco?</vt:lpstr>
      <vt:lpstr>4. Stojí vaše práce za něco?</vt:lpstr>
      <vt:lpstr>Prekérní práce</vt:lpstr>
      <vt:lpstr>Prekérní práce</vt:lpstr>
      <vt:lpstr>Prekérní práce</vt:lpstr>
      <vt:lpstr>Prekérní práce</vt:lpstr>
      <vt:lpstr>Prekérní práce</vt:lpstr>
      <vt:lpstr>Prekérní práce</vt:lpstr>
      <vt:lpstr>Prekariát</vt:lpstr>
      <vt:lpstr>Prekariát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251</cp:revision>
  <dcterms:created xsi:type="dcterms:W3CDTF">2006-09-04T06:54:07Z</dcterms:created>
  <dcterms:modified xsi:type="dcterms:W3CDTF">2019-04-23T17:22:15Z</dcterms:modified>
</cp:coreProperties>
</file>