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80" r:id="rId2"/>
    <p:sldId id="381" r:id="rId3"/>
    <p:sldId id="382" r:id="rId4"/>
    <p:sldId id="369" r:id="rId5"/>
    <p:sldId id="371" r:id="rId6"/>
    <p:sldId id="375" r:id="rId7"/>
    <p:sldId id="280" r:id="rId8"/>
    <p:sldId id="260" r:id="rId9"/>
    <p:sldId id="279" r:id="rId10"/>
    <p:sldId id="277" r:id="rId11"/>
    <p:sldId id="261" r:id="rId12"/>
    <p:sldId id="376" r:id="rId13"/>
    <p:sldId id="377" r:id="rId14"/>
    <p:sldId id="372" r:id="rId15"/>
    <p:sldId id="379" r:id="rId16"/>
    <p:sldId id="385" r:id="rId17"/>
    <p:sldId id="282" r:id="rId18"/>
    <p:sldId id="389" r:id="rId19"/>
    <p:sldId id="273" r:id="rId20"/>
    <p:sldId id="303" r:id="rId21"/>
    <p:sldId id="305" r:id="rId22"/>
    <p:sldId id="307" r:id="rId23"/>
    <p:sldId id="387" r:id="rId24"/>
    <p:sldId id="308" r:id="rId25"/>
    <p:sldId id="388" r:id="rId26"/>
    <p:sldId id="384" r:id="rId27"/>
    <p:sldId id="383" r:id="rId28"/>
    <p:sldId id="332" r:id="rId29"/>
    <p:sldId id="330" r:id="rId30"/>
    <p:sldId id="287" r:id="rId31"/>
    <p:sldId id="386" r:id="rId32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84FC-D2E6-4D9B-AD74-F411EFC21E40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23EB-1CBF-4DA6-B84A-B076C7D574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2907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84FC-D2E6-4D9B-AD74-F411EFC21E40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23EB-1CBF-4DA6-B84A-B076C7D574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55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84FC-D2E6-4D9B-AD74-F411EFC21E40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23EB-1CBF-4DA6-B84A-B076C7D574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45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84FC-D2E6-4D9B-AD74-F411EFC21E40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23EB-1CBF-4DA6-B84A-B076C7D574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869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84FC-D2E6-4D9B-AD74-F411EFC21E40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23EB-1CBF-4DA6-B84A-B076C7D574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97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84FC-D2E6-4D9B-AD74-F411EFC21E40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23EB-1CBF-4DA6-B84A-B076C7D574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140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84FC-D2E6-4D9B-AD74-F411EFC21E40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23EB-1CBF-4DA6-B84A-B076C7D574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173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84FC-D2E6-4D9B-AD74-F411EFC21E40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23EB-1CBF-4DA6-B84A-B076C7D574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15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84FC-D2E6-4D9B-AD74-F411EFC21E40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23EB-1CBF-4DA6-B84A-B076C7D574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471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84FC-D2E6-4D9B-AD74-F411EFC21E40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23EB-1CBF-4DA6-B84A-B076C7D574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727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84FC-D2E6-4D9B-AD74-F411EFC21E40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23EB-1CBF-4DA6-B84A-B076C7D574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78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784FC-D2E6-4D9B-AD74-F411EFC21E40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C23EB-1CBF-4DA6-B84A-B076C7D574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928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ena.cz/volny-cas/obrazem-skolni-tridy-kolem-sveta/r~923cfb680ac611e68ac7002590604f2e/r~dba8fe1e0ac611e6b8330025900fea04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5" descr="Výsledek obrázku pro pierre bourdieu habitus">
            <a:extLst>
              <a:ext uri="{FF2B5EF4-FFF2-40B4-BE49-F238E27FC236}">
                <a16:creationId xmlns:a16="http://schemas.microsoft.com/office/drawing/2014/main" id="{DDE9316D-E667-4ACF-AC8B-A4ED4157D7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100" name="TextovéPole 3">
            <a:extLst>
              <a:ext uri="{FF2B5EF4-FFF2-40B4-BE49-F238E27FC236}">
                <a16:creationId xmlns:a16="http://schemas.microsoft.com/office/drawing/2014/main" id="{FC6AA22B-ED10-4ACE-8C69-5250341D3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213100"/>
            <a:ext cx="857472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5400" b="1" dirty="0"/>
              <a:t>RODINA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5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4800" b="1" dirty="0"/>
              <a:t>JAKO ZÁKLADNÍ STAVEBNÍ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4800" b="1" dirty="0"/>
              <a:t>KÁMEN NEROVNOSTI</a:t>
            </a:r>
          </a:p>
        </p:txBody>
      </p:sp>
      <p:pic>
        <p:nvPicPr>
          <p:cNvPr id="5" name="Picture 4" descr="Inheritance seen as a wider social problem">
            <a:extLst>
              <a:ext uri="{FF2B5EF4-FFF2-40B4-BE49-F238E27FC236}">
                <a16:creationId xmlns:a16="http://schemas.microsoft.com/office/drawing/2014/main" id="{6EEA2ACD-ED7D-4531-9FF1-D7E634E9C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3" y="341291"/>
            <a:ext cx="3960812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VÃ½sledek obrÃ¡zku pro SOCIALIZING ON GENDER ROLES">
            <a:extLst>
              <a:ext uri="{FF2B5EF4-FFF2-40B4-BE49-F238E27FC236}">
                <a16:creationId xmlns:a16="http://schemas.microsoft.com/office/drawing/2014/main" id="{3A20033A-98C5-43F7-BDC5-7E8DE2506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1289"/>
            <a:ext cx="3284538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489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bdélník 3">
            <a:extLst>
              <a:ext uri="{FF2B5EF4-FFF2-40B4-BE49-F238E27FC236}">
                <a16:creationId xmlns:a16="http://schemas.microsoft.com/office/drawing/2014/main" id="{ECDE6720-E4EB-492C-813E-42E44AF3D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15890"/>
            <a:ext cx="8388350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/>
              <a:t>„Skryté osnovy“ Hidden Curriculum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/>
              <a:t>Disciplína, hierarchie, přijímání statu quo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ŠKOLNÍ TŘÍDY KOLEM SVĚTA: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hlinkClick r:id="rId2"/>
              </a:rPr>
              <a:t>https://www.zena.cz/volny-cas/obrazem-skolni-tridy-kolem-sveta/r~923cfb680ac611e68ac7002590604f2e/r~dba8fe1e0ac611e6b8330025900fea04/</a:t>
            </a:r>
            <a:endParaRPr lang="cs-CZ" altLang="cs-CZ" sz="180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4F0CC0F7-CE6F-46C9-9DB7-FE31A96F785C}"/>
              </a:ext>
            </a:extLst>
          </p:cNvPr>
          <p:cNvGraphicFramePr>
            <a:graphicFrameLocks noGrp="1"/>
          </p:cNvGraphicFramePr>
          <p:nvPr/>
        </p:nvGraphicFramePr>
        <p:xfrm>
          <a:off x="863600" y="1844675"/>
          <a:ext cx="7416800" cy="2801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400">
                  <a:extLst>
                    <a:ext uri="{9D8B030D-6E8A-4147-A177-3AD203B41FA5}">
                      <a16:colId xmlns:a16="http://schemas.microsoft.com/office/drawing/2014/main" val="3246680321"/>
                    </a:ext>
                  </a:extLst>
                </a:gridCol>
                <a:gridCol w="3708400">
                  <a:extLst>
                    <a:ext uri="{9D8B030D-6E8A-4147-A177-3AD203B41FA5}">
                      <a16:colId xmlns:a16="http://schemas.microsoft.com/office/drawing/2014/main" val="1695755203"/>
                    </a:ext>
                  </a:extLst>
                </a:gridCol>
              </a:tblGrid>
              <a:tr h="576236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ZJEVNÉ (FORMÁLNÍ)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SKRYTÉ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938023702"/>
                  </a:ext>
                </a:extLst>
              </a:tr>
              <a:tr h="2225702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ČESKÝ JAZYK</a:t>
                      </a:r>
                    </a:p>
                    <a:p>
                      <a:pPr algn="ctr"/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ANGLICKÝ JAZYK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MATEMATIKA</a:t>
                      </a:r>
                    </a:p>
                    <a:p>
                      <a:pPr algn="ctr"/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BIOLOGIE</a:t>
                      </a:r>
                    </a:p>
                    <a:p>
                      <a:pPr algn="ctr"/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DĚJEPIS</a:t>
                      </a:r>
                    </a:p>
                    <a:p>
                      <a:pPr algn="ctr"/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HIERARCHICKÉ ROLE</a:t>
                      </a:r>
                    </a:p>
                    <a:p>
                      <a:pPr algn="ctr"/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GENDEROVÉ ROLE</a:t>
                      </a:r>
                    </a:p>
                    <a:p>
                      <a:pPr algn="ctr"/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RUTINA</a:t>
                      </a:r>
                    </a:p>
                    <a:p>
                      <a:pPr algn="ctr"/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OBLÉKÁNÍ</a:t>
                      </a:r>
                    </a:p>
                    <a:p>
                      <a:pPr algn="ctr"/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RESPEKT K AUTORITÁM</a:t>
                      </a:r>
                    </a:p>
                    <a:p>
                      <a:pPr algn="ctr"/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SOUTĚŽIVOST</a:t>
                      </a:r>
                    </a:p>
                    <a:p>
                      <a:pPr algn="ctr"/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243051076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http://www.hcsparta.cz/download/IMG_20170723_115026.jpg">
            <a:extLst>
              <a:ext uri="{FF2B5EF4-FFF2-40B4-BE49-F238E27FC236}">
                <a16:creationId xmlns:a16="http://schemas.microsoft.com/office/drawing/2014/main" id="{D9731849-4C95-4EDE-8ACC-8466A73FD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7" y="3141665"/>
            <a:ext cx="4257675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ovéPole 2">
            <a:extLst>
              <a:ext uri="{FF2B5EF4-FFF2-40B4-BE49-F238E27FC236}">
                <a16:creationId xmlns:a16="http://schemas.microsoft.com/office/drawing/2014/main" id="{14131ADF-B027-4FBA-AEF6-0E8C908C9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12875"/>
            <a:ext cx="7739062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KULTURA</a:t>
            </a:r>
            <a:r>
              <a:rPr lang="cs-CZ" altLang="cs-CZ" sz="1800"/>
              <a:t> V OBECNĚJŠÍM POJETÍ: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SYSTÉM VÝZNAMŮ (JAK ROZUMÍME VĚCEM, JAKÝ MAJÍ SMYSL)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REPRODUKCE</a:t>
            </a:r>
            <a:r>
              <a:rPr lang="cs-CZ" altLang="cs-CZ" sz="1800"/>
              <a:t>: PŘENOS Z GENERACE NA GENERACI, UDRŽOVÁNÍ,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UPEVŇOVÁNÍ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PAUL WILLIS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 - KONTRAŠKOLNÍ KULTURA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BASIL BERNSTEIN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 - JAZYKOVÉ KÓDY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PIERRE BOURDIEU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 - KAPITÁL, HABITUS, POLE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138B39BE-1FEC-42E7-AF06-12ADB3682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"/>
            <a:ext cx="9144000" cy="981075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69" name="Rectangle 4">
            <a:extLst>
              <a:ext uri="{FF2B5EF4-FFF2-40B4-BE49-F238E27FC236}">
                <a16:creationId xmlns:a16="http://schemas.microsoft.com/office/drawing/2014/main" id="{6F7F40E3-F304-4D95-A4C5-404C39B6BA2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5" y="188913"/>
            <a:ext cx="7775575" cy="647700"/>
          </a:xfrm>
          <a:noFill/>
        </p:spPr>
        <p:txBody>
          <a:bodyPr anchor="ctr"/>
          <a:lstStyle/>
          <a:p>
            <a:pPr eaLnBrk="1" hangingPunct="1"/>
            <a:r>
              <a:rPr lang="cs-CZ" altLang="cs-CZ" sz="3200" b="1" dirty="0"/>
              <a:t>ŠKOLA A KULTURNÍ REPRODUKCE</a:t>
            </a:r>
          </a:p>
        </p:txBody>
      </p:sp>
      <p:sp>
        <p:nvSpPr>
          <p:cNvPr id="11270" name="Obdélník 1">
            <a:extLst>
              <a:ext uri="{FF2B5EF4-FFF2-40B4-BE49-F238E27FC236}">
                <a16:creationId xmlns:a16="http://schemas.microsoft.com/office/drawing/2014/main" id="{805643DE-E913-4876-B632-344959A0C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725" y="5781677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/>
              <a:t>http://www.hcsparta.cz/clanek.asp?id=Nejlepsi-pribehy-spartanskych-generaci-11859</a:t>
            </a:r>
            <a:endParaRPr lang="cs-CZ" altLang="cs-CZ"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5" descr="Výsledek obrázku pro pierre bourdieu habitus">
            <a:extLst>
              <a:ext uri="{FF2B5EF4-FFF2-40B4-BE49-F238E27FC236}">
                <a16:creationId xmlns:a16="http://schemas.microsoft.com/office/drawing/2014/main" id="{C372206B-C915-4AA1-89C3-35EBA4B164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8195" name="TextovéPole 3">
            <a:extLst>
              <a:ext uri="{FF2B5EF4-FFF2-40B4-BE49-F238E27FC236}">
                <a16:creationId xmlns:a16="http://schemas.microsoft.com/office/drawing/2014/main" id="{45C206CE-FB95-436F-90E1-570027938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81359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PAUL WILLIS – KONTRAŠKOLNÍ KULTURA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Vzdělanostní aspirace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/>
          </a:p>
        </p:txBody>
      </p:sp>
      <p:pic>
        <p:nvPicPr>
          <p:cNvPr id="8196" name="Picture 7" descr="Výsledek obrázku pro paul willis counter school culture">
            <a:extLst>
              <a:ext uri="{FF2B5EF4-FFF2-40B4-BE49-F238E27FC236}">
                <a16:creationId xmlns:a16="http://schemas.microsoft.com/office/drawing/2014/main" id="{43FB5552-AA93-46D4-98FA-8127F66A5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92375"/>
            <a:ext cx="43815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Obdélník 2">
            <a:extLst>
              <a:ext uri="{FF2B5EF4-FFF2-40B4-BE49-F238E27FC236}">
                <a16:creationId xmlns:a16="http://schemas.microsoft.com/office/drawing/2014/main" id="{F98A5087-BFB2-4A6C-8504-A50511760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5" y="2497140"/>
            <a:ext cx="3436937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Opozice vůči institucionalizovanému systému vědění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Odmítnutí, rezistence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K čemu mi to bude?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Stejně nemám šanci vydělat…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5" descr="Výsledek obrázku pro pierre bourdieu habitus">
            <a:extLst>
              <a:ext uri="{FF2B5EF4-FFF2-40B4-BE49-F238E27FC236}">
                <a16:creationId xmlns:a16="http://schemas.microsoft.com/office/drawing/2014/main" id="{7928EFBC-6A2A-43EF-9ABE-1E9A120E41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9219" name="TextovéPole 3">
            <a:extLst>
              <a:ext uri="{FF2B5EF4-FFF2-40B4-BE49-F238E27FC236}">
                <a16:creationId xmlns:a16="http://schemas.microsoft.com/office/drawing/2014/main" id="{DE586279-0D95-417D-832E-03EB713CD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7"/>
            <a:ext cx="8135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BASIL BERNSTEIN – JAZYKOVÉ KÓDY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Výkon ve vzdělávacím systému není určen jen inteligencí, ale také osvojeným jazykovým kódem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/>
          </a:p>
        </p:txBody>
      </p:sp>
      <p:pic>
        <p:nvPicPr>
          <p:cNvPr id="9220" name="Picture 2" descr="Výsledek obrázku pro bernstein language codes">
            <a:extLst>
              <a:ext uri="{FF2B5EF4-FFF2-40B4-BE49-F238E27FC236}">
                <a16:creationId xmlns:a16="http://schemas.microsoft.com/office/drawing/2014/main" id="{9B779B7A-F791-4770-821D-52A169DDF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90" y="2092325"/>
            <a:ext cx="31718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ovéPole 5">
            <a:extLst>
              <a:ext uri="{FF2B5EF4-FFF2-40B4-BE49-F238E27FC236}">
                <a16:creationId xmlns:a16="http://schemas.microsoft.com/office/drawing/2014/main" id="{28B0859A-0563-41BE-9990-43F28FD24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7" y="2538415"/>
            <a:ext cx="4608513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VYŠŠÍ TŘÍDA: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Rozvinutý jazykový kód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(je lépe kompatibilní s jazykem školy)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Je vhodný pro abstrakci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NIŽŠÍ TŘÍDA: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Omezený jazykový kód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Je vhodný pro popis konkrétní zkušenosti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61520EEF-C231-46B6-8312-3AF4756A7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90" y="333375"/>
            <a:ext cx="5087937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 b="1">
                <a:latin typeface="Tahoma" panose="020B0604030504040204" pitchFamily="34" charset="0"/>
              </a:rPr>
              <a:t>PIERE BOURIDEU: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2EA67E2D-4336-4105-B0DC-AE4DF7F50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2" y="1773238"/>
            <a:ext cx="8424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/>
          </a:p>
        </p:txBody>
      </p:sp>
      <p:pic>
        <p:nvPicPr>
          <p:cNvPr id="11268" name="Picture 7" descr="Výsledek obrázku pro PIERRE BOURDIEU">
            <a:extLst>
              <a:ext uri="{FF2B5EF4-FFF2-40B4-BE49-F238E27FC236}">
                <a16:creationId xmlns:a16="http://schemas.microsoft.com/office/drawing/2014/main" id="{825276CE-A115-4E01-95DA-7C8C845CF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5" y="1125540"/>
            <a:ext cx="3983037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Výsledek obrázku pro PIERRE BOURDIEU LA DISTINCTION">
            <a:extLst>
              <a:ext uri="{FF2B5EF4-FFF2-40B4-BE49-F238E27FC236}">
                <a16:creationId xmlns:a16="http://schemas.microsoft.com/office/drawing/2014/main" id="{3FD77EF9-948F-45BF-829C-49586314C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96975"/>
            <a:ext cx="3606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B036CC92-E2B7-4294-A4DD-308997CC8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7"/>
            <a:ext cx="80645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800" b="1" dirty="0">
                <a:latin typeface="Tahoma" panose="020B0604030504040204" pitchFamily="34" charset="0"/>
              </a:rPr>
              <a:t>HABITUS: SOUBOR DISPOZIC JEDNAT URČITÝM ZPŮSOBEM </a:t>
            </a:r>
          </a:p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r>
              <a:rPr lang="cs-CZ" altLang="cs-CZ" sz="2000" dirty="0"/>
              <a:t>JE SPOJEN S POZICÍ V SOCIÁLNÍM POLI</a:t>
            </a:r>
          </a:p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r>
              <a:rPr lang="cs-CZ" altLang="cs-CZ" sz="2000" dirty="0"/>
              <a:t>DEFINUJE POROZUMĚNÍ SITUACÍM A SCHOPNOST JEDNAT V NICH</a:t>
            </a:r>
          </a:p>
        </p:txBody>
      </p:sp>
      <p:pic>
        <p:nvPicPr>
          <p:cNvPr id="12291" name="Picture 9" descr="Výsledek obrázku pro formal table">
            <a:extLst>
              <a:ext uri="{FF2B5EF4-FFF2-40B4-BE49-F238E27FC236}">
                <a16:creationId xmlns:a16="http://schemas.microsoft.com/office/drawing/2014/main" id="{B353179E-9DE6-4ADA-89E7-649BDC27B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3" b="13463"/>
          <a:stretch>
            <a:fillRect/>
          </a:stretch>
        </p:blipFill>
        <p:spPr bwMode="auto">
          <a:xfrm>
            <a:off x="-36512" y="2409825"/>
            <a:ext cx="9144001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0751CD1D-9C12-41EC-A755-FD3AE4E53E06}"/>
              </a:ext>
            </a:extLst>
          </p:cNvPr>
          <p:cNvSpPr/>
          <p:nvPr/>
        </p:nvSpPr>
        <p:spPr>
          <a:xfrm>
            <a:off x="-13611" y="-15082"/>
            <a:ext cx="9157611" cy="15363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5B4C496-D325-4134-9EBF-4B8513195F09}"/>
              </a:ext>
            </a:extLst>
          </p:cNvPr>
          <p:cNvSpPr txBox="1"/>
          <p:nvPr/>
        </p:nvSpPr>
        <p:spPr>
          <a:xfrm>
            <a:off x="434457" y="245092"/>
            <a:ext cx="82750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VZDĚLANOSTNĚ PODMÍNĚNÝ VSTUP DO PARTNERSTVÍ</a:t>
            </a:r>
          </a:p>
          <a:p>
            <a:pPr algn="ctr"/>
            <a:r>
              <a:rPr lang="cs-CZ" sz="2800" dirty="0"/>
              <a:t>Průměrný věk při uzavření prvního sňatku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C17B6C8-8407-4E0E-88B7-DC3D6A562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439" y="1347574"/>
            <a:ext cx="3343506" cy="514597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B26E232-2F15-43CE-A79A-774B2B740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47574"/>
            <a:ext cx="3343506" cy="5145972"/>
          </a:xfrm>
          <a:prstGeom prst="rect">
            <a:avLst/>
          </a:prstGeom>
        </p:spPr>
      </p:pic>
      <p:sp>
        <p:nvSpPr>
          <p:cNvPr id="32" name="TextovéPole 31">
            <a:extLst>
              <a:ext uri="{FF2B5EF4-FFF2-40B4-BE49-F238E27FC236}">
                <a16:creationId xmlns:a16="http://schemas.microsoft.com/office/drawing/2014/main" id="{C289FE7E-4B96-41E8-87ED-D8EE9B617F78}"/>
              </a:ext>
            </a:extLst>
          </p:cNvPr>
          <p:cNvSpPr txBox="1"/>
          <p:nvPr/>
        </p:nvSpPr>
        <p:spPr>
          <a:xfrm>
            <a:off x="7214946" y="6385481"/>
            <a:ext cx="1929054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200" b="1" dirty="0"/>
              <a:t>Pramen: ČSÚ – data sňatky</a:t>
            </a:r>
          </a:p>
          <a:p>
            <a:pPr>
              <a:defRPr/>
            </a:pPr>
            <a:r>
              <a:rPr lang="cs-CZ" sz="1000" dirty="0"/>
              <a:t>Vlastní výpočty</a:t>
            </a:r>
          </a:p>
        </p:txBody>
      </p:sp>
    </p:spTree>
    <p:extLst>
      <p:ext uri="{BB962C8B-B14F-4D97-AF65-F5344CB8AC3E}">
        <p14:creationId xmlns:p14="http://schemas.microsoft.com/office/powerpoint/2010/main" val="2694697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E1956968-ECDD-47B1-8A4B-5CD0706E1B89}"/>
              </a:ext>
            </a:extLst>
          </p:cNvPr>
          <p:cNvSpPr/>
          <p:nvPr/>
        </p:nvSpPr>
        <p:spPr>
          <a:xfrm>
            <a:off x="-13611" y="-15081"/>
            <a:ext cx="9157611" cy="7072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11EE8E6B-2553-4F9A-96DE-3E31D0E8F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846340"/>
              </p:ext>
            </p:extLst>
          </p:nvPr>
        </p:nvGraphicFramePr>
        <p:xfrm>
          <a:off x="0" y="692150"/>
          <a:ext cx="9144000" cy="6283323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86430035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3351627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5467044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28137457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93697949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22905289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8745771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643988735"/>
                    </a:ext>
                  </a:extLst>
                </a:gridCol>
              </a:tblGrid>
              <a:tr h="1649919"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Žít sám(a)</a:t>
                      </a:r>
                      <a:endParaRPr lang="cs-CZ" sz="1400" b="0" i="0" u="none" strike="noStrike" dirty="0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Mít partnera (partnerku)</a:t>
                      </a:r>
                      <a:br>
                        <a:rPr lang="cs-CZ" sz="1400" u="none" strike="noStrike">
                          <a:effectLst/>
                        </a:rPr>
                      </a:br>
                      <a:r>
                        <a:rPr lang="cs-CZ" sz="1400" u="none" strike="noStrike">
                          <a:effectLst/>
                        </a:rPr>
                        <a:t>a nebydlet s ní(m)</a:t>
                      </a:r>
                      <a:br>
                        <a:rPr lang="cs-CZ" sz="1400" u="none" strike="noStrike">
                          <a:effectLst/>
                        </a:rPr>
                      </a:br>
                      <a:r>
                        <a:rPr lang="cs-CZ" sz="1400" u="none" strike="noStrike">
                          <a:effectLst/>
                        </a:rPr>
                        <a:t>dohromady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Nejprve žít spolu, později</a:t>
                      </a:r>
                      <a:br>
                        <a:rPr lang="cs-CZ" sz="1400" u="none" strike="noStrike" dirty="0">
                          <a:effectLst/>
                        </a:rPr>
                      </a:br>
                      <a:r>
                        <a:rPr lang="cs-CZ" sz="1400" u="none" strike="noStrike" dirty="0">
                          <a:effectLst/>
                        </a:rPr>
                        <a:t>se vzít</a:t>
                      </a:r>
                      <a:endParaRPr lang="cs-CZ" sz="1400" b="0" i="0" u="none" strike="noStrike" dirty="0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Žít spolu pouze</a:t>
                      </a:r>
                      <a:br>
                        <a:rPr lang="cs-CZ" sz="1400" u="none" strike="noStrike" dirty="0">
                          <a:effectLst/>
                        </a:rPr>
                      </a:br>
                      <a:r>
                        <a:rPr lang="cs-CZ" sz="1400" u="none" strike="noStrike" dirty="0" err="1">
                          <a:effectLst/>
                        </a:rPr>
                        <a:t>nesezdaně</a:t>
                      </a:r>
                      <a:r>
                        <a:rPr lang="cs-CZ" sz="1400" u="none" strike="noStrike" dirty="0">
                          <a:effectLst/>
                        </a:rPr>
                        <a:t> </a:t>
                      </a:r>
                      <a:endParaRPr lang="cs-CZ" sz="1400" b="0" i="0" u="none" strike="noStrike" dirty="0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Manželský svazek </a:t>
                      </a:r>
                      <a:endParaRPr lang="cs-CZ" sz="1400" b="0" i="0" u="none" strike="noStrike" dirty="0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Bydlet v jednom bytě s několika přáteli</a:t>
                      </a:r>
                      <a:endParaRPr lang="pl-PL" sz="1400" b="0" i="0" u="none" strike="noStrike" dirty="0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extLst>
                  <a:ext uri="{0D108BD9-81ED-4DB2-BD59-A6C34878D82A}">
                    <a16:rowId xmlns:a16="http://schemas.microsoft.com/office/drawing/2014/main" val="375970456"/>
                  </a:ext>
                </a:extLst>
              </a:tr>
              <a:tr h="251796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Celkem 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5%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7%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23%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10%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55%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1%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extLst>
                  <a:ext uri="{0D108BD9-81ED-4DB2-BD59-A6C34878D82A}">
                    <a16:rowId xmlns:a16="http://schemas.microsoft.com/office/drawing/2014/main" val="3143602438"/>
                  </a:ext>
                </a:extLst>
              </a:tr>
              <a:tr h="22131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Pohlaví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muž 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6%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7%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24%</a:t>
                      </a:r>
                      <a:endParaRPr lang="cs-CZ" sz="1400" b="0" i="0" u="none" strike="noStrike" dirty="0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11%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51%</a:t>
                      </a:r>
                      <a:endParaRPr lang="cs-CZ" sz="1400" b="0" i="0" u="none" strike="noStrike" dirty="0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1%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extLst>
                  <a:ext uri="{0D108BD9-81ED-4DB2-BD59-A6C34878D82A}">
                    <a16:rowId xmlns:a16="http://schemas.microsoft.com/office/drawing/2014/main" val="59513321"/>
                  </a:ext>
                </a:extLst>
              </a:tr>
              <a:tr h="22131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žena 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4%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6%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23%</a:t>
                      </a:r>
                      <a:endParaRPr lang="cs-CZ" sz="1400" b="0" i="0" u="none" strike="noStrike" dirty="0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9%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59%</a:t>
                      </a:r>
                      <a:endParaRPr lang="cs-CZ" sz="1400" b="0" i="0" u="none" strike="noStrike" dirty="0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0%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extLst>
                  <a:ext uri="{0D108BD9-81ED-4DB2-BD59-A6C34878D82A}">
                    <a16:rowId xmlns:a16="http://schemas.microsoft.com/office/drawing/2014/main" val="1473840915"/>
                  </a:ext>
                </a:extLst>
              </a:tr>
              <a:tr h="22131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Věk</a:t>
                      </a:r>
                      <a:endParaRPr lang="cs-CZ" sz="1400" b="0" i="0" u="none" strike="noStrike" dirty="0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18–29 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8%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6%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48%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13%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23%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1%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extLst>
                  <a:ext uri="{0D108BD9-81ED-4DB2-BD59-A6C34878D82A}">
                    <a16:rowId xmlns:a16="http://schemas.microsoft.com/office/drawing/2014/main" val="35309109"/>
                  </a:ext>
                </a:extLst>
              </a:tr>
              <a:tr h="22131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30–44 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3%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6%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28%</a:t>
                      </a:r>
                      <a:endParaRPr lang="cs-CZ" sz="1400" b="0" i="0" u="none" strike="noStrike" dirty="0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15%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48%</a:t>
                      </a:r>
                      <a:endParaRPr lang="cs-CZ" sz="1400" b="0" i="0" u="none" strike="noStrike" dirty="0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1%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extLst>
                  <a:ext uri="{0D108BD9-81ED-4DB2-BD59-A6C34878D82A}">
                    <a16:rowId xmlns:a16="http://schemas.microsoft.com/office/drawing/2014/main" val="3647313972"/>
                  </a:ext>
                </a:extLst>
              </a:tr>
              <a:tr h="22131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45–59 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7%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7%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19%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7%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60%</a:t>
                      </a:r>
                      <a:endParaRPr lang="cs-CZ" sz="1400" b="0" i="0" u="none" strike="noStrike" dirty="0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1%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extLst>
                  <a:ext uri="{0D108BD9-81ED-4DB2-BD59-A6C34878D82A}">
                    <a16:rowId xmlns:a16="http://schemas.microsoft.com/office/drawing/2014/main" val="874769882"/>
                  </a:ext>
                </a:extLst>
              </a:tr>
              <a:tr h="22131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60 + 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4%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7%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9%</a:t>
                      </a:r>
                      <a:endParaRPr lang="cs-CZ" sz="1400" b="0" i="0" u="none" strike="noStrike" dirty="0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5%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75%</a:t>
                      </a:r>
                      <a:endParaRPr lang="cs-CZ" sz="1400" b="0" i="0" u="none" strike="noStrike" dirty="0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0%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extLst>
                  <a:ext uri="{0D108BD9-81ED-4DB2-BD59-A6C34878D82A}">
                    <a16:rowId xmlns:a16="http://schemas.microsoft.com/office/drawing/2014/main" val="1208040415"/>
                  </a:ext>
                </a:extLst>
              </a:tr>
              <a:tr h="22131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Vzdělání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základní 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6%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6%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26%</a:t>
                      </a:r>
                      <a:endParaRPr lang="cs-CZ" sz="1400" b="0" i="0" u="none" strike="noStrike" dirty="0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10%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50%</a:t>
                      </a:r>
                      <a:endParaRPr lang="cs-CZ" sz="1400" b="0" i="0" u="none" strike="noStrike" dirty="0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2%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extLst>
                  <a:ext uri="{0D108BD9-81ED-4DB2-BD59-A6C34878D82A}">
                    <a16:rowId xmlns:a16="http://schemas.microsoft.com/office/drawing/2014/main" val="2216293252"/>
                  </a:ext>
                </a:extLst>
              </a:tr>
              <a:tr h="22131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vyučen(a) 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5%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7%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19%</a:t>
                      </a:r>
                      <a:endParaRPr lang="cs-CZ" sz="1400" b="0" i="0" u="none" strike="noStrike" dirty="0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11%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58%</a:t>
                      </a:r>
                      <a:endParaRPr lang="cs-CZ" sz="1400" b="0" i="0" u="none" strike="noStrike" dirty="0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1%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extLst>
                  <a:ext uri="{0D108BD9-81ED-4DB2-BD59-A6C34878D82A}">
                    <a16:rowId xmlns:a16="http://schemas.microsoft.com/office/drawing/2014/main" val="2157662086"/>
                  </a:ext>
                </a:extLst>
              </a:tr>
              <a:tr h="22131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SŠ 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5%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7%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25%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9%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53%</a:t>
                      </a:r>
                      <a:endParaRPr lang="cs-CZ" sz="1400" b="0" i="0" u="none" strike="noStrike" dirty="0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1%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extLst>
                  <a:ext uri="{0D108BD9-81ED-4DB2-BD59-A6C34878D82A}">
                    <a16:rowId xmlns:a16="http://schemas.microsoft.com/office/drawing/2014/main" val="2397523688"/>
                  </a:ext>
                </a:extLst>
              </a:tr>
              <a:tr h="22131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VŠ 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5%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4%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25%</a:t>
                      </a:r>
                      <a:endParaRPr lang="cs-CZ" sz="1400" b="0" i="0" u="none" strike="noStrike" dirty="0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7%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59%</a:t>
                      </a:r>
                      <a:endParaRPr lang="cs-CZ" sz="1400" b="0" i="0" u="none" strike="noStrike" dirty="0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0%</a:t>
                      </a:r>
                      <a:endParaRPr lang="cs-CZ" sz="1400" b="0" i="0" u="none" strike="noStrike" dirty="0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extLst>
                  <a:ext uri="{0D108BD9-81ED-4DB2-BD59-A6C34878D82A}">
                    <a16:rowId xmlns:a16="http://schemas.microsoft.com/office/drawing/2014/main" val="1991430351"/>
                  </a:ext>
                </a:extLst>
              </a:tr>
              <a:tr h="22131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Obec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do 4 999 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4%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5%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21%</a:t>
                      </a:r>
                      <a:endParaRPr lang="cs-CZ" sz="1400" b="0" i="0" u="none" strike="noStrike" dirty="0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9%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60%</a:t>
                      </a:r>
                      <a:endParaRPr lang="cs-CZ" sz="1400" b="0" i="0" u="none" strike="noStrike" dirty="0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1%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extLst>
                  <a:ext uri="{0D108BD9-81ED-4DB2-BD59-A6C34878D82A}">
                    <a16:rowId xmlns:a16="http://schemas.microsoft.com/office/drawing/2014/main" val="1245859282"/>
                  </a:ext>
                </a:extLst>
              </a:tr>
              <a:tr h="3666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5 000–19 999 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5%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8%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26%</a:t>
                      </a:r>
                      <a:endParaRPr lang="cs-CZ" sz="1400" b="0" i="0" u="none" strike="noStrike" dirty="0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9%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51%</a:t>
                      </a:r>
                      <a:endParaRPr lang="cs-CZ" sz="1400" b="0" i="0" u="none" strike="noStrike" dirty="0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1%</a:t>
                      </a:r>
                      <a:endParaRPr lang="cs-CZ" sz="1400" b="0" i="0" u="none" strike="noStrike" dirty="0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extLst>
                  <a:ext uri="{0D108BD9-81ED-4DB2-BD59-A6C34878D82A}">
                    <a16:rowId xmlns:a16="http://schemas.microsoft.com/office/drawing/2014/main" val="1938938005"/>
                  </a:ext>
                </a:extLst>
              </a:tr>
              <a:tr h="54997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20 000–99 999 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7%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6%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24%</a:t>
                      </a:r>
                      <a:endParaRPr lang="cs-CZ" sz="1400" b="0" i="0" u="none" strike="noStrike" dirty="0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9%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54%</a:t>
                      </a:r>
                      <a:endParaRPr lang="cs-CZ" sz="1400" b="0" i="0" u="none" strike="noStrike" dirty="0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1%</a:t>
                      </a:r>
                      <a:endParaRPr lang="cs-CZ" sz="1400" b="0" i="0" u="none" strike="noStrike" dirty="0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extLst>
                  <a:ext uri="{0D108BD9-81ED-4DB2-BD59-A6C34878D82A}">
                    <a16:rowId xmlns:a16="http://schemas.microsoft.com/office/drawing/2014/main" val="1054122493"/>
                  </a:ext>
                </a:extLst>
              </a:tr>
              <a:tr h="3666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100 000 + 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5%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9%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23%</a:t>
                      </a:r>
                      <a:endParaRPr lang="cs-CZ" sz="1400" b="0" i="0" u="none" strike="noStrike" dirty="0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11%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51%</a:t>
                      </a:r>
                      <a:endParaRPr lang="cs-CZ" sz="1400" b="0" i="0" u="none" strike="noStrike" dirty="0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1%</a:t>
                      </a:r>
                      <a:endParaRPr lang="cs-CZ" sz="1400" b="0" i="0" u="none" strike="noStrike" dirty="0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extLst>
                  <a:ext uri="{0D108BD9-81ED-4DB2-BD59-A6C34878D82A}">
                    <a16:rowId xmlns:a16="http://schemas.microsoft.com/office/drawing/2014/main" val="1029951037"/>
                  </a:ext>
                </a:extLst>
              </a:tr>
              <a:tr h="22131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Region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Praha 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3%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9%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23%</a:t>
                      </a:r>
                      <a:endParaRPr lang="cs-CZ" sz="1400" b="0" i="0" u="none" strike="noStrike" dirty="0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9%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56%</a:t>
                      </a:r>
                      <a:endParaRPr lang="cs-CZ" sz="1400" b="0" i="0" u="none" strike="noStrike" dirty="0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1%</a:t>
                      </a:r>
                      <a:endParaRPr lang="cs-CZ" sz="1400" b="0" i="0" u="none" strike="noStrike" dirty="0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extLst>
                  <a:ext uri="{0D108BD9-81ED-4DB2-BD59-A6C34878D82A}">
                    <a16:rowId xmlns:a16="http://schemas.microsoft.com/office/drawing/2014/main" val="2112966139"/>
                  </a:ext>
                </a:extLst>
              </a:tr>
              <a:tr h="22131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Čechy 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5%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7%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24%</a:t>
                      </a:r>
                      <a:endParaRPr lang="cs-CZ" sz="1400" b="0" i="0" u="none" strike="noStrike" dirty="0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11%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53%</a:t>
                      </a:r>
                      <a:endParaRPr lang="cs-CZ" sz="1400" b="0" i="0" u="none" strike="noStrike" dirty="0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1%</a:t>
                      </a:r>
                      <a:endParaRPr lang="cs-CZ" sz="1400" b="0" i="0" u="none" strike="noStrike" dirty="0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extLst>
                  <a:ext uri="{0D108BD9-81ED-4DB2-BD59-A6C34878D82A}">
                    <a16:rowId xmlns:a16="http://schemas.microsoft.com/office/drawing/2014/main" val="1834513468"/>
                  </a:ext>
                </a:extLst>
              </a:tr>
              <a:tr h="22131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Morava 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6%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6%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22%</a:t>
                      </a:r>
                      <a:endParaRPr lang="cs-CZ" sz="1400" b="0" i="0" u="none" strike="noStrike" dirty="0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8%</a:t>
                      </a:r>
                      <a:endParaRPr lang="cs-CZ" sz="1400" b="0" i="0" u="none" strike="noStrike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58%</a:t>
                      </a:r>
                      <a:endParaRPr lang="cs-CZ" sz="1400" b="0" i="0" u="none" strike="noStrike" dirty="0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0%</a:t>
                      </a:r>
                      <a:endParaRPr lang="cs-CZ" sz="1400" b="0" i="0" u="none" strike="noStrike" dirty="0">
                        <a:solidFill>
                          <a:srgbClr val="231F20"/>
                        </a:solidFill>
                        <a:effectLst/>
                        <a:latin typeface="NimbusSansDOT-Regu"/>
                      </a:endParaRPr>
                    </a:p>
                  </a:txBody>
                  <a:tcPr marL="7913" marR="7913" marT="7914" marB="0" anchor="ctr"/>
                </a:tc>
                <a:extLst>
                  <a:ext uri="{0D108BD9-81ED-4DB2-BD59-A6C34878D82A}">
                    <a16:rowId xmlns:a16="http://schemas.microsoft.com/office/drawing/2014/main" val="536892630"/>
                  </a:ext>
                </a:extLst>
              </a:tr>
            </a:tbl>
          </a:graphicData>
        </a:graphic>
      </p:graphicFrame>
      <p:sp>
        <p:nvSpPr>
          <p:cNvPr id="55468" name="TextovéPole 4">
            <a:extLst>
              <a:ext uri="{FF2B5EF4-FFF2-40B4-BE49-F238E27FC236}">
                <a16:creationId xmlns:a16="http://schemas.microsoft.com/office/drawing/2014/main" id="{813C20AF-A700-4066-8776-C55A58167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8913"/>
            <a:ext cx="7866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EVS 2017 - Kterému z následujících způsobů soužití dáváte přednost?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FCCD43F4-F3CA-4DD6-B3D3-590E4A92E1D9}"/>
              </a:ext>
            </a:extLst>
          </p:cNvPr>
          <p:cNvSpPr/>
          <p:nvPr/>
        </p:nvSpPr>
        <p:spPr>
          <a:xfrm>
            <a:off x="0" y="3923607"/>
            <a:ext cx="9077498" cy="906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A44D728-3988-4D00-B422-4C2AB939F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6405"/>
            <a:ext cx="9144000" cy="410518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F73DBF38-84BB-4B3F-9D56-BB6825E4EB54}"/>
              </a:ext>
            </a:extLst>
          </p:cNvPr>
          <p:cNvSpPr/>
          <p:nvPr/>
        </p:nvSpPr>
        <p:spPr>
          <a:xfrm>
            <a:off x="407323" y="5801975"/>
            <a:ext cx="8503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https://www.czso.cz/documents/10180/20541951/32018014a.pdf/7340e354-799e-4149-95f4-06817ec53b97?version=1.0</a:t>
            </a:r>
          </a:p>
        </p:txBody>
      </p:sp>
    </p:spTree>
    <p:extLst>
      <p:ext uri="{BB962C8B-B14F-4D97-AF65-F5344CB8AC3E}">
        <p14:creationId xmlns:p14="http://schemas.microsoft.com/office/powerpoint/2010/main" val="3620686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Obrázek 4">
            <a:extLst>
              <a:ext uri="{FF2B5EF4-FFF2-40B4-BE49-F238E27FC236}">
                <a16:creationId xmlns:a16="http://schemas.microsoft.com/office/drawing/2014/main" id="{70BA1253-EEF6-4D43-9FD0-3BD2796C9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39" y="789709"/>
            <a:ext cx="6164488" cy="592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FAF40B30-EF30-4DF8-AEF1-8581DA555EBC}"/>
              </a:ext>
            </a:extLst>
          </p:cNvPr>
          <p:cNvSpPr/>
          <p:nvPr/>
        </p:nvSpPr>
        <p:spPr>
          <a:xfrm>
            <a:off x="-13611" y="-15081"/>
            <a:ext cx="9157611" cy="7072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B85AE36A-B4FB-4472-8F5B-D8C6079C00C7}"/>
              </a:ext>
            </a:extLst>
          </p:cNvPr>
          <p:cNvSpPr/>
          <p:nvPr/>
        </p:nvSpPr>
        <p:spPr>
          <a:xfrm>
            <a:off x="399011" y="94599"/>
            <a:ext cx="8212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cs-CZ" altLang="cs-CZ" b="1" dirty="0"/>
              <a:t>Párování podle vzdělání – manželská homogamie jako součást výběrového párování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E5FF596-46A4-4119-9F49-1A2B7A571E22}"/>
              </a:ext>
            </a:extLst>
          </p:cNvPr>
          <p:cNvSpPr/>
          <p:nvPr/>
        </p:nvSpPr>
        <p:spPr>
          <a:xfrm>
            <a:off x="191193" y="3092335"/>
            <a:ext cx="8736676" cy="21862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22" name="AutoShape 5" descr="Výsledek obrázku pro pierre bourdieu habitus">
            <a:extLst>
              <a:ext uri="{FF2B5EF4-FFF2-40B4-BE49-F238E27FC236}">
                <a16:creationId xmlns:a16="http://schemas.microsoft.com/office/drawing/2014/main" id="{4B003087-ADA5-4BB9-A14C-7405120941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123" name="TextovéPole 3">
            <a:extLst>
              <a:ext uri="{FF2B5EF4-FFF2-40B4-BE49-F238E27FC236}">
                <a16:creationId xmlns:a16="http://schemas.microsoft.com/office/drawing/2014/main" id="{16083A4F-AF80-4C8B-8A1D-C7D2E54D2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72" y="1117845"/>
            <a:ext cx="8137525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RODINA OVLIVŇUJE ŽIVOTNÍ ŠANCE 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RODINA -&gt; NEROVNOST</a:t>
            </a: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cs-CZ" altLang="cs-CZ" sz="1800" b="1" dirty="0"/>
              <a:t>Vzdělanostní šance</a:t>
            </a: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cs-CZ" altLang="cs-CZ" sz="1800" b="1" dirty="0"/>
              <a:t>Příjmová nerovnost</a:t>
            </a: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cs-CZ" altLang="cs-CZ" sz="1800" b="1" dirty="0"/>
              <a:t>Kriminalita a patologie</a:t>
            </a: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cs-CZ" altLang="cs-CZ" sz="1800" b="1" dirty="0"/>
              <a:t>Zdraví a obezita atd...</a:t>
            </a:r>
          </a:p>
          <a:p>
            <a:pPr marL="285750" indent="-285750">
              <a:spcBef>
                <a:spcPct val="0"/>
              </a:spcBef>
              <a:buFontTx/>
              <a:buChar char="-"/>
            </a:pPr>
            <a:endParaRPr lang="cs-CZ" altLang="cs-CZ" sz="1800" b="1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RODINNÝ ŽIVOT JE STATUSOVĚ STRUKTUROVANÝ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1800" b="1" dirty="0">
                <a:solidFill>
                  <a:schemeClr val="accent6">
                    <a:lumMod val="50000"/>
                  </a:schemeClr>
                </a:solidFill>
              </a:rPr>
              <a:t>NEROVNOST -&gt; RODINA</a:t>
            </a: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cs-CZ" altLang="cs-CZ" sz="1800" b="1" dirty="0"/>
              <a:t>Stabilita partnerství, rozvodovost</a:t>
            </a: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cs-CZ" altLang="cs-CZ" sz="1800" b="1" dirty="0"/>
              <a:t>Porodnost mimo manželství</a:t>
            </a: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cs-CZ" altLang="cs-CZ" sz="1800" b="1" dirty="0"/>
              <a:t>Plodnost a porodnost</a:t>
            </a: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cs-CZ" altLang="cs-CZ" sz="1800" b="1" dirty="0"/>
              <a:t>Časování událostí (partnerství, rodičovství) atd...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...A RODINNÉ VZORCE SE REPRODUKUJÍ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RODINA -&gt; RODINA </a:t>
            </a: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cs-CZ" altLang="cs-CZ" sz="1800" b="1" dirty="0"/>
              <a:t>Rozvodový kruh</a:t>
            </a: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cs-CZ" altLang="cs-CZ" sz="1800" b="1" dirty="0"/>
              <a:t>Rodové role atd...</a:t>
            </a:r>
          </a:p>
          <a:p>
            <a:pPr marL="285750" indent="-285750">
              <a:spcBef>
                <a:spcPct val="0"/>
              </a:spcBef>
              <a:buFontTx/>
              <a:buChar char="-"/>
            </a:pPr>
            <a:endParaRPr lang="cs-CZ" altLang="cs-CZ" sz="18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A16A4B-0732-41F8-BD1A-899288092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"/>
            <a:ext cx="9144000" cy="981075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D3F747-D60D-41E7-809E-2899623B05F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03239" y="188913"/>
            <a:ext cx="7956551" cy="647700"/>
          </a:xfrm>
          <a:noFill/>
        </p:spPr>
        <p:txBody>
          <a:bodyPr anchor="ctr"/>
          <a:lstStyle/>
          <a:p>
            <a:pPr eaLnBrk="1" hangingPunct="1"/>
            <a:r>
              <a:rPr lang="cs-CZ" altLang="cs-CZ" sz="3200" b="1" dirty="0"/>
              <a:t>JAK SE NEROVNOST S RODINOU POJÍ</a:t>
            </a:r>
          </a:p>
        </p:txBody>
      </p:sp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id="{55C89EED-F5B7-4145-8452-F020D86A0F0C}"/>
              </a:ext>
            </a:extLst>
          </p:cNvPr>
          <p:cNvSpPr/>
          <p:nvPr/>
        </p:nvSpPr>
        <p:spPr>
          <a:xfrm>
            <a:off x="6226234" y="3863340"/>
            <a:ext cx="2917766" cy="1212273"/>
          </a:xfrm>
          <a:prstGeom prst="wedgeRoundRectCallout">
            <a:avLst>
              <a:gd name="adj1" fmla="val -43910"/>
              <a:gd name="adj2" fmla="val -780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A toto nás dnes bude zajímat nejvíce</a:t>
            </a:r>
          </a:p>
        </p:txBody>
      </p:sp>
      <p:sp>
        <p:nvSpPr>
          <p:cNvPr id="9" name="Řečová bublina: obdélníkový bublinový popisek se zakulacenými rohy 8">
            <a:extLst>
              <a:ext uri="{FF2B5EF4-FFF2-40B4-BE49-F238E27FC236}">
                <a16:creationId xmlns:a16="http://schemas.microsoft.com/office/drawing/2014/main" id="{34F6A732-8567-46C9-95CC-2063DDA8A816}"/>
              </a:ext>
            </a:extLst>
          </p:cNvPr>
          <p:cNvSpPr/>
          <p:nvPr/>
        </p:nvSpPr>
        <p:spPr>
          <a:xfrm>
            <a:off x="5067036" y="1668780"/>
            <a:ext cx="2755239" cy="1142323"/>
          </a:xfrm>
          <a:prstGeom prst="wedgeRoundRectCallout">
            <a:avLst>
              <a:gd name="adj1" fmla="val -43910"/>
              <a:gd name="adj2" fmla="val -780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Zde jen velmi krátká rekapitulace problému rodiny a sociální reprodukce</a:t>
            </a:r>
          </a:p>
        </p:txBody>
      </p:sp>
      <p:sp>
        <p:nvSpPr>
          <p:cNvPr id="10" name="Řečová bublina: obdélníkový bublinový popisek se zakulacenými rohy 9">
            <a:extLst>
              <a:ext uri="{FF2B5EF4-FFF2-40B4-BE49-F238E27FC236}">
                <a16:creationId xmlns:a16="http://schemas.microsoft.com/office/drawing/2014/main" id="{522E3EBD-06B8-4315-A55B-8DAFA9766752}"/>
              </a:ext>
            </a:extLst>
          </p:cNvPr>
          <p:cNvSpPr/>
          <p:nvPr/>
        </p:nvSpPr>
        <p:spPr>
          <a:xfrm>
            <a:off x="5593508" y="5581707"/>
            <a:ext cx="2866282" cy="1142323"/>
          </a:xfrm>
          <a:prstGeom prst="wedgeRoundRectCallout">
            <a:avLst>
              <a:gd name="adj1" fmla="val -61409"/>
              <a:gd name="adj2" fmla="val -380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...což je pro úplnost nutné dodat, protože tyto mechanismy intervenují do všech předchozích</a:t>
            </a:r>
          </a:p>
        </p:txBody>
      </p:sp>
    </p:spTree>
    <p:extLst>
      <p:ext uri="{BB962C8B-B14F-4D97-AF65-F5344CB8AC3E}">
        <p14:creationId xmlns:p14="http://schemas.microsoft.com/office/powerpoint/2010/main" val="289945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56FD70F-71CD-493E-9075-E1E2361EBD64}"/>
              </a:ext>
            </a:extLst>
          </p:cNvPr>
          <p:cNvSpPr/>
          <p:nvPr/>
        </p:nvSpPr>
        <p:spPr>
          <a:xfrm>
            <a:off x="0" y="-15082"/>
            <a:ext cx="9144000" cy="10675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94" name="Rectangle 7">
            <a:extLst>
              <a:ext uri="{FF2B5EF4-FFF2-40B4-BE49-F238E27FC236}">
                <a16:creationId xmlns:a16="http://schemas.microsoft.com/office/drawing/2014/main" id="{E075E482-BABE-4494-A568-79A662111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" y="44450"/>
            <a:ext cx="812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/>
              <a:t>Průměrný věk matek při prvním porodu podle vzdělání a rodinného stavu</a:t>
            </a:r>
          </a:p>
        </p:txBody>
      </p:sp>
      <p:pic>
        <p:nvPicPr>
          <p:cNvPr id="8195" name="Obrázek 5">
            <a:extLst>
              <a:ext uri="{FF2B5EF4-FFF2-40B4-BE49-F238E27FC236}">
                <a16:creationId xmlns:a16="http://schemas.microsoft.com/office/drawing/2014/main" id="{375B5B51-3C80-4BBD-B8BB-A5C44CDB5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476250"/>
            <a:ext cx="928846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A8AA0A2F-C4A1-4DCC-B672-32B2C1C146F6}"/>
              </a:ext>
            </a:extLst>
          </p:cNvPr>
          <p:cNvSpPr/>
          <p:nvPr/>
        </p:nvSpPr>
        <p:spPr>
          <a:xfrm>
            <a:off x="0" y="-15082"/>
            <a:ext cx="9144000" cy="17152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42" name="Obrázek 3">
            <a:extLst>
              <a:ext uri="{FF2B5EF4-FFF2-40B4-BE49-F238E27FC236}">
                <a16:creationId xmlns:a16="http://schemas.microsoft.com/office/drawing/2014/main" id="{CFFEC29D-FE01-4F1F-A7C4-3FFEAD73A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844675"/>
            <a:ext cx="9144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Obdélník 4">
            <a:extLst>
              <a:ext uri="{FF2B5EF4-FFF2-40B4-BE49-F238E27FC236}">
                <a16:creationId xmlns:a16="http://schemas.microsoft.com/office/drawing/2014/main" id="{F5DBD4E3-3D75-459D-894B-EC239D9AC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6021388"/>
            <a:ext cx="7272338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Aft>
                <a:spcPts val="800"/>
              </a:spcAft>
            </a:pPr>
            <a:r>
              <a:rPr lang="cs-CZ" altLang="cs-CZ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procento žen, které měly své první dítě v daném věku </a:t>
            </a:r>
            <a:endParaRPr lang="cs-CZ" altLang="cs-CZ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44" name="Obdélník 5">
            <a:extLst>
              <a:ext uri="{FF2B5EF4-FFF2-40B4-BE49-F238E27FC236}">
                <a16:creationId xmlns:a16="http://schemas.microsoft.com/office/drawing/2014/main" id="{6EF3CE6B-72B2-4DFF-B6D2-30FDB96EF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34963"/>
            <a:ext cx="79914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/>
              <a:t>Rozmanitost životních drah – rozptyl v časování vstupu do rodičovství</a:t>
            </a:r>
          </a:p>
          <a:p>
            <a:pPr eaLnBrk="1" hangingPunct="1"/>
            <a:endParaRPr lang="cs-CZ" altLang="cs-CZ" b="1"/>
          </a:p>
          <a:p>
            <a:pPr eaLnBrk="1" hangingPunct="1"/>
            <a:r>
              <a:rPr lang="cs-CZ" altLang="cs-CZ" b="1"/>
              <a:t>(nejvýraznější proměna u sekundárního vzdělání – srov. s průměrným věkem)</a:t>
            </a:r>
          </a:p>
          <a:p>
            <a:pPr eaLnBrk="1" hangingPunct="1"/>
            <a:endParaRPr lang="cs-CZ" altLang="cs-CZ"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1AF1BEE1-748E-4F80-9AEC-07F728EEC467}"/>
              </a:ext>
            </a:extLst>
          </p:cNvPr>
          <p:cNvSpPr/>
          <p:nvPr/>
        </p:nvSpPr>
        <p:spPr>
          <a:xfrm>
            <a:off x="0" y="-15082"/>
            <a:ext cx="9144000" cy="10675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314" name="Picture 5">
            <a:extLst>
              <a:ext uri="{FF2B5EF4-FFF2-40B4-BE49-F238E27FC236}">
                <a16:creationId xmlns:a16="http://schemas.microsoft.com/office/drawing/2014/main" id="{F13760D0-83F7-4000-A785-DB2F1AAF1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324485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6">
            <a:extLst>
              <a:ext uri="{FF2B5EF4-FFF2-40B4-BE49-F238E27FC236}">
                <a16:creationId xmlns:a16="http://schemas.microsoft.com/office/drawing/2014/main" id="{D5F3DFC6-E803-49CF-9B50-3B0B1E82E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" y="549275"/>
            <a:ext cx="893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Podíly porodů mimo manželství podle vzdělání matky, rodinného stavu a pořadí dítěte </a:t>
            </a:r>
          </a:p>
        </p:txBody>
      </p:sp>
      <p:pic>
        <p:nvPicPr>
          <p:cNvPr id="13316" name="Obrázek 6">
            <a:extLst>
              <a:ext uri="{FF2B5EF4-FFF2-40B4-BE49-F238E27FC236}">
                <a16:creationId xmlns:a16="http://schemas.microsoft.com/office/drawing/2014/main" id="{04123935-1A8D-4768-9EC2-B2DCEB63F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1052513"/>
            <a:ext cx="503555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uvisejÃ­cÃ­ obrÃ¡zek">
            <a:extLst>
              <a:ext uri="{FF2B5EF4-FFF2-40B4-BE49-F238E27FC236}">
                <a16:creationId xmlns:a16="http://schemas.microsoft.com/office/drawing/2014/main" id="{767C1B41-AC4D-45F2-9C10-F419D4430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614487"/>
            <a:ext cx="603885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0F1C326A-AA97-46C5-A53F-E6B92B703246}"/>
              </a:ext>
            </a:extLst>
          </p:cNvPr>
          <p:cNvSpPr/>
          <p:nvPr/>
        </p:nvSpPr>
        <p:spPr>
          <a:xfrm>
            <a:off x="3749040" y="6156606"/>
            <a:ext cx="55778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https://www.czso.cz/csu/xl/pohyb-obyvatelstva-v-libereckem-kraji-v-roce-2017</a:t>
            </a:r>
          </a:p>
        </p:txBody>
      </p:sp>
    </p:spTree>
    <p:extLst>
      <p:ext uri="{BB962C8B-B14F-4D97-AF65-F5344CB8AC3E}">
        <p14:creationId xmlns:p14="http://schemas.microsoft.com/office/powerpoint/2010/main" val="2683786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4A7EE1CC-7060-4BBA-ACFB-9650C0D46A65}"/>
              </a:ext>
            </a:extLst>
          </p:cNvPr>
          <p:cNvSpPr/>
          <p:nvPr/>
        </p:nvSpPr>
        <p:spPr>
          <a:xfrm>
            <a:off x="0" y="-15082"/>
            <a:ext cx="9144000" cy="7945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362" name="Rectangle 4">
            <a:extLst>
              <a:ext uri="{FF2B5EF4-FFF2-40B4-BE49-F238E27FC236}">
                <a16:creationId xmlns:a16="http://schemas.microsoft.com/office/drawing/2014/main" id="{A4473AB8-B44A-4BB0-AC81-2983BC517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15888"/>
            <a:ext cx="7943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Obrácené křivky přežití: narození druhého dítěte podle vzdělání a rodinného </a:t>
            </a:r>
          </a:p>
          <a:p>
            <a:pPr eaLnBrk="1" hangingPunct="1"/>
            <a:r>
              <a:rPr lang="cs-CZ" altLang="cs-CZ"/>
              <a:t>stavu matek – kohorta prvorodiček 1993 2001 a 2009</a:t>
            </a:r>
          </a:p>
        </p:txBody>
      </p:sp>
      <p:pic>
        <p:nvPicPr>
          <p:cNvPr id="15363" name="Obrázek 1">
            <a:extLst>
              <a:ext uri="{FF2B5EF4-FFF2-40B4-BE49-F238E27FC236}">
                <a16:creationId xmlns:a16="http://schemas.microsoft.com/office/drawing/2014/main" id="{354CD2C3-5FFA-4E00-AE1A-B0D15E081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779463"/>
            <a:ext cx="7639050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BFCE198-E471-4F36-8D52-5D7236376D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36" t="38147" r="29273" b="15744"/>
          <a:stretch/>
        </p:blipFill>
        <p:spPr>
          <a:xfrm>
            <a:off x="0" y="980903"/>
            <a:ext cx="8886383" cy="5112492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09819A6C-19E9-4180-889F-E2CA7D631370}"/>
              </a:ext>
            </a:extLst>
          </p:cNvPr>
          <p:cNvSpPr/>
          <p:nvPr/>
        </p:nvSpPr>
        <p:spPr>
          <a:xfrm>
            <a:off x="166255" y="6209299"/>
            <a:ext cx="83709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/>
              <a:t>https://www.czso.cz/documents/10180/32853427/13011816a.pdf/e7dad6a0-67af-40eb-bcf1-a47b36167dbe?version=1.0</a:t>
            </a:r>
          </a:p>
        </p:txBody>
      </p:sp>
    </p:spTree>
    <p:extLst>
      <p:ext uri="{BB962C8B-B14F-4D97-AF65-F5344CB8AC3E}">
        <p14:creationId xmlns:p14="http://schemas.microsoft.com/office/powerpoint/2010/main" val="3815165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0751CD1D-9C12-41EC-A755-FD3AE4E53E06}"/>
              </a:ext>
            </a:extLst>
          </p:cNvPr>
          <p:cNvSpPr/>
          <p:nvPr/>
        </p:nvSpPr>
        <p:spPr>
          <a:xfrm>
            <a:off x="-13611" y="-15082"/>
            <a:ext cx="9157611" cy="12644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BC909FB-E341-4DCE-8593-5E0237CBFE66}"/>
              </a:ext>
            </a:extLst>
          </p:cNvPr>
          <p:cNvSpPr txBox="1"/>
          <p:nvPr/>
        </p:nvSpPr>
        <p:spPr>
          <a:xfrm>
            <a:off x="323851" y="1512916"/>
            <a:ext cx="8820150" cy="32932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b="1" dirty="0"/>
              <a:t>ANALÝZA: ROZVODOVOST V ČR PODLE VZDĚLÁNÍ</a:t>
            </a:r>
          </a:p>
          <a:p>
            <a:pPr>
              <a:defRPr/>
            </a:pPr>
            <a:endParaRPr lang="cs-CZ" sz="2000" b="1" dirty="0"/>
          </a:p>
          <a:p>
            <a:pPr>
              <a:defRPr/>
            </a:pPr>
            <a:r>
              <a:rPr lang="cs-CZ" sz="2000" b="1" dirty="0"/>
              <a:t>LONGITUDINÁLNÍ POHLED:</a:t>
            </a:r>
          </a:p>
          <a:p>
            <a:pPr>
              <a:defRPr/>
            </a:pPr>
            <a:endParaRPr lang="cs-CZ" sz="2000" b="1" dirty="0"/>
          </a:p>
          <a:p>
            <a:pPr>
              <a:defRPr/>
            </a:pPr>
            <a:r>
              <a:rPr lang="cs-CZ" sz="2000" b="1" dirty="0"/>
              <a:t>DATA ZA SŇATKY Z LET </a:t>
            </a:r>
          </a:p>
          <a:p>
            <a:pPr>
              <a:defRPr/>
            </a:pPr>
            <a:r>
              <a:rPr lang="cs-CZ" sz="2000" b="1" dirty="0"/>
              <a:t>1995, 2000 A 2005 </a:t>
            </a:r>
          </a:p>
          <a:p>
            <a:pPr>
              <a:defRPr/>
            </a:pPr>
            <a:endParaRPr lang="cs-CZ" sz="2000" b="1" dirty="0"/>
          </a:p>
          <a:p>
            <a:pPr>
              <a:defRPr/>
            </a:pPr>
            <a:r>
              <a:rPr lang="cs-CZ" sz="2000" b="1" dirty="0"/>
              <a:t>PROPOJENÁ S DATY O ROZVODECH MEZI LETY </a:t>
            </a:r>
          </a:p>
          <a:p>
            <a:pPr>
              <a:defRPr/>
            </a:pPr>
            <a:r>
              <a:rPr lang="cs-CZ" sz="2000" b="1" dirty="0"/>
              <a:t>1995 – 2015</a:t>
            </a:r>
          </a:p>
          <a:p>
            <a:pPr>
              <a:defRPr/>
            </a:pPr>
            <a:endParaRPr lang="cs-CZ" sz="1400" b="1" dirty="0"/>
          </a:p>
          <a:p>
            <a:pPr>
              <a:defRPr/>
            </a:pPr>
            <a:r>
              <a:rPr lang="cs-CZ" sz="1400" b="1" dirty="0"/>
              <a:t>Publikováno https://www.soc.cas.cz/publikace/na-vzdelani-zalezi</a:t>
            </a:r>
            <a:endParaRPr lang="cs-CZ" sz="1400" dirty="0"/>
          </a:p>
        </p:txBody>
      </p:sp>
      <p:pic>
        <p:nvPicPr>
          <p:cNvPr id="19459" name="Obrázek 3">
            <a:extLst>
              <a:ext uri="{FF2B5EF4-FFF2-40B4-BE49-F238E27FC236}">
                <a16:creationId xmlns:a16="http://schemas.microsoft.com/office/drawing/2014/main" id="{EAB08352-0E81-4C7E-827A-8EE762BA0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44" b="11633"/>
          <a:stretch>
            <a:fillRect/>
          </a:stretch>
        </p:blipFill>
        <p:spPr bwMode="auto">
          <a:xfrm>
            <a:off x="323850" y="4900613"/>
            <a:ext cx="809942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62830EC3-0A28-4D82-8853-8FD7012AE928}"/>
              </a:ext>
            </a:extLst>
          </p:cNvPr>
          <p:cNvCxnSpPr>
            <a:cxnSpLocks/>
          </p:cNvCxnSpPr>
          <p:nvPr/>
        </p:nvCxnSpPr>
        <p:spPr>
          <a:xfrm flipV="1">
            <a:off x="1042988" y="5157788"/>
            <a:ext cx="0" cy="11509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A0DEDEE4-D696-4483-B8AA-72B62BA5A94D}"/>
              </a:ext>
            </a:extLst>
          </p:cNvPr>
          <p:cNvCxnSpPr>
            <a:cxnSpLocks/>
          </p:cNvCxnSpPr>
          <p:nvPr/>
        </p:nvCxnSpPr>
        <p:spPr>
          <a:xfrm flipV="1">
            <a:off x="2843213" y="5462588"/>
            <a:ext cx="0" cy="8636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35D7B0E8-E486-4C66-B72B-54E489CFC635}"/>
              </a:ext>
            </a:extLst>
          </p:cNvPr>
          <p:cNvCxnSpPr>
            <a:cxnSpLocks/>
          </p:cNvCxnSpPr>
          <p:nvPr/>
        </p:nvCxnSpPr>
        <p:spPr>
          <a:xfrm flipV="1">
            <a:off x="4643438" y="5732463"/>
            <a:ext cx="0" cy="57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4DF9A22C-2D3C-45B7-B3D9-967B242D3233}"/>
              </a:ext>
            </a:extLst>
          </p:cNvPr>
          <p:cNvCxnSpPr>
            <a:cxnSpLocks/>
          </p:cNvCxnSpPr>
          <p:nvPr/>
        </p:nvCxnSpPr>
        <p:spPr>
          <a:xfrm>
            <a:off x="1042988" y="5157788"/>
            <a:ext cx="720090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CF24F590-13C0-40AB-990C-D50B665B71DB}"/>
              </a:ext>
            </a:extLst>
          </p:cNvPr>
          <p:cNvCxnSpPr>
            <a:cxnSpLocks/>
          </p:cNvCxnSpPr>
          <p:nvPr/>
        </p:nvCxnSpPr>
        <p:spPr>
          <a:xfrm>
            <a:off x="2843213" y="5445125"/>
            <a:ext cx="5400675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1465BBFA-0C16-4383-80EE-9E9EBC4CD189}"/>
              </a:ext>
            </a:extLst>
          </p:cNvPr>
          <p:cNvCxnSpPr>
            <a:cxnSpLocks/>
          </p:cNvCxnSpPr>
          <p:nvPr/>
        </p:nvCxnSpPr>
        <p:spPr>
          <a:xfrm>
            <a:off x="4643438" y="5732463"/>
            <a:ext cx="360045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CF9C8FF8-494B-4445-A935-EE7CA4AD4AD4}"/>
              </a:ext>
            </a:extLst>
          </p:cNvPr>
          <p:cNvSpPr txBox="1"/>
          <p:nvPr/>
        </p:nvSpPr>
        <p:spPr>
          <a:xfrm>
            <a:off x="720080" y="5301830"/>
            <a:ext cx="461665" cy="1024191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cs-CZ" b="1" dirty="0">
                <a:solidFill>
                  <a:srgbClr val="C00000"/>
                </a:solidFill>
              </a:rPr>
              <a:t>SŇATKY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A2A835E0-D73D-431C-BF04-C511E730D3B7}"/>
              </a:ext>
            </a:extLst>
          </p:cNvPr>
          <p:cNvSpPr txBox="1"/>
          <p:nvPr/>
        </p:nvSpPr>
        <p:spPr>
          <a:xfrm>
            <a:off x="2509026" y="5353348"/>
            <a:ext cx="461665" cy="1024191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cs-CZ" b="1" dirty="0">
                <a:solidFill>
                  <a:srgbClr val="C00000"/>
                </a:solidFill>
              </a:rPr>
              <a:t>SŇATKY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5C7EB7E8-34C1-4E91-95C0-8D5D77F8D412}"/>
              </a:ext>
            </a:extLst>
          </p:cNvPr>
          <p:cNvSpPr txBox="1"/>
          <p:nvPr/>
        </p:nvSpPr>
        <p:spPr>
          <a:xfrm>
            <a:off x="4373724" y="5665036"/>
            <a:ext cx="369332" cy="712503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cs-CZ" sz="1200" b="1" dirty="0">
                <a:solidFill>
                  <a:srgbClr val="C00000"/>
                </a:solidFill>
              </a:rPr>
              <a:t>SŇATKY</a:t>
            </a:r>
          </a:p>
        </p:txBody>
      </p:sp>
      <p:sp>
        <p:nvSpPr>
          <p:cNvPr id="19469" name="TextovéPole 26">
            <a:extLst>
              <a:ext uri="{FF2B5EF4-FFF2-40B4-BE49-F238E27FC236}">
                <a16:creationId xmlns:a16="http://schemas.microsoft.com/office/drawing/2014/main" id="{52F3FB7D-FAC7-4415-964A-7610F3401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825" y="4900613"/>
            <a:ext cx="1824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1">
                <a:solidFill>
                  <a:srgbClr val="C00000"/>
                </a:solidFill>
              </a:rPr>
              <a:t>ROZVODY (20 LET)</a:t>
            </a:r>
          </a:p>
        </p:txBody>
      </p:sp>
      <p:sp>
        <p:nvSpPr>
          <p:cNvPr id="19470" name="TextovéPole 31">
            <a:extLst>
              <a:ext uri="{FF2B5EF4-FFF2-40B4-BE49-F238E27FC236}">
                <a16:creationId xmlns:a16="http://schemas.microsoft.com/office/drawing/2014/main" id="{0BED2DD6-21C9-46FB-B1BB-55A7A43FB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825" y="5192713"/>
            <a:ext cx="1824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1">
                <a:solidFill>
                  <a:srgbClr val="C00000"/>
                </a:solidFill>
              </a:rPr>
              <a:t>ROZVODY (15 LET)</a:t>
            </a:r>
          </a:p>
        </p:txBody>
      </p:sp>
      <p:sp>
        <p:nvSpPr>
          <p:cNvPr id="19471" name="TextovéPole 32">
            <a:extLst>
              <a:ext uri="{FF2B5EF4-FFF2-40B4-BE49-F238E27FC236}">
                <a16:creationId xmlns:a16="http://schemas.microsoft.com/office/drawing/2014/main" id="{03CB3FAD-7447-48E2-9B22-80129965E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825" y="5481638"/>
            <a:ext cx="18240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1">
                <a:solidFill>
                  <a:srgbClr val="C00000"/>
                </a:solidFill>
              </a:rPr>
              <a:t>ROZVODY (10 LET)</a:t>
            </a:r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B45ABBFB-863C-4287-892E-61FAAE038195}"/>
              </a:ext>
            </a:extLst>
          </p:cNvPr>
          <p:cNvSpPr/>
          <p:nvPr/>
        </p:nvSpPr>
        <p:spPr>
          <a:xfrm>
            <a:off x="900113" y="6326188"/>
            <a:ext cx="260350" cy="5048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E5DBB4CB-0410-414E-B3A3-CD3B4C1CE407}"/>
              </a:ext>
            </a:extLst>
          </p:cNvPr>
          <p:cNvSpPr/>
          <p:nvPr/>
        </p:nvSpPr>
        <p:spPr>
          <a:xfrm>
            <a:off x="2701925" y="6326188"/>
            <a:ext cx="260350" cy="5048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11DC3AEF-619D-40BA-B51C-4B095BEF30A6}"/>
              </a:ext>
            </a:extLst>
          </p:cNvPr>
          <p:cNvSpPr/>
          <p:nvPr/>
        </p:nvSpPr>
        <p:spPr>
          <a:xfrm>
            <a:off x="4503738" y="6326188"/>
            <a:ext cx="260350" cy="5048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19475" name="TextovéPole 37">
            <a:extLst>
              <a:ext uri="{FF2B5EF4-FFF2-40B4-BE49-F238E27FC236}">
                <a16:creationId xmlns:a16="http://schemas.microsoft.com/office/drawing/2014/main" id="{4C1611CC-230B-41AA-8FA8-49BF7B568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4813300"/>
            <a:ext cx="5186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C00000"/>
                </a:solidFill>
              </a:rPr>
              <a:t>. . . . . . . . . . . . . . . . . . . . . . . . . . . . . . . . . . . . . . .</a:t>
            </a:r>
          </a:p>
        </p:txBody>
      </p:sp>
      <p:sp>
        <p:nvSpPr>
          <p:cNvPr id="19476" name="TextovéPole 43">
            <a:extLst>
              <a:ext uri="{FF2B5EF4-FFF2-40B4-BE49-F238E27FC236}">
                <a16:creationId xmlns:a16="http://schemas.microsoft.com/office/drawing/2014/main" id="{D3A30C40-1921-4EAD-A4A2-C0A607441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100" y="5108575"/>
            <a:ext cx="3582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C00000"/>
                </a:solidFill>
              </a:rPr>
              <a:t>. . . . . . . . . . . . . . . . . . . . . . . . . .</a:t>
            </a:r>
          </a:p>
        </p:txBody>
      </p:sp>
      <p:sp>
        <p:nvSpPr>
          <p:cNvPr id="19477" name="TextovéPole 44">
            <a:extLst>
              <a:ext uri="{FF2B5EF4-FFF2-40B4-BE49-F238E27FC236}">
                <a16:creationId xmlns:a16="http://schemas.microsoft.com/office/drawing/2014/main" id="{CF01944D-51BE-49B9-9A21-5A7883B54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450" y="5375275"/>
            <a:ext cx="1658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C00000"/>
                </a:solidFill>
              </a:rPr>
              <a:t>. . . . . . . . . . . 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5B4C496-D325-4134-9EBF-4B8513195F09}"/>
              </a:ext>
            </a:extLst>
          </p:cNvPr>
          <p:cNvSpPr txBox="1"/>
          <p:nvPr/>
        </p:nvSpPr>
        <p:spPr>
          <a:xfrm>
            <a:off x="349897" y="414250"/>
            <a:ext cx="8533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VZDĚLANOSTNĚ PODMÍNĚNÁ NESTABILITA MANŽELSTVÍ</a:t>
            </a:r>
          </a:p>
        </p:txBody>
      </p:sp>
    </p:spTree>
    <p:extLst>
      <p:ext uri="{BB962C8B-B14F-4D97-AF65-F5344CB8AC3E}">
        <p14:creationId xmlns:p14="http://schemas.microsoft.com/office/powerpoint/2010/main" val="2663359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71C939BC-77A6-48AE-AB83-8C90698BBAAC}"/>
              </a:ext>
            </a:extLst>
          </p:cNvPr>
          <p:cNvSpPr/>
          <p:nvPr/>
        </p:nvSpPr>
        <p:spPr>
          <a:xfrm>
            <a:off x="0" y="-15082"/>
            <a:ext cx="9144000" cy="9876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482" name="Obrázek 3">
            <a:extLst>
              <a:ext uri="{FF2B5EF4-FFF2-40B4-BE49-F238E27FC236}">
                <a16:creationId xmlns:a16="http://schemas.microsoft.com/office/drawing/2014/main" id="{DA7BB074-76A5-4B62-8C32-BAA0FB96B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504566"/>
            <a:ext cx="9413237" cy="556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BC909FB-E341-4DCE-8593-5E0237CBFE66}"/>
              </a:ext>
            </a:extLst>
          </p:cNvPr>
          <p:cNvSpPr txBox="1"/>
          <p:nvPr/>
        </p:nvSpPr>
        <p:spPr>
          <a:xfrm>
            <a:off x="6196013" y="6237288"/>
            <a:ext cx="2947987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200" b="1" dirty="0"/>
              <a:t>Pramen: ČSÚ – data sňatky + rozvody</a:t>
            </a:r>
          </a:p>
          <a:p>
            <a:pPr>
              <a:defRPr/>
            </a:pPr>
            <a:r>
              <a:rPr lang="cs-CZ" sz="1000" dirty="0"/>
              <a:t>Vlastní výpočty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Obrázek 5">
            <a:extLst>
              <a:ext uri="{FF2B5EF4-FFF2-40B4-BE49-F238E27FC236}">
                <a16:creationId xmlns:a16="http://schemas.microsoft.com/office/drawing/2014/main" id="{6D06F264-55B5-4C37-A42D-4229B0A4B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260350"/>
            <a:ext cx="9128125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07EA3BB-39B8-4A36-B957-1C0691860820}"/>
              </a:ext>
            </a:extLst>
          </p:cNvPr>
          <p:cNvSpPr txBox="1"/>
          <p:nvPr/>
        </p:nvSpPr>
        <p:spPr>
          <a:xfrm>
            <a:off x="6196013" y="6237288"/>
            <a:ext cx="2947987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200" b="1" dirty="0"/>
              <a:t>Pramen: ČSÚ – data sňatky + rozvody</a:t>
            </a:r>
          </a:p>
          <a:p>
            <a:pPr>
              <a:defRPr/>
            </a:pPr>
            <a:r>
              <a:rPr lang="cs-CZ" sz="1000" dirty="0"/>
              <a:t>Vlastní výpočty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BCAB5465-BA63-419D-95E7-5BAB201D01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8968A451-4CD8-45CD-A4E1-432735E709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6388" name="Obrázek 3">
            <a:extLst>
              <a:ext uri="{FF2B5EF4-FFF2-40B4-BE49-F238E27FC236}">
                <a16:creationId xmlns:a16="http://schemas.microsoft.com/office/drawing/2014/main" id="{DE8AE808-EAAC-4D4F-9A70-1B545881A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0"/>
            <a:ext cx="8664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5" descr="Výsledek obrázku pro pierre bourdieu habitus">
            <a:extLst>
              <a:ext uri="{FF2B5EF4-FFF2-40B4-BE49-F238E27FC236}">
                <a16:creationId xmlns:a16="http://schemas.microsoft.com/office/drawing/2014/main" id="{4B003087-ADA5-4BB9-A14C-7405120941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123" name="TextovéPole 3">
            <a:extLst>
              <a:ext uri="{FF2B5EF4-FFF2-40B4-BE49-F238E27FC236}">
                <a16:creationId xmlns:a16="http://schemas.microsoft.com/office/drawing/2014/main" id="{16083A4F-AF80-4C8B-8A1D-C7D2E54D2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53" y="797510"/>
            <a:ext cx="8137525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3800" b="1" dirty="0"/>
              <a:t>+</a:t>
            </a:r>
            <a:r>
              <a:rPr lang="cs-CZ" altLang="cs-CZ" sz="1800" b="1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Připomeňme, že nerovnost se neodehrává jen ve veřejné sféře, mimo rodinu, ale sama rodina je jednotkou, v níž můžeme narazit na větší či menší nerovnost, konflikt či násilí a donucení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Např.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Manželské povinnosti – kde je hranice např vynuceného sexu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Rodové role – stabilně větší zátěž žen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Rozhodování a autorita – patriarchální model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A16A4B-0732-41F8-BD1A-899288092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"/>
            <a:ext cx="9144000" cy="981075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D3F747-D60D-41E7-809E-2899623B05F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03239" y="188913"/>
            <a:ext cx="7956551" cy="647700"/>
          </a:xfrm>
          <a:noFill/>
        </p:spPr>
        <p:txBody>
          <a:bodyPr anchor="ctr"/>
          <a:lstStyle/>
          <a:p>
            <a:pPr eaLnBrk="1" hangingPunct="1"/>
            <a:r>
              <a:rPr lang="cs-CZ" altLang="cs-CZ" sz="3200" b="1" dirty="0"/>
              <a:t>JAK SE NEROVNOST S RODINOU POJÍ</a:t>
            </a:r>
          </a:p>
        </p:txBody>
      </p:sp>
    </p:spTree>
    <p:extLst>
      <p:ext uri="{BB962C8B-B14F-4D97-AF65-F5344CB8AC3E}">
        <p14:creationId xmlns:p14="http://schemas.microsoft.com/office/powerpoint/2010/main" val="1991365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476DB92B-F604-4D3D-B8BA-F2A2C022D078}"/>
              </a:ext>
            </a:extLst>
          </p:cNvPr>
          <p:cNvSpPr/>
          <p:nvPr/>
        </p:nvSpPr>
        <p:spPr>
          <a:xfrm>
            <a:off x="-13611" y="-15082"/>
            <a:ext cx="9157611" cy="12644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554" name="Rectangle 1">
            <a:extLst>
              <a:ext uri="{FF2B5EF4-FFF2-40B4-BE49-F238E27FC236}">
                <a16:creationId xmlns:a16="http://schemas.microsoft.com/office/drawing/2014/main" id="{5BBCE950-9D91-480C-88AE-C1E89B9F7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736600"/>
            <a:ext cx="42275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Postoje k rozvodu podle vzdělání a pohlaví</a:t>
            </a:r>
            <a:endParaRPr lang="cs-CZ" altLang="cs-CZ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555" name="Obrázek 4">
            <a:extLst>
              <a:ext uri="{FF2B5EF4-FFF2-40B4-BE49-F238E27FC236}">
                <a16:creationId xmlns:a16="http://schemas.microsoft.com/office/drawing/2014/main" id="{577EE14E-B6AE-481E-B3F1-837C2173D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268413"/>
            <a:ext cx="5608638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Obrázek 5">
            <a:extLst>
              <a:ext uri="{FF2B5EF4-FFF2-40B4-BE49-F238E27FC236}">
                <a16:creationId xmlns:a16="http://schemas.microsoft.com/office/drawing/2014/main" id="{57F77E59-798F-4F1D-9F52-0BA881E89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1303338"/>
            <a:ext cx="310038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Obdélník 6">
            <a:extLst>
              <a:ext uri="{FF2B5EF4-FFF2-40B4-BE49-F238E27FC236}">
                <a16:creationId xmlns:a16="http://schemas.microsoft.com/office/drawing/2014/main" id="{F56E7AB3-BF19-4A56-B2D8-EB2AC508B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021388"/>
            <a:ext cx="87852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sz="1800" i="1">
                <a:latin typeface="Calibri" panose="020F0502020204030204" pitchFamily="34" charset="0"/>
                <a:cs typeface="Calibri" panose="020F0502020204030204" pitchFamily="34" charset="0"/>
              </a:rPr>
              <a:t>Pramen: Czech Household Panel Survey 2016, věkově omezeno od 25 let.</a:t>
            </a:r>
            <a:endParaRPr lang="cs-CZ" altLang="cs-CZ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3F2B31B8-48F7-44C0-91D1-9B8EAF48BA47}"/>
              </a:ext>
            </a:extLst>
          </p:cNvPr>
          <p:cNvSpPr/>
          <p:nvPr/>
        </p:nvSpPr>
        <p:spPr>
          <a:xfrm>
            <a:off x="-1" y="4267200"/>
            <a:ext cx="9143999" cy="2590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16043A77-7B9E-45A6-9582-7B78F7C7B1DD}"/>
              </a:ext>
            </a:extLst>
          </p:cNvPr>
          <p:cNvSpPr/>
          <p:nvPr/>
        </p:nvSpPr>
        <p:spPr>
          <a:xfrm>
            <a:off x="0" y="0"/>
            <a:ext cx="9144000" cy="7564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554" name="Rectangle 1">
            <a:extLst>
              <a:ext uri="{FF2B5EF4-FFF2-40B4-BE49-F238E27FC236}">
                <a16:creationId xmlns:a16="http://schemas.microsoft.com/office/drawing/2014/main" id="{5BBCE950-9D91-480C-88AE-C1E89B9F7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881" y="268069"/>
            <a:ext cx="8668237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Poznámka ke srovnávání demografických statistik ČSÚ podle úrovně vzdělání: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Pramenná data pocházejí z formulářů tzv. „hlášení“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Např. hlášení o narození, hlášení o uzavření sňatku, hlášení o rozvodu...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Tato hlášení vyplňují úřady (matriky, soudy, atp.) na základě údajů nahlášených samotnými rodiči, snoubenci, rozvádějícími se...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roku 2007 je údaj o vzdělání dobrovolný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té doby významně roste podíl nenahlášeného vzdělání až na polovinu případů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 se postupně demografická statistika bohužel stává nesrovnatelnou podle vzdělání...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VÃ½sledek obrÃ¡zku pro hlÃ¡Å¡enÃ­ o narozenÃ­ ÄSÃ">
            <a:extLst>
              <a:ext uri="{FF2B5EF4-FFF2-40B4-BE49-F238E27FC236}">
                <a16:creationId xmlns:a16="http://schemas.microsoft.com/office/drawing/2014/main" id="{14305E1B-AAFD-44CA-B750-8B98C16F6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042" y="4370244"/>
            <a:ext cx="2431032" cy="248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ek obrÃ¡zku pro ÄSÃ hlÃ¡Å¡enÃ­ o rozvodu">
            <a:extLst>
              <a:ext uri="{FF2B5EF4-FFF2-40B4-BE49-F238E27FC236}">
                <a16:creationId xmlns:a16="http://schemas.microsoft.com/office/drawing/2014/main" id="{B8745012-26B8-4AC4-95AC-D75CD7D06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628" y="4370244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4A719BB-679E-4EA0-84C2-772FB410FB35}"/>
              </a:ext>
            </a:extLst>
          </p:cNvPr>
          <p:cNvSpPr txBox="1"/>
          <p:nvPr/>
        </p:nvSpPr>
        <p:spPr>
          <a:xfrm>
            <a:off x="7278749" y="4513195"/>
            <a:ext cx="162736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500" b="1" dirty="0">
                <a:solidFill>
                  <a:srgbClr val="FF0000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775042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5" descr="Výsledek obrázku pro pierre bourdieu habitus">
            <a:extLst>
              <a:ext uri="{FF2B5EF4-FFF2-40B4-BE49-F238E27FC236}">
                <a16:creationId xmlns:a16="http://schemas.microsoft.com/office/drawing/2014/main" id="{DDE9316D-E667-4ACF-AC8B-A4ED4157D7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4099" name="Obrázek 2">
            <a:extLst>
              <a:ext uri="{FF2B5EF4-FFF2-40B4-BE49-F238E27FC236}">
                <a16:creationId xmlns:a16="http://schemas.microsoft.com/office/drawing/2014/main" id="{BD21619C-4650-4770-8EC8-45A5BB75F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5" y="44452"/>
            <a:ext cx="3229371" cy="453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ovéPole 3">
            <a:extLst>
              <a:ext uri="{FF2B5EF4-FFF2-40B4-BE49-F238E27FC236}">
                <a16:creationId xmlns:a16="http://schemas.microsoft.com/office/drawing/2014/main" id="{FC6AA22B-ED10-4ACE-8C69-5250341D3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213100"/>
            <a:ext cx="80073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5400" b="1"/>
              <a:t>TEORIE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5400" b="1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5400" b="1"/>
              <a:t>SOCIÁLNÍ A KULTURNÍ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5400" b="1"/>
              <a:t>REPRODUKCE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5" descr="Výsledek obrázku pro pierre bourdieu habitus">
            <a:extLst>
              <a:ext uri="{FF2B5EF4-FFF2-40B4-BE49-F238E27FC236}">
                <a16:creationId xmlns:a16="http://schemas.microsoft.com/office/drawing/2014/main" id="{DD6572ED-EA77-4D15-B2CC-2F86D49F5B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D4ED19D-FAAD-44E3-BD1B-DA644FF746F4}"/>
              </a:ext>
            </a:extLst>
          </p:cNvPr>
          <p:cNvSpPr txBox="1"/>
          <p:nvPr/>
        </p:nvSpPr>
        <p:spPr>
          <a:xfrm>
            <a:off x="504031" y="197346"/>
            <a:ext cx="8135938" cy="64633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cs-CZ" altLang="cs-CZ" b="1" dirty="0"/>
              <a:t>REPRODUKCE</a:t>
            </a:r>
          </a:p>
          <a:p>
            <a:endParaRPr lang="cs-CZ" altLang="cs-CZ" b="1" dirty="0"/>
          </a:p>
          <a:p>
            <a:r>
              <a:rPr lang="cs-CZ" altLang="cs-CZ" b="1" dirty="0"/>
              <a:t>Základní otázka: jaké mechanismy stojí za tím, že sociální řád přetrvává z generace na generaci?</a:t>
            </a:r>
          </a:p>
          <a:p>
            <a:endParaRPr lang="cs-CZ" altLang="cs-CZ" b="1" dirty="0"/>
          </a:p>
          <a:p>
            <a:r>
              <a:rPr lang="cs-CZ" altLang="cs-CZ" b="1" dirty="0"/>
              <a:t>Konkrétní aplikace: jaké mechanismy způsobují, že sociální pozice potomků je podobná pozici rodičů?</a:t>
            </a:r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b="1" dirty="0"/>
              <a:t>LZE ROZLIŠIT NA DVA ASPEKTY, JIMŽ SE VĚNUJÍ RŮZNÍ AUTOŘI:</a:t>
            </a:r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b="1" dirty="0"/>
              <a:t>SOCIÁLNÍ REPRODUKCE</a:t>
            </a:r>
          </a:p>
          <a:p>
            <a:pPr>
              <a:defRPr/>
            </a:pPr>
            <a:endParaRPr lang="cs-CZ" dirty="0"/>
          </a:p>
          <a:p>
            <a:pPr marL="285750" indent="-285750">
              <a:buFontTx/>
              <a:buChar char="-"/>
              <a:defRPr/>
            </a:pPr>
            <a:r>
              <a:rPr lang="cs-CZ" dirty="0"/>
              <a:t>ROZDÍLY MEZI SOCIÁLNÍMI SKUPINAMI A VRSTVAMI, KTERÉ </a:t>
            </a:r>
          </a:p>
          <a:p>
            <a:pPr>
              <a:defRPr/>
            </a:pPr>
            <a:r>
              <a:rPr lang="cs-CZ" dirty="0"/>
              <a:t>PŘETRVÁVAJÍ V ČASE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PŘEDÁVÁNÍ EKONOMICKÉHO KAPITÁLU, DĚDICTVÍ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b="1" dirty="0"/>
              <a:t>KULTURNÍ REPRODUKCE</a:t>
            </a:r>
          </a:p>
          <a:p>
            <a:pPr>
              <a:defRPr/>
            </a:pPr>
            <a:endParaRPr lang="cs-CZ" dirty="0"/>
          </a:p>
          <a:p>
            <a:pPr marL="285750" indent="-285750">
              <a:buFontTx/>
              <a:buChar char="-"/>
              <a:defRPr/>
            </a:pPr>
            <a:r>
              <a:rPr lang="cs-CZ" dirty="0"/>
              <a:t>KULTURNÍ MILIEU JEDNOTLIVÝCH SKUPIN A VRSTEV</a:t>
            </a:r>
          </a:p>
          <a:p>
            <a:pPr marL="285750" indent="-285750">
              <a:buFontTx/>
              <a:buChar char="-"/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ZPŮSOBY JEDNÁNÍ, VKUS, POROZUMĚNÍ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5" descr="Výsledek obrázku pro pierre bourdieu habitus">
            <a:extLst>
              <a:ext uri="{FF2B5EF4-FFF2-40B4-BE49-F238E27FC236}">
                <a16:creationId xmlns:a16="http://schemas.microsoft.com/office/drawing/2014/main" id="{CFFE0470-0250-4D90-A86C-94EBC3CFA7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7171" name="TextovéPole 3">
            <a:extLst>
              <a:ext uri="{FF2B5EF4-FFF2-40B4-BE49-F238E27FC236}">
                <a16:creationId xmlns:a16="http://schemas.microsoft.com/office/drawing/2014/main" id="{96468082-B78C-4C9A-8A3E-94D3081C8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813593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V MODERNÍ SPOLEČNOSTI JE OSOU STRATIFKACE VZDĚLÁVACÍ SYSTÉM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PROTO SE VE VĚTŠINĚ TEORIÍ ŠKOLA OBJEVUJE A HRAJE KLÍČOVOU ROLI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(přístup k prestiži, moci, bohatství je zprostředkovaný vzděláním)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 dirty="0"/>
          </a:p>
        </p:txBody>
      </p:sp>
      <p:pic>
        <p:nvPicPr>
          <p:cNvPr id="7172" name="Picture 5" descr="Výsledek obrázku pro dino schools">
            <a:extLst>
              <a:ext uri="{FF2B5EF4-FFF2-40B4-BE49-F238E27FC236}">
                <a16:creationId xmlns:a16="http://schemas.microsoft.com/office/drawing/2014/main" id="{1418E1C1-FD57-4CC9-8767-FCA4937F2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944938"/>
            <a:ext cx="4757738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Výsledek obrázku pro dino schools">
            <a:extLst>
              <a:ext uri="{FF2B5EF4-FFF2-40B4-BE49-F238E27FC236}">
                <a16:creationId xmlns:a16="http://schemas.microsoft.com/office/drawing/2014/main" id="{D666FD0E-FE40-4270-AA81-6EB9AC880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944938"/>
            <a:ext cx="4032250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ázek 2">
            <a:extLst>
              <a:ext uri="{FF2B5EF4-FFF2-40B4-BE49-F238E27FC236}">
                <a16:creationId xmlns:a16="http://schemas.microsoft.com/office/drawing/2014/main" id="{78C41400-C4C5-48BA-9628-F7148834A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7" y="0"/>
            <a:ext cx="357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ovéPole 2">
            <a:extLst>
              <a:ext uri="{FF2B5EF4-FFF2-40B4-BE49-F238E27FC236}">
                <a16:creationId xmlns:a16="http://schemas.microsoft.com/office/drawing/2014/main" id="{FD875E7C-51E1-414F-946A-C24948EC6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5" y="1341438"/>
            <a:ext cx="4899025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OBECNĚ ZNÍ OTÁZKA TAKTO: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u="sng"/>
              <a:t>JAK</a:t>
            </a:r>
            <a:r>
              <a:rPr lang="cs-CZ" altLang="cs-CZ" sz="1800" b="1"/>
              <a:t> VZDĚLÁVACÍ SYSTÉM POMÁHÁ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REPRODUKOVAT </a:t>
            </a:r>
            <a:r>
              <a:rPr lang="cs-CZ" altLang="cs-CZ" sz="1800" b="1" u="sng"/>
              <a:t>SOCIÁLNÍ STRUKTURY</a:t>
            </a:r>
            <a:r>
              <a:rPr lang="cs-CZ" altLang="cs-CZ" sz="1800" b="1"/>
              <a:t>?</a:t>
            </a:r>
            <a:endParaRPr lang="cs-CZ" altLang="cs-CZ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/>
              <a:t>JAK?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JAKÝMI MECHANISMY?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V JAKÝCH SKUPINÁCH?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DO JAKÉ MÍRY?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u="sng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/>
              <a:t>SOCIÁLNÍ STRUKTURY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KULTURU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SOCIÁLNÍ NEROVNOST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SYMBOLICKOU NADVLÁDU</a:t>
            </a:r>
            <a:endParaRPr lang="cs-CZ" altLang="cs-CZ" sz="16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…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1FFB3251-C6E2-4ABB-9897-C7FE90853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0"/>
            <a:ext cx="5553075" cy="1341438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2293" name="Rectangle 4">
            <a:extLst>
              <a:ext uri="{FF2B5EF4-FFF2-40B4-BE49-F238E27FC236}">
                <a16:creationId xmlns:a16="http://schemas.microsoft.com/office/drawing/2014/main" id="{CFFA79F0-D566-4AC2-BAD9-B4A7E5ED59F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1100138" y="285750"/>
            <a:ext cx="7775576" cy="647700"/>
          </a:xfrm>
          <a:noFill/>
        </p:spPr>
        <p:txBody>
          <a:bodyPr anchor="ctr">
            <a:normAutofit fontScale="90000"/>
          </a:bodyPr>
          <a:lstStyle/>
          <a:p>
            <a:pPr eaLnBrk="1" hangingPunct="1"/>
            <a:r>
              <a:rPr lang="cs-CZ" altLang="cs-CZ" sz="3200" b="1"/>
              <a:t>ŠKOLA A KULTURNÍ </a:t>
            </a:r>
            <a:br>
              <a:rPr lang="cs-CZ" altLang="cs-CZ" sz="3200" b="1"/>
            </a:br>
            <a:r>
              <a:rPr lang="cs-CZ" altLang="cs-CZ" sz="3200" b="1"/>
              <a:t>REPRODUKCE</a:t>
            </a:r>
          </a:p>
        </p:txBody>
      </p:sp>
    </p:spTree>
    <p:extLst>
      <p:ext uri="{BB962C8B-B14F-4D97-AF65-F5344CB8AC3E}">
        <p14:creationId xmlns:p14="http://schemas.microsoft.com/office/powerpoint/2010/main" val="408584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B1976CA2-9AFD-44AE-92A8-95FAD745E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"/>
            <a:ext cx="9144000" cy="981075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1FC6C8B1-0565-4C5F-93EF-762E5DB3B59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5" y="188913"/>
            <a:ext cx="7775575" cy="647700"/>
          </a:xfrm>
          <a:noFill/>
        </p:spPr>
        <p:txBody>
          <a:bodyPr anchor="ctr"/>
          <a:lstStyle/>
          <a:p>
            <a:pPr eaLnBrk="1" hangingPunct="1"/>
            <a:r>
              <a:rPr lang="cs-CZ" altLang="cs-CZ" sz="3200" b="1"/>
              <a:t>KRITICKÉ POJETÍ VZDĚLÁVÁNÍ</a:t>
            </a:r>
          </a:p>
        </p:txBody>
      </p:sp>
      <p:sp>
        <p:nvSpPr>
          <p:cNvPr id="7172" name="TextovéPole 2">
            <a:extLst>
              <a:ext uri="{FF2B5EF4-FFF2-40B4-BE49-F238E27FC236}">
                <a16:creationId xmlns:a16="http://schemas.microsoft.com/office/drawing/2014/main" id="{4ED516C6-23A0-4831-9462-04395B09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268415"/>
            <a:ext cx="8726488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/>
              <a:t>Bowles, Gintis</a:t>
            </a:r>
            <a:r>
              <a:rPr lang="cs-CZ" altLang="cs-CZ" sz="28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/>
              <a:t>školy jako dodavatelé pracovní síly </a:t>
            </a:r>
            <a:endParaRPr lang="cs-CZ" altLang="cs-CZ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(škola vzniká s kapitalismem)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„Struktura školy koresponduje se strukturou pracovního života“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i="1"/>
              <a:t>SROV. ALTERNATIVY – WALDORF, MONTESSORI APOD.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7173" name="Obrázek 1">
            <a:extLst>
              <a:ext uri="{FF2B5EF4-FFF2-40B4-BE49-F238E27FC236}">
                <a16:creationId xmlns:a16="http://schemas.microsoft.com/office/drawing/2014/main" id="{80AE0C6B-F75C-4CCE-A620-8762BEE6C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792538"/>
            <a:ext cx="4140200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Výsledek obrázku pro school class history">
            <a:extLst>
              <a:ext uri="{FF2B5EF4-FFF2-40B4-BE49-F238E27FC236}">
                <a16:creationId xmlns:a16="http://schemas.microsoft.com/office/drawing/2014/main" id="{CC640D71-4E04-49C5-86BB-80AD7A73C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7"/>
          <a:stretch>
            <a:fillRect/>
          </a:stretch>
        </p:blipFill>
        <p:spPr bwMode="auto">
          <a:xfrm>
            <a:off x="4183063" y="3792538"/>
            <a:ext cx="4953000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délník 3">
            <a:extLst>
              <a:ext uri="{FF2B5EF4-FFF2-40B4-BE49-F238E27FC236}">
                <a16:creationId xmlns:a16="http://schemas.microsoft.com/office/drawing/2014/main" id="{972CC50C-6E38-46CE-8FAD-8BBD02F6C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125538"/>
            <a:ext cx="828040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3600"/>
              <a:t>V současném systému školy "legitimizují nerovnost, omezují rozvoj osobnosti na formy slučitelné s poslušností vůči autoritám a přispívají k tomu, že se mladí lidé smiřují se svým osudem"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3600"/>
              <a:t>(Bowles a Gintis, 1976)</a:t>
            </a:r>
            <a:r>
              <a:rPr lang="cs-CZ" altLang="cs-CZ" sz="5400"/>
              <a:t> </a:t>
            </a:r>
            <a:endParaRPr lang="cs-CZ" altLang="cs-CZ"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</TotalTime>
  <Words>1285</Words>
  <Application>Microsoft Office PowerPoint</Application>
  <PresentationFormat>Předvádění na obrazovce (4:3)</PresentationFormat>
  <Paragraphs>371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NimbusSansDOT-Regu</vt:lpstr>
      <vt:lpstr>Tahoma</vt:lpstr>
      <vt:lpstr>Motiv Office</vt:lpstr>
      <vt:lpstr>Prezentace aplikace PowerPoint</vt:lpstr>
      <vt:lpstr>JAK SE NEROVNOST S RODINOU POJÍ</vt:lpstr>
      <vt:lpstr>JAK SE NEROVNOST S RODINOU POJÍ</vt:lpstr>
      <vt:lpstr>Prezentace aplikace PowerPoint</vt:lpstr>
      <vt:lpstr>Prezentace aplikace PowerPoint</vt:lpstr>
      <vt:lpstr>Prezentace aplikace PowerPoint</vt:lpstr>
      <vt:lpstr>ŠKOLA A KULTURNÍ  REPRODUKCE</vt:lpstr>
      <vt:lpstr>KRITICKÉ POJETÍ VZDĚLÁVÁNÍ</vt:lpstr>
      <vt:lpstr>Prezentace aplikace PowerPoint</vt:lpstr>
      <vt:lpstr>Prezentace aplikace PowerPoint</vt:lpstr>
      <vt:lpstr>ŠKOLA A KULTURNÍ REPRODUKCE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Fučík</dc:creator>
  <cp:lastModifiedBy>Petr Fučík</cp:lastModifiedBy>
  <cp:revision>16</cp:revision>
  <cp:lastPrinted>2019-04-30T12:31:02Z</cp:lastPrinted>
  <dcterms:created xsi:type="dcterms:W3CDTF">2019-04-29T04:27:59Z</dcterms:created>
  <dcterms:modified xsi:type="dcterms:W3CDTF">2019-04-30T12:31:29Z</dcterms:modified>
</cp:coreProperties>
</file>