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65" r:id="rId3"/>
    <p:sldId id="294" r:id="rId4"/>
    <p:sldId id="257" r:id="rId5"/>
    <p:sldId id="260" r:id="rId6"/>
    <p:sldId id="268" r:id="rId7"/>
    <p:sldId id="270" r:id="rId8"/>
    <p:sldId id="269" r:id="rId9"/>
    <p:sldId id="263" r:id="rId10"/>
    <p:sldId id="261" r:id="rId11"/>
    <p:sldId id="273" r:id="rId12"/>
    <p:sldId id="271" r:id="rId13"/>
    <p:sldId id="274" r:id="rId14"/>
    <p:sldId id="295" r:id="rId15"/>
    <p:sldId id="276" r:id="rId16"/>
    <p:sldId id="259" r:id="rId17"/>
    <p:sldId id="283" r:id="rId18"/>
    <p:sldId id="286" r:id="rId19"/>
    <p:sldId id="298" r:id="rId20"/>
    <p:sldId id="296" r:id="rId21"/>
    <p:sldId id="300" r:id="rId22"/>
    <p:sldId id="301" r:id="rId23"/>
    <p:sldId id="297" r:id="rId24"/>
    <p:sldId id="302" r:id="rId25"/>
  </p:sldIdLst>
  <p:sldSz cx="9144000" cy="6858000" type="screen4x3"/>
  <p:notesSz cx="6797675" cy="9926638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6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cs-CZ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2B9A30D-D18F-4B1D-9744-BA5EB07FCF98}" type="datetimeFigureOut">
              <a:rPr lang="cs-CZ"/>
              <a:pPr/>
              <a:t>15.4.2019</a:t>
            </a:fld>
            <a:endParaRPr lang="cs-CZ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cs-CZ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CF7D067-F7E6-42BD-BBD3-76CD1597518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03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C98A-FB15-4A70-B288-C5B6AAB5E9E3}" type="datetimeFigureOut">
              <a:rPr lang="sk-SK"/>
              <a:pPr>
                <a:defRPr/>
              </a:pPr>
              <a:t>15. 4. 2019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89419-B2E9-40F6-B96F-538376F0723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E48C9-9233-483F-90CA-BD4A8A05584A}" type="datetimeFigureOut">
              <a:rPr lang="sk-SK"/>
              <a:pPr>
                <a:defRPr/>
              </a:pPr>
              <a:t>15. 4. 2019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962BC-4D6F-41AC-B39D-0B41E831F8E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2C91D-1E9C-4D0B-BAAE-CBD1892D7638}" type="datetimeFigureOut">
              <a:rPr lang="sk-SK"/>
              <a:pPr>
                <a:defRPr/>
              </a:pPr>
              <a:t>15. 4. 2019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9C4FC-30CA-457D-BA15-301924F258C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4AA13-2180-49DE-9E60-4C05112E299D}" type="datetimeFigureOut">
              <a:rPr lang="sk-SK"/>
              <a:pPr>
                <a:defRPr/>
              </a:pPr>
              <a:t>15. 4. 2019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A104F-0CE8-4626-8207-5F3CFDA2FFA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3EDE9-D7E7-4B18-A6FD-6206E241AC56}" type="datetimeFigureOut">
              <a:rPr lang="sk-SK"/>
              <a:pPr>
                <a:defRPr/>
              </a:pPr>
              <a:t>15. 4. 2019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9E03-8891-41F3-B717-615E739313D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4B876-75C5-46B4-AE81-37A2E18701A3}" type="datetimeFigureOut">
              <a:rPr lang="sk-SK"/>
              <a:pPr>
                <a:defRPr/>
              </a:pPr>
              <a:t>15. 4. 2019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760A9-242D-48C7-A741-9516BC6BB12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F3E00-E938-4E1B-9BC7-BF8BD1035B92}" type="datetimeFigureOut">
              <a:rPr lang="sk-SK"/>
              <a:pPr>
                <a:defRPr/>
              </a:pPr>
              <a:t>15. 4. 2019</a:t>
            </a:fld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A7A5-3977-4B30-9C9E-F14A6E1A535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A9E0-F506-4930-8495-7288CCEF2F3C}" type="datetimeFigureOut">
              <a:rPr lang="sk-SK"/>
              <a:pPr>
                <a:defRPr/>
              </a:pPr>
              <a:t>15. 4. 2019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85096-2DA6-4CCE-8E52-4368C4A543A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44331-4BA4-4C6B-85B9-EB5C9E1DDD86}" type="datetimeFigureOut">
              <a:rPr lang="sk-SK"/>
              <a:pPr>
                <a:defRPr/>
              </a:pPr>
              <a:t>15. 4. 2019</a:t>
            </a:fld>
            <a:endParaRPr lang="sk-S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6A022-416D-49E8-93FE-E2C6516736E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4B12D-FA0B-48C6-8DE7-C92E01D9B222}" type="datetimeFigureOut">
              <a:rPr lang="sk-SK"/>
              <a:pPr>
                <a:defRPr/>
              </a:pPr>
              <a:t>15. 4. 2019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735F4-4CFD-430B-BCB2-9C5C516A7C5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6EAFA-348D-49D3-970F-98D90C5624DE}" type="datetimeFigureOut">
              <a:rPr lang="sk-SK"/>
              <a:pPr>
                <a:defRPr/>
              </a:pPr>
              <a:t>15. 4. 2019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D4FEB-7447-42E8-99FD-D2899FC8223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k-SK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6CAC87-9D02-45E5-AE33-2F0AB5E9B568}" type="datetimeFigureOut">
              <a:rPr lang="sk-SK"/>
              <a:pPr>
                <a:defRPr/>
              </a:pPr>
              <a:t>15. 4. 2019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6BBB37-4CF4-439A-918C-A67E8BF8888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err="1" smtClean="0"/>
              <a:t>Acting</a:t>
            </a:r>
            <a:r>
              <a:rPr lang="sk-SK" dirty="0" smtClean="0"/>
              <a:t> </a:t>
            </a:r>
            <a:r>
              <a:rPr lang="sk-SK" dirty="0" err="1" smtClean="0"/>
              <a:t>things</a:t>
            </a:r>
            <a:r>
              <a:rPr lang="sk-SK" dirty="0" smtClean="0"/>
              <a:t>: </a:t>
            </a:r>
            <a:r>
              <a:rPr lang="sk-SK" dirty="0" err="1" smtClean="0"/>
              <a:t>agency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5288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SOC 5</a:t>
            </a:r>
            <a:r>
              <a:rPr lang="cs-CZ" dirty="0" smtClean="0"/>
              <a:t>62, </a:t>
            </a:r>
            <a:r>
              <a:rPr lang="cs-CZ" dirty="0" err="1" smtClean="0"/>
              <a:t>week</a:t>
            </a:r>
            <a:r>
              <a:rPr lang="cs-CZ" dirty="0" smtClean="0"/>
              <a:t> </a:t>
            </a:r>
            <a:r>
              <a:rPr lang="cs-CZ" dirty="0"/>
              <a:t>9</a:t>
            </a:r>
            <a:r>
              <a:rPr lang="cs-CZ" dirty="0" smtClean="0"/>
              <a:t>, </a:t>
            </a:r>
            <a:r>
              <a:rPr lang="cs-CZ" dirty="0" err="1" smtClean="0"/>
              <a:t>April</a:t>
            </a:r>
            <a:r>
              <a:rPr lang="cs-CZ" dirty="0" smtClean="0"/>
              <a:t> 17th, 2019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Trobriand</a:t>
            </a:r>
            <a:r>
              <a:rPr lang="en-US" dirty="0" smtClean="0"/>
              <a:t> </a:t>
            </a:r>
            <a:r>
              <a:rPr lang="sk-SK" dirty="0" smtClean="0"/>
              <a:t>kanoe, Kula</a:t>
            </a:r>
          </a:p>
        </p:txBody>
      </p:sp>
      <p:pic>
        <p:nvPicPr>
          <p:cNvPr id="25602" name="irc_mi" descr="http://farm5.staticflickr.com/4091/5067280297_50e4f4b270_z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1575" y="1600200"/>
            <a:ext cx="6800850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Gell</a:t>
            </a:r>
            <a:r>
              <a:rPr lang="en-US" dirty="0" smtClean="0"/>
              <a:t>, Art and Agency</a:t>
            </a:r>
            <a:r>
              <a:rPr lang="sk-SK" dirty="0" smtClean="0"/>
              <a:t>: </a:t>
            </a:r>
            <a:r>
              <a:rPr lang="sk-SK" dirty="0" err="1" smtClean="0"/>
              <a:t>Anthropological</a:t>
            </a:r>
            <a:r>
              <a:rPr lang="sk-SK" dirty="0" smtClean="0"/>
              <a:t> </a:t>
            </a:r>
            <a:r>
              <a:rPr lang="sk-SK" dirty="0" err="1" smtClean="0"/>
              <a:t>Theory</a:t>
            </a:r>
            <a:r>
              <a:rPr lang="sk-SK" dirty="0" smtClean="0"/>
              <a:t>. 1998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Refusal of aesthetic </a:t>
            </a:r>
            <a:r>
              <a:rPr lang="en-US" sz="2800" dirty="0" err="1" smtClean="0"/>
              <a:t>theorz</a:t>
            </a:r>
            <a:r>
              <a:rPr lang="en-US" sz="2800" dirty="0" smtClean="0"/>
              <a:t> of art </a:t>
            </a:r>
            <a:r>
              <a:rPr lang="sk-SK" sz="2800" dirty="0" smtClean="0"/>
              <a:t>-</a:t>
            </a:r>
            <a:r>
              <a:rPr lang="en-US" sz="2800" dirty="0" smtClean="0"/>
              <a:t>&gt;</a:t>
            </a:r>
            <a:r>
              <a:rPr lang="sk-SK" sz="2800" dirty="0" smtClean="0"/>
              <a:t> </a:t>
            </a:r>
            <a:r>
              <a:rPr lang="en-US" sz="2800" dirty="0" smtClean="0"/>
              <a:t>Art has practical </a:t>
            </a:r>
            <a:r>
              <a:rPr lang="en-US" sz="2800" dirty="0" err="1" smtClean="0"/>
              <a:t>meadiating</a:t>
            </a:r>
            <a:r>
              <a:rPr lang="en-US" sz="2800" dirty="0" smtClean="0"/>
              <a:t> role in social processes: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dirty="0" smtClean="0"/>
              <a:t> </a:t>
            </a:r>
            <a:r>
              <a:rPr lang="sk-SK" sz="2800" dirty="0" smtClean="0"/>
              <a:t>„</a:t>
            </a:r>
            <a:r>
              <a:rPr lang="sk-SK" sz="2800" dirty="0" err="1"/>
              <a:t>the</a:t>
            </a:r>
            <a:r>
              <a:rPr lang="sk-SK" sz="2800" dirty="0"/>
              <a:t> </a:t>
            </a:r>
            <a:r>
              <a:rPr lang="sk-SK" sz="2800" dirty="0" err="1"/>
              <a:t>nature</a:t>
            </a:r>
            <a:r>
              <a:rPr lang="sk-SK" sz="2800" dirty="0"/>
              <a:t> of art </a:t>
            </a:r>
            <a:r>
              <a:rPr lang="sk-SK" sz="2800" dirty="0" err="1"/>
              <a:t>object</a:t>
            </a:r>
            <a:r>
              <a:rPr lang="sk-SK" sz="2800" dirty="0"/>
              <a:t> </a:t>
            </a:r>
            <a:r>
              <a:rPr lang="sk-SK" sz="2800" dirty="0" err="1"/>
              <a:t>is</a:t>
            </a:r>
            <a:r>
              <a:rPr lang="sk-SK" sz="2800" dirty="0"/>
              <a:t> a </a:t>
            </a:r>
            <a:r>
              <a:rPr lang="sk-SK" sz="2800" dirty="0" err="1"/>
              <a:t>function</a:t>
            </a:r>
            <a:r>
              <a:rPr lang="sk-SK" sz="2800" dirty="0"/>
              <a:t> of </a:t>
            </a:r>
            <a:r>
              <a:rPr lang="sk-SK" sz="2800" dirty="0" err="1"/>
              <a:t>social-relational</a:t>
            </a:r>
            <a:r>
              <a:rPr lang="sk-SK" sz="2800" dirty="0"/>
              <a:t> </a:t>
            </a:r>
            <a:r>
              <a:rPr lang="sk-SK" sz="2800" dirty="0" err="1"/>
              <a:t>matrix</a:t>
            </a:r>
            <a:r>
              <a:rPr lang="sk-SK" sz="2800" dirty="0"/>
              <a:t> in </a:t>
            </a:r>
            <a:r>
              <a:rPr lang="sk-SK" sz="2800" dirty="0" err="1"/>
              <a:t>which</a:t>
            </a:r>
            <a:r>
              <a:rPr lang="sk-SK" sz="2800" dirty="0"/>
              <a:t> i tis </a:t>
            </a:r>
            <a:r>
              <a:rPr lang="sk-SK" sz="2800" dirty="0" err="1"/>
              <a:t>embedded</a:t>
            </a:r>
            <a:r>
              <a:rPr lang="sk-SK" sz="2800" dirty="0"/>
              <a:t>“ </a:t>
            </a:r>
            <a:r>
              <a:rPr lang="en-US" sz="2800" dirty="0" smtClean="0"/>
              <a:t>p.</a:t>
            </a:r>
            <a:r>
              <a:rPr lang="sk-SK" sz="2800" dirty="0" smtClean="0"/>
              <a:t>7</a:t>
            </a:r>
            <a:r>
              <a:rPr lang="sk-SK" sz="2800" dirty="0"/>
              <a:t>. </a:t>
            </a:r>
            <a:endParaRPr lang="sk-SK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Asmat</a:t>
            </a:r>
            <a:r>
              <a:rPr lang="en-US" dirty="0" smtClean="0"/>
              <a:t> shields</a:t>
            </a:r>
            <a:endParaRPr lang="sk-SK" dirty="0" smtClean="0"/>
          </a:p>
        </p:txBody>
      </p:sp>
      <p:sp>
        <p:nvSpPr>
          <p:cNvPr id="27650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7651" name="Picture 2" descr="https://encrypted-tbn2.gstatic.com/images?q=tbn:ANd9GcRVwMi55HOBWQTtVmwDwi4Jx6GbCBPD4EaW8TYGmdSml08Spo4F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773238"/>
            <a:ext cx="27813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irc_mi" descr="http://webs.wichita.edu/depttools/depttoolsmemberfiles/shockermag/20/P1010006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3357563"/>
            <a:ext cx="4038600" cy="303371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Art and Agency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Patterns are interested for an art-historian. For a warrior the shield is weapon provoking fear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Shield is not effective because of its beauty, but because its effect - it is a social agent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Art and </a:t>
            </a:r>
            <a:r>
              <a:rPr lang="sk-SK" dirty="0" err="1" smtClean="0"/>
              <a:t>Agency</a:t>
            </a:r>
            <a:endParaRPr lang="sk-SK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n-US" sz="2800" dirty="0" smtClean="0"/>
              <a:t>Social </a:t>
            </a:r>
            <a:r>
              <a:rPr lang="en-US" sz="2800" dirty="0"/>
              <a:t>actor (a person, an object, collectivity) </a:t>
            </a:r>
            <a:r>
              <a:rPr lang="en-US" sz="2800" dirty="0" smtClean="0"/>
              <a:t>initiates causal </a:t>
            </a:r>
            <a:r>
              <a:rPr lang="en-US" sz="2800" dirty="0"/>
              <a:t>sequences of certain </a:t>
            </a:r>
            <a:r>
              <a:rPr lang="en-US" sz="2800" dirty="0" smtClean="0"/>
              <a:t>type, events </a:t>
            </a:r>
            <a:r>
              <a:rPr lang="en-US" sz="2800" dirty="0"/>
              <a:t>are caused by will, intention, they are not purely physical </a:t>
            </a:r>
            <a:r>
              <a:rPr lang="en-US" sz="2800" dirty="0" smtClean="0"/>
              <a:t>consequences</a:t>
            </a:r>
          </a:p>
          <a:p>
            <a:r>
              <a:rPr lang="en-US" sz="2800" dirty="0" smtClean="0"/>
              <a:t>Things are created as a for of instrumental acting, they are supposed to influence thinking and acting of others. </a:t>
            </a:r>
          </a:p>
          <a:p>
            <a:r>
              <a:rPr lang="en-US" sz="2800" dirty="0" smtClean="0"/>
              <a:t>Material objects embody complex intentions and mediate social agency</a:t>
            </a:r>
            <a:endParaRPr lang="sk-SK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735853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Art nexus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Artist </a:t>
            </a:r>
            <a:r>
              <a:rPr lang="en-US" sz="2800" dirty="0"/>
              <a:t>is originator of index</a:t>
            </a:r>
            <a:r>
              <a:rPr lang="sk-SK" sz="2800" dirty="0"/>
              <a:t>, </a:t>
            </a:r>
            <a:r>
              <a:rPr lang="sk-SK" sz="2800" dirty="0" err="1"/>
              <a:t>primary</a:t>
            </a:r>
            <a:r>
              <a:rPr lang="sk-SK" sz="2800" dirty="0"/>
              <a:t> </a:t>
            </a:r>
            <a:r>
              <a:rPr lang="sk-SK" sz="2800" dirty="0" err="1"/>
              <a:t>social</a:t>
            </a:r>
            <a:r>
              <a:rPr lang="sk-SK" sz="2800" dirty="0"/>
              <a:t> agent</a:t>
            </a:r>
            <a:r>
              <a:rPr lang="sk-SK" sz="2800" b="1" dirty="0"/>
              <a:t> </a:t>
            </a:r>
            <a:endParaRPr lang="en-US" sz="2800" b="1" dirty="0"/>
          </a:p>
          <a:p>
            <a:r>
              <a:rPr lang="sk-SK" sz="2800" b="1" dirty="0" smtClean="0"/>
              <a:t>Index </a:t>
            </a:r>
            <a:r>
              <a:rPr lang="sk-SK" sz="2800" b="1" dirty="0" smtClean="0"/>
              <a:t>- </a:t>
            </a:r>
            <a:r>
              <a:rPr lang="sk-SK" sz="2800" dirty="0" smtClean="0"/>
              <a:t> </a:t>
            </a:r>
            <a:r>
              <a:rPr lang="en-US" sz="2800" dirty="0" smtClean="0"/>
              <a:t>usually </a:t>
            </a:r>
            <a:r>
              <a:rPr lang="en-US" sz="2800" dirty="0" smtClean="0"/>
              <a:t>artefact</a:t>
            </a:r>
            <a:r>
              <a:rPr lang="sk-SK" sz="2800" dirty="0" smtClean="0"/>
              <a:t>, </a:t>
            </a:r>
            <a:r>
              <a:rPr lang="sk-SK" sz="2800" dirty="0" err="1" smtClean="0"/>
              <a:t>secondary</a:t>
            </a:r>
            <a:r>
              <a:rPr lang="sk-SK" sz="2800" dirty="0" smtClean="0"/>
              <a:t> </a:t>
            </a:r>
            <a:r>
              <a:rPr lang="sk-SK" sz="2800" dirty="0" err="1" smtClean="0"/>
              <a:t>social</a:t>
            </a:r>
            <a:r>
              <a:rPr lang="sk-SK" sz="2800" dirty="0" smtClean="0"/>
              <a:t> agent</a:t>
            </a:r>
            <a:endParaRPr lang="en-US" sz="2800" dirty="0" smtClean="0"/>
          </a:p>
          <a:p>
            <a:r>
              <a:rPr lang="sk-SK" sz="2800" b="1" dirty="0" smtClean="0"/>
              <a:t>Prototype - </a:t>
            </a:r>
            <a:r>
              <a:rPr lang="sk-SK" sz="2800" dirty="0" smtClean="0"/>
              <a:t> </a:t>
            </a:r>
            <a:r>
              <a:rPr lang="sk-SK" sz="2800" dirty="0" err="1" smtClean="0"/>
              <a:t>entit</a:t>
            </a:r>
            <a:r>
              <a:rPr lang="en-US" sz="2800" dirty="0"/>
              <a:t>y</a:t>
            </a:r>
            <a:r>
              <a:rPr lang="sk-SK" sz="2800" dirty="0" smtClean="0"/>
              <a:t>, </a:t>
            </a:r>
            <a:r>
              <a:rPr lang="en-US" sz="2800" dirty="0" smtClean="0"/>
              <a:t>represented by </a:t>
            </a:r>
            <a:r>
              <a:rPr lang="en-US" sz="2800" dirty="0" smtClean="0"/>
              <a:t>index</a:t>
            </a:r>
            <a:r>
              <a:rPr lang="sk-SK" sz="2800" dirty="0" smtClean="0"/>
              <a:t> (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king</a:t>
            </a:r>
            <a:r>
              <a:rPr lang="sk-SK" sz="2800" dirty="0" smtClean="0"/>
              <a:t>)</a:t>
            </a:r>
            <a:endParaRPr lang="en-US" sz="2800" dirty="0" smtClean="0"/>
          </a:p>
          <a:p>
            <a:r>
              <a:rPr lang="sk-SK" sz="2800" dirty="0" smtClean="0"/>
              <a:t>Index </a:t>
            </a:r>
            <a:r>
              <a:rPr lang="en-US" sz="2800" dirty="0" smtClean="0"/>
              <a:t>enables </a:t>
            </a:r>
            <a:r>
              <a:rPr lang="sk-SK" sz="2800" b="1" dirty="0" err="1" smtClean="0"/>
              <a:t>pa</a:t>
            </a:r>
            <a:r>
              <a:rPr lang="en-US" sz="2800" b="1" dirty="0" err="1" smtClean="0"/>
              <a:t>ti</a:t>
            </a:r>
            <a:r>
              <a:rPr lang="sk-SK" sz="2800" b="1" dirty="0" err="1" smtClean="0"/>
              <a:t>ent</a:t>
            </a:r>
            <a:r>
              <a:rPr lang="sk-SK" sz="2800" b="1" dirty="0" smtClean="0"/>
              <a:t> </a:t>
            </a:r>
            <a:r>
              <a:rPr lang="en-US" sz="2800" b="1" dirty="0" smtClean="0"/>
              <a:t>(</a:t>
            </a:r>
            <a:r>
              <a:rPr lang="sk-SK" sz="2800" b="1" dirty="0" smtClean="0"/>
              <a:t>recipient</a:t>
            </a:r>
            <a:r>
              <a:rPr lang="en-US" sz="2800" b="1" dirty="0" smtClean="0"/>
              <a:t>) </a:t>
            </a:r>
            <a:r>
              <a:rPr lang="en-US" sz="2800" dirty="0" smtClean="0"/>
              <a:t>to create causal inference related to abilities or intentions of </a:t>
            </a:r>
            <a:r>
              <a:rPr lang="en-US" sz="2800" b="1" dirty="0" smtClean="0"/>
              <a:t>artist</a:t>
            </a:r>
          </a:p>
          <a:p>
            <a:r>
              <a:rPr lang="en-US" sz="2800" dirty="0" smtClean="0"/>
              <a:t>This </a:t>
            </a:r>
            <a:r>
              <a:rPr lang="en-US" sz="2800" dirty="0" smtClean="0"/>
              <a:t>operation is </a:t>
            </a:r>
            <a:r>
              <a:rPr lang="en-US" sz="2800" b="1" dirty="0" smtClean="0"/>
              <a:t>abduction of </a:t>
            </a:r>
            <a:r>
              <a:rPr lang="sk-SK" sz="2800" b="1" dirty="0" err="1" smtClean="0"/>
              <a:t>agency</a:t>
            </a:r>
            <a:endParaRPr lang="en-US" sz="2800" b="1" dirty="0" smtClean="0"/>
          </a:p>
          <a:p>
            <a:endParaRPr lang="en-US" sz="2800" b="1" dirty="0"/>
          </a:p>
          <a:p>
            <a:pPr marL="0" indent="0">
              <a:buNone/>
            </a:pPr>
            <a:r>
              <a:rPr lang="en-US" sz="2800" dirty="0" smtClean="0"/>
              <a:t>Anthropology of art is anthropology dealing with situations containing indexes</a:t>
            </a:r>
            <a:endParaRPr lang="sk-SK" sz="2800" dirty="0"/>
          </a:p>
          <a:p>
            <a:endParaRPr lang="sk-SK" sz="2800" dirty="0"/>
          </a:p>
          <a:p>
            <a:endParaRPr lang="sk-SK" sz="28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Goya</a:t>
            </a:r>
            <a:r>
              <a:rPr lang="sk-SK" dirty="0" smtClean="0"/>
              <a:t>, </a:t>
            </a:r>
            <a:r>
              <a:rPr lang="en-US" dirty="0" smtClean="0"/>
              <a:t>Duke of </a:t>
            </a:r>
            <a:r>
              <a:rPr lang="sk-SK" dirty="0" smtClean="0"/>
              <a:t>Wellingtonu</a:t>
            </a:r>
          </a:p>
        </p:txBody>
      </p:sp>
      <p:pic>
        <p:nvPicPr>
          <p:cNvPr id="33794" name="irc_mi" descr="http://100swallows.files.wordpress.com/2010/06/duke_of_wellington_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43213" y="1844675"/>
            <a:ext cx="2743200" cy="338613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Art and </a:t>
            </a:r>
            <a:r>
              <a:rPr lang="sk-SK" dirty="0" err="1"/>
              <a:t>Agency</a:t>
            </a:r>
            <a:endParaRPr lang="cs-CZ" dirty="0" smtClean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Theory of abduction – it is not causal inference, but inferred intentionality</a:t>
            </a:r>
          </a:p>
          <a:p>
            <a:r>
              <a:rPr lang="en-US" sz="2800" dirty="0" smtClean="0"/>
              <a:t>Art achieves effects through distribution of agency of one subject to other subjects</a:t>
            </a:r>
          </a:p>
          <a:p>
            <a:r>
              <a:rPr lang="en-US" sz="2800" dirty="0" smtClean="0"/>
              <a:t>Created product becomes distributed mind affected other minds </a:t>
            </a:r>
          </a:p>
          <a:p>
            <a:r>
              <a:rPr lang="en-US" sz="2800" dirty="0" smtClean="0"/>
              <a:t>Objects have “secondary” agency:  embodiment of human agency, we are inferring they contain it</a:t>
            </a:r>
          </a:p>
          <a:p>
            <a:r>
              <a:rPr lang="en-US" sz="2800" dirty="0" smtClean="0"/>
              <a:t>Objects have effects AS objects / things with material qualities </a:t>
            </a:r>
            <a:endParaRPr lang="sk-SK" sz="28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Gell - Latour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4000" dirty="0" err="1" smtClean="0"/>
              <a:t>Gell</a:t>
            </a:r>
            <a:r>
              <a:rPr lang="sk-SK" sz="4000" dirty="0" smtClean="0"/>
              <a:t> </a:t>
            </a:r>
            <a:r>
              <a:rPr lang="en-US" sz="4000" dirty="0" smtClean="0"/>
              <a:t>(</a:t>
            </a:r>
            <a:r>
              <a:rPr lang="sk-SK" sz="4000" dirty="0" smtClean="0"/>
              <a:t>1998:20-21</a:t>
            </a:r>
            <a:r>
              <a:rPr lang="en-US" sz="4000" dirty="0" smtClean="0"/>
              <a:t>) </a:t>
            </a:r>
            <a:r>
              <a:rPr lang="sk-SK" sz="4000" dirty="0" err="1" smtClean="0"/>
              <a:t>Latour</a:t>
            </a:r>
            <a:r>
              <a:rPr lang="sk-SK" sz="4000" dirty="0" smtClean="0"/>
              <a:t> </a:t>
            </a:r>
            <a:r>
              <a:rPr lang="en-US" sz="4000" dirty="0" smtClean="0"/>
              <a:t>(</a:t>
            </a:r>
            <a:r>
              <a:rPr lang="sk-SK" sz="4000" dirty="0" smtClean="0"/>
              <a:t>1999</a:t>
            </a:r>
            <a:r>
              <a:rPr lang="en-US" sz="4000" dirty="0" smtClean="0"/>
              <a:t>:</a:t>
            </a:r>
            <a:r>
              <a:rPr lang="sk-SK" sz="4000" dirty="0" smtClean="0"/>
              <a:t> 176-80</a:t>
            </a:r>
            <a:r>
              <a:rPr lang="en-US" sz="4000" dirty="0" smtClean="0"/>
              <a:t>) land mines</a:t>
            </a:r>
            <a:r>
              <a:rPr lang="sk-SK" sz="4000" dirty="0" smtClean="0"/>
              <a:t>: </a:t>
            </a:r>
          </a:p>
          <a:p>
            <a:r>
              <a:rPr lang="sk-SK" sz="4000" dirty="0" err="1" smtClean="0"/>
              <a:t>Latour</a:t>
            </a:r>
            <a:r>
              <a:rPr lang="sk-SK" sz="4000" dirty="0" smtClean="0"/>
              <a:t>: </a:t>
            </a:r>
            <a:r>
              <a:rPr lang="en-US" sz="4000" dirty="0" smtClean="0"/>
              <a:t>hybrid </a:t>
            </a:r>
            <a:r>
              <a:rPr lang="sk-SK" sz="4000" dirty="0" err="1" smtClean="0"/>
              <a:t>agency</a:t>
            </a:r>
            <a:r>
              <a:rPr lang="en-US" sz="4000" dirty="0" smtClean="0"/>
              <a:t>, network</a:t>
            </a:r>
            <a:endParaRPr lang="sk-SK" sz="4000" dirty="0" smtClean="0"/>
          </a:p>
          <a:p>
            <a:r>
              <a:rPr lang="sk-SK" sz="4000" dirty="0" err="1" smtClean="0"/>
              <a:t>Gell</a:t>
            </a:r>
            <a:r>
              <a:rPr lang="sk-SK" sz="4000" dirty="0" smtClean="0"/>
              <a:t>:  </a:t>
            </a:r>
            <a:r>
              <a:rPr lang="en-US" sz="4000" dirty="0" smtClean="0"/>
              <a:t>secondary </a:t>
            </a:r>
            <a:r>
              <a:rPr lang="sk-SK" sz="4000" dirty="0" err="1" smtClean="0"/>
              <a:t>agency</a:t>
            </a:r>
            <a:r>
              <a:rPr lang="sk-SK" sz="4000" dirty="0" smtClean="0"/>
              <a:t>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Latour</a:t>
            </a:r>
            <a:r>
              <a:rPr lang="en-US" dirty="0"/>
              <a:t> - ANT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Actor-network theory (ANT)</a:t>
            </a:r>
          </a:p>
          <a:p>
            <a:r>
              <a:rPr lang="sk-SK" dirty="0" err="1" smtClean="0"/>
              <a:t>Extends</a:t>
            </a:r>
            <a:r>
              <a:rPr lang="sk-SK" dirty="0" smtClean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notion</a:t>
            </a:r>
            <a:r>
              <a:rPr lang="sk-SK" dirty="0"/>
              <a:t> of  </a:t>
            </a:r>
            <a:r>
              <a:rPr lang="sk-SK" dirty="0" err="1"/>
              <a:t>agency</a:t>
            </a:r>
            <a:r>
              <a:rPr lang="sk-SK" dirty="0"/>
              <a:t> </a:t>
            </a:r>
            <a:r>
              <a:rPr lang="sk-SK" dirty="0" err="1"/>
              <a:t>beyond</a:t>
            </a:r>
            <a:r>
              <a:rPr lang="sk-SK" dirty="0"/>
              <a:t> </a:t>
            </a:r>
            <a:r>
              <a:rPr lang="sk-SK" dirty="0" err="1"/>
              <a:t>human</a:t>
            </a:r>
            <a:r>
              <a:rPr lang="sk-SK" dirty="0"/>
              <a:t> </a:t>
            </a:r>
            <a:r>
              <a:rPr lang="sk-SK" dirty="0" err="1"/>
              <a:t>actors</a:t>
            </a:r>
            <a:r>
              <a:rPr lang="sk-SK" dirty="0"/>
              <a:t> – </a:t>
            </a:r>
            <a:r>
              <a:rPr lang="sk-SK" dirty="0" err="1"/>
              <a:t>non-humans</a:t>
            </a:r>
            <a:r>
              <a:rPr lang="sk-SK" dirty="0"/>
              <a:t> as </a:t>
            </a:r>
            <a:r>
              <a:rPr lang="sk-SK" dirty="0" err="1"/>
              <a:t>well</a:t>
            </a:r>
            <a:r>
              <a:rPr lang="sk-SK" dirty="0"/>
              <a:t> as </a:t>
            </a:r>
            <a:r>
              <a:rPr lang="sk-SK" dirty="0" err="1"/>
              <a:t>humans</a:t>
            </a:r>
            <a:r>
              <a:rPr lang="sk-SK" dirty="0"/>
              <a:t> </a:t>
            </a:r>
            <a:r>
              <a:rPr lang="sk-SK" dirty="0" err="1"/>
              <a:t>can</a:t>
            </a:r>
            <a:r>
              <a:rPr lang="sk-SK" dirty="0"/>
              <a:t> </a:t>
            </a:r>
            <a:r>
              <a:rPr lang="sk-SK" dirty="0" err="1"/>
              <a:t>be</a:t>
            </a:r>
            <a:r>
              <a:rPr lang="sk-SK" dirty="0"/>
              <a:t> </a:t>
            </a:r>
            <a:r>
              <a:rPr lang="sk-SK" dirty="0" err="1"/>
              <a:t>actors</a:t>
            </a:r>
            <a:r>
              <a:rPr lang="sk-SK" dirty="0"/>
              <a:t>. </a:t>
            </a:r>
            <a:endParaRPr lang="cs-CZ" dirty="0"/>
          </a:p>
          <a:p>
            <a:r>
              <a:rPr lang="sk-SK" dirty="0" err="1"/>
              <a:t>Not</a:t>
            </a:r>
            <a:r>
              <a:rPr lang="sk-SK" dirty="0"/>
              <a:t> </a:t>
            </a:r>
            <a:r>
              <a:rPr lang="sk-SK" dirty="0" err="1"/>
              <a:t>bilateral</a:t>
            </a:r>
            <a:r>
              <a:rPr lang="sk-SK" dirty="0"/>
              <a:t> </a:t>
            </a:r>
            <a:r>
              <a:rPr lang="sk-SK" dirty="0" err="1"/>
              <a:t>relation</a:t>
            </a:r>
            <a:r>
              <a:rPr lang="sk-SK" dirty="0"/>
              <a:t> </a:t>
            </a:r>
            <a:r>
              <a:rPr lang="sk-SK" dirty="0" err="1"/>
              <a:t>between</a:t>
            </a:r>
            <a:r>
              <a:rPr lang="sk-SK" dirty="0"/>
              <a:t> person and </a:t>
            </a:r>
            <a:r>
              <a:rPr lang="sk-SK" dirty="0" err="1"/>
              <a:t>thing</a:t>
            </a:r>
            <a:r>
              <a:rPr lang="sk-SK" dirty="0"/>
              <a:t> as in </a:t>
            </a:r>
            <a:r>
              <a:rPr lang="sk-SK" dirty="0" err="1"/>
              <a:t>material</a:t>
            </a:r>
            <a:r>
              <a:rPr lang="sk-SK" dirty="0"/>
              <a:t> </a:t>
            </a:r>
            <a:r>
              <a:rPr lang="sk-SK" dirty="0" err="1"/>
              <a:t>culture</a:t>
            </a:r>
            <a:r>
              <a:rPr lang="sk-SK" dirty="0"/>
              <a:t> </a:t>
            </a:r>
            <a:r>
              <a:rPr lang="sk-SK" dirty="0" err="1"/>
              <a:t>studies</a:t>
            </a:r>
            <a:r>
              <a:rPr lang="sk-SK" dirty="0"/>
              <a:t>, </a:t>
            </a:r>
            <a:r>
              <a:rPr lang="sk-SK" dirty="0" err="1"/>
              <a:t>but</a:t>
            </a:r>
            <a:r>
              <a:rPr lang="sk-SK" dirty="0"/>
              <a:t> </a:t>
            </a:r>
            <a:r>
              <a:rPr lang="sk-SK" dirty="0" err="1"/>
              <a:t>networks</a:t>
            </a:r>
            <a:r>
              <a:rPr lang="sk-SK" dirty="0"/>
              <a:t> of </a:t>
            </a:r>
            <a:r>
              <a:rPr lang="sk-SK" dirty="0" err="1"/>
              <a:t>relations</a:t>
            </a:r>
            <a:r>
              <a:rPr lang="sk-SK" dirty="0"/>
              <a:t> </a:t>
            </a:r>
            <a:r>
              <a:rPr lang="sk-SK" dirty="0" err="1"/>
              <a:t>between</a:t>
            </a:r>
            <a:r>
              <a:rPr lang="sk-SK" dirty="0"/>
              <a:t> </a:t>
            </a:r>
            <a:r>
              <a:rPr lang="sk-SK" dirty="0" err="1"/>
              <a:t>various</a:t>
            </a:r>
            <a:r>
              <a:rPr lang="sk-SK" dirty="0"/>
              <a:t> </a:t>
            </a:r>
            <a:r>
              <a:rPr lang="sk-SK" dirty="0" err="1"/>
              <a:t>actors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60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800" b="1" dirty="0" err="1"/>
              <a:t>Mauss</a:t>
            </a:r>
            <a:r>
              <a:rPr lang="sk-SK" sz="2800" b="1" dirty="0"/>
              <a:t> </a:t>
            </a:r>
            <a:r>
              <a:rPr lang="sk-SK" sz="2800" dirty="0"/>
              <a:t>– </a:t>
            </a:r>
            <a:r>
              <a:rPr lang="sk-SK" sz="2800" dirty="0" err="1"/>
              <a:t>things</a:t>
            </a:r>
            <a:r>
              <a:rPr lang="sk-SK" sz="2800" dirty="0"/>
              <a:t> and </a:t>
            </a:r>
            <a:r>
              <a:rPr lang="sk-SK" sz="2800" dirty="0" err="1"/>
              <a:t>persons</a:t>
            </a:r>
            <a:r>
              <a:rPr lang="sk-SK" sz="2800" dirty="0"/>
              <a:t> are </a:t>
            </a:r>
            <a:r>
              <a:rPr lang="sk-SK" sz="2800" dirty="0" err="1"/>
              <a:t>culturally</a:t>
            </a:r>
            <a:r>
              <a:rPr lang="sk-SK" sz="2800" dirty="0"/>
              <a:t> </a:t>
            </a:r>
            <a:r>
              <a:rPr lang="sk-SK" sz="2800" dirty="0" err="1"/>
              <a:t>defined</a:t>
            </a:r>
            <a:endParaRPr lang="sk-SK" sz="2800" dirty="0"/>
          </a:p>
          <a:p>
            <a:pPr marL="0" indent="0">
              <a:buNone/>
            </a:pPr>
            <a:r>
              <a:rPr lang="en-US" sz="2800" b="1" dirty="0" smtClean="0"/>
              <a:t>MATERIAL TURN IN 1980’S</a:t>
            </a:r>
          </a:p>
          <a:p>
            <a:r>
              <a:rPr lang="sk-SK" sz="2800" b="1" dirty="0" err="1" smtClean="0"/>
              <a:t>Appadurai</a:t>
            </a:r>
            <a:r>
              <a:rPr lang="sk-SK" sz="2800" b="1" dirty="0" smtClean="0"/>
              <a:t> </a:t>
            </a:r>
            <a:r>
              <a:rPr lang="en-US" sz="2800" b="1" dirty="0"/>
              <a:t>(</a:t>
            </a:r>
            <a:r>
              <a:rPr lang="sk-SK" sz="2800" b="1" dirty="0" err="1" smtClean="0"/>
              <a:t>Social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life</a:t>
            </a:r>
            <a:r>
              <a:rPr lang="sk-SK" sz="2800" b="1" dirty="0" smtClean="0"/>
              <a:t> of </a:t>
            </a:r>
            <a:r>
              <a:rPr lang="sk-SK" sz="2800" b="1" dirty="0" err="1" smtClean="0"/>
              <a:t>things</a:t>
            </a:r>
            <a:r>
              <a:rPr lang="en-US" sz="2800" b="1" dirty="0" smtClean="0"/>
              <a:t>,</a:t>
            </a:r>
            <a:r>
              <a:rPr lang="sk-SK" sz="2800" b="1" dirty="0" smtClean="0"/>
              <a:t> </a:t>
            </a:r>
            <a:r>
              <a:rPr lang="sk-SK" sz="2800" dirty="0" smtClean="0"/>
              <a:t>1986): </a:t>
            </a:r>
            <a:r>
              <a:rPr lang="sk-SK" sz="2800" dirty="0" err="1" smtClean="0"/>
              <a:t>Objects</a:t>
            </a:r>
            <a:r>
              <a:rPr lang="sk-SK" sz="2800" dirty="0" smtClean="0"/>
              <a:t> are </a:t>
            </a:r>
            <a:r>
              <a:rPr lang="sk-SK" sz="2800" dirty="0" err="1" smtClean="0"/>
              <a:t>passive</a:t>
            </a:r>
            <a:r>
              <a:rPr lang="en-US" sz="2800" dirty="0" smtClean="0"/>
              <a:t>;</a:t>
            </a:r>
            <a:r>
              <a:rPr lang="sk-SK" sz="2800" dirty="0" smtClean="0"/>
              <a:t> </a:t>
            </a:r>
            <a:r>
              <a:rPr lang="sk-SK" sz="2800" dirty="0" err="1" smtClean="0"/>
              <a:t>they</a:t>
            </a:r>
            <a:r>
              <a:rPr lang="sk-SK" sz="2800" dirty="0" smtClean="0"/>
              <a:t> are </a:t>
            </a:r>
            <a:r>
              <a:rPr lang="sk-SK" sz="2800" dirty="0" err="1" smtClean="0"/>
              <a:t>recontextualised</a:t>
            </a:r>
            <a:r>
              <a:rPr lang="sk-SK" sz="2800" dirty="0" smtClean="0"/>
              <a:t> (</a:t>
            </a:r>
            <a:r>
              <a:rPr lang="sk-SK" sz="2800" dirty="0" err="1" smtClean="0"/>
              <a:t>commodified</a:t>
            </a:r>
            <a:r>
              <a:rPr lang="sk-SK" sz="2800" dirty="0" smtClean="0"/>
              <a:t>, </a:t>
            </a:r>
            <a:r>
              <a:rPr lang="sk-SK" sz="2800" dirty="0" err="1" smtClean="0"/>
              <a:t>decommodified</a:t>
            </a:r>
            <a:r>
              <a:rPr lang="sk-SK" sz="2800" dirty="0" smtClean="0"/>
              <a:t>)</a:t>
            </a:r>
            <a:r>
              <a:rPr lang="en-US" sz="2800" dirty="0" smtClean="0"/>
              <a:t>; methodologically things in movement defined human and social world/context</a:t>
            </a:r>
          </a:p>
          <a:p>
            <a:r>
              <a:rPr lang="en-US" sz="2800" b="1" dirty="0" smtClean="0"/>
              <a:t>Miller (Material Culture and Mass Consumption</a:t>
            </a:r>
            <a:r>
              <a:rPr lang="en-US" sz="2800" dirty="0" smtClean="0"/>
              <a:t>, 1987) things and subjects constitute each other in a dialectical process of objectification.</a:t>
            </a:r>
          </a:p>
          <a:p>
            <a:endParaRPr lang="sk-SK" sz="28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" r="3408"/>
          <a:stretch>
            <a:fillRect/>
          </a:stretch>
        </p:blipFill>
        <p:spPr/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 err="1" smtClean="0"/>
              <a:t>Latour</a:t>
            </a:r>
            <a:r>
              <a:rPr lang="en-US" sz="2800" dirty="0" smtClean="0"/>
              <a:t>: US </a:t>
            </a:r>
            <a:r>
              <a:rPr lang="en-US" sz="2800" dirty="0" err="1" smtClean="0"/>
              <a:t>airforce</a:t>
            </a:r>
            <a:r>
              <a:rPr lang="en-US" sz="2800" dirty="0" smtClean="0"/>
              <a:t> acts, not B52, not a pilot, not a bomb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41047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Latour</a:t>
            </a:r>
            <a:r>
              <a:rPr lang="en-US" dirty="0"/>
              <a:t> - ANT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k-SK" sz="2800" b="1" i="1" dirty="0" err="1"/>
              <a:t>Laboratory</a:t>
            </a:r>
            <a:r>
              <a:rPr lang="sk-SK" sz="2800" b="1" i="1" dirty="0"/>
              <a:t> </a:t>
            </a:r>
            <a:r>
              <a:rPr lang="sk-SK" sz="2800" b="1" i="1" dirty="0" err="1"/>
              <a:t>Life</a:t>
            </a:r>
            <a:r>
              <a:rPr lang="sk-SK" sz="2800" b="1" i="1" dirty="0"/>
              <a:t>: </a:t>
            </a:r>
            <a:r>
              <a:rPr lang="sk-SK" sz="2800" b="1" i="1" dirty="0" err="1"/>
              <a:t>the</a:t>
            </a:r>
            <a:r>
              <a:rPr lang="sk-SK" sz="2800" b="1" i="1" dirty="0"/>
              <a:t> </a:t>
            </a:r>
            <a:r>
              <a:rPr lang="sk-SK" sz="2800" b="1" i="1" dirty="0" err="1"/>
              <a:t>Social</a:t>
            </a:r>
            <a:r>
              <a:rPr lang="sk-SK" sz="2800" b="1" i="1" dirty="0"/>
              <a:t> </a:t>
            </a:r>
            <a:r>
              <a:rPr lang="sk-SK" sz="2800" b="1" i="1" dirty="0" err="1"/>
              <a:t>Construction</a:t>
            </a:r>
            <a:r>
              <a:rPr lang="sk-SK" sz="2800" b="1" i="1" dirty="0"/>
              <a:t> of </a:t>
            </a:r>
            <a:r>
              <a:rPr lang="sk-SK" sz="2800" b="1" i="1" dirty="0" err="1"/>
              <a:t>Scientific</a:t>
            </a:r>
            <a:r>
              <a:rPr lang="sk-SK" sz="2800" b="1" i="1" dirty="0"/>
              <a:t> </a:t>
            </a:r>
            <a:r>
              <a:rPr lang="sk-SK" sz="2800" b="1" i="1" dirty="0" err="1"/>
              <a:t>Facts</a:t>
            </a:r>
            <a:r>
              <a:rPr lang="sk-SK" sz="2800" b="1" dirty="0"/>
              <a:t> </a:t>
            </a:r>
            <a:r>
              <a:rPr lang="sk-SK" sz="2800" dirty="0"/>
              <a:t>1979 </a:t>
            </a:r>
            <a:endParaRPr lang="en-US" sz="2800" dirty="0" smtClean="0"/>
          </a:p>
          <a:p>
            <a:pPr algn="just"/>
            <a:r>
              <a:rPr lang="sk-SK" sz="2800" dirty="0" err="1"/>
              <a:t>objects</a:t>
            </a:r>
            <a:r>
              <a:rPr lang="sk-SK" sz="2800" dirty="0"/>
              <a:t> of </a:t>
            </a:r>
            <a:r>
              <a:rPr lang="sk-SK" sz="2800" dirty="0" err="1"/>
              <a:t>scientific</a:t>
            </a:r>
            <a:r>
              <a:rPr lang="sk-SK" sz="2800" dirty="0"/>
              <a:t> study are </a:t>
            </a:r>
            <a:r>
              <a:rPr lang="sk-SK" sz="2800" i="1" dirty="0" err="1"/>
              <a:t>socially</a:t>
            </a:r>
            <a:r>
              <a:rPr lang="sk-SK" sz="2800" i="1" dirty="0"/>
              <a:t> </a:t>
            </a:r>
            <a:r>
              <a:rPr lang="sk-SK" sz="2800" i="1" dirty="0" err="1"/>
              <a:t>constructed</a:t>
            </a:r>
            <a:r>
              <a:rPr lang="sk-SK" sz="2800" dirty="0"/>
              <a:t> </a:t>
            </a:r>
            <a:r>
              <a:rPr lang="sk-SK" sz="2800" dirty="0" err="1"/>
              <a:t>within</a:t>
            </a:r>
            <a:r>
              <a:rPr lang="sk-SK" sz="2800" dirty="0"/>
              <a:t> </a:t>
            </a:r>
            <a:r>
              <a:rPr lang="sk-SK" sz="2800" dirty="0" err="1"/>
              <a:t>the</a:t>
            </a:r>
            <a:r>
              <a:rPr lang="sk-SK" sz="2800" dirty="0"/>
              <a:t> </a:t>
            </a:r>
            <a:r>
              <a:rPr lang="sk-SK" sz="2800" dirty="0" err="1" smtClean="0"/>
              <a:t>laboratory</a:t>
            </a:r>
            <a:endParaRPr lang="en-US" sz="2800" dirty="0" smtClean="0"/>
          </a:p>
          <a:p>
            <a:pPr algn="just"/>
            <a:r>
              <a:rPr lang="sk-SK" sz="2800" dirty="0" err="1"/>
              <a:t>scientific</a:t>
            </a:r>
            <a:r>
              <a:rPr lang="sk-SK" sz="2800" dirty="0"/>
              <a:t> </a:t>
            </a:r>
            <a:r>
              <a:rPr lang="sk-SK" sz="2800" dirty="0" err="1"/>
              <a:t>activity</a:t>
            </a:r>
            <a:r>
              <a:rPr lang="sk-SK" sz="2800" dirty="0"/>
              <a:t> as a </a:t>
            </a:r>
            <a:r>
              <a:rPr lang="sk-SK" sz="2800" dirty="0" err="1"/>
              <a:t>system</a:t>
            </a:r>
            <a:r>
              <a:rPr lang="sk-SK" sz="2800" dirty="0"/>
              <a:t> of </a:t>
            </a:r>
            <a:r>
              <a:rPr lang="sk-SK" sz="2800" dirty="0" err="1" smtClean="0"/>
              <a:t>beliefs</a:t>
            </a:r>
            <a:r>
              <a:rPr lang="en-US" sz="2800" dirty="0" smtClean="0"/>
              <a:t> </a:t>
            </a:r>
            <a:r>
              <a:rPr lang="sk-SK" sz="2800" dirty="0" smtClean="0"/>
              <a:t>and </a:t>
            </a:r>
            <a:r>
              <a:rPr lang="sk-SK" sz="2800" dirty="0" err="1"/>
              <a:t>culturally</a:t>
            </a:r>
            <a:r>
              <a:rPr lang="sk-SK" sz="2800" dirty="0"/>
              <a:t> </a:t>
            </a:r>
            <a:r>
              <a:rPr lang="sk-SK" sz="2800" dirty="0" err="1"/>
              <a:t>specific</a:t>
            </a:r>
            <a:r>
              <a:rPr lang="sk-SK" sz="2800" dirty="0"/>
              <a:t> </a:t>
            </a:r>
            <a:r>
              <a:rPr lang="sk-SK" sz="2800" dirty="0" err="1" smtClean="0"/>
              <a:t>practices</a:t>
            </a:r>
            <a:r>
              <a:rPr lang="sk-SK" sz="2800" dirty="0" smtClean="0"/>
              <a:t>—</a:t>
            </a:r>
            <a:r>
              <a:rPr lang="sk-SK" sz="2800" dirty="0" err="1" smtClean="0"/>
              <a:t>science</a:t>
            </a:r>
            <a:r>
              <a:rPr lang="sk-SK" sz="2800" dirty="0" smtClean="0"/>
              <a:t> </a:t>
            </a:r>
            <a:r>
              <a:rPr lang="sk-SK" sz="2800" dirty="0" err="1"/>
              <a:t>is</a:t>
            </a:r>
            <a:r>
              <a:rPr lang="sk-SK" sz="2800" dirty="0"/>
              <a:t> </a:t>
            </a:r>
            <a:r>
              <a:rPr lang="sk-SK" sz="2800" dirty="0" err="1"/>
              <a:t>reconstructed</a:t>
            </a:r>
            <a:r>
              <a:rPr lang="sk-SK" sz="2800" dirty="0"/>
              <a:t> </a:t>
            </a:r>
            <a:r>
              <a:rPr lang="sk-SK" sz="2800" dirty="0" err="1"/>
              <a:t>not</a:t>
            </a:r>
            <a:r>
              <a:rPr lang="sk-SK" sz="2800" dirty="0"/>
              <a:t> as a </a:t>
            </a:r>
            <a:r>
              <a:rPr lang="sk-SK" sz="2800" dirty="0" err="1"/>
              <a:t>procedure</a:t>
            </a:r>
            <a:r>
              <a:rPr lang="sk-SK" sz="2800" dirty="0"/>
              <a:t> or as a set of </a:t>
            </a:r>
            <a:r>
              <a:rPr lang="sk-SK" sz="2800" dirty="0" err="1"/>
              <a:t>principles</a:t>
            </a:r>
            <a:r>
              <a:rPr lang="sk-SK" sz="2800" dirty="0"/>
              <a:t> </a:t>
            </a:r>
            <a:r>
              <a:rPr lang="sk-SK" sz="2800" dirty="0" err="1"/>
              <a:t>but</a:t>
            </a:r>
            <a:r>
              <a:rPr lang="sk-SK" sz="2800" dirty="0"/>
              <a:t> as a </a:t>
            </a:r>
            <a:r>
              <a:rPr lang="sk-SK" sz="2800" dirty="0" err="1" smtClean="0"/>
              <a:t>culture</a:t>
            </a:r>
            <a:endParaRPr lang="cs-CZ" sz="2800" dirty="0"/>
          </a:p>
          <a:p>
            <a:pPr algn="just"/>
            <a:endParaRPr lang="cs-CZ" sz="2800" dirty="0"/>
          </a:p>
          <a:p>
            <a:pPr algn="just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26585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Latour</a:t>
            </a:r>
            <a:r>
              <a:rPr lang="en-US" dirty="0"/>
              <a:t> - ANT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k-SK" sz="2800" b="1" i="1" dirty="0" err="1"/>
              <a:t>We</a:t>
            </a:r>
            <a:r>
              <a:rPr lang="sk-SK" sz="2800" b="1" i="1" dirty="0"/>
              <a:t> </a:t>
            </a:r>
            <a:r>
              <a:rPr lang="sk-SK" sz="2800" b="1" i="1" dirty="0" err="1"/>
              <a:t>Have</a:t>
            </a:r>
            <a:r>
              <a:rPr lang="sk-SK" sz="2800" b="1" i="1" dirty="0"/>
              <a:t> Never </a:t>
            </a:r>
            <a:r>
              <a:rPr lang="sk-SK" sz="2800" b="1" i="1" dirty="0" err="1"/>
              <a:t>Been</a:t>
            </a:r>
            <a:r>
              <a:rPr lang="sk-SK" sz="2800" b="1" i="1" dirty="0"/>
              <a:t> </a:t>
            </a:r>
            <a:r>
              <a:rPr lang="sk-SK" sz="2800" b="1" i="1" dirty="0" err="1" smtClean="0"/>
              <a:t>Modern</a:t>
            </a:r>
            <a:r>
              <a:rPr lang="en-US" sz="2800" i="1" dirty="0" smtClean="0"/>
              <a:t>,</a:t>
            </a:r>
            <a:r>
              <a:rPr lang="sk-SK" sz="2800" dirty="0" smtClean="0"/>
              <a:t> 1991 </a:t>
            </a:r>
            <a:endParaRPr lang="en-US" sz="2800" dirty="0" smtClean="0"/>
          </a:p>
          <a:p>
            <a:pPr algn="just"/>
            <a:r>
              <a:rPr lang="en-US" sz="2800" dirty="0" smtClean="0"/>
              <a:t>Modernity makes a dualistic distinction between nature and society. </a:t>
            </a:r>
            <a:r>
              <a:rPr lang="en-US" sz="2800" b="1" dirty="0" smtClean="0"/>
              <a:t>Purification</a:t>
            </a:r>
            <a:r>
              <a:rPr lang="en-US" sz="2800" dirty="0" smtClean="0"/>
              <a:t>: an endeavor to keep nature and society; objects and subjects; politics, science and religion separated. </a:t>
            </a:r>
          </a:p>
          <a:p>
            <a:pPr algn="just"/>
            <a:r>
              <a:rPr lang="en-US" sz="2800" dirty="0"/>
              <a:t>However, modernist </a:t>
            </a:r>
            <a:r>
              <a:rPr lang="sk-SK" sz="2800" dirty="0" err="1"/>
              <a:t>distinction</a:t>
            </a:r>
            <a:r>
              <a:rPr lang="sk-SK" sz="2800" dirty="0"/>
              <a:t> </a:t>
            </a:r>
            <a:r>
              <a:rPr lang="sk-SK" sz="2800" dirty="0" err="1"/>
              <a:t>between</a:t>
            </a:r>
            <a:r>
              <a:rPr lang="sk-SK" sz="2800" dirty="0"/>
              <a:t> </a:t>
            </a:r>
            <a:r>
              <a:rPr lang="sk-SK" sz="2800" dirty="0" err="1"/>
              <a:t>nature</a:t>
            </a:r>
            <a:r>
              <a:rPr lang="sk-SK" sz="2800" dirty="0"/>
              <a:t> and </a:t>
            </a:r>
            <a:r>
              <a:rPr lang="sk-SK" sz="2800" dirty="0" err="1"/>
              <a:t>culture</a:t>
            </a:r>
            <a:r>
              <a:rPr lang="sk-SK" sz="2800" dirty="0"/>
              <a:t> never </a:t>
            </a:r>
            <a:r>
              <a:rPr lang="en-US" sz="2800" dirty="0"/>
              <a:t>really </a:t>
            </a:r>
            <a:r>
              <a:rPr lang="sk-SK" sz="2800" dirty="0" err="1"/>
              <a:t>existed</a:t>
            </a:r>
            <a:r>
              <a:rPr lang="sk-SK" sz="2800" dirty="0"/>
              <a:t>. </a:t>
            </a:r>
            <a:r>
              <a:rPr lang="en-US" sz="2800" dirty="0" smtClean="0"/>
              <a:t>Reality </a:t>
            </a:r>
            <a:r>
              <a:rPr lang="en-US" sz="2800" dirty="0" smtClean="0"/>
              <a:t>of the world consists of </a:t>
            </a:r>
            <a:r>
              <a:rPr lang="en-US" sz="2800" b="1" dirty="0" smtClean="0"/>
              <a:t>Hybridity: </a:t>
            </a:r>
            <a:r>
              <a:rPr lang="en-US" sz="2800" dirty="0" smtClean="0"/>
              <a:t>mixing of human and non-human agents, of politics, science and religion, we can not recognize separate elements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547101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Latour</a:t>
            </a:r>
            <a:r>
              <a:rPr lang="en-US" dirty="0" smtClean="0"/>
              <a:t> - ANT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800" dirty="0" smtClean="0"/>
              <a:t>„</a:t>
            </a:r>
            <a:r>
              <a:rPr lang="sk-SK" sz="2800" dirty="0" err="1"/>
              <a:t>The</a:t>
            </a:r>
            <a:r>
              <a:rPr lang="sk-SK" sz="2800" dirty="0"/>
              <a:t> prime </a:t>
            </a:r>
            <a:r>
              <a:rPr lang="sk-SK" sz="2800" dirty="0" err="1"/>
              <a:t>mover</a:t>
            </a:r>
            <a:r>
              <a:rPr lang="sk-SK" sz="2800" dirty="0"/>
              <a:t> of </a:t>
            </a:r>
            <a:r>
              <a:rPr lang="sk-SK" sz="2800" dirty="0" err="1"/>
              <a:t>an</a:t>
            </a:r>
            <a:r>
              <a:rPr lang="sk-SK" sz="2800" dirty="0"/>
              <a:t> </a:t>
            </a:r>
            <a:r>
              <a:rPr lang="sk-SK" sz="2800" dirty="0" err="1"/>
              <a:t>action</a:t>
            </a:r>
            <a:r>
              <a:rPr lang="sk-SK" sz="2800" dirty="0"/>
              <a:t> </a:t>
            </a:r>
            <a:r>
              <a:rPr lang="sk-SK" sz="2800" dirty="0" err="1"/>
              <a:t>becomes</a:t>
            </a:r>
            <a:r>
              <a:rPr lang="sk-SK" sz="2800" dirty="0"/>
              <a:t> a new, </a:t>
            </a:r>
            <a:r>
              <a:rPr lang="sk-SK" sz="2800" dirty="0" err="1"/>
              <a:t>distributed</a:t>
            </a:r>
            <a:r>
              <a:rPr lang="sk-SK" sz="2800" dirty="0"/>
              <a:t>, and </a:t>
            </a:r>
            <a:r>
              <a:rPr lang="sk-SK" sz="2800" dirty="0" err="1"/>
              <a:t>nested</a:t>
            </a:r>
            <a:r>
              <a:rPr lang="sk-SK" sz="2800" dirty="0"/>
              <a:t> set of </a:t>
            </a:r>
            <a:r>
              <a:rPr lang="sk-SK" sz="2800" dirty="0" err="1"/>
              <a:t>practices</a:t>
            </a:r>
            <a:r>
              <a:rPr lang="sk-SK" sz="2800" dirty="0"/>
              <a:t> </a:t>
            </a:r>
            <a:r>
              <a:rPr lang="sk-SK" sz="2800" dirty="0" err="1"/>
              <a:t>whose</a:t>
            </a:r>
            <a:r>
              <a:rPr lang="sk-SK" sz="2800" dirty="0"/>
              <a:t> </a:t>
            </a:r>
            <a:r>
              <a:rPr lang="sk-SK" sz="2800" dirty="0" err="1"/>
              <a:t>sum</a:t>
            </a:r>
            <a:r>
              <a:rPr lang="sk-SK" sz="2800" dirty="0"/>
              <a:t> </a:t>
            </a:r>
            <a:r>
              <a:rPr lang="sk-SK" sz="2800" dirty="0" err="1"/>
              <a:t>may</a:t>
            </a:r>
            <a:r>
              <a:rPr lang="sk-SK" sz="2800" dirty="0"/>
              <a:t> </a:t>
            </a:r>
            <a:r>
              <a:rPr lang="sk-SK" sz="2800" dirty="0" err="1"/>
              <a:t>be</a:t>
            </a:r>
            <a:r>
              <a:rPr lang="sk-SK" sz="2800" dirty="0"/>
              <a:t> </a:t>
            </a:r>
            <a:r>
              <a:rPr lang="sk-SK" sz="2800" dirty="0" err="1"/>
              <a:t>possible</a:t>
            </a:r>
            <a:r>
              <a:rPr lang="sk-SK" sz="2800" dirty="0"/>
              <a:t> to </a:t>
            </a:r>
            <a:r>
              <a:rPr lang="sk-SK" sz="2800" dirty="0" err="1"/>
              <a:t>add</a:t>
            </a:r>
            <a:r>
              <a:rPr lang="sk-SK" sz="2800" dirty="0"/>
              <a:t> </a:t>
            </a:r>
            <a:r>
              <a:rPr lang="sk-SK" sz="2800" dirty="0" err="1"/>
              <a:t>up</a:t>
            </a:r>
            <a:r>
              <a:rPr lang="sk-SK" sz="2800" dirty="0"/>
              <a:t> </a:t>
            </a:r>
            <a:r>
              <a:rPr lang="sk-SK" sz="2800" dirty="0" err="1"/>
              <a:t>but</a:t>
            </a:r>
            <a:r>
              <a:rPr lang="sk-SK" sz="2800" dirty="0"/>
              <a:t> </a:t>
            </a:r>
            <a:r>
              <a:rPr lang="sk-SK" sz="2800" dirty="0" err="1"/>
              <a:t>only</a:t>
            </a:r>
            <a:r>
              <a:rPr lang="sk-SK" sz="2800" dirty="0"/>
              <a:t> </a:t>
            </a:r>
            <a:r>
              <a:rPr lang="sk-SK" sz="2800" dirty="0" err="1"/>
              <a:t>if</a:t>
            </a:r>
            <a:r>
              <a:rPr lang="sk-SK" sz="2800" dirty="0"/>
              <a:t> </a:t>
            </a:r>
            <a:r>
              <a:rPr lang="sk-SK" sz="2800" dirty="0" err="1"/>
              <a:t>we</a:t>
            </a:r>
            <a:r>
              <a:rPr lang="sk-SK" sz="2800" dirty="0"/>
              <a:t> </a:t>
            </a:r>
            <a:r>
              <a:rPr lang="sk-SK" sz="2800" dirty="0" err="1"/>
              <a:t>respect</a:t>
            </a:r>
            <a:r>
              <a:rPr lang="sk-SK" sz="2800" dirty="0"/>
              <a:t> </a:t>
            </a:r>
            <a:r>
              <a:rPr lang="sk-SK" sz="2800" dirty="0" err="1"/>
              <a:t>the</a:t>
            </a:r>
            <a:r>
              <a:rPr lang="sk-SK" sz="2800" dirty="0"/>
              <a:t> </a:t>
            </a:r>
            <a:r>
              <a:rPr lang="sk-SK" sz="2800" dirty="0" err="1"/>
              <a:t>mediating</a:t>
            </a:r>
            <a:r>
              <a:rPr lang="sk-SK" sz="2800" dirty="0"/>
              <a:t> role of </a:t>
            </a:r>
            <a:r>
              <a:rPr lang="sk-SK" sz="2800" dirty="0" err="1"/>
              <a:t>all</a:t>
            </a:r>
            <a:r>
              <a:rPr lang="sk-SK" sz="2800" dirty="0"/>
              <a:t> </a:t>
            </a:r>
            <a:r>
              <a:rPr lang="sk-SK" sz="2800" dirty="0" err="1"/>
              <a:t>the</a:t>
            </a:r>
            <a:r>
              <a:rPr lang="sk-SK" sz="2800" dirty="0"/>
              <a:t> </a:t>
            </a:r>
            <a:r>
              <a:rPr lang="sk-SK" sz="2800" dirty="0" err="1"/>
              <a:t>actants</a:t>
            </a:r>
            <a:r>
              <a:rPr lang="sk-SK" sz="2800" dirty="0"/>
              <a:t> </a:t>
            </a:r>
            <a:r>
              <a:rPr lang="sk-SK" sz="2800" dirty="0" err="1"/>
              <a:t>mobilzed</a:t>
            </a:r>
            <a:r>
              <a:rPr lang="sk-SK" sz="2800" dirty="0"/>
              <a:t> in </a:t>
            </a:r>
            <a:r>
              <a:rPr lang="sk-SK" sz="2800" dirty="0" err="1"/>
              <a:t>the</a:t>
            </a:r>
            <a:r>
              <a:rPr lang="sk-SK" sz="2800" dirty="0"/>
              <a:t> </a:t>
            </a:r>
            <a:r>
              <a:rPr lang="sk-SK" sz="2800" dirty="0" err="1"/>
              <a:t>series</a:t>
            </a:r>
            <a:r>
              <a:rPr lang="sk-SK" sz="2800" dirty="0"/>
              <a:t>.“ </a:t>
            </a:r>
            <a:r>
              <a:rPr lang="sk-SK" sz="2800" dirty="0" err="1"/>
              <a:t>Latour</a:t>
            </a:r>
            <a:r>
              <a:rPr lang="sk-SK" sz="2800" dirty="0"/>
              <a:t> </a:t>
            </a:r>
            <a:r>
              <a:rPr lang="en-US" sz="2800" dirty="0" smtClean="0"/>
              <a:t>1</a:t>
            </a:r>
            <a:r>
              <a:rPr lang="sk-SK" sz="2800" dirty="0" smtClean="0"/>
              <a:t>99</a:t>
            </a:r>
            <a:r>
              <a:rPr lang="en-US" sz="2800" dirty="0" smtClean="0"/>
              <a:t>9</a:t>
            </a:r>
            <a:r>
              <a:rPr lang="sk-SK" sz="2800" dirty="0" smtClean="0"/>
              <a:t>:181</a:t>
            </a:r>
            <a:endParaRPr lang="en-US" sz="2800" dirty="0" smtClean="0"/>
          </a:p>
          <a:p>
            <a:pPr marL="0" indent="0" algn="just">
              <a:buNone/>
            </a:pPr>
            <a:r>
              <a:rPr lang="sk-SK" sz="2800" dirty="0" smtClean="0"/>
              <a:t>“</a:t>
            </a:r>
            <a:r>
              <a:rPr lang="en-US" sz="2800" dirty="0"/>
              <a:t>Y</a:t>
            </a:r>
            <a:r>
              <a:rPr lang="sk-SK" sz="2800" dirty="0" err="1" smtClean="0"/>
              <a:t>ou</a:t>
            </a:r>
            <a:r>
              <a:rPr lang="sk-SK" sz="2800" dirty="0" smtClean="0"/>
              <a:t> </a:t>
            </a:r>
            <a:r>
              <a:rPr lang="sk-SK" sz="2800" dirty="0" err="1"/>
              <a:t>discriminate</a:t>
            </a:r>
            <a:r>
              <a:rPr lang="sk-SK" sz="2800" dirty="0"/>
              <a:t> </a:t>
            </a:r>
            <a:r>
              <a:rPr lang="sk-SK" sz="2800" dirty="0" err="1"/>
              <a:t>between</a:t>
            </a:r>
            <a:r>
              <a:rPr lang="sk-SK" sz="2800" dirty="0"/>
              <a:t> </a:t>
            </a:r>
            <a:r>
              <a:rPr lang="sk-SK" sz="2800" dirty="0" err="1"/>
              <a:t>the</a:t>
            </a:r>
            <a:r>
              <a:rPr lang="sk-SK" sz="2800" dirty="0"/>
              <a:t> </a:t>
            </a:r>
            <a:r>
              <a:rPr lang="sk-SK" sz="2800" dirty="0" err="1"/>
              <a:t>human</a:t>
            </a:r>
            <a:r>
              <a:rPr lang="sk-SK" sz="2800" dirty="0"/>
              <a:t> and </a:t>
            </a:r>
            <a:r>
              <a:rPr lang="sk-SK" sz="2800" dirty="0" err="1"/>
              <a:t>the</a:t>
            </a:r>
            <a:r>
              <a:rPr lang="sk-SK" sz="2800" dirty="0"/>
              <a:t> </a:t>
            </a:r>
            <a:r>
              <a:rPr lang="sk-SK" sz="2800" dirty="0" err="1"/>
              <a:t>inhuman</a:t>
            </a:r>
            <a:r>
              <a:rPr lang="sk-SK" sz="2800" dirty="0"/>
              <a:t>. I do </a:t>
            </a:r>
            <a:r>
              <a:rPr lang="sk-SK" sz="2800" dirty="0" err="1"/>
              <a:t>not</a:t>
            </a:r>
            <a:r>
              <a:rPr lang="sk-SK" sz="2800" dirty="0"/>
              <a:t> hold </a:t>
            </a:r>
            <a:r>
              <a:rPr lang="sk-SK" sz="2800" dirty="0" err="1"/>
              <a:t>this</a:t>
            </a:r>
            <a:r>
              <a:rPr lang="sk-SK" sz="2800" dirty="0"/>
              <a:t> </a:t>
            </a:r>
            <a:r>
              <a:rPr lang="sk-SK" sz="2800" dirty="0" err="1"/>
              <a:t>bias</a:t>
            </a:r>
            <a:r>
              <a:rPr lang="sk-SK" sz="2800" dirty="0"/>
              <a:t> </a:t>
            </a:r>
            <a:r>
              <a:rPr lang="sk-SK" sz="2800" dirty="0" err="1"/>
              <a:t>but</a:t>
            </a:r>
            <a:r>
              <a:rPr lang="sk-SK" sz="2800" dirty="0"/>
              <a:t> </a:t>
            </a:r>
            <a:r>
              <a:rPr lang="sk-SK" sz="2800" dirty="0" err="1"/>
              <a:t>see</a:t>
            </a:r>
            <a:r>
              <a:rPr lang="sk-SK" sz="2800" dirty="0"/>
              <a:t> </a:t>
            </a:r>
            <a:r>
              <a:rPr lang="sk-SK" sz="2800" dirty="0" err="1"/>
              <a:t>only</a:t>
            </a:r>
            <a:r>
              <a:rPr lang="sk-SK" sz="2800" dirty="0"/>
              <a:t> </a:t>
            </a:r>
            <a:r>
              <a:rPr lang="sk-SK" sz="2800" dirty="0" err="1" smtClean="0"/>
              <a:t>actors</a:t>
            </a:r>
            <a:r>
              <a:rPr lang="sk-SK" sz="2800" dirty="0" smtClean="0"/>
              <a:t>—</a:t>
            </a:r>
            <a:r>
              <a:rPr lang="sk-SK" sz="2800" dirty="0" err="1" smtClean="0"/>
              <a:t>some</a:t>
            </a:r>
            <a:r>
              <a:rPr lang="sk-SK" sz="2800" dirty="0" smtClean="0"/>
              <a:t> </a:t>
            </a:r>
            <a:r>
              <a:rPr lang="sk-SK" sz="2800" dirty="0" err="1"/>
              <a:t>human</a:t>
            </a:r>
            <a:r>
              <a:rPr lang="sk-SK" sz="2800" dirty="0"/>
              <a:t>, </a:t>
            </a:r>
            <a:r>
              <a:rPr lang="sk-SK" sz="2800" dirty="0" err="1"/>
              <a:t>some</a:t>
            </a:r>
            <a:r>
              <a:rPr lang="sk-SK" sz="2800" dirty="0"/>
              <a:t> </a:t>
            </a:r>
            <a:r>
              <a:rPr lang="sk-SK" sz="2800" dirty="0" err="1"/>
              <a:t>nonhuman</a:t>
            </a:r>
            <a:r>
              <a:rPr lang="sk-SK" sz="2800" dirty="0"/>
              <a:t>, </a:t>
            </a:r>
            <a:r>
              <a:rPr lang="sk-SK" sz="2800" dirty="0" err="1"/>
              <a:t>some</a:t>
            </a:r>
            <a:r>
              <a:rPr lang="sk-SK" sz="2800" dirty="0"/>
              <a:t> </a:t>
            </a:r>
            <a:r>
              <a:rPr lang="sk-SK" sz="2800" dirty="0" err="1"/>
              <a:t>skilled</a:t>
            </a:r>
            <a:r>
              <a:rPr lang="sk-SK" sz="2800" dirty="0"/>
              <a:t>, </a:t>
            </a:r>
            <a:r>
              <a:rPr lang="sk-SK" sz="2800" dirty="0" err="1"/>
              <a:t>some</a:t>
            </a:r>
            <a:r>
              <a:rPr lang="sk-SK" sz="2800" dirty="0"/>
              <a:t> </a:t>
            </a:r>
            <a:r>
              <a:rPr lang="sk-SK" sz="2800" dirty="0" err="1" smtClean="0"/>
              <a:t>unskilled</a:t>
            </a:r>
            <a:r>
              <a:rPr lang="en-US" sz="2800" dirty="0" smtClean="0"/>
              <a:t> - </a:t>
            </a:r>
            <a:r>
              <a:rPr lang="sk-SK" sz="2800" dirty="0" err="1" smtClean="0"/>
              <a:t>that</a:t>
            </a:r>
            <a:r>
              <a:rPr lang="sk-SK" sz="2800" dirty="0" smtClean="0"/>
              <a:t> </a:t>
            </a:r>
            <a:r>
              <a:rPr lang="sk-SK" sz="2800" dirty="0" err="1"/>
              <a:t>exchange</a:t>
            </a:r>
            <a:r>
              <a:rPr lang="sk-SK" sz="2800" dirty="0"/>
              <a:t> </a:t>
            </a:r>
            <a:r>
              <a:rPr lang="sk-SK" sz="2800" dirty="0" err="1" smtClean="0"/>
              <a:t>their</a:t>
            </a:r>
            <a:r>
              <a:rPr lang="en-US" sz="2800" dirty="0" smtClean="0"/>
              <a:t> </a:t>
            </a:r>
            <a:r>
              <a:rPr lang="sk-SK" sz="2800" dirty="0" err="1" smtClean="0"/>
              <a:t>properties</a:t>
            </a:r>
            <a:r>
              <a:rPr lang="sk-SK" sz="2800" dirty="0" smtClean="0"/>
              <a:t>”(</a:t>
            </a:r>
            <a:r>
              <a:rPr lang="sk-SK" sz="2800" dirty="0" err="1" smtClean="0"/>
              <a:t>Latour</a:t>
            </a:r>
            <a:r>
              <a:rPr lang="sk-SK" sz="2800" dirty="0" smtClean="0"/>
              <a:t> </a:t>
            </a:r>
            <a:r>
              <a:rPr lang="sk-SK" sz="2800" dirty="0"/>
              <a:t>1988: 303).</a:t>
            </a:r>
            <a:endParaRPr lang="cs-CZ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sk-SK" sz="2800" dirty="0"/>
              <a:t> </a:t>
            </a:r>
            <a:endParaRPr lang="cs-CZ" sz="2800" dirty="0"/>
          </a:p>
          <a:p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624185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Latour</a:t>
            </a:r>
            <a:r>
              <a:rPr lang="en-US" dirty="0" smtClean="0"/>
              <a:t> - ANT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His concept of agency is a strategy against purification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2376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err="1" smtClean="0"/>
              <a:t>What</a:t>
            </a:r>
            <a:r>
              <a:rPr lang="sk-SK" sz="2800" dirty="0" smtClean="0"/>
              <a:t> </a:t>
            </a:r>
            <a:r>
              <a:rPr lang="sk-SK" sz="2800" dirty="0" err="1"/>
              <a:t>things</a:t>
            </a:r>
            <a:r>
              <a:rPr lang="sk-SK" sz="2800" dirty="0"/>
              <a:t> </a:t>
            </a:r>
            <a:r>
              <a:rPr lang="sk-SK" sz="2800" b="1" dirty="0"/>
              <a:t>do </a:t>
            </a:r>
            <a:r>
              <a:rPr lang="sk-SK" sz="2800" dirty="0" err="1"/>
              <a:t>rather</a:t>
            </a:r>
            <a:r>
              <a:rPr lang="sk-SK" sz="2800" dirty="0"/>
              <a:t> </a:t>
            </a:r>
            <a:r>
              <a:rPr lang="sk-SK" sz="2800" dirty="0" err="1"/>
              <a:t>than</a:t>
            </a:r>
            <a:r>
              <a:rPr lang="sk-SK" sz="2800" dirty="0"/>
              <a:t> </a:t>
            </a:r>
            <a:r>
              <a:rPr lang="sk-SK" sz="2800" dirty="0" err="1"/>
              <a:t>what</a:t>
            </a:r>
            <a:r>
              <a:rPr lang="sk-SK" sz="2800" dirty="0"/>
              <a:t> </a:t>
            </a:r>
            <a:r>
              <a:rPr lang="sk-SK" sz="2800" dirty="0" err="1"/>
              <a:t>they</a:t>
            </a:r>
            <a:r>
              <a:rPr lang="sk-SK" sz="2800" dirty="0"/>
              <a:t> </a:t>
            </a:r>
            <a:r>
              <a:rPr lang="sk-SK" sz="2800" b="1" dirty="0" err="1"/>
              <a:t>mean</a:t>
            </a:r>
            <a:r>
              <a:rPr lang="sk-SK" sz="2800" b="1" dirty="0"/>
              <a:t> </a:t>
            </a:r>
            <a:r>
              <a:rPr lang="sk-SK" sz="2800" dirty="0"/>
              <a:t>and </a:t>
            </a:r>
            <a:r>
              <a:rPr lang="sk-SK" sz="2800" dirty="0" err="1"/>
              <a:t>how</a:t>
            </a:r>
            <a:r>
              <a:rPr lang="sk-SK" sz="2800" dirty="0"/>
              <a:t> </a:t>
            </a:r>
            <a:r>
              <a:rPr lang="sk-SK" sz="2800" dirty="0" err="1"/>
              <a:t>they</a:t>
            </a:r>
            <a:r>
              <a:rPr lang="sk-SK" sz="2800" dirty="0"/>
              <a:t> are </a:t>
            </a:r>
            <a:r>
              <a:rPr lang="sk-SK" sz="2800" dirty="0" err="1"/>
              <a:t>entangled</a:t>
            </a:r>
            <a:r>
              <a:rPr lang="sk-SK" sz="2800" dirty="0"/>
              <a:t> </a:t>
            </a:r>
            <a:r>
              <a:rPr lang="sk-SK" sz="2800" dirty="0" err="1"/>
              <a:t>with</a:t>
            </a:r>
            <a:r>
              <a:rPr lang="sk-SK" sz="2800" dirty="0"/>
              <a:t> </a:t>
            </a:r>
            <a:r>
              <a:rPr lang="sk-SK" sz="2800" dirty="0" err="1"/>
              <a:t>social</a:t>
            </a:r>
            <a:r>
              <a:rPr lang="sk-SK" sz="2800" dirty="0"/>
              <a:t> </a:t>
            </a:r>
            <a:r>
              <a:rPr lang="sk-SK" sz="2800" dirty="0" err="1" smtClean="0"/>
              <a:t>relationships</a:t>
            </a:r>
            <a:endParaRPr lang="en-US" sz="2800" dirty="0" smtClean="0"/>
          </a:p>
          <a:p>
            <a:r>
              <a:rPr lang="sk-SK" sz="2800" dirty="0" err="1" smtClean="0"/>
              <a:t>Agency</a:t>
            </a:r>
            <a:r>
              <a:rPr lang="sk-SK" sz="2800" dirty="0" smtClean="0"/>
              <a:t> </a:t>
            </a:r>
            <a:r>
              <a:rPr lang="sk-SK" sz="2800" dirty="0" err="1"/>
              <a:t>is</a:t>
            </a:r>
            <a:r>
              <a:rPr lang="sk-SK" sz="2800" dirty="0"/>
              <a:t> „</a:t>
            </a:r>
            <a:r>
              <a:rPr lang="sk-SK" sz="2800" dirty="0" err="1"/>
              <a:t>the</a:t>
            </a:r>
            <a:r>
              <a:rPr lang="sk-SK" sz="2800" dirty="0"/>
              <a:t> </a:t>
            </a:r>
            <a:r>
              <a:rPr lang="sk-SK" sz="2800" dirty="0" err="1"/>
              <a:t>socio-culturally</a:t>
            </a:r>
            <a:r>
              <a:rPr lang="sk-SK" sz="2800" dirty="0"/>
              <a:t> </a:t>
            </a:r>
            <a:r>
              <a:rPr lang="sk-SK" sz="2800" dirty="0" err="1"/>
              <a:t>mediated</a:t>
            </a:r>
            <a:r>
              <a:rPr lang="sk-SK" sz="2800" dirty="0"/>
              <a:t> </a:t>
            </a:r>
            <a:r>
              <a:rPr lang="sk-SK" sz="2800" dirty="0" err="1"/>
              <a:t>capacity</a:t>
            </a:r>
            <a:r>
              <a:rPr lang="sk-SK" sz="2800" dirty="0"/>
              <a:t> to </a:t>
            </a:r>
            <a:r>
              <a:rPr lang="sk-SK" sz="2800" dirty="0" err="1"/>
              <a:t>act</a:t>
            </a:r>
            <a:r>
              <a:rPr lang="sk-SK" sz="2800" dirty="0" smtClean="0"/>
              <a:t>.“</a:t>
            </a:r>
            <a:r>
              <a:rPr lang="en-US" sz="2800" dirty="0" smtClean="0"/>
              <a:t> </a:t>
            </a:r>
            <a:r>
              <a:rPr lang="sk-SK" sz="2800" dirty="0" smtClean="0"/>
              <a:t>Laura </a:t>
            </a:r>
            <a:r>
              <a:rPr lang="sk-SK" sz="2800" dirty="0" err="1" smtClean="0"/>
              <a:t>Ahern</a:t>
            </a:r>
            <a:r>
              <a:rPr lang="sk-SK" sz="2800" dirty="0" smtClean="0"/>
              <a:t> </a:t>
            </a:r>
            <a:r>
              <a:rPr lang="en-US" sz="2800" dirty="0" smtClean="0"/>
              <a:t>(2001)</a:t>
            </a:r>
            <a:r>
              <a:rPr lang="sk-SK" sz="2800" dirty="0" smtClean="0"/>
              <a:t>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WORK IN GROUPS 1: Think of an example where agent/actor is not an individual human being.</a:t>
            </a:r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3227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Alfred</a:t>
            </a:r>
            <a:r>
              <a:rPr lang="sk-SK" dirty="0" smtClean="0"/>
              <a:t> </a:t>
            </a:r>
            <a:r>
              <a:rPr lang="sk-SK" dirty="0" err="1" smtClean="0"/>
              <a:t>Gell</a:t>
            </a:r>
            <a:endParaRPr lang="sk-SK" dirty="0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Technology of Enchantment and the Enchantment of Technology. 1999. In Eric Hirsch (ed.) </a:t>
            </a:r>
            <a:r>
              <a:rPr lang="en-US" sz="2800" b="1" i="1" dirty="0" smtClean="0"/>
              <a:t>The Art of Anthropology.</a:t>
            </a:r>
            <a:r>
              <a:rPr lang="en-US" sz="2800" b="1" dirty="0" smtClean="0"/>
              <a:t> London: </a:t>
            </a:r>
            <a:r>
              <a:rPr lang="en-US" sz="2800" b="1" dirty="0" err="1" smtClean="0"/>
              <a:t>Atlone</a:t>
            </a:r>
            <a:r>
              <a:rPr lang="en-US" sz="2800" b="1" dirty="0" smtClean="0"/>
              <a:t>. 159-186.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WORK IN </a:t>
            </a:r>
            <a:r>
              <a:rPr lang="en-US" sz="2800" dirty="0" smtClean="0"/>
              <a:t>COUPLES</a:t>
            </a:r>
          </a:p>
          <a:p>
            <a:pPr marL="0" indent="0">
              <a:buNone/>
            </a:pPr>
            <a:r>
              <a:rPr lang="en-US" sz="2800" dirty="0" smtClean="0"/>
              <a:t>QUESTION 1: </a:t>
            </a:r>
            <a:r>
              <a:rPr lang="en-GB" sz="2800" dirty="0" smtClean="0"/>
              <a:t>What </a:t>
            </a:r>
            <a:r>
              <a:rPr lang="en-GB" sz="2800" dirty="0"/>
              <a:t>is methodological philistinism? What is methodological philistinism? How does </a:t>
            </a:r>
            <a:r>
              <a:rPr lang="en-GB" sz="2800" dirty="0" err="1"/>
              <a:t>Gell</a:t>
            </a:r>
            <a:r>
              <a:rPr lang="en-GB" sz="2800" dirty="0"/>
              <a:t> use this concept? </a:t>
            </a:r>
            <a:endParaRPr lang="cs-CZ" sz="2800" dirty="0"/>
          </a:p>
          <a:p>
            <a:pPr marL="0" indent="0">
              <a:buNone/>
            </a:pPr>
            <a:endParaRPr lang="sk-SK" sz="28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Alfred Gell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Methodological philistinism</a:t>
            </a:r>
          </a:p>
          <a:p>
            <a:r>
              <a:rPr lang="en-US" sz="2800" dirty="0" smtClean="0"/>
              <a:t>Art does not represent, art acts and do, has social effects</a:t>
            </a:r>
          </a:p>
          <a:p>
            <a:r>
              <a:rPr lang="sk-SK" sz="2800" dirty="0" err="1" smtClean="0"/>
              <a:t>Gell</a:t>
            </a:r>
            <a:r>
              <a:rPr lang="sk-SK" sz="2800" dirty="0" smtClean="0"/>
              <a:t> x </a:t>
            </a:r>
            <a:r>
              <a:rPr lang="sk-SK" sz="2800" dirty="0" err="1" smtClean="0"/>
              <a:t>Bourdieu</a:t>
            </a:r>
            <a:r>
              <a:rPr lang="sk-SK" sz="2800" dirty="0" smtClean="0"/>
              <a:t>, </a:t>
            </a:r>
            <a:r>
              <a:rPr lang="sk-SK" sz="2800" dirty="0" err="1" smtClean="0"/>
              <a:t>Panofsky</a:t>
            </a: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WORK IN COUPLES</a:t>
            </a:r>
          </a:p>
          <a:p>
            <a:pPr marL="0" indent="0">
              <a:buNone/>
            </a:pPr>
            <a:r>
              <a:rPr lang="en-US" sz="2800" dirty="0" smtClean="0"/>
              <a:t>QUESTION 2: What is technology of enchantment? </a:t>
            </a:r>
            <a:endParaRPr lang="sk-SK" sz="2800" dirty="0" smtClean="0"/>
          </a:p>
          <a:p>
            <a:endParaRPr lang="sk-SK" sz="2800" dirty="0" smtClean="0"/>
          </a:p>
          <a:p>
            <a:endParaRPr lang="sk-SK" sz="2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Alfréd </a:t>
            </a:r>
            <a:r>
              <a:rPr lang="sk-SK" dirty="0" err="1" smtClean="0"/>
              <a:t>Gell</a:t>
            </a:r>
            <a:r>
              <a:rPr lang="sk-SK" dirty="0" smtClean="0"/>
              <a:t>, </a:t>
            </a:r>
            <a:r>
              <a:rPr lang="en-US" dirty="0"/>
              <a:t>technology of enchantment</a:t>
            </a:r>
            <a:endParaRPr lang="sk-SK" dirty="0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Art as technology of enchantment / canoe as a psychological weapon</a:t>
            </a:r>
            <a:endParaRPr lang="sk-SK" sz="4400" dirty="0" smtClean="0"/>
          </a:p>
        </p:txBody>
      </p:sp>
      <p:pic>
        <p:nvPicPr>
          <p:cNvPr id="21507" name="Picture 2" descr="http://farm3.static.flickr.com/2433/3777378487_0265b567d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997200"/>
            <a:ext cx="47625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Trobriand</a:t>
            </a:r>
            <a:r>
              <a:rPr lang="en-US" dirty="0" smtClean="0"/>
              <a:t> canoe</a:t>
            </a:r>
            <a:r>
              <a:rPr lang="sk-SK" dirty="0" smtClean="0"/>
              <a:t>, kula</a:t>
            </a:r>
          </a:p>
        </p:txBody>
      </p:sp>
      <p:sp>
        <p:nvSpPr>
          <p:cNvPr id="22530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2531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http://www.flickriver.com/photos/chaparralbrad/sets/72157621788001471/</a:t>
            </a:r>
          </a:p>
          <a:p>
            <a:endParaRPr lang="sk-SK" dirty="0" smtClean="0"/>
          </a:p>
        </p:txBody>
      </p:sp>
      <p:sp>
        <p:nvSpPr>
          <p:cNvPr id="22532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2533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2534" name="irc_mi" descr="http://www.art-pacific.com/images/trobcans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73238"/>
            <a:ext cx="42259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Alfred</a:t>
            </a:r>
            <a:r>
              <a:rPr lang="sk-SK" dirty="0" smtClean="0"/>
              <a:t> </a:t>
            </a:r>
            <a:r>
              <a:rPr lang="sk-SK" dirty="0" err="1" smtClean="0"/>
              <a:t>Gell</a:t>
            </a:r>
            <a:r>
              <a:rPr lang="sk-SK" dirty="0" smtClean="0"/>
              <a:t>, </a:t>
            </a:r>
            <a:r>
              <a:rPr lang="en-US" dirty="0" smtClean="0"/>
              <a:t>enchantment of technology</a:t>
            </a:r>
            <a:endParaRPr lang="sk-SK" dirty="0" smtClean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err="1" smtClean="0"/>
              <a:t>Technol</a:t>
            </a:r>
            <a:r>
              <a:rPr lang="en-US" sz="2800" dirty="0" err="1" smtClean="0"/>
              <a:t>ogy</a:t>
            </a:r>
            <a:r>
              <a:rPr lang="en-US" sz="2800" dirty="0" smtClean="0"/>
              <a:t> of enchantment depends on enchantment of technology</a:t>
            </a:r>
            <a:endParaRPr lang="sk-SK" sz="2800" dirty="0" smtClean="0"/>
          </a:p>
          <a:p>
            <a:r>
              <a:rPr lang="en-US" sz="2800" dirty="0" smtClean="0"/>
              <a:t>Enchanted technology, magic as a folk concept of agency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WORK IN COUPLES</a:t>
            </a:r>
          </a:p>
          <a:p>
            <a:pPr marL="0" indent="0">
              <a:buNone/>
            </a:pPr>
            <a:r>
              <a:rPr lang="en-US" sz="2800" dirty="0"/>
              <a:t>QUESTION </a:t>
            </a:r>
            <a:r>
              <a:rPr lang="en-US" sz="2800" dirty="0" smtClean="0"/>
              <a:t>3: </a:t>
            </a:r>
            <a:r>
              <a:rPr lang="en-US" sz="2800" dirty="0"/>
              <a:t>What is </a:t>
            </a:r>
            <a:r>
              <a:rPr lang="en-US" sz="2800" dirty="0" smtClean="0"/>
              <a:t>enchantment of technology? </a:t>
            </a:r>
            <a:endParaRPr lang="sk-SK" sz="2800" dirty="0"/>
          </a:p>
          <a:p>
            <a:endParaRPr lang="sk-SK" sz="28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Picasso a Duchamp</a:t>
            </a:r>
          </a:p>
        </p:txBody>
      </p:sp>
      <p:pic>
        <p:nvPicPr>
          <p:cNvPr id="24578" name="irc_mi" descr="http://www.thecityreview.com/f02cimp1o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628775"/>
            <a:ext cx="4386262" cy="4525963"/>
          </a:xfrm>
        </p:spPr>
      </p:pic>
      <p:pic>
        <p:nvPicPr>
          <p:cNvPr id="24579" name="Picture 2" descr="http://upload.wikimedia.org/wikipedia/commons/f/f6/Duchamp_Founta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16113"/>
            <a:ext cx="40862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808</Words>
  <Application>Microsoft Office PowerPoint</Application>
  <PresentationFormat>Předvádění na obrazovce (4:3)</PresentationFormat>
  <Paragraphs>85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Acting things: agency </vt:lpstr>
      <vt:lpstr>Prezentace aplikace PowerPoint</vt:lpstr>
      <vt:lpstr>AGENCY</vt:lpstr>
      <vt:lpstr>Alfred Gell</vt:lpstr>
      <vt:lpstr>Alfred Gell</vt:lpstr>
      <vt:lpstr>Alfréd Gell, technology of enchantment</vt:lpstr>
      <vt:lpstr>Trobriand canoe, kula</vt:lpstr>
      <vt:lpstr>Alfred Gell, enchantment of technology</vt:lpstr>
      <vt:lpstr>Picasso a Duchamp</vt:lpstr>
      <vt:lpstr>Trobriand kanoe, Kula</vt:lpstr>
      <vt:lpstr>Gell, Art and Agency: Anthropological Theory. 1998</vt:lpstr>
      <vt:lpstr>Asmat shields</vt:lpstr>
      <vt:lpstr>Art and Agency</vt:lpstr>
      <vt:lpstr>Art and Agency</vt:lpstr>
      <vt:lpstr>Art nexus</vt:lpstr>
      <vt:lpstr>Goya, Duke of Wellingtonu</vt:lpstr>
      <vt:lpstr>Art and Agency</vt:lpstr>
      <vt:lpstr>Gell - Latour</vt:lpstr>
      <vt:lpstr>Latour - ANT</vt:lpstr>
      <vt:lpstr>Prezentace aplikace PowerPoint</vt:lpstr>
      <vt:lpstr>Latour - ANT</vt:lpstr>
      <vt:lpstr>Latour - ANT</vt:lpstr>
      <vt:lpstr>Latour - ANT</vt:lpstr>
      <vt:lpstr>Latour - ANT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Zburicka</dc:creator>
  <cp:lastModifiedBy>Zuzana Burikova</cp:lastModifiedBy>
  <cp:revision>47</cp:revision>
  <cp:lastPrinted>2017-11-22T06:07:25Z</cp:lastPrinted>
  <dcterms:created xsi:type="dcterms:W3CDTF">2013-11-19T19:16:31Z</dcterms:created>
  <dcterms:modified xsi:type="dcterms:W3CDTF">2019-04-15T11:37:33Z</dcterms:modified>
</cp:coreProperties>
</file>