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6" r:id="rId4"/>
    <p:sldId id="275" r:id="rId5"/>
    <p:sldId id="273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4" r:id="rId1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6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A208-738F-4271-AC68-6CF9B4321B58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EB7-6F3D-49C7-9747-64926EC6F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28340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A208-738F-4271-AC68-6CF9B4321B58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EB7-6F3D-49C7-9747-64926EC6F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464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A208-738F-4271-AC68-6CF9B4321B58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EB7-6F3D-49C7-9747-64926EC6F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1754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A208-738F-4271-AC68-6CF9B4321B58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EB7-6F3D-49C7-9747-64926EC6F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97145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A208-738F-4271-AC68-6CF9B4321B58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EB7-6F3D-49C7-9747-64926EC6F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09837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A208-738F-4271-AC68-6CF9B4321B58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EB7-6F3D-49C7-9747-64926EC6F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12521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A208-738F-4271-AC68-6CF9B4321B58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EB7-6F3D-49C7-9747-64926EC6F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95411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A208-738F-4271-AC68-6CF9B4321B58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EB7-6F3D-49C7-9747-64926EC6F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66637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A208-738F-4271-AC68-6CF9B4321B58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EB7-6F3D-49C7-9747-64926EC6F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5750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A208-738F-4271-AC68-6CF9B4321B58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EB7-6F3D-49C7-9747-64926EC6F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73762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A208-738F-4271-AC68-6CF9B4321B58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EB7-6F3D-49C7-9747-64926EC6F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60834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2A208-738F-4271-AC68-6CF9B4321B58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07EB7-6F3D-49C7-9747-64926EC6FE7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4307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Things and cosmology: things as order  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err="1" smtClean="0"/>
              <a:t>Week</a:t>
            </a:r>
            <a:r>
              <a:rPr lang="sk-SK" dirty="0" smtClean="0"/>
              <a:t> 6, 27th </a:t>
            </a:r>
            <a:r>
              <a:rPr lang="sk-SK" dirty="0" err="1" smtClean="0"/>
              <a:t>March</a:t>
            </a:r>
            <a:r>
              <a:rPr lang="sk-SK" smtClean="0"/>
              <a:t> 2019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51744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Bourdieu</a:t>
            </a:r>
            <a:r>
              <a:rPr lang="sk-SK" dirty="0"/>
              <a:t>, </a:t>
            </a:r>
            <a:r>
              <a:rPr lang="sk-SK" i="1" dirty="0" err="1" smtClean="0"/>
              <a:t>Distinction</a:t>
            </a:r>
            <a:r>
              <a:rPr lang="sk-SK" i="1" dirty="0" smtClean="0"/>
              <a:t>- </a:t>
            </a:r>
            <a:r>
              <a:rPr lang="sk-SK" dirty="0" smtClean="0">
                <a:latin typeface="Arial" charset="0"/>
              </a:rPr>
              <a:t>Habitus</a:t>
            </a:r>
            <a:endParaRPr lang="cs-CZ" dirty="0" smtClean="0">
              <a:latin typeface="Arial" charset="0"/>
            </a:endParaRPr>
          </a:p>
        </p:txBody>
      </p:sp>
      <p:sp>
        <p:nvSpPr>
          <p:cNvPr id="39938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dirty="0">
                <a:latin typeface="Arial" charset="0"/>
              </a:rPr>
              <a:t>„</a:t>
            </a:r>
            <a:r>
              <a:rPr lang="sk-SK" dirty="0" err="1">
                <a:latin typeface="Arial" charset="0"/>
              </a:rPr>
              <a:t>system</a:t>
            </a:r>
            <a:r>
              <a:rPr lang="sk-SK" dirty="0">
                <a:latin typeface="Arial" charset="0"/>
              </a:rPr>
              <a:t> of </a:t>
            </a:r>
            <a:r>
              <a:rPr lang="sk-SK" dirty="0" err="1">
                <a:latin typeface="Arial" charset="0"/>
              </a:rPr>
              <a:t>durable</a:t>
            </a:r>
            <a:r>
              <a:rPr lang="sk-SK" dirty="0">
                <a:latin typeface="Arial" charset="0"/>
              </a:rPr>
              <a:t>, </a:t>
            </a:r>
            <a:r>
              <a:rPr lang="sk-SK" dirty="0" err="1">
                <a:latin typeface="Arial" charset="0"/>
              </a:rPr>
              <a:t>transposable</a:t>
            </a:r>
            <a:r>
              <a:rPr lang="sk-SK" dirty="0">
                <a:latin typeface="Arial" charset="0"/>
              </a:rPr>
              <a:t>, </a:t>
            </a:r>
            <a:r>
              <a:rPr lang="sk-SK" dirty="0" err="1">
                <a:latin typeface="Arial" charset="0"/>
              </a:rPr>
              <a:t>dispositions</a:t>
            </a:r>
            <a:r>
              <a:rPr lang="sk-SK" dirty="0">
                <a:latin typeface="Arial" charset="0"/>
              </a:rPr>
              <a:t>, </a:t>
            </a:r>
            <a:r>
              <a:rPr lang="sk-SK" dirty="0" err="1">
                <a:latin typeface="Arial" charset="0"/>
              </a:rPr>
              <a:t>structured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structures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predisposed</a:t>
            </a:r>
            <a:r>
              <a:rPr lang="sk-SK" dirty="0">
                <a:latin typeface="Arial" charset="0"/>
              </a:rPr>
              <a:t> to </a:t>
            </a:r>
            <a:r>
              <a:rPr lang="sk-SK" dirty="0" err="1">
                <a:latin typeface="Arial" charset="0"/>
              </a:rPr>
              <a:t>function</a:t>
            </a:r>
            <a:r>
              <a:rPr lang="sk-SK" dirty="0">
                <a:latin typeface="Arial" charset="0"/>
              </a:rPr>
              <a:t> as </a:t>
            </a:r>
            <a:r>
              <a:rPr lang="sk-SK" dirty="0" err="1">
                <a:latin typeface="Arial" charset="0"/>
              </a:rPr>
              <a:t>structuring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structures</a:t>
            </a:r>
            <a:r>
              <a:rPr lang="sk-SK" dirty="0">
                <a:latin typeface="Arial" charset="0"/>
              </a:rPr>
              <a:t>, </a:t>
            </a:r>
            <a:r>
              <a:rPr lang="sk-SK" dirty="0" err="1">
                <a:latin typeface="Arial" charset="0"/>
              </a:rPr>
              <a:t>that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is</a:t>
            </a:r>
            <a:r>
              <a:rPr lang="sk-SK" dirty="0">
                <a:latin typeface="Arial" charset="0"/>
              </a:rPr>
              <a:t>, as </a:t>
            </a:r>
            <a:r>
              <a:rPr lang="sk-SK" dirty="0" err="1">
                <a:latin typeface="Arial" charset="0"/>
              </a:rPr>
              <a:t>principles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which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generated</a:t>
            </a:r>
            <a:r>
              <a:rPr lang="sk-SK" dirty="0">
                <a:latin typeface="Arial" charset="0"/>
              </a:rPr>
              <a:t> and </a:t>
            </a:r>
            <a:r>
              <a:rPr lang="sk-SK" dirty="0" err="1">
                <a:latin typeface="Arial" charset="0"/>
              </a:rPr>
              <a:t>organize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practices</a:t>
            </a:r>
            <a:r>
              <a:rPr lang="sk-SK" dirty="0">
                <a:latin typeface="Arial" charset="0"/>
              </a:rPr>
              <a:t> and </a:t>
            </a:r>
            <a:r>
              <a:rPr lang="sk-SK" dirty="0" err="1">
                <a:latin typeface="Arial" charset="0"/>
              </a:rPr>
              <a:t>representations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that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can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be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objectively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adapted</a:t>
            </a:r>
            <a:r>
              <a:rPr lang="sk-SK" dirty="0">
                <a:latin typeface="Arial" charset="0"/>
              </a:rPr>
              <a:t> to </a:t>
            </a:r>
            <a:r>
              <a:rPr lang="sk-SK" dirty="0" err="1">
                <a:latin typeface="Arial" charset="0"/>
              </a:rPr>
              <a:t>their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goals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without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presupposing</a:t>
            </a:r>
            <a:r>
              <a:rPr lang="sk-SK" dirty="0">
                <a:latin typeface="Arial" charset="0"/>
              </a:rPr>
              <a:t> a </a:t>
            </a:r>
            <a:r>
              <a:rPr lang="sk-SK" dirty="0" err="1">
                <a:latin typeface="Arial" charset="0"/>
              </a:rPr>
              <a:t>conscious</a:t>
            </a:r>
            <a:r>
              <a:rPr lang="sk-SK" dirty="0">
                <a:latin typeface="Arial" charset="0"/>
              </a:rPr>
              <a:t> </a:t>
            </a:r>
            <a:r>
              <a:rPr lang="sk-SK" dirty="0" err="1">
                <a:latin typeface="Arial" charset="0"/>
              </a:rPr>
              <a:t>aiming</a:t>
            </a:r>
            <a:r>
              <a:rPr lang="sk-SK" dirty="0">
                <a:latin typeface="Arial" charset="0"/>
              </a:rPr>
              <a:t> at </a:t>
            </a:r>
            <a:r>
              <a:rPr lang="sk-SK" dirty="0" err="1">
                <a:latin typeface="Arial" charset="0"/>
              </a:rPr>
              <a:t>ends</a:t>
            </a:r>
            <a:r>
              <a:rPr lang="sk-SK" dirty="0">
                <a:latin typeface="Arial" charset="0"/>
              </a:rPr>
              <a:t>...“ </a:t>
            </a:r>
            <a:r>
              <a:rPr lang="sk-SK" dirty="0" err="1">
                <a:latin typeface="Arial" charset="0"/>
              </a:rPr>
              <a:t>Bourdieu</a:t>
            </a:r>
            <a:r>
              <a:rPr lang="sk-SK" dirty="0">
                <a:latin typeface="Arial" charset="0"/>
              </a:rPr>
              <a:t>, 1990, </a:t>
            </a:r>
            <a:r>
              <a:rPr lang="sk-SK" dirty="0" smtClean="0">
                <a:latin typeface="Arial" charset="0"/>
              </a:rPr>
              <a:t>53</a:t>
            </a:r>
          </a:p>
          <a:p>
            <a:r>
              <a:rPr lang="en-US" dirty="0">
                <a:latin typeface="Arial" charset="0"/>
              </a:rPr>
              <a:t>Inscribed to bodies through previous experience (culture is not gloves, it is skin)</a:t>
            </a:r>
            <a:endParaRPr lang="sk-SK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Unconscious </a:t>
            </a:r>
            <a:endParaRPr lang="sk-SK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dirty="0">
                <a:latin typeface="Arial" charset="0"/>
              </a:rPr>
              <a:t>Individual habitus is in </a:t>
            </a:r>
            <a:r>
              <a:rPr lang="sk-SK" dirty="0" smtClean="0">
                <a:latin typeface="Arial" charset="0"/>
              </a:rPr>
              <a:t>a </a:t>
            </a:r>
            <a:r>
              <a:rPr lang="en-US" dirty="0" smtClean="0">
                <a:latin typeface="Arial" charset="0"/>
              </a:rPr>
              <a:t>homological </a:t>
            </a:r>
            <a:r>
              <a:rPr lang="en-US" dirty="0">
                <a:latin typeface="Arial" charset="0"/>
              </a:rPr>
              <a:t>relation to class habitus (defined by economic and cultural capital)</a:t>
            </a:r>
            <a:endParaRPr lang="sk-SK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sk-SK" dirty="0" err="1">
                <a:latin typeface="Arial" charset="0"/>
              </a:rPr>
              <a:t>Individu</a:t>
            </a:r>
            <a:r>
              <a:rPr lang="en-US" dirty="0">
                <a:latin typeface="Arial" charset="0"/>
              </a:rPr>
              <a:t>al </a:t>
            </a:r>
            <a:r>
              <a:rPr lang="sk-SK" dirty="0">
                <a:latin typeface="Arial" charset="0"/>
              </a:rPr>
              <a:t>habitus </a:t>
            </a:r>
            <a:r>
              <a:rPr lang="en-US" dirty="0">
                <a:latin typeface="Arial" charset="0"/>
              </a:rPr>
              <a:t>as creative tool of classification reproduces these forms of capital</a:t>
            </a:r>
            <a:r>
              <a:rPr lang="sk-SK" dirty="0">
                <a:latin typeface="Arial" charset="0"/>
              </a:rPr>
              <a:t>. </a:t>
            </a:r>
            <a:endParaRPr lang="cs-CZ" dirty="0">
              <a:latin typeface="Arial" charset="0"/>
            </a:endParaRPr>
          </a:p>
          <a:p>
            <a:pPr marL="0" indent="0">
              <a:buNone/>
            </a:pPr>
            <a:endParaRPr lang="cs-CZ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0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>
                <a:latin typeface="+mn-lt"/>
              </a:rPr>
              <a:t>Bourdieu</a:t>
            </a:r>
            <a:r>
              <a:rPr lang="sk-SK" b="1" dirty="0">
                <a:latin typeface="+mn-lt"/>
              </a:rPr>
              <a:t>, </a:t>
            </a:r>
            <a:r>
              <a:rPr lang="sk-SK" b="1" i="1" dirty="0" err="1">
                <a:latin typeface="+mn-lt"/>
              </a:rPr>
              <a:t>Distinction</a:t>
            </a:r>
            <a:r>
              <a:rPr lang="sk-SK" b="1" i="1" dirty="0">
                <a:latin typeface="+mn-lt"/>
              </a:rPr>
              <a:t>- </a:t>
            </a:r>
            <a:r>
              <a:rPr lang="en-US" b="1" dirty="0" smtClean="0">
                <a:latin typeface="+mn-lt"/>
              </a:rPr>
              <a:t>taste and symbolic power</a:t>
            </a:r>
            <a:endParaRPr lang="cs-CZ" b="1" dirty="0" smtClean="0">
              <a:latin typeface="+mn-lt"/>
            </a:endParaRPr>
          </a:p>
        </p:txBody>
      </p:sp>
      <p:sp>
        <p:nvSpPr>
          <p:cNvPr id="41986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Arial" charset="0"/>
              </a:rPr>
              <a:t>Taste is subjective realization of habitus. Through taste habitus organizes consumption and lifestyle</a:t>
            </a:r>
          </a:p>
          <a:p>
            <a:r>
              <a:rPr lang="en-US" dirty="0" smtClean="0">
                <a:latin typeface="Arial" charset="0"/>
              </a:rPr>
              <a:t>Expressed in the language of individual preferences</a:t>
            </a:r>
          </a:p>
          <a:p>
            <a:r>
              <a:rPr lang="sk-SK" dirty="0" smtClean="0">
                <a:latin typeface="Arial" charset="0"/>
              </a:rPr>
              <a:t>„</a:t>
            </a:r>
            <a:r>
              <a:rPr lang="sk-SK" dirty="0" err="1" smtClean="0">
                <a:latin typeface="Arial" charset="0"/>
              </a:rPr>
              <a:t>maries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coulours</a:t>
            </a:r>
            <a:r>
              <a:rPr lang="sk-SK" dirty="0" smtClean="0">
                <a:latin typeface="Arial" charset="0"/>
              </a:rPr>
              <a:t> and </a:t>
            </a:r>
            <a:r>
              <a:rPr lang="sk-SK" dirty="0" err="1" smtClean="0">
                <a:latin typeface="Arial" charset="0"/>
              </a:rPr>
              <a:t>also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people</a:t>
            </a:r>
            <a:r>
              <a:rPr lang="sk-SK" dirty="0" smtClean="0">
                <a:latin typeface="Arial" charset="0"/>
              </a:rPr>
              <a:t>, </a:t>
            </a:r>
            <a:r>
              <a:rPr lang="sk-SK" dirty="0" err="1" smtClean="0">
                <a:latin typeface="Arial" charset="0"/>
              </a:rPr>
              <a:t>who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make</a:t>
            </a:r>
            <a:r>
              <a:rPr lang="sk-SK" dirty="0" smtClean="0">
                <a:latin typeface="Arial" charset="0"/>
              </a:rPr>
              <a:t> „</a:t>
            </a:r>
            <a:r>
              <a:rPr lang="sk-SK" dirty="0" err="1" smtClean="0">
                <a:latin typeface="Arial" charset="0"/>
              </a:rPr>
              <a:t>well-matched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couples</a:t>
            </a:r>
            <a:r>
              <a:rPr lang="sk-SK" dirty="0" smtClean="0">
                <a:latin typeface="Arial" charset="0"/>
              </a:rPr>
              <a:t>“, </a:t>
            </a:r>
            <a:r>
              <a:rPr lang="sk-SK" dirty="0" err="1" smtClean="0">
                <a:latin typeface="Arial" charset="0"/>
              </a:rPr>
              <a:t>initially</a:t>
            </a:r>
            <a:r>
              <a:rPr lang="sk-SK" dirty="0" smtClean="0">
                <a:latin typeface="Arial" charset="0"/>
              </a:rPr>
              <a:t> in </a:t>
            </a:r>
            <a:r>
              <a:rPr lang="sk-SK" dirty="0" err="1" smtClean="0">
                <a:latin typeface="Arial" charset="0"/>
              </a:rPr>
              <a:t>regards</a:t>
            </a:r>
            <a:r>
              <a:rPr lang="sk-SK" dirty="0" smtClean="0">
                <a:latin typeface="Arial" charset="0"/>
              </a:rPr>
              <a:t> to taste.“ </a:t>
            </a:r>
            <a:r>
              <a:rPr lang="sk-SK" dirty="0" err="1" smtClean="0">
                <a:latin typeface="Arial" charset="0"/>
              </a:rPr>
              <a:t>Bourdieu</a:t>
            </a:r>
            <a:r>
              <a:rPr lang="sk-SK" dirty="0" smtClean="0">
                <a:latin typeface="Arial" charset="0"/>
              </a:rPr>
              <a:t>, 1984, s. 243</a:t>
            </a:r>
            <a:endParaRPr lang="en-US" dirty="0" smtClean="0">
              <a:latin typeface="Arial" charset="0"/>
            </a:endParaRPr>
          </a:p>
          <a:p>
            <a:pPr marL="0" indent="0">
              <a:buNone/>
            </a:pPr>
            <a:r>
              <a:rPr lang="en-US" dirty="0">
                <a:latin typeface="Arial" charset="0"/>
              </a:rPr>
              <a:t>Taste as symbolic power - Culture is a battlefield of class struggle:</a:t>
            </a:r>
          </a:p>
          <a:p>
            <a:r>
              <a:rPr lang="en-US" dirty="0">
                <a:latin typeface="Arial" charset="0"/>
              </a:rPr>
              <a:t>Hierarchies of </a:t>
            </a:r>
            <a:r>
              <a:rPr lang="en-US" dirty="0" err="1">
                <a:latin typeface="Arial" charset="0"/>
              </a:rPr>
              <a:t>legitimity</a:t>
            </a:r>
            <a:r>
              <a:rPr lang="en-US" dirty="0">
                <a:latin typeface="Arial" charset="0"/>
              </a:rPr>
              <a:t> - Whose taste (in terms of class) will be considered legitimate </a:t>
            </a:r>
          </a:p>
          <a:p>
            <a:r>
              <a:rPr lang="en-US" dirty="0">
                <a:latin typeface="Arial" charset="0"/>
              </a:rPr>
              <a:t>Hierarchies of hierarchies – whose test within dominant class will be legitimate (higher cultural or economic capital)</a:t>
            </a:r>
          </a:p>
          <a:p>
            <a:endParaRPr lang="cs-CZ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47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 err="1"/>
              <a:t>Bourdieu</a:t>
            </a:r>
            <a:r>
              <a:rPr lang="sk-SK" dirty="0"/>
              <a:t>, 1979</a:t>
            </a:r>
            <a:r>
              <a:rPr lang="sk-SK" i="1" dirty="0"/>
              <a:t> </a:t>
            </a:r>
            <a:r>
              <a:rPr lang="sk-SK" i="1" dirty="0" err="1"/>
              <a:t>Distinction</a:t>
            </a:r>
            <a:endParaRPr lang="cs-CZ" dirty="0" smtClean="0"/>
          </a:p>
        </p:txBody>
      </p:sp>
      <p:sp>
        <p:nvSpPr>
          <p:cNvPr id="3891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err="1">
                <a:latin typeface="Arial" charset="0"/>
              </a:rPr>
              <a:t>Distinction</a:t>
            </a:r>
            <a:r>
              <a:rPr lang="sk-SK" dirty="0">
                <a:latin typeface="Arial" charset="0"/>
              </a:rPr>
              <a:t> – </a:t>
            </a:r>
            <a:r>
              <a:rPr lang="en-US" dirty="0">
                <a:latin typeface="Arial" charset="0"/>
              </a:rPr>
              <a:t>key term</a:t>
            </a:r>
            <a:endParaRPr lang="cs-CZ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Meanings and usage of things is a tool for getting distinctions within the hierarchy of social relations. </a:t>
            </a:r>
            <a:endParaRPr lang="cs-CZ" dirty="0">
              <a:latin typeface="Arial" charset="0"/>
            </a:endParaRPr>
          </a:p>
          <a:p>
            <a:pPr eaLnBrk="1" hangingPunct="1"/>
            <a:r>
              <a:rPr lang="en-US" dirty="0" smtClean="0">
                <a:latin typeface="Arial" charset="0"/>
              </a:rPr>
              <a:t>Taste classifies classifier </a:t>
            </a:r>
          </a:p>
          <a:p>
            <a:pPr eaLnBrk="1" hangingPunct="1"/>
            <a:r>
              <a:rPr lang="en-US" dirty="0" smtClean="0">
                <a:latin typeface="Arial" charset="0"/>
              </a:rPr>
              <a:t>Human experience and practice as </a:t>
            </a:r>
            <a:r>
              <a:rPr lang="sk-SK" dirty="0" err="1" smtClean="0">
                <a:latin typeface="Arial" charset="0"/>
              </a:rPr>
              <a:t>mim</a:t>
            </a:r>
            <a:r>
              <a:rPr lang="en-US" dirty="0" err="1" smtClean="0">
                <a:latin typeface="Arial" charset="0"/>
              </a:rPr>
              <a:t>esis</a:t>
            </a:r>
            <a:r>
              <a:rPr lang="en-US" dirty="0" smtClean="0">
                <a:latin typeface="Arial" charset="0"/>
              </a:rPr>
              <a:t> and </a:t>
            </a:r>
            <a:r>
              <a:rPr lang="sk-SK" dirty="0" err="1" smtClean="0">
                <a:latin typeface="Arial" charset="0"/>
              </a:rPr>
              <a:t>embodiment</a:t>
            </a:r>
            <a:endParaRPr lang="cs-CZ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Not a classification of objects, but classification of various structures of tastes and sets of expectations related to preferences of various groups of </a:t>
            </a:r>
            <a:r>
              <a:rPr lang="en-US" dirty="0" smtClean="0">
                <a:latin typeface="Arial" charset="0"/>
              </a:rPr>
              <a:t>people</a:t>
            </a:r>
          </a:p>
          <a:p>
            <a:r>
              <a:rPr lang="en-US" dirty="0" smtClean="0">
                <a:latin typeface="Arial" charset="0"/>
              </a:rPr>
              <a:t>Differential distribution of social conditions</a:t>
            </a:r>
            <a:endParaRPr lang="en-US" dirty="0">
              <a:latin typeface="Arial" charset="0"/>
            </a:endParaRPr>
          </a:p>
          <a:p>
            <a:pPr eaLnBrk="1" hangingPunct="1"/>
            <a:endParaRPr lang="sk-SK" dirty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sk-SK" dirty="0">
              <a:latin typeface="Arial" charset="0"/>
            </a:endParaRPr>
          </a:p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366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Critique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Too concentrated on cultural goods in terms of arts</a:t>
            </a:r>
            <a:endParaRPr lang="sk-SK" dirty="0"/>
          </a:p>
          <a:p>
            <a:r>
              <a:rPr lang="en-US" dirty="0" smtClean="0"/>
              <a:t>Static, does not enable interpretation of change, economically reductionist</a:t>
            </a:r>
            <a:endParaRPr lang="sk-SK" dirty="0"/>
          </a:p>
          <a:p>
            <a:r>
              <a:rPr lang="en-US" dirty="0" err="1" smtClean="0"/>
              <a:t>Romantisation</a:t>
            </a:r>
            <a:r>
              <a:rPr lang="en-US" dirty="0" smtClean="0"/>
              <a:t> of working class</a:t>
            </a:r>
            <a:endParaRPr lang="sk-SK" dirty="0"/>
          </a:p>
          <a:p>
            <a:r>
              <a:rPr lang="en-US" dirty="0" smtClean="0"/>
              <a:t>Is not </a:t>
            </a:r>
            <a:r>
              <a:rPr lang="en-US" dirty="0" err="1" smtClean="0"/>
              <a:t>intersectionalist</a:t>
            </a:r>
            <a:r>
              <a:rPr lang="en-US" dirty="0" smtClean="0"/>
              <a:t> – does not think of gender</a:t>
            </a:r>
            <a:r>
              <a:rPr lang="sk-SK" dirty="0" smtClean="0"/>
              <a:t>, </a:t>
            </a:r>
            <a:r>
              <a:rPr lang="sk-SK" dirty="0" err="1" smtClean="0"/>
              <a:t>ethnicity</a:t>
            </a:r>
            <a:r>
              <a:rPr lang="sk-SK" dirty="0" smtClean="0"/>
              <a:t>,</a:t>
            </a:r>
            <a:r>
              <a:rPr lang="en-US" dirty="0" smtClean="0"/>
              <a:t> and age</a:t>
            </a:r>
            <a:endParaRPr lang="sk-SK" dirty="0"/>
          </a:p>
          <a:p>
            <a:r>
              <a:rPr lang="en-US" dirty="0" smtClean="0"/>
              <a:t>Omnivores </a:t>
            </a:r>
            <a:r>
              <a:rPr lang="sk-SK" dirty="0" smtClean="0"/>
              <a:t>– </a:t>
            </a:r>
            <a:r>
              <a:rPr lang="en-US" dirty="0" smtClean="0"/>
              <a:t>higher classes consume goods of lower classes</a:t>
            </a:r>
            <a:endParaRPr lang="sk-SK" dirty="0" smtClean="0"/>
          </a:p>
          <a:p>
            <a:pPr marL="0" indent="0">
              <a:buNone/>
            </a:pPr>
            <a:r>
              <a:rPr lang="sk-SK" b="1" dirty="0" err="1"/>
              <a:t>Featherstone</a:t>
            </a:r>
            <a:r>
              <a:rPr lang="sk-SK" b="1" dirty="0"/>
              <a:t>: </a:t>
            </a:r>
            <a:r>
              <a:rPr lang="sk-SK" b="1" dirty="0" err="1"/>
              <a:t>Consumer</a:t>
            </a:r>
            <a:r>
              <a:rPr lang="sk-SK" b="1" dirty="0"/>
              <a:t> </a:t>
            </a:r>
            <a:r>
              <a:rPr lang="sk-SK" b="1" dirty="0" err="1"/>
              <a:t>Culture</a:t>
            </a:r>
            <a:r>
              <a:rPr lang="sk-SK" b="1" dirty="0"/>
              <a:t> and </a:t>
            </a:r>
            <a:r>
              <a:rPr lang="sk-SK" b="1" dirty="0" err="1" smtClean="0"/>
              <a:t>Postmodernism</a:t>
            </a:r>
            <a:endParaRPr lang="sk-SK" b="1" dirty="0" smtClean="0"/>
          </a:p>
          <a:p>
            <a:r>
              <a:rPr lang="sk-SK" dirty="0"/>
              <a:t>Habitus </a:t>
            </a:r>
            <a:r>
              <a:rPr lang="en-US" dirty="0"/>
              <a:t>is static </a:t>
            </a:r>
            <a:r>
              <a:rPr lang="sk-SK" dirty="0"/>
              <a:t>– </a:t>
            </a:r>
            <a:r>
              <a:rPr lang="en-US" dirty="0"/>
              <a:t>is created during primary socialization</a:t>
            </a:r>
          </a:p>
          <a:p>
            <a:r>
              <a:rPr lang="en-US" dirty="0"/>
              <a:t>People have higher agency in consumption – they have to interpret and act their preferences in changing conditions. That changes their social positions, relations and lifestyles</a:t>
            </a:r>
            <a:endParaRPr lang="sk-SK" dirty="0"/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587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 err="1" smtClean="0"/>
              <a:t>Alison</a:t>
            </a:r>
            <a:r>
              <a:rPr lang="sk-SK" b="1" dirty="0" smtClean="0"/>
              <a:t> </a:t>
            </a:r>
            <a:r>
              <a:rPr lang="sk-SK" b="1" dirty="0" err="1" smtClean="0"/>
              <a:t>Clarke</a:t>
            </a:r>
            <a:r>
              <a:rPr lang="en-US" b="1" dirty="0" smtClean="0"/>
              <a:t>: </a:t>
            </a:r>
            <a:r>
              <a:rPr lang="sk-SK" b="1" dirty="0" err="1" smtClean="0"/>
              <a:t>Aesthetics</a:t>
            </a:r>
            <a:r>
              <a:rPr lang="sk-SK" b="1" dirty="0" smtClean="0"/>
              <a:t> of </a:t>
            </a:r>
            <a:r>
              <a:rPr lang="sk-SK" b="1" dirty="0" err="1" smtClean="0"/>
              <a:t>social</a:t>
            </a:r>
            <a:r>
              <a:rPr lang="sk-SK" b="1" dirty="0" smtClean="0"/>
              <a:t> </a:t>
            </a:r>
            <a:r>
              <a:rPr lang="sk-SK" b="1" dirty="0" err="1" smtClean="0"/>
              <a:t>aspiration</a:t>
            </a:r>
            <a:r>
              <a:rPr lang="en-US" b="1" dirty="0" smtClean="0"/>
              <a:t> (in Home Possessions, ed. by Miller)</a:t>
            </a:r>
            <a:endParaRPr lang="sk-SK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r>
              <a:rPr lang="en-US" dirty="0" smtClean="0"/>
              <a:t>Development of Bourdieu’s writing on both Distinction and </a:t>
            </a:r>
            <a:r>
              <a:rPr lang="en-US" dirty="0" err="1" smtClean="0"/>
              <a:t>Kabyl</a:t>
            </a:r>
            <a:r>
              <a:rPr lang="en-US" dirty="0" smtClean="0"/>
              <a:t> House</a:t>
            </a:r>
          </a:p>
          <a:p>
            <a:r>
              <a:rPr lang="en-US" dirty="0" smtClean="0"/>
              <a:t>Taste preferences – related to social aspirations and imaginations of idealized future</a:t>
            </a:r>
          </a:p>
          <a:p>
            <a:r>
              <a:rPr lang="en-US" dirty="0" smtClean="0"/>
              <a:t>Relationships and meanings change also in relation to aesthetic schemes. 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  <a:p>
            <a:pPr>
              <a:defRPr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90062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b="1" dirty="0" err="1" smtClean="0"/>
              <a:t>Nancy</a:t>
            </a:r>
            <a:r>
              <a:rPr lang="sk-SK" altLang="sk-SK" b="1" dirty="0" smtClean="0"/>
              <a:t> </a:t>
            </a:r>
            <a:r>
              <a:rPr lang="sk-SK" altLang="sk-SK" b="1" dirty="0" err="1" smtClean="0"/>
              <a:t>Munn</a:t>
            </a:r>
            <a:endParaRPr lang="sk-SK" altLang="sk-SK" b="1" dirty="0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 err="1" smtClean="0"/>
              <a:t>Walbiri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Iconography</a:t>
            </a:r>
            <a:r>
              <a:rPr lang="sk-SK" sz="2400" b="1" dirty="0" smtClean="0"/>
              <a:t>: </a:t>
            </a:r>
            <a:r>
              <a:rPr lang="sk-SK" sz="2400" b="1" dirty="0" err="1" smtClean="0"/>
              <a:t>Graphic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Representation</a:t>
            </a:r>
            <a:r>
              <a:rPr lang="sk-SK" sz="2400" b="1" dirty="0" smtClean="0"/>
              <a:t> and </a:t>
            </a:r>
            <a:r>
              <a:rPr lang="sk-SK" sz="2400" b="1" dirty="0" err="1" smtClean="0"/>
              <a:t>Cultural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Symbolism</a:t>
            </a:r>
            <a:r>
              <a:rPr lang="sk-SK" sz="2400" b="1" dirty="0" smtClean="0"/>
              <a:t> in a </a:t>
            </a:r>
            <a:r>
              <a:rPr lang="sk-SK" sz="2400" b="1" dirty="0" err="1" smtClean="0"/>
              <a:t>Central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Australian</a:t>
            </a:r>
            <a:r>
              <a:rPr lang="sk-SK" sz="2400" b="1" dirty="0" smtClean="0"/>
              <a:t> Society. </a:t>
            </a:r>
            <a:r>
              <a:rPr lang="en-US" sz="2400" b="1" dirty="0" smtClean="0"/>
              <a:t>American Anthropologist </a:t>
            </a:r>
            <a:r>
              <a:rPr lang="sk-SK" sz="2400" dirty="0" smtClean="0"/>
              <a:t>76(4):</a:t>
            </a:r>
            <a:r>
              <a:rPr lang="en-US" sz="2400" dirty="0" smtClean="0"/>
              <a:t> </a:t>
            </a:r>
            <a:r>
              <a:rPr lang="sk-SK" sz="2400" dirty="0" smtClean="0"/>
              <a:t>914 - 915 </a:t>
            </a:r>
          </a:p>
          <a:p>
            <a:pPr marL="0" indent="0">
              <a:buNone/>
            </a:pPr>
            <a:r>
              <a:rPr lang="sk-SK" sz="2400" dirty="0" err="1" smtClean="0"/>
              <a:t>Wallbiri</a:t>
            </a:r>
            <a:r>
              <a:rPr lang="sk-SK" sz="2400" dirty="0" smtClean="0"/>
              <a:t> - </a:t>
            </a:r>
            <a:r>
              <a:rPr lang="sk-SK" sz="2400" dirty="0" err="1" smtClean="0"/>
              <a:t>Australian</a:t>
            </a:r>
            <a:r>
              <a:rPr lang="sk-SK" sz="2400" dirty="0" smtClean="0"/>
              <a:t> </a:t>
            </a:r>
            <a:r>
              <a:rPr lang="sk-SK" sz="2400" dirty="0" err="1" smtClean="0"/>
              <a:t>aborigines</a:t>
            </a:r>
            <a:r>
              <a:rPr lang="sk-SK" sz="2400" dirty="0" smtClean="0"/>
              <a:t>, </a:t>
            </a:r>
            <a:r>
              <a:rPr lang="sk-SK" sz="2400" dirty="0" err="1" smtClean="0"/>
              <a:t>Central</a:t>
            </a:r>
            <a:r>
              <a:rPr lang="sk-SK" sz="2400" dirty="0" smtClean="0"/>
              <a:t> </a:t>
            </a:r>
            <a:r>
              <a:rPr lang="sk-SK" sz="2400" dirty="0" err="1" smtClean="0"/>
              <a:t>Australia</a:t>
            </a:r>
            <a:r>
              <a:rPr lang="sk-SK" sz="2400" dirty="0" smtClean="0"/>
              <a:t>, </a:t>
            </a:r>
            <a:r>
              <a:rPr lang="sk-SK" sz="2400" dirty="0" err="1" smtClean="0"/>
              <a:t>desert</a:t>
            </a:r>
            <a:r>
              <a:rPr lang="sk-SK" sz="2400" dirty="0" smtClean="0"/>
              <a:t>, </a:t>
            </a:r>
            <a:r>
              <a:rPr lang="sk-SK" sz="2400" dirty="0" err="1" smtClean="0"/>
              <a:t>small</a:t>
            </a:r>
            <a:r>
              <a:rPr lang="sk-SK" sz="2400" dirty="0" smtClean="0"/>
              <a:t> </a:t>
            </a:r>
            <a:r>
              <a:rPr lang="sk-SK" sz="2400" dirty="0" err="1" smtClean="0"/>
              <a:t>nomadic</a:t>
            </a:r>
            <a:r>
              <a:rPr lang="sk-SK" sz="2400" dirty="0" smtClean="0"/>
              <a:t> </a:t>
            </a:r>
            <a:r>
              <a:rPr lang="sk-SK" sz="2400" dirty="0" err="1" smtClean="0"/>
              <a:t>bands</a:t>
            </a:r>
            <a:endParaRPr lang="sk-SK" sz="2400" dirty="0" smtClean="0"/>
          </a:p>
          <a:p>
            <a:r>
              <a:rPr lang="sk-SK" sz="2400" dirty="0" err="1" smtClean="0"/>
              <a:t>Focus</a:t>
            </a:r>
            <a:r>
              <a:rPr lang="sk-SK" sz="2400" dirty="0" smtClean="0"/>
              <a:t> on </a:t>
            </a:r>
            <a:r>
              <a:rPr lang="sk-SK" sz="2400" dirty="0" err="1" smtClean="0"/>
              <a:t>iconography</a:t>
            </a:r>
            <a:r>
              <a:rPr lang="sk-SK" sz="2400" dirty="0" smtClean="0"/>
              <a:t> and </a:t>
            </a:r>
            <a:r>
              <a:rPr lang="sk-SK" sz="2400" dirty="0" err="1" smtClean="0"/>
              <a:t>symbolism</a:t>
            </a:r>
            <a:endParaRPr lang="sk-SK" sz="2400" dirty="0" smtClean="0"/>
          </a:p>
          <a:p>
            <a:r>
              <a:rPr lang="sk-SK" sz="2400" dirty="0" err="1" smtClean="0"/>
              <a:t>Forms</a:t>
            </a:r>
            <a:r>
              <a:rPr lang="sk-SK" sz="2400" dirty="0" smtClean="0"/>
              <a:t> of </a:t>
            </a:r>
            <a:r>
              <a:rPr lang="sk-SK" sz="2400" dirty="0" err="1" smtClean="0"/>
              <a:t>representation</a:t>
            </a:r>
            <a:r>
              <a:rPr lang="sk-SK" sz="2400" dirty="0" smtClean="0"/>
              <a:t> </a:t>
            </a:r>
            <a:r>
              <a:rPr lang="sk-SK" sz="2400" dirty="0" err="1" smtClean="0"/>
              <a:t>carried</a:t>
            </a:r>
            <a:r>
              <a:rPr lang="sk-SK" sz="2400" dirty="0" smtClean="0"/>
              <a:t> by </a:t>
            </a:r>
            <a:r>
              <a:rPr lang="sk-SK" sz="2400" dirty="0" err="1" smtClean="0"/>
              <a:t>men</a:t>
            </a:r>
            <a:r>
              <a:rPr lang="sk-SK" sz="2400" dirty="0" smtClean="0"/>
              <a:t> </a:t>
            </a:r>
            <a:r>
              <a:rPr lang="sk-SK" sz="2400" dirty="0" err="1" smtClean="0"/>
              <a:t>exclusively</a:t>
            </a:r>
            <a:r>
              <a:rPr lang="sk-SK" sz="2400" dirty="0" smtClean="0"/>
              <a:t> and </a:t>
            </a:r>
            <a:r>
              <a:rPr lang="sk-SK" sz="2400" dirty="0" err="1" smtClean="0"/>
              <a:t>women</a:t>
            </a:r>
            <a:r>
              <a:rPr lang="sk-SK" sz="2400" dirty="0" smtClean="0"/>
              <a:t> </a:t>
            </a:r>
            <a:r>
              <a:rPr lang="sk-SK" sz="2400" dirty="0" err="1" smtClean="0"/>
              <a:t>exclusively</a:t>
            </a:r>
            <a:r>
              <a:rPr lang="en-US" sz="2400" dirty="0" smtClean="0"/>
              <a:t>; </a:t>
            </a:r>
            <a:r>
              <a:rPr lang="sk-SK" sz="2400" dirty="0" err="1" smtClean="0"/>
              <a:t>Women</a:t>
            </a:r>
            <a:r>
              <a:rPr lang="sk-SK" sz="2400" dirty="0" smtClean="0"/>
              <a:t>: </a:t>
            </a:r>
            <a:r>
              <a:rPr lang="sk-SK" sz="2400" dirty="0" err="1" smtClean="0"/>
              <a:t>Sand</a:t>
            </a:r>
            <a:r>
              <a:rPr lang="sk-SK" sz="2400" dirty="0" smtClean="0"/>
              <a:t> </a:t>
            </a:r>
            <a:r>
              <a:rPr lang="sk-SK" sz="2400" dirty="0" err="1" smtClean="0"/>
              <a:t>stories</a:t>
            </a:r>
            <a:r>
              <a:rPr lang="en-US" sz="2400" dirty="0" smtClean="0"/>
              <a:t>; simple patterns (U-form, wave, line) </a:t>
            </a:r>
          </a:p>
          <a:p>
            <a:pPr marL="0" indent="0">
              <a:buNone/>
            </a:pPr>
            <a:r>
              <a:rPr lang="en-US" sz="2400" dirty="0" smtClean="0"/>
              <a:t>   </a:t>
            </a:r>
            <a:r>
              <a:rPr lang="en-US" sz="2400" dirty="0" smtClean="0"/>
              <a:t>Men: initiation ritual </a:t>
            </a:r>
            <a:r>
              <a:rPr lang="en-US" sz="2400" dirty="0" err="1" smtClean="0"/>
              <a:t>Banba</a:t>
            </a:r>
            <a:r>
              <a:rPr lang="en-US" sz="2400" dirty="0" smtClean="0"/>
              <a:t>, appropriation of female reproductive power</a:t>
            </a:r>
            <a:endParaRPr lang="sk-SK" sz="2400" dirty="0" smtClean="0"/>
          </a:p>
        </p:txBody>
      </p:sp>
    </p:spTree>
    <p:extLst>
      <p:ext uri="{BB962C8B-B14F-4D97-AF65-F5344CB8AC3E}">
        <p14:creationId xmlns:p14="http://schemas.microsoft.com/office/powerpoint/2010/main" val="4004407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b="1" dirty="0" err="1" smtClean="0"/>
              <a:t>Nancy</a:t>
            </a:r>
            <a:r>
              <a:rPr lang="sk-SK" altLang="sk-SK" b="1" dirty="0" smtClean="0"/>
              <a:t> </a:t>
            </a:r>
            <a:r>
              <a:rPr lang="sk-SK" altLang="sk-SK" b="1" dirty="0" err="1" smtClean="0"/>
              <a:t>Munn</a:t>
            </a:r>
            <a:endParaRPr lang="sk-SK" altLang="sk-SK" b="1" dirty="0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altLang="sk-SK" sz="2400" dirty="0" err="1" smtClean="0"/>
              <a:t>the</a:t>
            </a:r>
            <a:r>
              <a:rPr lang="sk-SK" altLang="sk-SK" sz="2400" dirty="0" smtClean="0"/>
              <a:t> </a:t>
            </a:r>
            <a:r>
              <a:rPr lang="sk-SK" altLang="sk-SK" sz="2400" dirty="0" err="1" smtClean="0"/>
              <a:t>moral</a:t>
            </a:r>
            <a:r>
              <a:rPr lang="sk-SK" altLang="sk-SK" sz="2400" dirty="0" smtClean="0"/>
              <a:t> and </a:t>
            </a:r>
            <a:r>
              <a:rPr lang="sk-SK" altLang="sk-SK" sz="2400" dirty="0" err="1" smtClean="0"/>
              <a:t>the</a:t>
            </a:r>
            <a:r>
              <a:rPr lang="sk-SK" altLang="sk-SK" sz="2400" dirty="0" smtClean="0"/>
              <a:t> </a:t>
            </a:r>
            <a:r>
              <a:rPr lang="sk-SK" altLang="sk-SK" sz="2400" dirty="0" err="1" smtClean="0"/>
              <a:t>social</a:t>
            </a:r>
            <a:r>
              <a:rPr lang="sk-SK" altLang="sk-SK" sz="2400" dirty="0" smtClean="0"/>
              <a:t> </a:t>
            </a:r>
            <a:r>
              <a:rPr lang="sk-SK" altLang="sk-SK" sz="2400" dirty="0" err="1" smtClean="0"/>
              <a:t>order</a:t>
            </a:r>
            <a:r>
              <a:rPr lang="sk-SK" altLang="sk-SK" sz="2400" dirty="0" smtClean="0"/>
              <a:t> of </a:t>
            </a:r>
            <a:r>
              <a:rPr lang="sk-SK" altLang="sk-SK" sz="2400" dirty="0" err="1" smtClean="0"/>
              <a:t>the</a:t>
            </a:r>
            <a:r>
              <a:rPr lang="sk-SK" altLang="sk-SK" sz="2400" dirty="0" smtClean="0"/>
              <a:t> society are </a:t>
            </a:r>
            <a:r>
              <a:rPr lang="sk-SK" altLang="sk-SK" sz="2400" dirty="0" err="1" smtClean="0"/>
              <a:t>understood</a:t>
            </a:r>
            <a:r>
              <a:rPr lang="sk-SK" altLang="sk-SK" sz="2400" dirty="0" smtClean="0"/>
              <a:t> </a:t>
            </a:r>
            <a:r>
              <a:rPr lang="sk-SK" altLang="sk-SK" sz="2400" dirty="0" err="1" smtClean="0"/>
              <a:t>only</a:t>
            </a:r>
            <a:r>
              <a:rPr lang="sk-SK" altLang="sk-SK" sz="2400" dirty="0" smtClean="0"/>
              <a:t> as </a:t>
            </a:r>
            <a:r>
              <a:rPr lang="sk-SK" altLang="sk-SK" sz="2400" dirty="0" err="1" smtClean="0"/>
              <a:t>they</a:t>
            </a:r>
            <a:r>
              <a:rPr lang="sk-SK" altLang="sk-SK" sz="2400" dirty="0" smtClean="0"/>
              <a:t> are </a:t>
            </a:r>
            <a:r>
              <a:rPr lang="sk-SK" altLang="sk-SK" sz="2400" dirty="0" err="1" smtClean="0"/>
              <a:t>mapped</a:t>
            </a:r>
            <a:r>
              <a:rPr lang="sk-SK" altLang="sk-SK" sz="2400" dirty="0" smtClean="0"/>
              <a:t> </a:t>
            </a:r>
            <a:r>
              <a:rPr lang="sk-SK" altLang="sk-SK" sz="2400" dirty="0" err="1" smtClean="0"/>
              <a:t>out</a:t>
            </a:r>
            <a:r>
              <a:rPr lang="sk-SK" altLang="sk-SK" sz="2400" dirty="0" smtClean="0"/>
              <a:t> </a:t>
            </a:r>
            <a:r>
              <a:rPr lang="sk-SK" altLang="sk-SK" sz="2400" dirty="0" err="1" smtClean="0"/>
              <a:t>onto</a:t>
            </a:r>
            <a:r>
              <a:rPr lang="sk-SK" altLang="sk-SK" sz="2400" dirty="0" smtClean="0"/>
              <a:t> a </a:t>
            </a:r>
            <a:r>
              <a:rPr lang="sk-SK" altLang="sk-SK" sz="2400" dirty="0" err="1" smtClean="0"/>
              <a:t>cultural</a:t>
            </a:r>
            <a:r>
              <a:rPr lang="sk-SK" altLang="sk-SK" sz="2400" dirty="0" smtClean="0"/>
              <a:t> </a:t>
            </a:r>
            <a:r>
              <a:rPr lang="sk-SK" altLang="sk-SK" sz="2400" dirty="0" err="1" smtClean="0"/>
              <a:t>landscape</a:t>
            </a:r>
            <a:r>
              <a:rPr lang="sk-SK" altLang="sk-SK" sz="2400" dirty="0" smtClean="0"/>
              <a:t> </a:t>
            </a:r>
            <a:r>
              <a:rPr lang="sk-SK" altLang="sk-SK" sz="2400" dirty="0" err="1" smtClean="0"/>
              <a:t>which</a:t>
            </a:r>
            <a:r>
              <a:rPr lang="sk-SK" altLang="sk-SK" sz="2400" dirty="0" smtClean="0"/>
              <a:t> </a:t>
            </a:r>
            <a:r>
              <a:rPr lang="sk-SK" altLang="sk-SK" sz="2400" dirty="0" err="1" smtClean="0"/>
              <a:t>is</a:t>
            </a:r>
            <a:r>
              <a:rPr lang="sk-SK" altLang="sk-SK" sz="2400" dirty="0" smtClean="0"/>
              <a:t> </a:t>
            </a:r>
            <a:r>
              <a:rPr lang="sk-SK" altLang="sk-SK" sz="2400" dirty="0" err="1" smtClean="0"/>
              <a:t>naturalised</a:t>
            </a:r>
            <a:r>
              <a:rPr lang="sk-SK" altLang="sk-SK" sz="2400" dirty="0" smtClean="0"/>
              <a:t> by </a:t>
            </a:r>
            <a:r>
              <a:rPr lang="sk-SK" altLang="sk-SK" sz="2400" dirty="0" err="1" smtClean="0"/>
              <a:t>being</a:t>
            </a:r>
            <a:r>
              <a:rPr lang="sk-SK" altLang="sk-SK" sz="2400" dirty="0" smtClean="0"/>
              <a:t> </a:t>
            </a:r>
            <a:r>
              <a:rPr lang="sk-SK" altLang="sk-SK" sz="2400" dirty="0" err="1" smtClean="0"/>
              <a:t>mapped</a:t>
            </a:r>
            <a:r>
              <a:rPr lang="sk-SK" altLang="sk-SK" sz="2400" dirty="0" smtClean="0"/>
              <a:t> in </a:t>
            </a:r>
            <a:r>
              <a:rPr lang="sk-SK" altLang="sk-SK" sz="2400" dirty="0" err="1" smtClean="0"/>
              <a:t>turn</a:t>
            </a:r>
            <a:r>
              <a:rPr lang="sk-SK" altLang="sk-SK" sz="2400" dirty="0" smtClean="0"/>
              <a:t> </a:t>
            </a:r>
            <a:r>
              <a:rPr lang="sk-SK" altLang="sk-SK" sz="2400" dirty="0" err="1" smtClean="0"/>
              <a:t>onto</a:t>
            </a:r>
            <a:r>
              <a:rPr lang="sk-SK" altLang="sk-SK" sz="2400" dirty="0" smtClean="0"/>
              <a:t> </a:t>
            </a:r>
            <a:r>
              <a:rPr lang="sk-SK" altLang="sk-SK" sz="2400" dirty="0" err="1" smtClean="0"/>
              <a:t>the</a:t>
            </a:r>
            <a:r>
              <a:rPr lang="sk-SK" altLang="sk-SK" sz="2400" dirty="0" smtClean="0"/>
              <a:t> </a:t>
            </a:r>
            <a:r>
              <a:rPr lang="sk-SK" altLang="sk-SK" sz="2400" dirty="0" err="1" smtClean="0"/>
              <a:t>natural</a:t>
            </a:r>
            <a:r>
              <a:rPr lang="sk-SK" altLang="sk-SK" sz="2400" dirty="0" smtClean="0"/>
              <a:t> </a:t>
            </a:r>
            <a:r>
              <a:rPr lang="sk-SK" altLang="sk-SK" sz="2400" dirty="0" err="1" smtClean="0"/>
              <a:t>features</a:t>
            </a:r>
            <a:r>
              <a:rPr lang="sk-SK" altLang="sk-SK" sz="2400" dirty="0" smtClean="0"/>
              <a:t> of </a:t>
            </a:r>
            <a:r>
              <a:rPr lang="sk-SK" altLang="sk-SK" sz="2400" dirty="0" err="1" smtClean="0"/>
              <a:t>geographical</a:t>
            </a:r>
            <a:r>
              <a:rPr lang="sk-SK" altLang="sk-SK" sz="2400" dirty="0" smtClean="0"/>
              <a:t> </a:t>
            </a:r>
            <a:r>
              <a:rPr lang="sk-SK" altLang="sk-SK" sz="2400" dirty="0" err="1" smtClean="0"/>
              <a:t>landscape</a:t>
            </a:r>
            <a:r>
              <a:rPr lang="sk-SK" altLang="sk-SK" sz="2400" dirty="0" smtClean="0"/>
              <a:t>.</a:t>
            </a:r>
          </a:p>
          <a:p>
            <a:pPr marL="0" indent="0">
              <a:buNone/>
            </a:pPr>
            <a:r>
              <a:rPr lang="sk-SK" sz="2400" dirty="0" err="1" smtClean="0"/>
              <a:t>Importance</a:t>
            </a:r>
            <a:r>
              <a:rPr lang="sk-SK" sz="2400" dirty="0" smtClean="0"/>
              <a:t> of </a:t>
            </a:r>
            <a:r>
              <a:rPr lang="sk-SK" sz="2400" dirty="0" err="1" smtClean="0"/>
              <a:t>materiality</a:t>
            </a:r>
            <a:r>
              <a:rPr lang="sk-SK" sz="2400" dirty="0" smtClean="0"/>
              <a:t> in </a:t>
            </a:r>
            <a:r>
              <a:rPr lang="sk-SK" sz="2400" dirty="0" err="1" smtClean="0"/>
              <a:t>this</a:t>
            </a:r>
            <a:r>
              <a:rPr lang="sk-SK" sz="2400" dirty="0" smtClean="0"/>
              <a:t> </a:t>
            </a:r>
            <a:r>
              <a:rPr lang="sk-SK" sz="2400" dirty="0" err="1" smtClean="0"/>
              <a:t>process</a:t>
            </a:r>
            <a:r>
              <a:rPr lang="sk-SK" sz="2400" dirty="0" smtClean="0"/>
              <a:t>:</a:t>
            </a:r>
          </a:p>
          <a:p>
            <a:r>
              <a:rPr lang="sk-SK" sz="2400" dirty="0" err="1" smtClean="0"/>
              <a:t>the</a:t>
            </a:r>
            <a:r>
              <a:rPr lang="sk-SK" sz="2400" dirty="0" smtClean="0"/>
              <a:t> </a:t>
            </a:r>
            <a:r>
              <a:rPr lang="sk-SK" sz="2400" dirty="0" err="1" smtClean="0"/>
              <a:t>properties</a:t>
            </a:r>
            <a:r>
              <a:rPr lang="sk-SK" sz="2400" dirty="0" smtClean="0"/>
              <a:t> of </a:t>
            </a:r>
            <a:r>
              <a:rPr lang="sk-SK" sz="2400" dirty="0" err="1" smtClean="0"/>
              <a:t>the</a:t>
            </a:r>
            <a:r>
              <a:rPr lang="sk-SK" sz="2400" dirty="0" smtClean="0"/>
              <a:t> </a:t>
            </a:r>
            <a:r>
              <a:rPr lang="sk-SK" sz="2400" dirty="0" err="1" smtClean="0"/>
              <a:t>landscape</a:t>
            </a:r>
            <a:r>
              <a:rPr lang="sk-SK" sz="2400" dirty="0" smtClean="0"/>
              <a:t> </a:t>
            </a:r>
            <a:r>
              <a:rPr lang="sk-SK" sz="2400" dirty="0" err="1" smtClean="0"/>
              <a:t>become</a:t>
            </a:r>
            <a:r>
              <a:rPr lang="sk-SK" sz="2400" dirty="0" smtClean="0"/>
              <a:t> of </a:t>
            </a:r>
            <a:r>
              <a:rPr lang="sk-SK" sz="2400" dirty="0" err="1" smtClean="0"/>
              <a:t>central</a:t>
            </a:r>
            <a:r>
              <a:rPr lang="sk-SK" sz="2400" dirty="0" smtClean="0"/>
              <a:t> </a:t>
            </a:r>
            <a:r>
              <a:rPr lang="sk-SK" sz="2400" dirty="0" err="1" smtClean="0"/>
              <a:t>importance</a:t>
            </a:r>
            <a:r>
              <a:rPr lang="sk-SK" sz="2400" dirty="0" smtClean="0"/>
              <a:t>; </a:t>
            </a:r>
            <a:r>
              <a:rPr lang="sk-SK" sz="2400" dirty="0" err="1" smtClean="0"/>
              <a:t>it</a:t>
            </a:r>
            <a:r>
              <a:rPr lang="sk-SK" sz="2400" dirty="0" smtClean="0"/>
              <a:t> </a:t>
            </a:r>
            <a:r>
              <a:rPr lang="sk-SK" sz="2400" dirty="0" err="1" smtClean="0"/>
              <a:t>provides</a:t>
            </a:r>
            <a:r>
              <a:rPr lang="sk-SK" sz="2400" dirty="0" smtClean="0"/>
              <a:t> </a:t>
            </a:r>
            <a:r>
              <a:rPr lang="sk-SK" sz="2400" dirty="0" err="1" smtClean="0"/>
              <a:t>the</a:t>
            </a:r>
            <a:r>
              <a:rPr lang="sk-SK" sz="2400" dirty="0" smtClean="0"/>
              <a:t> </a:t>
            </a:r>
            <a:r>
              <a:rPr lang="sk-SK" sz="2400" dirty="0" err="1" smtClean="0"/>
              <a:t>permanence</a:t>
            </a:r>
            <a:r>
              <a:rPr lang="sk-SK" sz="2400" dirty="0" smtClean="0"/>
              <a:t>, </a:t>
            </a:r>
            <a:r>
              <a:rPr lang="sk-SK" sz="2400" dirty="0" err="1" smtClean="0"/>
              <a:t>the</a:t>
            </a:r>
            <a:r>
              <a:rPr lang="sk-SK" sz="2400" dirty="0" smtClean="0"/>
              <a:t> </a:t>
            </a:r>
            <a:r>
              <a:rPr lang="sk-SK" sz="2400" dirty="0" err="1" smtClean="0"/>
              <a:t>authority</a:t>
            </a:r>
            <a:r>
              <a:rPr lang="sk-SK" sz="2400" dirty="0" smtClean="0"/>
              <a:t>, and </a:t>
            </a:r>
            <a:r>
              <a:rPr lang="sk-SK" sz="2400" dirty="0" err="1" smtClean="0"/>
              <a:t>the</a:t>
            </a:r>
            <a:r>
              <a:rPr lang="sk-SK" sz="2400" dirty="0" smtClean="0"/>
              <a:t> </a:t>
            </a:r>
            <a:r>
              <a:rPr lang="sk-SK" sz="2400" dirty="0" err="1" smtClean="0"/>
              <a:t>massivity</a:t>
            </a:r>
            <a:r>
              <a:rPr lang="sk-SK" sz="2400" dirty="0" smtClean="0"/>
              <a:t> </a:t>
            </a:r>
            <a:r>
              <a:rPr lang="sk-SK" sz="2400" dirty="0" err="1" smtClean="0"/>
              <a:t>which</a:t>
            </a:r>
            <a:r>
              <a:rPr lang="sk-SK" sz="2400" dirty="0" smtClean="0"/>
              <a:t> </a:t>
            </a:r>
            <a:r>
              <a:rPr lang="sk-SK" sz="2400" dirty="0" err="1" smtClean="0"/>
              <a:t>can</a:t>
            </a:r>
            <a:r>
              <a:rPr lang="sk-SK" sz="2400" dirty="0" smtClean="0"/>
              <a:t> </a:t>
            </a:r>
            <a:r>
              <a:rPr lang="sk-SK" sz="2400" dirty="0" err="1" smtClean="0"/>
              <a:t>legitimate</a:t>
            </a:r>
            <a:r>
              <a:rPr lang="sk-SK" sz="2400" dirty="0" smtClean="0"/>
              <a:t> </a:t>
            </a:r>
            <a:r>
              <a:rPr lang="sk-SK" sz="2400" dirty="0" err="1" smtClean="0"/>
              <a:t>the</a:t>
            </a:r>
            <a:r>
              <a:rPr lang="sk-SK" sz="2400" dirty="0" smtClean="0"/>
              <a:t> </a:t>
            </a:r>
            <a:r>
              <a:rPr lang="sk-SK" sz="2400" dirty="0" err="1" smtClean="0"/>
              <a:t>social</a:t>
            </a:r>
            <a:r>
              <a:rPr lang="sk-SK" sz="2400" dirty="0" smtClean="0"/>
              <a:t> </a:t>
            </a:r>
            <a:r>
              <a:rPr lang="sk-SK" sz="2400" dirty="0" err="1" smtClean="0"/>
              <a:t>world</a:t>
            </a:r>
            <a:r>
              <a:rPr lang="sk-SK" sz="2400" dirty="0" smtClean="0"/>
              <a:t> </a:t>
            </a:r>
          </a:p>
          <a:p>
            <a:r>
              <a:rPr lang="sk-SK" sz="2400" dirty="0" err="1" smtClean="0"/>
              <a:t>Material</a:t>
            </a:r>
            <a:r>
              <a:rPr lang="sk-SK" sz="2400" dirty="0" smtClean="0"/>
              <a:t> </a:t>
            </a:r>
            <a:r>
              <a:rPr lang="sk-SK" sz="2400" dirty="0" err="1" smtClean="0"/>
              <a:t>forms</a:t>
            </a:r>
            <a:r>
              <a:rPr lang="sk-SK" sz="2400" dirty="0" smtClean="0"/>
              <a:t> </a:t>
            </a:r>
            <a:r>
              <a:rPr lang="sk-SK" sz="2400" dirty="0" err="1" smtClean="0"/>
              <a:t>provide</a:t>
            </a:r>
            <a:r>
              <a:rPr lang="sk-SK" sz="2400" dirty="0" smtClean="0"/>
              <a:t> a </a:t>
            </a:r>
            <a:r>
              <a:rPr lang="sk-SK" sz="2400" dirty="0" err="1" smtClean="0"/>
              <a:t>medium</a:t>
            </a:r>
            <a:r>
              <a:rPr lang="sk-SK" sz="2400" dirty="0" smtClean="0"/>
              <a:t> </a:t>
            </a:r>
            <a:r>
              <a:rPr lang="sk-SK" sz="2400" dirty="0" err="1" smtClean="0"/>
              <a:t>for</a:t>
            </a:r>
            <a:r>
              <a:rPr lang="sk-SK" sz="2400" dirty="0" smtClean="0"/>
              <a:t> </a:t>
            </a:r>
            <a:r>
              <a:rPr lang="sk-SK" sz="2400" dirty="0" err="1" smtClean="0"/>
              <a:t>present</a:t>
            </a:r>
            <a:r>
              <a:rPr lang="sk-SK" sz="2400" dirty="0" smtClean="0"/>
              <a:t>, </a:t>
            </a:r>
            <a:r>
              <a:rPr lang="sk-SK" sz="2400" dirty="0" err="1" smtClean="0"/>
              <a:t>transient</a:t>
            </a:r>
            <a:r>
              <a:rPr lang="sk-SK" sz="2400" dirty="0" smtClean="0"/>
              <a:t> and </a:t>
            </a:r>
            <a:r>
              <a:rPr lang="sk-SK" sz="2400" dirty="0" err="1" smtClean="0"/>
              <a:t>particular</a:t>
            </a:r>
            <a:r>
              <a:rPr lang="sk-SK" sz="2400" dirty="0" smtClean="0"/>
              <a:t> </a:t>
            </a:r>
            <a:r>
              <a:rPr lang="sk-SK" sz="2400" dirty="0" err="1" smtClean="0"/>
              <a:t>history</a:t>
            </a:r>
            <a:r>
              <a:rPr lang="sk-SK" sz="2400" dirty="0" smtClean="0"/>
              <a:t> to </a:t>
            </a:r>
            <a:r>
              <a:rPr lang="sk-SK" sz="2400" dirty="0" err="1" smtClean="0"/>
              <a:t>be</a:t>
            </a:r>
            <a:r>
              <a:rPr lang="sk-SK" sz="2400" dirty="0" smtClean="0"/>
              <a:t> </a:t>
            </a:r>
            <a:r>
              <a:rPr lang="sk-SK" sz="2400" dirty="0" err="1" smtClean="0"/>
              <a:t>subsumed</a:t>
            </a:r>
            <a:r>
              <a:rPr lang="sk-SK" sz="2400" dirty="0" smtClean="0"/>
              <a:t> </a:t>
            </a:r>
            <a:r>
              <a:rPr lang="sk-SK" sz="2400" dirty="0" err="1" smtClean="0"/>
              <a:t>under</a:t>
            </a:r>
            <a:r>
              <a:rPr lang="sk-SK" sz="2400" dirty="0" smtClean="0"/>
              <a:t> a </a:t>
            </a:r>
            <a:r>
              <a:rPr lang="sk-SK" sz="2400" dirty="0" err="1" smtClean="0"/>
              <a:t>large</a:t>
            </a:r>
            <a:r>
              <a:rPr lang="sk-SK" sz="2400" dirty="0" smtClean="0"/>
              <a:t> </a:t>
            </a:r>
            <a:r>
              <a:rPr lang="sk-SK" sz="2400" dirty="0" err="1" smtClean="0"/>
              <a:t>experience</a:t>
            </a:r>
            <a:endParaRPr lang="sk-SK" sz="2400" dirty="0" smtClean="0"/>
          </a:p>
          <a:p>
            <a:r>
              <a:rPr lang="sk-SK" sz="2400" dirty="0" err="1" smtClean="0"/>
              <a:t>past</a:t>
            </a:r>
            <a:r>
              <a:rPr lang="sk-SK" sz="2400" dirty="0" smtClean="0"/>
              <a:t> and </a:t>
            </a:r>
            <a:r>
              <a:rPr lang="sk-SK" sz="2400" dirty="0" err="1" smtClean="0"/>
              <a:t>present</a:t>
            </a:r>
            <a:r>
              <a:rPr lang="sk-SK" sz="2400" dirty="0" smtClean="0"/>
              <a:t> are </a:t>
            </a:r>
            <a:r>
              <a:rPr lang="sk-SK" sz="2400" dirty="0" err="1" smtClean="0"/>
              <a:t>absorbed</a:t>
            </a:r>
            <a:r>
              <a:rPr lang="sk-SK" sz="2400" dirty="0" smtClean="0"/>
              <a:t> </a:t>
            </a:r>
            <a:r>
              <a:rPr lang="sk-SK" sz="2400" dirty="0" err="1" smtClean="0"/>
              <a:t>into</a:t>
            </a:r>
            <a:r>
              <a:rPr lang="sk-SK" sz="2400" dirty="0" smtClean="0"/>
              <a:t> </a:t>
            </a:r>
            <a:r>
              <a:rPr lang="sk-SK" sz="2400" dirty="0" err="1" smtClean="0"/>
              <a:t>an</a:t>
            </a:r>
            <a:r>
              <a:rPr lang="sk-SK" sz="2400" dirty="0" smtClean="0"/>
              <a:t> </a:t>
            </a:r>
            <a:r>
              <a:rPr lang="sk-SK" sz="2400" dirty="0" err="1" smtClean="0"/>
              <a:t>infinite</a:t>
            </a:r>
            <a:r>
              <a:rPr lang="sk-SK" sz="2400" dirty="0" smtClean="0"/>
              <a:t> </a:t>
            </a:r>
            <a:r>
              <a:rPr lang="sk-SK" sz="2400" dirty="0" err="1" smtClean="0"/>
              <a:t>dreamtime</a:t>
            </a:r>
            <a:endParaRPr lang="sk-SK" sz="2400" dirty="0" smtClean="0"/>
          </a:p>
        </p:txBody>
      </p:sp>
    </p:spTree>
    <p:extLst>
      <p:ext uri="{BB962C8B-B14F-4D97-AF65-F5344CB8AC3E}">
        <p14:creationId xmlns:p14="http://schemas.microsoft.com/office/powerpoint/2010/main" val="4131212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b="1" dirty="0" err="1" smtClean="0"/>
              <a:t>Nancy</a:t>
            </a:r>
            <a:r>
              <a:rPr lang="sk-SK" altLang="sk-SK" b="1" dirty="0" smtClean="0"/>
              <a:t> </a:t>
            </a:r>
            <a:r>
              <a:rPr lang="sk-SK" altLang="sk-SK" b="1" dirty="0" err="1" smtClean="0"/>
              <a:t>Munn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Focus</a:t>
            </a:r>
            <a:r>
              <a:rPr lang="sk-SK" dirty="0" smtClean="0"/>
              <a:t> on </a:t>
            </a:r>
            <a:r>
              <a:rPr lang="sk-SK" dirty="0" err="1" smtClean="0"/>
              <a:t>iconography</a:t>
            </a:r>
            <a:r>
              <a:rPr lang="sk-SK" dirty="0" smtClean="0"/>
              <a:t> and </a:t>
            </a:r>
            <a:r>
              <a:rPr lang="sk-SK" dirty="0" err="1" smtClean="0"/>
              <a:t>symbolism</a:t>
            </a:r>
            <a:endParaRPr lang="sk-SK" dirty="0" smtClean="0"/>
          </a:p>
          <a:p>
            <a:r>
              <a:rPr lang="sk-SK" dirty="0" err="1" smtClean="0"/>
              <a:t>Forms</a:t>
            </a:r>
            <a:r>
              <a:rPr lang="sk-SK" dirty="0" smtClean="0"/>
              <a:t> of </a:t>
            </a:r>
            <a:r>
              <a:rPr lang="sk-SK" dirty="0" err="1" smtClean="0"/>
              <a:t>representation</a:t>
            </a:r>
            <a:r>
              <a:rPr lang="sk-SK" dirty="0" smtClean="0"/>
              <a:t> </a:t>
            </a:r>
            <a:r>
              <a:rPr lang="sk-SK" dirty="0" err="1" smtClean="0"/>
              <a:t>carried</a:t>
            </a:r>
            <a:r>
              <a:rPr lang="sk-SK" dirty="0" smtClean="0"/>
              <a:t> by </a:t>
            </a:r>
            <a:r>
              <a:rPr lang="sk-SK" dirty="0" err="1" smtClean="0"/>
              <a:t>men</a:t>
            </a:r>
            <a:r>
              <a:rPr lang="sk-SK" dirty="0" smtClean="0"/>
              <a:t> </a:t>
            </a:r>
            <a:r>
              <a:rPr lang="sk-SK" dirty="0" err="1" smtClean="0"/>
              <a:t>exclusively</a:t>
            </a:r>
            <a:r>
              <a:rPr lang="sk-SK" dirty="0" smtClean="0"/>
              <a:t> and </a:t>
            </a:r>
            <a:r>
              <a:rPr lang="sk-SK" dirty="0" err="1" smtClean="0"/>
              <a:t>women</a:t>
            </a:r>
            <a:r>
              <a:rPr lang="sk-SK" dirty="0" smtClean="0"/>
              <a:t> </a:t>
            </a:r>
            <a:r>
              <a:rPr lang="sk-SK" dirty="0" err="1" smtClean="0"/>
              <a:t>exclusively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24481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Pierre Bourdieu: </a:t>
            </a:r>
            <a:r>
              <a:rPr lang="en-US" b="1" i="1" dirty="0" err="1" smtClean="0"/>
              <a:t>Kabyl</a:t>
            </a:r>
            <a:r>
              <a:rPr lang="en-US" b="1" i="1" dirty="0" smtClean="0"/>
              <a:t> House</a:t>
            </a:r>
            <a:endParaRPr lang="sk-SK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defRPr/>
            </a:pPr>
            <a:r>
              <a:rPr lang="en-US" i="1" dirty="0" smtClean="0"/>
              <a:t>House </a:t>
            </a:r>
            <a:r>
              <a:rPr lang="en-US" i="1" dirty="0"/>
              <a:t>as the space of objectification of generative schemes </a:t>
            </a:r>
            <a:endParaRPr lang="en-US" i="1" dirty="0" smtClean="0"/>
          </a:p>
          <a:p>
            <a:pPr>
              <a:defRPr/>
            </a:pPr>
            <a:r>
              <a:rPr lang="en-US" i="1" dirty="0" smtClean="0"/>
              <a:t>Through habit and living every person builds a practical </a:t>
            </a:r>
            <a:r>
              <a:rPr lang="en-US" i="1" dirty="0" err="1" smtClean="0"/>
              <a:t>masterz</a:t>
            </a:r>
            <a:r>
              <a:rPr lang="en-US" i="1" dirty="0" smtClean="0"/>
              <a:t> of fundamental cultural schemes</a:t>
            </a:r>
            <a:endParaRPr lang="sk-SK" dirty="0"/>
          </a:p>
        </p:txBody>
      </p:sp>
      <p:pic>
        <p:nvPicPr>
          <p:cNvPr id="6" name="Zástupný symbol pro obsah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658" y="2005806"/>
            <a:ext cx="3990975" cy="3076575"/>
          </a:xfrm>
        </p:spPr>
      </p:pic>
    </p:spTree>
    <p:extLst>
      <p:ext uri="{BB962C8B-B14F-4D97-AF65-F5344CB8AC3E}">
        <p14:creationId xmlns:p14="http://schemas.microsoft.com/office/powerpoint/2010/main" val="2881554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sk-SK" dirty="0" err="1"/>
              <a:t>Bourdieu</a:t>
            </a:r>
            <a:r>
              <a:rPr lang="sk-SK" dirty="0"/>
              <a:t>, 1979</a:t>
            </a:r>
            <a:r>
              <a:rPr lang="sk-SK" i="1" dirty="0"/>
              <a:t> </a:t>
            </a:r>
            <a:r>
              <a:rPr lang="sk-SK" i="1" dirty="0" err="1"/>
              <a:t>Distinction</a:t>
            </a:r>
            <a:endParaRPr lang="cs-CZ" dirty="0" smtClean="0"/>
          </a:p>
        </p:txBody>
      </p:sp>
      <p:sp>
        <p:nvSpPr>
          <p:cNvPr id="3584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k-SK" dirty="0" err="1"/>
              <a:t>Bourdieu</a:t>
            </a:r>
            <a:r>
              <a:rPr lang="sk-SK" dirty="0"/>
              <a:t>, 1979</a:t>
            </a:r>
            <a:r>
              <a:rPr lang="sk-SK" i="1" dirty="0"/>
              <a:t> </a:t>
            </a:r>
            <a:r>
              <a:rPr lang="sk-SK" i="1" dirty="0" err="1"/>
              <a:t>Distinction</a:t>
            </a:r>
            <a:r>
              <a:rPr lang="sk-SK" i="1" dirty="0"/>
              <a:t>: A </a:t>
            </a:r>
            <a:r>
              <a:rPr lang="sk-SK" i="1" dirty="0" err="1"/>
              <a:t>Social</a:t>
            </a:r>
            <a:r>
              <a:rPr lang="sk-SK" i="1" dirty="0"/>
              <a:t> </a:t>
            </a:r>
            <a:r>
              <a:rPr lang="sk-SK" i="1" dirty="0" err="1"/>
              <a:t>Critique</a:t>
            </a:r>
            <a:r>
              <a:rPr lang="sk-SK" i="1" dirty="0"/>
              <a:t> of </a:t>
            </a:r>
            <a:r>
              <a:rPr lang="sk-SK" i="1" dirty="0" err="1"/>
              <a:t>the</a:t>
            </a:r>
            <a:r>
              <a:rPr lang="sk-SK" i="1" dirty="0"/>
              <a:t> </a:t>
            </a:r>
            <a:r>
              <a:rPr lang="sk-SK" i="1" dirty="0" err="1"/>
              <a:t>Judgement</a:t>
            </a:r>
            <a:r>
              <a:rPr lang="sk-SK" i="1" dirty="0"/>
              <a:t> of Taste</a:t>
            </a:r>
            <a:r>
              <a:rPr lang="cs-CZ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sk-SK" dirty="0"/>
              <a:t>Kant, </a:t>
            </a:r>
            <a:r>
              <a:rPr lang="en-US" dirty="0" smtClean="0"/>
              <a:t>Critique of Judgement</a:t>
            </a:r>
            <a:r>
              <a:rPr lang="sk-SK" dirty="0" smtClean="0"/>
              <a:t>, </a:t>
            </a:r>
            <a:r>
              <a:rPr lang="sk-SK" dirty="0"/>
              <a:t>1790 </a:t>
            </a:r>
            <a:r>
              <a:rPr lang="sk-SK" dirty="0" smtClean="0"/>
              <a:t>–</a:t>
            </a:r>
            <a:r>
              <a:rPr lang="en-US" dirty="0" smtClean="0"/>
              <a:t> aesthetic (taste) judgements are individual and disinterested, based on formal qualities of object</a:t>
            </a:r>
            <a:endParaRPr lang="sk-SK" dirty="0">
              <a:latin typeface="Arial" charset="0"/>
            </a:endParaRPr>
          </a:p>
          <a:p>
            <a:pPr eaLnBrk="1" hangingPunct="1"/>
            <a:r>
              <a:rPr lang="sk-SK" dirty="0" err="1"/>
              <a:t>Bourdieu</a:t>
            </a:r>
            <a:r>
              <a:rPr lang="sk-SK" dirty="0"/>
              <a:t>: </a:t>
            </a:r>
            <a:r>
              <a:rPr lang="en-US" dirty="0" smtClean="0"/>
              <a:t>taste is not individual and is not disinterested</a:t>
            </a:r>
            <a:endParaRPr lang="sk-SK" dirty="0"/>
          </a:p>
          <a:p>
            <a:pPr eaLnBrk="1" hangingPunct="1">
              <a:lnSpc>
                <a:spcPct val="90000"/>
              </a:lnSpc>
            </a:pPr>
            <a:endParaRPr lang="sk-SK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932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Bourdieu</a:t>
            </a:r>
            <a:r>
              <a:rPr lang="sk-SK" dirty="0"/>
              <a:t>, 1979</a:t>
            </a:r>
            <a:r>
              <a:rPr lang="sk-SK" i="1" dirty="0"/>
              <a:t> </a:t>
            </a:r>
            <a:r>
              <a:rPr lang="sk-SK" i="1" dirty="0" err="1"/>
              <a:t>Distinction</a:t>
            </a:r>
            <a:endParaRPr lang="sk-SK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593" y="1772816"/>
            <a:ext cx="2466975" cy="1847850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0567" y="3051919"/>
            <a:ext cx="247650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82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Bourdieu</a:t>
            </a:r>
            <a:r>
              <a:rPr lang="sk-SK" dirty="0"/>
              <a:t>, 1979</a:t>
            </a:r>
            <a:r>
              <a:rPr lang="sk-SK" i="1" dirty="0"/>
              <a:t> </a:t>
            </a:r>
            <a:r>
              <a:rPr lang="sk-SK" i="1" dirty="0" err="1"/>
              <a:t>Distinction</a:t>
            </a:r>
            <a:endParaRPr lang="sk-SK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85" y="2007106"/>
            <a:ext cx="2466975" cy="1847850"/>
          </a:xfrm>
        </p:spPr>
      </p:pic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From art historian concept of culture </a:t>
            </a:r>
            <a:r>
              <a:rPr lang="en-US" dirty="0" smtClean="0"/>
              <a:t>(studying high arts) </a:t>
            </a:r>
            <a:r>
              <a:rPr lang="en-US" dirty="0"/>
              <a:t>to anthropological concept of culture </a:t>
            </a:r>
            <a:r>
              <a:rPr lang="en-US" dirty="0" smtClean="0"/>
              <a:t>(</a:t>
            </a:r>
            <a:r>
              <a:rPr lang="en-US" dirty="0"/>
              <a:t>studying </a:t>
            </a:r>
            <a:r>
              <a:rPr lang="en-US" dirty="0" smtClean="0"/>
              <a:t>way </a:t>
            </a:r>
            <a:r>
              <a:rPr lang="en-US" dirty="0"/>
              <a:t>of </a:t>
            </a:r>
            <a:r>
              <a:rPr lang="en-US" dirty="0" smtClean="0"/>
              <a:t>life)</a:t>
            </a:r>
            <a:endParaRPr lang="sk-SK" dirty="0" smtClean="0"/>
          </a:p>
          <a:p>
            <a:r>
              <a:rPr lang="sk-SK" dirty="0" err="1" smtClean="0"/>
              <a:t>Social</a:t>
            </a:r>
            <a:r>
              <a:rPr lang="sk-SK" dirty="0" smtClean="0"/>
              <a:t> </a:t>
            </a:r>
            <a:r>
              <a:rPr lang="sk-SK" dirty="0" err="1" smtClean="0"/>
              <a:t>position</a:t>
            </a:r>
            <a:r>
              <a:rPr lang="sk-SK" dirty="0" smtClean="0"/>
              <a:t> </a:t>
            </a:r>
            <a:r>
              <a:rPr lang="sk-SK" dirty="0" err="1" smtClean="0"/>
              <a:t>defined</a:t>
            </a:r>
            <a:r>
              <a:rPr lang="sk-SK" dirty="0" smtClean="0"/>
              <a:t> by a </a:t>
            </a:r>
            <a:r>
              <a:rPr lang="sk-SK" dirty="0" err="1" smtClean="0"/>
              <a:t>combination</a:t>
            </a:r>
            <a:r>
              <a:rPr lang="sk-SK" dirty="0" smtClean="0"/>
              <a:t> of </a:t>
            </a:r>
            <a:r>
              <a:rPr lang="sk-SK" dirty="0" err="1" smtClean="0"/>
              <a:t>economic</a:t>
            </a:r>
            <a:r>
              <a:rPr lang="sk-SK" dirty="0" smtClean="0"/>
              <a:t> and </a:t>
            </a:r>
            <a:r>
              <a:rPr lang="sk-SK" dirty="0" err="1" smtClean="0"/>
              <a:t>cultural</a:t>
            </a:r>
            <a:r>
              <a:rPr lang="sk-SK" dirty="0" smtClean="0"/>
              <a:t> </a:t>
            </a:r>
            <a:r>
              <a:rPr lang="sk-SK" dirty="0" err="1" smtClean="0"/>
              <a:t>capital</a:t>
            </a:r>
            <a:r>
              <a:rPr lang="sk-SK" dirty="0" smtClean="0"/>
              <a:t>. </a:t>
            </a:r>
            <a:endParaRPr lang="sk-SK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9723" y="4213732"/>
            <a:ext cx="276225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79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Bourdieu</a:t>
            </a:r>
            <a:r>
              <a:rPr lang="sk-SK" dirty="0"/>
              <a:t>, 1979</a:t>
            </a:r>
            <a:r>
              <a:rPr lang="sk-SK" i="1" dirty="0"/>
              <a:t> </a:t>
            </a:r>
            <a:r>
              <a:rPr lang="sk-SK" i="1" dirty="0" err="1"/>
              <a:t>Distinction</a:t>
            </a:r>
            <a:endParaRPr lang="sk-SK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987" y="1587237"/>
            <a:ext cx="3567635" cy="4525963"/>
          </a:xfrm>
        </p:spPr>
      </p:pic>
    </p:spTree>
    <p:extLst>
      <p:ext uri="{BB962C8B-B14F-4D97-AF65-F5344CB8AC3E}">
        <p14:creationId xmlns:p14="http://schemas.microsoft.com/office/powerpoint/2010/main" val="347116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653</Words>
  <Application>Microsoft Office PowerPoint</Application>
  <PresentationFormat>Širokoúhlá obrazovka</PresentationFormat>
  <Paragraphs>64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Things and cosmology: things as order   </vt:lpstr>
      <vt:lpstr>Nancy Munn</vt:lpstr>
      <vt:lpstr>Nancy Munn</vt:lpstr>
      <vt:lpstr>Nancy Munn</vt:lpstr>
      <vt:lpstr>Pierre Bourdieu: Kabyl House</vt:lpstr>
      <vt:lpstr>Bourdieu, 1979 Distinction</vt:lpstr>
      <vt:lpstr>Bourdieu, 1979 Distinction</vt:lpstr>
      <vt:lpstr>Bourdieu, 1979 Distinction</vt:lpstr>
      <vt:lpstr>Bourdieu, 1979 Distinction</vt:lpstr>
      <vt:lpstr>Bourdieu, Distinction- Habitus</vt:lpstr>
      <vt:lpstr>Bourdieu, Distinction- taste and symbolic power</vt:lpstr>
      <vt:lpstr>Bourdieu, 1979 Distinction</vt:lpstr>
      <vt:lpstr>Critique</vt:lpstr>
      <vt:lpstr>Alison Clarke: Aesthetics of social aspiration (in Home Possessions, ed. by Miller)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Zuzana Burikova</dc:creator>
  <cp:lastModifiedBy>Zuzana Burikova</cp:lastModifiedBy>
  <cp:revision>8</cp:revision>
  <dcterms:created xsi:type="dcterms:W3CDTF">2019-03-26T07:30:09Z</dcterms:created>
  <dcterms:modified xsi:type="dcterms:W3CDTF">2019-03-26T09:15:45Z</dcterms:modified>
</cp:coreProperties>
</file>