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63" r:id="rId6"/>
    <p:sldId id="264" r:id="rId7"/>
    <p:sldId id="267" r:id="rId8"/>
    <p:sldId id="265" r:id="rId9"/>
    <p:sldId id="266" r:id="rId10"/>
    <p:sldId id="271" r:id="rId11"/>
    <p:sldId id="272" r:id="rId12"/>
    <p:sldId id="280" r:id="rId13"/>
    <p:sldId id="278" r:id="rId14"/>
    <p:sldId id="279" r:id="rId15"/>
    <p:sldId id="276" r:id="rId16"/>
    <p:sldId id="273" r:id="rId17"/>
    <p:sldId id="274" r:id="rId18"/>
    <p:sldId id="268" r:id="rId19"/>
    <p:sldId id="281" r:id="rId20"/>
    <p:sldId id="270" r:id="rId21"/>
    <p:sldId id="277" r:id="rId22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496" autoAdjust="0"/>
    <p:restoredTop sz="94660"/>
  </p:normalViewPr>
  <p:slideViewPr>
    <p:cSldViewPr snapToGrid="0">
      <p:cViewPr varScale="1">
        <p:scale>
          <a:sx n="84" d="100"/>
          <a:sy n="84" d="100"/>
        </p:scale>
        <p:origin x="70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4808F-21D9-4157-B442-E2840D21D5EA}" type="datetimeFigureOut">
              <a:rPr lang="sk-SK" smtClean="0"/>
              <a:t>9. 4. 2019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38F18-EA0E-45B3-A55C-0B9F5BF74C3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7890904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4808F-21D9-4157-B442-E2840D21D5EA}" type="datetimeFigureOut">
              <a:rPr lang="sk-SK" smtClean="0"/>
              <a:t>9. 4. 2019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38F18-EA0E-45B3-A55C-0B9F5BF74C3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553740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4808F-21D9-4157-B442-E2840D21D5EA}" type="datetimeFigureOut">
              <a:rPr lang="sk-SK" smtClean="0"/>
              <a:t>9. 4. 2019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38F18-EA0E-45B3-A55C-0B9F5BF74C3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3332327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4808F-21D9-4157-B442-E2840D21D5EA}" type="datetimeFigureOut">
              <a:rPr lang="sk-SK" smtClean="0"/>
              <a:t>9. 4. 2019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38F18-EA0E-45B3-A55C-0B9F5BF74C3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7266989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4808F-21D9-4157-B442-E2840D21D5EA}" type="datetimeFigureOut">
              <a:rPr lang="sk-SK" smtClean="0"/>
              <a:t>9. 4. 2019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38F18-EA0E-45B3-A55C-0B9F5BF74C3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60438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4808F-21D9-4157-B442-E2840D21D5EA}" type="datetimeFigureOut">
              <a:rPr lang="sk-SK" smtClean="0"/>
              <a:t>9. 4. 2019</a:t>
            </a:fld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38F18-EA0E-45B3-A55C-0B9F5BF74C3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088933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4808F-21D9-4157-B442-E2840D21D5EA}" type="datetimeFigureOut">
              <a:rPr lang="sk-SK" smtClean="0"/>
              <a:t>9. 4. 2019</a:t>
            </a:fld>
            <a:endParaRPr lang="sk-SK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38F18-EA0E-45B3-A55C-0B9F5BF74C3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6882549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4808F-21D9-4157-B442-E2840D21D5EA}" type="datetimeFigureOut">
              <a:rPr lang="sk-SK" smtClean="0"/>
              <a:t>9. 4. 2019</a:t>
            </a:fld>
            <a:endParaRPr lang="sk-SK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38F18-EA0E-45B3-A55C-0B9F5BF74C3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881694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4808F-21D9-4157-B442-E2840D21D5EA}" type="datetimeFigureOut">
              <a:rPr lang="sk-SK" smtClean="0"/>
              <a:t>9. 4. 2019</a:t>
            </a:fld>
            <a:endParaRPr lang="sk-SK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38F18-EA0E-45B3-A55C-0B9F5BF74C3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715732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4808F-21D9-4157-B442-E2840D21D5EA}" type="datetimeFigureOut">
              <a:rPr lang="sk-SK" smtClean="0"/>
              <a:t>9. 4. 2019</a:t>
            </a:fld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38F18-EA0E-45B3-A55C-0B9F5BF74C3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185367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4808F-21D9-4157-B442-E2840D21D5EA}" type="datetimeFigureOut">
              <a:rPr lang="sk-SK" smtClean="0"/>
              <a:t>9. 4. 2019</a:t>
            </a:fld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38F18-EA0E-45B3-A55C-0B9F5BF74C3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841422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14808F-21D9-4157-B442-E2840D21D5EA}" type="datetimeFigureOut">
              <a:rPr lang="sk-SK" smtClean="0"/>
              <a:t>9. 4. 2019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238F18-EA0E-45B3-A55C-0B9F5BF74C3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0405348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g"/><Relationship Id="rId4" Type="http://schemas.openxmlformats.org/officeDocument/2006/relationships/image" Target="../media/image7.jp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1.jp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Consumption and identity, consumption and relations: How things make people 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 smtClean="0"/>
              <a:t>Week</a:t>
            </a:r>
            <a:r>
              <a:rPr lang="cs-CZ" dirty="0" smtClean="0"/>
              <a:t> 8, 10th </a:t>
            </a:r>
            <a:r>
              <a:rPr lang="cs-CZ" dirty="0" err="1" smtClean="0"/>
              <a:t>April</a:t>
            </a:r>
            <a:r>
              <a:rPr lang="cs-CZ" dirty="0" smtClean="0"/>
              <a:t> 2019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725403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Consumption and identity in postmodern society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Consumption and </a:t>
            </a:r>
            <a:r>
              <a:rPr lang="sk-SK" dirty="0" smtClean="0"/>
              <a:t>identity </a:t>
            </a:r>
            <a:r>
              <a:rPr lang="en-US" dirty="0" smtClean="0"/>
              <a:t>are related through </a:t>
            </a:r>
            <a:r>
              <a:rPr lang="en-US" b="1" dirty="0" smtClean="0"/>
              <a:t>lifestyle</a:t>
            </a:r>
            <a:r>
              <a:rPr lang="en-US" dirty="0" smtClean="0"/>
              <a:t>. Lifestyle is oriented around objects of consumption. Everyday routines of sociality</a:t>
            </a:r>
            <a:r>
              <a:rPr lang="sk-SK" dirty="0" smtClean="0"/>
              <a:t>:</a:t>
            </a:r>
          </a:p>
          <a:p>
            <a:r>
              <a:rPr lang="sk-SK" b="1" dirty="0" err="1" smtClean="0"/>
              <a:t>Giddens</a:t>
            </a:r>
            <a:r>
              <a:rPr lang="en-US" b="1" dirty="0"/>
              <a:t>:</a:t>
            </a:r>
            <a:r>
              <a:rPr lang="sk-SK" b="1" dirty="0" smtClean="0"/>
              <a:t> </a:t>
            </a:r>
            <a:r>
              <a:rPr lang="en-US" dirty="0" smtClean="0"/>
              <a:t>Consumption </a:t>
            </a:r>
            <a:r>
              <a:rPr lang="en-US" dirty="0"/>
              <a:t>and </a:t>
            </a:r>
            <a:r>
              <a:rPr lang="sk-SK" dirty="0"/>
              <a:t>identity </a:t>
            </a:r>
            <a:r>
              <a:rPr lang="en-US" dirty="0"/>
              <a:t>are related through </a:t>
            </a:r>
            <a:r>
              <a:rPr lang="en-US" b="1" dirty="0"/>
              <a:t>lifestyle</a:t>
            </a:r>
            <a:r>
              <a:rPr lang="en-US" dirty="0"/>
              <a:t>; Everyday routines of sociality: </a:t>
            </a:r>
            <a:r>
              <a:rPr lang="sk-SK" dirty="0"/>
              <a:t>„</a:t>
            </a:r>
            <a:r>
              <a:rPr lang="en-US" dirty="0"/>
              <a:t>lifestyle is routine acting</a:t>
            </a:r>
            <a:r>
              <a:rPr lang="sk-SK" dirty="0"/>
              <a:t> “</a:t>
            </a:r>
            <a:r>
              <a:rPr lang="en-US" dirty="0"/>
              <a:t>;</a:t>
            </a:r>
            <a:r>
              <a:rPr lang="sk-SK" dirty="0"/>
              <a:t> </a:t>
            </a:r>
            <a:r>
              <a:rPr lang="en-US" dirty="0"/>
              <a:t>routines are embedded in everyday choices and practices of fashion, food, </a:t>
            </a:r>
            <a:r>
              <a:rPr lang="en-US" dirty="0" err="1"/>
              <a:t>behaviour</a:t>
            </a:r>
            <a:r>
              <a:rPr lang="en-US" dirty="0"/>
              <a:t> etc.; Routines (unlike Bourdieu’s habitus) can be changed  </a:t>
            </a:r>
            <a:endParaRPr lang="sk-SK" dirty="0"/>
          </a:p>
          <a:p>
            <a:r>
              <a:rPr lang="sk-SK" b="1" dirty="0" err="1" smtClean="0"/>
              <a:t>Slater</a:t>
            </a:r>
            <a:r>
              <a:rPr lang="sk-SK" dirty="0" smtClean="0"/>
              <a:t>: </a:t>
            </a:r>
            <a:r>
              <a:rPr lang="en-US" dirty="0" smtClean="0"/>
              <a:t>lifestyle does not correspond to traditional status differences and class differentiation</a:t>
            </a:r>
            <a:r>
              <a:rPr lang="sk-SK" dirty="0" smtClean="0"/>
              <a:t>, </a:t>
            </a:r>
            <a:r>
              <a:rPr lang="en-US" dirty="0" smtClean="0"/>
              <a:t>does not expect long socialization and learning</a:t>
            </a:r>
            <a:r>
              <a:rPr lang="sk-SK" dirty="0" smtClean="0"/>
              <a:t>. </a:t>
            </a:r>
            <a:r>
              <a:rPr lang="en-US" dirty="0" smtClean="0"/>
              <a:t>Is not stable, depends on consumer choices, cultural representations, signs and media. </a:t>
            </a:r>
            <a:r>
              <a:rPr lang="en-US" b="1" dirty="0" smtClean="0"/>
              <a:t>Voluntary </a:t>
            </a:r>
            <a:r>
              <a:rPr lang="sk-SK" dirty="0" smtClean="0"/>
              <a:t>– </a:t>
            </a:r>
            <a:r>
              <a:rPr lang="en-US" b="1" dirty="0" smtClean="0"/>
              <a:t>choice </a:t>
            </a:r>
            <a:r>
              <a:rPr lang="en-US" dirty="0" smtClean="0"/>
              <a:t>of </a:t>
            </a:r>
            <a:r>
              <a:rPr lang="sk-SK" dirty="0" smtClean="0"/>
              <a:t>identity</a:t>
            </a:r>
            <a:r>
              <a:rPr lang="en-US" dirty="0" smtClean="0"/>
              <a:t>; identity can be accepted and abandoned</a:t>
            </a:r>
            <a:endParaRPr lang="sk-SK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089952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 err="1" smtClean="0"/>
              <a:t>Consumption</a:t>
            </a:r>
            <a:r>
              <a:rPr lang="sk-SK" dirty="0" smtClean="0"/>
              <a:t> and identity: </a:t>
            </a:r>
            <a:r>
              <a:rPr lang="sk-SK" dirty="0" err="1" smtClean="0"/>
              <a:t>example</a:t>
            </a:r>
            <a:r>
              <a:rPr lang="sk-SK" dirty="0" smtClean="0"/>
              <a:t> - </a:t>
            </a:r>
            <a:r>
              <a:rPr lang="sk-SK" dirty="0" err="1" smtClean="0"/>
              <a:t>gender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sk-SK" b="1" dirty="0" err="1"/>
              <a:t>Jantzen</a:t>
            </a:r>
            <a:r>
              <a:rPr lang="sk-SK" b="1" dirty="0"/>
              <a:t>, </a:t>
            </a:r>
            <a:r>
              <a:rPr lang="sk-SK" b="1" dirty="0" err="1"/>
              <a:t>Ostergaard</a:t>
            </a:r>
            <a:r>
              <a:rPr lang="sk-SK" b="1" dirty="0"/>
              <a:t>, </a:t>
            </a:r>
            <a:r>
              <a:rPr lang="sk-SK" b="1" dirty="0" err="1"/>
              <a:t>Vieira</a:t>
            </a:r>
            <a:r>
              <a:rPr lang="sk-SK" b="1" dirty="0"/>
              <a:t>: </a:t>
            </a:r>
            <a:r>
              <a:rPr lang="sk-SK" b="1" dirty="0" err="1"/>
              <a:t>Becoming</a:t>
            </a:r>
            <a:r>
              <a:rPr lang="sk-SK" b="1" dirty="0"/>
              <a:t> a </a:t>
            </a:r>
            <a:r>
              <a:rPr lang="sk-SK" b="1" dirty="0" err="1"/>
              <a:t>woman</a:t>
            </a:r>
            <a:r>
              <a:rPr lang="sk-SK" b="1" dirty="0"/>
              <a:t> to </a:t>
            </a:r>
            <a:r>
              <a:rPr lang="sk-SK" b="1" dirty="0" err="1"/>
              <a:t>the</a:t>
            </a:r>
            <a:r>
              <a:rPr lang="sk-SK" b="1" dirty="0"/>
              <a:t> </a:t>
            </a:r>
            <a:r>
              <a:rPr lang="sk-SK" b="1" dirty="0" err="1"/>
              <a:t>backbone</a:t>
            </a:r>
            <a:r>
              <a:rPr lang="sk-SK" b="1" dirty="0"/>
              <a:t>. </a:t>
            </a:r>
            <a:r>
              <a:rPr lang="sk-SK" b="1" dirty="0" err="1"/>
              <a:t>Lingerie</a:t>
            </a:r>
            <a:r>
              <a:rPr lang="sk-SK" b="1" dirty="0"/>
              <a:t> </a:t>
            </a:r>
            <a:r>
              <a:rPr lang="sk-SK" b="1" dirty="0" err="1"/>
              <a:t>consumption</a:t>
            </a:r>
            <a:r>
              <a:rPr lang="sk-SK" b="1" dirty="0"/>
              <a:t> and </a:t>
            </a:r>
            <a:r>
              <a:rPr lang="sk-SK" b="1" dirty="0" err="1"/>
              <a:t>experience</a:t>
            </a:r>
            <a:r>
              <a:rPr lang="sk-SK" b="1" dirty="0"/>
              <a:t> of </a:t>
            </a:r>
            <a:r>
              <a:rPr lang="sk-SK" b="1" dirty="0" err="1"/>
              <a:t>feminine</a:t>
            </a:r>
            <a:r>
              <a:rPr lang="sk-SK" b="1" dirty="0"/>
              <a:t> </a:t>
            </a:r>
            <a:r>
              <a:rPr lang="sk-SK" b="1" dirty="0" smtClean="0"/>
              <a:t>identity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sk-SK" dirty="0" err="1" smtClean="0"/>
              <a:t>Edndeavour</a:t>
            </a:r>
            <a:r>
              <a:rPr lang="sk-SK" dirty="0" smtClean="0"/>
              <a:t> to </a:t>
            </a:r>
            <a:r>
              <a:rPr lang="sk-SK" dirty="0" err="1" smtClean="0"/>
              <a:t>control</a:t>
            </a:r>
            <a:r>
              <a:rPr lang="sk-SK" dirty="0" smtClean="0"/>
              <a:t> </a:t>
            </a:r>
            <a:r>
              <a:rPr lang="sk-SK" dirty="0" err="1" smtClean="0"/>
              <a:t>the</a:t>
            </a:r>
            <a:r>
              <a:rPr lang="sk-SK" dirty="0" smtClean="0"/>
              <a:t> </a:t>
            </a:r>
            <a:r>
              <a:rPr lang="sk-SK" dirty="0" err="1" smtClean="0"/>
              <a:t>environment</a:t>
            </a:r>
            <a:r>
              <a:rPr lang="sk-SK" dirty="0" smtClean="0"/>
              <a:t> </a:t>
            </a:r>
            <a:r>
              <a:rPr lang="sk-SK" dirty="0" err="1" smtClean="0"/>
              <a:t>through</a:t>
            </a:r>
            <a:r>
              <a:rPr lang="sk-SK" dirty="0" smtClean="0"/>
              <a:t> </a:t>
            </a:r>
            <a:r>
              <a:rPr lang="sk-SK" dirty="0" err="1" smtClean="0"/>
              <a:t>the</a:t>
            </a:r>
            <a:r>
              <a:rPr lang="sk-SK" dirty="0" smtClean="0"/>
              <a:t> </a:t>
            </a:r>
            <a:r>
              <a:rPr lang="sk-SK" dirty="0" err="1" smtClean="0"/>
              <a:t>control</a:t>
            </a:r>
            <a:r>
              <a:rPr lang="sk-SK" dirty="0" smtClean="0"/>
              <a:t> over </a:t>
            </a:r>
            <a:r>
              <a:rPr lang="sk-SK" dirty="0" err="1" smtClean="0"/>
              <a:t>the</a:t>
            </a:r>
            <a:r>
              <a:rPr lang="sk-SK" dirty="0" smtClean="0"/>
              <a:t> body: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altLang="sk-SK" dirty="0"/>
              <a:t>Foucault: technologies of </a:t>
            </a:r>
            <a:r>
              <a:rPr lang="en-US" altLang="sk-SK" dirty="0" err="1"/>
              <a:t>subjectivation</a:t>
            </a:r>
            <a:r>
              <a:rPr lang="en-US" altLang="sk-SK" dirty="0"/>
              <a:t> -&gt; technologies for creation of self/person -&gt; formalized sets of techniques leading individuals to correct management of their bodies</a:t>
            </a:r>
            <a:endParaRPr lang="cs-CZ" altLang="sk-SK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sk-SK" dirty="0" err="1" smtClean="0"/>
              <a:t>Right</a:t>
            </a:r>
            <a:r>
              <a:rPr lang="sk-SK" dirty="0" smtClean="0"/>
              <a:t> </a:t>
            </a:r>
            <a:r>
              <a:rPr lang="sk-SK" dirty="0" err="1" smtClean="0"/>
              <a:t>things</a:t>
            </a:r>
            <a:r>
              <a:rPr lang="sk-SK" dirty="0" smtClean="0"/>
              <a:t> </a:t>
            </a:r>
            <a:r>
              <a:rPr lang="sk-SK" dirty="0" err="1" smtClean="0"/>
              <a:t>for</a:t>
            </a:r>
            <a:r>
              <a:rPr lang="sk-SK" dirty="0" smtClean="0"/>
              <a:t> </a:t>
            </a:r>
            <a:r>
              <a:rPr lang="sk-SK" dirty="0" err="1" smtClean="0"/>
              <a:t>the</a:t>
            </a:r>
            <a:r>
              <a:rPr lang="sk-SK" dirty="0" smtClean="0"/>
              <a:t> </a:t>
            </a:r>
            <a:r>
              <a:rPr lang="sk-SK" dirty="0" err="1" smtClean="0"/>
              <a:t>right</a:t>
            </a:r>
            <a:r>
              <a:rPr lang="sk-SK" dirty="0" smtClean="0"/>
              <a:t> </a:t>
            </a:r>
            <a:r>
              <a:rPr lang="sk-SK" dirty="0" err="1" smtClean="0"/>
              <a:t>occassion</a:t>
            </a:r>
            <a:r>
              <a:rPr lang="sk-SK" dirty="0" smtClean="0"/>
              <a:t> on </a:t>
            </a:r>
            <a:r>
              <a:rPr lang="sk-SK" dirty="0" err="1" smtClean="0"/>
              <a:t>the</a:t>
            </a:r>
            <a:r>
              <a:rPr lang="sk-SK" dirty="0" smtClean="0"/>
              <a:t> </a:t>
            </a:r>
            <a:r>
              <a:rPr lang="sk-SK" dirty="0" err="1" smtClean="0"/>
              <a:t>right</a:t>
            </a:r>
            <a:r>
              <a:rPr lang="sk-SK" dirty="0" smtClean="0"/>
              <a:t> body</a:t>
            </a:r>
            <a:r>
              <a:rPr lang="en-US" dirty="0" smtClean="0"/>
              <a:t>; lingerie enables certain feeling, experience of the body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273324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 smtClean="0"/>
              <a:t>Power</a:t>
            </a:r>
            <a:r>
              <a:rPr lang="sk-SK" dirty="0" smtClean="0"/>
              <a:t> of </a:t>
            </a:r>
            <a:r>
              <a:rPr lang="sk-SK" dirty="0" err="1" smtClean="0"/>
              <a:t>invisible</a:t>
            </a:r>
            <a:r>
              <a:rPr lang="sk-SK" dirty="0" smtClean="0"/>
              <a:t> </a:t>
            </a:r>
            <a:r>
              <a:rPr lang="sk-SK" dirty="0" err="1" smtClean="0"/>
              <a:t>things</a:t>
            </a:r>
            <a:endParaRPr lang="sk-SK" dirty="0"/>
          </a:p>
        </p:txBody>
      </p:sp>
      <p:pic>
        <p:nvPicPr>
          <p:cNvPr id="7" name="Zástupný symbol pro obsah 6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601" y="1782128"/>
            <a:ext cx="2841758" cy="4351338"/>
          </a:xfrm>
        </p:spPr>
      </p:pic>
      <p:pic>
        <p:nvPicPr>
          <p:cNvPr id="8" name="Zástupný symbol pro obsah 7"/>
          <p:cNvPicPr>
            <a:picLocks noGrp="1" noChangeAspect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7724" y="1873568"/>
            <a:ext cx="2717912" cy="4351338"/>
          </a:xfrm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07492" y="2027872"/>
            <a:ext cx="1743075" cy="2619375"/>
          </a:xfrm>
          <a:prstGeom prst="rect">
            <a:avLst/>
          </a:prstGeom>
        </p:spPr>
      </p:pic>
      <p:pic>
        <p:nvPicPr>
          <p:cNvPr id="10" name="Obrázek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9167" y="3337559"/>
            <a:ext cx="1800225" cy="2543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26824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 smtClean="0"/>
              <a:t>Importance</a:t>
            </a:r>
            <a:r>
              <a:rPr lang="sk-SK" dirty="0" smtClean="0"/>
              <a:t> of </a:t>
            </a:r>
            <a:r>
              <a:rPr lang="sk-SK" dirty="0" err="1" smtClean="0"/>
              <a:t>having</a:t>
            </a:r>
            <a:r>
              <a:rPr lang="sk-SK" dirty="0" smtClean="0"/>
              <a:t> </a:t>
            </a:r>
            <a:r>
              <a:rPr lang="sk-SK" dirty="0" err="1" smtClean="0"/>
              <a:t>right</a:t>
            </a:r>
            <a:r>
              <a:rPr lang="sk-SK" dirty="0" smtClean="0"/>
              <a:t> body</a:t>
            </a:r>
            <a:endParaRPr lang="sk-SK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644016"/>
            <a:ext cx="1897380" cy="2857500"/>
          </a:xfr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1900" y="2478407"/>
            <a:ext cx="3302000" cy="3302000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9950" y="2930049"/>
            <a:ext cx="1743075" cy="2619375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39075" y="365125"/>
            <a:ext cx="3784600" cy="571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21777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 smtClean="0"/>
              <a:t>Harlot</a:t>
            </a:r>
            <a:r>
              <a:rPr lang="sk-SK" dirty="0" smtClean="0"/>
              <a:t> </a:t>
            </a:r>
            <a:r>
              <a:rPr lang="sk-SK" dirty="0" err="1" smtClean="0"/>
              <a:t>versus</a:t>
            </a:r>
            <a:r>
              <a:rPr lang="sk-SK" dirty="0"/>
              <a:t> </a:t>
            </a:r>
            <a:r>
              <a:rPr lang="sk-SK" dirty="0" err="1" smtClean="0"/>
              <a:t>Madonna</a:t>
            </a:r>
            <a:r>
              <a:rPr lang="en-US" dirty="0" smtClean="0"/>
              <a:t>; </a:t>
            </a:r>
            <a:r>
              <a:rPr lang="sk-SK" dirty="0" err="1" smtClean="0"/>
              <a:t>courtesan</a:t>
            </a:r>
            <a:r>
              <a:rPr lang="sk-SK" dirty="0" smtClean="0"/>
              <a:t> </a:t>
            </a:r>
            <a:r>
              <a:rPr lang="sk-SK" dirty="0" err="1" smtClean="0"/>
              <a:t>versus</a:t>
            </a:r>
            <a:r>
              <a:rPr lang="sk-SK" dirty="0" smtClean="0"/>
              <a:t> </a:t>
            </a:r>
            <a:r>
              <a:rPr lang="sk-SK" dirty="0" err="1" smtClean="0"/>
              <a:t>housewife</a:t>
            </a:r>
            <a:endParaRPr lang="sk-SK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0904" y="1825625"/>
            <a:ext cx="3116192" cy="4351338"/>
          </a:xfrm>
        </p:spPr>
      </p:pic>
      <p:pic>
        <p:nvPicPr>
          <p:cNvPr id="8" name="Zástupný symbol pro obsah 7"/>
          <p:cNvPicPr>
            <a:picLocks noGrp="1" noChangeAspect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200" y="1825625"/>
            <a:ext cx="5181600" cy="3658209"/>
          </a:xfr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2168" y="3909695"/>
            <a:ext cx="1743075" cy="2619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63029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 in couples: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Describe (10 sentences) relation between consumption and identity in Layne’s work on pregnancy loss.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7577334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err="1" smtClean="0"/>
              <a:t>Consumption</a:t>
            </a:r>
            <a:r>
              <a:rPr lang="sk-SK" b="1" dirty="0" smtClean="0"/>
              <a:t> </a:t>
            </a:r>
            <a:r>
              <a:rPr lang="en-US" b="1" dirty="0" smtClean="0"/>
              <a:t>and relationships: </a:t>
            </a:r>
            <a:r>
              <a:rPr lang="sk-SK" b="1" dirty="0" err="1" smtClean="0"/>
              <a:t>objectification</a:t>
            </a:r>
            <a:endParaRPr lang="sk-SK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charset="0"/>
              <a:buNone/>
            </a:pPr>
            <a:r>
              <a:rPr lang="cs-CZ" b="1" dirty="0"/>
              <a:t>Daniel Miller. 1987. </a:t>
            </a:r>
            <a:r>
              <a:rPr lang="cs-CZ" b="1" dirty="0" err="1"/>
              <a:t>Material</a:t>
            </a:r>
            <a:r>
              <a:rPr lang="cs-CZ" b="1" dirty="0"/>
              <a:t> </a:t>
            </a:r>
            <a:r>
              <a:rPr lang="cs-CZ" b="1" dirty="0" err="1"/>
              <a:t>Culture</a:t>
            </a:r>
            <a:r>
              <a:rPr lang="cs-CZ" b="1" dirty="0"/>
              <a:t> and </a:t>
            </a:r>
            <a:r>
              <a:rPr lang="cs-CZ" b="1" dirty="0" err="1"/>
              <a:t>Mass</a:t>
            </a:r>
            <a:r>
              <a:rPr lang="cs-CZ" b="1" dirty="0"/>
              <a:t> </a:t>
            </a:r>
            <a:r>
              <a:rPr lang="cs-CZ" b="1" dirty="0" err="1"/>
              <a:t>Consumption</a:t>
            </a:r>
            <a:endParaRPr lang="cs-CZ" dirty="0"/>
          </a:p>
          <a:p>
            <a:r>
              <a:rPr lang="en-US" dirty="0" smtClean="0"/>
              <a:t>Objects of consumption are key elements of culture – they are used in dialectic process of </a:t>
            </a:r>
            <a:r>
              <a:rPr lang="sk-SK" b="1" dirty="0" err="1" smtClean="0"/>
              <a:t>objectification</a:t>
            </a:r>
            <a:r>
              <a:rPr lang="en-US" b="1" dirty="0"/>
              <a:t> </a:t>
            </a:r>
            <a:r>
              <a:rPr lang="en-US" dirty="0" smtClean="0"/>
              <a:t>and as such</a:t>
            </a:r>
            <a:r>
              <a:rPr lang="sk-SK" dirty="0" smtClean="0"/>
              <a:t> </a:t>
            </a:r>
            <a:r>
              <a:rPr lang="en-US" dirty="0" smtClean="0"/>
              <a:t>are means for creation of social meanings, identities and practices </a:t>
            </a:r>
          </a:p>
          <a:p>
            <a:r>
              <a:rPr lang="en-GB" altLang="sk-SK" dirty="0"/>
              <a:t>The concept is inspired by Hegel, Marx, Simmel”, Bourdieu, and </a:t>
            </a:r>
            <a:r>
              <a:rPr lang="en-GB" altLang="sk-SK" dirty="0" smtClean="0"/>
              <a:t>Munn</a:t>
            </a:r>
          </a:p>
          <a:p>
            <a:r>
              <a:rPr lang="en-US" altLang="sk-SK" dirty="0"/>
              <a:t>For Miller it does not make sense to </a:t>
            </a:r>
            <a:r>
              <a:rPr lang="en-US" altLang="sk-SK" dirty="0" err="1"/>
              <a:t>analyse</a:t>
            </a:r>
            <a:r>
              <a:rPr lang="en-US" altLang="sk-SK" dirty="0"/>
              <a:t> things on their own and social relations on their own: Culture</a:t>
            </a:r>
            <a:r>
              <a:rPr lang="sk-SK" altLang="sk-SK" dirty="0"/>
              <a:t> „</a:t>
            </a:r>
            <a:r>
              <a:rPr lang="sk-SK" altLang="sk-SK" dirty="0" err="1"/>
              <a:t>is</a:t>
            </a:r>
            <a:r>
              <a:rPr lang="sk-SK" altLang="sk-SK" dirty="0"/>
              <a:t> </a:t>
            </a:r>
            <a:r>
              <a:rPr lang="sk-SK" altLang="sk-SK" dirty="0" err="1"/>
              <a:t>always</a:t>
            </a:r>
            <a:r>
              <a:rPr lang="sk-SK" altLang="sk-SK" dirty="0"/>
              <a:t> a </a:t>
            </a:r>
            <a:r>
              <a:rPr lang="sk-SK" altLang="sk-SK" dirty="0" err="1"/>
              <a:t>process</a:t>
            </a:r>
            <a:r>
              <a:rPr lang="sk-SK" altLang="sk-SK" dirty="0"/>
              <a:t> and </a:t>
            </a:r>
            <a:r>
              <a:rPr lang="sk-SK" altLang="sk-SK" dirty="0" err="1"/>
              <a:t>is</a:t>
            </a:r>
            <a:r>
              <a:rPr lang="sk-SK" altLang="sk-SK" dirty="0"/>
              <a:t> never </a:t>
            </a:r>
            <a:r>
              <a:rPr lang="sk-SK" altLang="sk-SK" dirty="0" err="1"/>
              <a:t>reducible</a:t>
            </a:r>
            <a:r>
              <a:rPr lang="sk-SK" altLang="sk-SK" dirty="0"/>
              <a:t> to </a:t>
            </a:r>
            <a:r>
              <a:rPr lang="sk-SK" altLang="sk-SK" dirty="0" err="1"/>
              <a:t>either</a:t>
            </a:r>
            <a:r>
              <a:rPr lang="sk-SK" altLang="sk-SK" dirty="0"/>
              <a:t> </a:t>
            </a:r>
            <a:r>
              <a:rPr lang="sk-SK" altLang="sk-SK" dirty="0" err="1"/>
              <a:t>its</a:t>
            </a:r>
            <a:r>
              <a:rPr lang="sk-SK" altLang="sk-SK" dirty="0"/>
              <a:t> </a:t>
            </a:r>
            <a:r>
              <a:rPr lang="sk-SK" altLang="sk-SK" dirty="0" err="1"/>
              <a:t>object</a:t>
            </a:r>
            <a:r>
              <a:rPr lang="sk-SK" altLang="sk-SK" dirty="0"/>
              <a:t> or </a:t>
            </a:r>
            <a:r>
              <a:rPr lang="sk-SK" altLang="sk-SK" dirty="0" err="1"/>
              <a:t>its</a:t>
            </a:r>
            <a:r>
              <a:rPr lang="sk-SK" altLang="sk-SK" dirty="0"/>
              <a:t> </a:t>
            </a:r>
            <a:r>
              <a:rPr lang="sk-SK" altLang="sk-SK" dirty="0" err="1"/>
              <a:t>subject</a:t>
            </a:r>
            <a:r>
              <a:rPr lang="sk-SK" altLang="sk-SK" dirty="0"/>
              <a:t> </a:t>
            </a:r>
            <a:r>
              <a:rPr lang="sk-SK" altLang="sk-SK" dirty="0" err="1"/>
              <a:t>form</a:t>
            </a:r>
            <a:r>
              <a:rPr lang="sk-SK" altLang="sk-SK" dirty="0"/>
              <a:t>“ </a:t>
            </a:r>
            <a:r>
              <a:rPr lang="en-US" altLang="sk-SK" dirty="0"/>
              <a:t>p</a:t>
            </a:r>
            <a:r>
              <a:rPr lang="sk-SK" altLang="sk-SK" dirty="0"/>
              <a:t>.11</a:t>
            </a:r>
            <a:endParaRPr lang="en-US" altLang="sk-SK" dirty="0"/>
          </a:p>
          <a:p>
            <a:endParaRPr lang="en-GB" altLang="sk-SK" dirty="0" smtClean="0"/>
          </a:p>
          <a:p>
            <a:endParaRPr lang="en-GB" altLang="sk-SK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3282631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err="1"/>
              <a:t>Consumption</a:t>
            </a:r>
            <a:r>
              <a:rPr lang="sk-SK" b="1" dirty="0"/>
              <a:t> </a:t>
            </a:r>
            <a:r>
              <a:rPr lang="en-US" b="1" dirty="0"/>
              <a:t>and relationships: </a:t>
            </a:r>
            <a:r>
              <a:rPr lang="sk-SK" b="1" dirty="0" err="1"/>
              <a:t>objectification</a:t>
            </a:r>
            <a:endParaRPr lang="en-US" altLang="sk-SK" dirty="0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5464" y="18256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sk-SK" dirty="0" smtClean="0"/>
              <a:t>Mass culture as a dominant context for subject-object relation</a:t>
            </a:r>
          </a:p>
          <a:p>
            <a:r>
              <a:rPr lang="sk-SK" altLang="sk-SK" dirty="0" smtClean="0"/>
              <a:t>„</a:t>
            </a:r>
            <a:r>
              <a:rPr lang="sk-SK" altLang="sk-SK" dirty="0"/>
              <a:t>A </a:t>
            </a:r>
            <a:r>
              <a:rPr lang="sk-SK" altLang="sk-SK" dirty="0" err="1"/>
              <a:t>theory</a:t>
            </a:r>
            <a:r>
              <a:rPr lang="sk-SK" altLang="sk-SK" dirty="0"/>
              <a:t> of </a:t>
            </a:r>
            <a:r>
              <a:rPr lang="sk-SK" altLang="sk-SK" dirty="0" err="1"/>
              <a:t>culture</a:t>
            </a:r>
            <a:r>
              <a:rPr lang="sk-SK" altLang="sk-SK" dirty="0"/>
              <a:t> </a:t>
            </a:r>
            <a:r>
              <a:rPr lang="sk-SK" altLang="sk-SK" dirty="0" err="1"/>
              <a:t>can</a:t>
            </a:r>
            <a:r>
              <a:rPr lang="sk-SK" altLang="sk-SK" dirty="0"/>
              <a:t> </a:t>
            </a:r>
            <a:r>
              <a:rPr lang="sk-SK" altLang="sk-SK" dirty="0" err="1"/>
              <a:t>have</a:t>
            </a:r>
            <a:r>
              <a:rPr lang="sk-SK" altLang="sk-SK" dirty="0"/>
              <a:t> no </a:t>
            </a:r>
            <a:r>
              <a:rPr lang="sk-SK" altLang="sk-SK" dirty="0" err="1"/>
              <a:t>independent</a:t>
            </a:r>
            <a:r>
              <a:rPr lang="sk-SK" altLang="sk-SK" dirty="0"/>
              <a:t> </a:t>
            </a:r>
            <a:r>
              <a:rPr lang="sk-SK" altLang="sk-SK" dirty="0" err="1"/>
              <a:t>subject</a:t>
            </a:r>
            <a:r>
              <a:rPr lang="sk-SK" altLang="sk-SK" dirty="0"/>
              <a:t>, as </a:t>
            </a:r>
            <a:r>
              <a:rPr lang="sk-SK" altLang="sk-SK" dirty="0" err="1"/>
              <a:t>neither</a:t>
            </a:r>
            <a:r>
              <a:rPr lang="sk-SK" altLang="sk-SK" dirty="0"/>
              <a:t> </a:t>
            </a:r>
            <a:r>
              <a:rPr lang="sk-SK" altLang="sk-SK" dirty="0" err="1"/>
              <a:t>individuals</a:t>
            </a:r>
            <a:r>
              <a:rPr lang="sk-SK" altLang="sk-SK" dirty="0"/>
              <a:t> nor </a:t>
            </a:r>
            <a:r>
              <a:rPr lang="sk-SK" altLang="sk-SK" dirty="0" err="1"/>
              <a:t>societies</a:t>
            </a:r>
            <a:r>
              <a:rPr lang="sk-SK" altLang="sk-SK" dirty="0"/>
              <a:t> </a:t>
            </a:r>
            <a:r>
              <a:rPr lang="en-US" altLang="sk-SK" dirty="0"/>
              <a:t>&lt;subject&gt; can be considered as its originators, since both are inseparable from culture itself &lt;object&gt;</a:t>
            </a:r>
            <a:r>
              <a:rPr lang="sk-SK" altLang="sk-SK" dirty="0" smtClean="0"/>
              <a:t>“</a:t>
            </a:r>
            <a:endParaRPr lang="en-US" altLang="sk-SK" dirty="0" smtClean="0"/>
          </a:p>
          <a:p>
            <a:r>
              <a:rPr lang="sk-SK" altLang="sk-SK" dirty="0"/>
              <a:t>“</a:t>
            </a:r>
            <a:r>
              <a:rPr lang="sk-SK" altLang="sk-SK" dirty="0" err="1"/>
              <a:t>Finally</a:t>
            </a:r>
            <a:r>
              <a:rPr lang="sk-SK" altLang="sk-SK" dirty="0"/>
              <a:t>, </a:t>
            </a:r>
            <a:r>
              <a:rPr lang="sk-SK" altLang="sk-SK" dirty="0" err="1"/>
              <a:t>the</a:t>
            </a:r>
            <a:r>
              <a:rPr lang="sk-SK" altLang="sk-SK" dirty="0"/>
              <a:t> term </a:t>
            </a:r>
            <a:r>
              <a:rPr lang="sk-SK" altLang="sk-SK" dirty="0" err="1"/>
              <a:t>objectification</a:t>
            </a:r>
            <a:r>
              <a:rPr lang="sk-SK" altLang="sk-SK" dirty="0"/>
              <a:t> </a:t>
            </a:r>
            <a:r>
              <a:rPr lang="sk-SK" altLang="sk-SK" dirty="0" err="1"/>
              <a:t>may</a:t>
            </a:r>
            <a:r>
              <a:rPr lang="sk-SK" altLang="sk-SK" dirty="0"/>
              <a:t> </a:t>
            </a:r>
            <a:r>
              <a:rPr lang="sk-SK" altLang="sk-SK" dirty="0" err="1"/>
              <a:t>be</a:t>
            </a:r>
            <a:r>
              <a:rPr lang="sk-SK" altLang="sk-SK" dirty="0"/>
              <a:t> </a:t>
            </a:r>
            <a:r>
              <a:rPr lang="sk-SK" altLang="sk-SK" dirty="0" err="1"/>
              <a:t>used</a:t>
            </a:r>
            <a:r>
              <a:rPr lang="sk-SK" altLang="sk-SK" dirty="0"/>
              <a:t> to </a:t>
            </a:r>
            <a:r>
              <a:rPr lang="sk-SK" altLang="sk-SK" dirty="0" err="1"/>
              <a:t>assert</a:t>
            </a:r>
            <a:r>
              <a:rPr lang="sk-SK" altLang="sk-SK" dirty="0"/>
              <a:t> </a:t>
            </a:r>
            <a:r>
              <a:rPr lang="sk-SK" altLang="sk-SK" dirty="0" err="1"/>
              <a:t>that</a:t>
            </a:r>
            <a:r>
              <a:rPr lang="sk-SK" altLang="sk-SK" dirty="0"/>
              <a:t> </a:t>
            </a:r>
            <a:r>
              <a:rPr lang="sk-SK" altLang="sk-SK" dirty="0" err="1"/>
              <a:t>the</a:t>
            </a:r>
            <a:r>
              <a:rPr lang="sk-SK" altLang="sk-SK" dirty="0"/>
              <a:t> </a:t>
            </a:r>
            <a:r>
              <a:rPr lang="sk-SK" altLang="sk-SK" dirty="0" err="1"/>
              <a:t>process</a:t>
            </a:r>
            <a:r>
              <a:rPr lang="sk-SK" altLang="sk-SK" dirty="0"/>
              <a:t> of </a:t>
            </a:r>
            <a:r>
              <a:rPr lang="sk-SK" altLang="sk-SK" dirty="0" err="1"/>
              <a:t>culture</a:t>
            </a:r>
            <a:r>
              <a:rPr lang="sk-SK" altLang="sk-SK" dirty="0"/>
              <a:t>, </a:t>
            </a:r>
            <a:r>
              <a:rPr lang="sk-SK" altLang="sk-SK" dirty="0" err="1"/>
              <a:t>which</a:t>
            </a:r>
            <a:r>
              <a:rPr lang="sk-SK" altLang="sk-SK" dirty="0"/>
              <a:t> </a:t>
            </a:r>
            <a:r>
              <a:rPr lang="sk-SK" altLang="sk-SK" dirty="0" err="1"/>
              <a:t>must</a:t>
            </a:r>
            <a:r>
              <a:rPr lang="sk-SK" altLang="sk-SK" dirty="0"/>
              <a:t> </a:t>
            </a:r>
            <a:r>
              <a:rPr lang="sk-SK" altLang="sk-SK" dirty="0" err="1"/>
              <a:t>always</a:t>
            </a:r>
            <a:r>
              <a:rPr lang="sk-SK" altLang="sk-SK" dirty="0"/>
              <a:t> </a:t>
            </a:r>
            <a:r>
              <a:rPr lang="sk-SK" altLang="sk-SK" dirty="0" err="1"/>
              <a:t>include</a:t>
            </a:r>
            <a:r>
              <a:rPr lang="sk-SK" altLang="sk-SK" dirty="0"/>
              <a:t> </a:t>
            </a:r>
            <a:r>
              <a:rPr lang="sk-SK" altLang="sk-SK" dirty="0" err="1"/>
              <a:t>self-alienation</a:t>
            </a:r>
            <a:r>
              <a:rPr lang="sk-SK" altLang="sk-SK" dirty="0"/>
              <a:t> as a </a:t>
            </a:r>
            <a:r>
              <a:rPr lang="sk-SK" altLang="sk-SK" dirty="0" err="1"/>
              <a:t>stage</a:t>
            </a:r>
            <a:r>
              <a:rPr lang="sk-SK" altLang="sk-SK" dirty="0"/>
              <a:t> in </a:t>
            </a:r>
            <a:r>
              <a:rPr lang="sk-SK" altLang="sk-SK" dirty="0" err="1"/>
              <a:t>its</a:t>
            </a:r>
            <a:r>
              <a:rPr lang="sk-SK" altLang="sk-SK" dirty="0"/>
              <a:t> </a:t>
            </a:r>
            <a:r>
              <a:rPr lang="sk-SK" altLang="sk-SK" dirty="0" err="1"/>
              <a:t>accomplishment</a:t>
            </a:r>
            <a:r>
              <a:rPr lang="sk-SK" altLang="sk-SK" dirty="0"/>
              <a:t>, </a:t>
            </a:r>
            <a:r>
              <a:rPr lang="sk-SK" altLang="sk-SK" dirty="0" err="1"/>
              <a:t>is</a:t>
            </a:r>
            <a:r>
              <a:rPr lang="sk-SK" altLang="sk-SK" dirty="0"/>
              <a:t> </a:t>
            </a:r>
            <a:r>
              <a:rPr lang="sk-SK" altLang="sk-SK" dirty="0" err="1"/>
              <a:t>thereby</a:t>
            </a:r>
            <a:r>
              <a:rPr lang="sk-SK" altLang="sk-SK" dirty="0"/>
              <a:t> </a:t>
            </a:r>
            <a:r>
              <a:rPr lang="sk-SK" altLang="sk-SK" dirty="0" err="1"/>
              <a:t>inherently</a:t>
            </a:r>
            <a:r>
              <a:rPr lang="sk-SK" altLang="sk-SK" dirty="0"/>
              <a:t> </a:t>
            </a:r>
            <a:r>
              <a:rPr lang="sk-SK" altLang="sk-SK" dirty="0" err="1"/>
              <a:t>contradictory</a:t>
            </a:r>
            <a:r>
              <a:rPr lang="sk-SK" altLang="sk-SK" dirty="0"/>
              <a:t>.“ </a:t>
            </a:r>
            <a:r>
              <a:rPr lang="en-US" altLang="sk-SK" dirty="0"/>
              <a:t>p</a:t>
            </a:r>
            <a:r>
              <a:rPr lang="sk-SK" altLang="sk-SK" dirty="0"/>
              <a:t>. 33</a:t>
            </a:r>
            <a:endParaRPr lang="en-US" altLang="sk-SK" dirty="0"/>
          </a:p>
          <a:p>
            <a:pPr marL="0" indent="0">
              <a:buNone/>
            </a:pPr>
            <a:endParaRPr lang="en-US" altLang="sk-SK" dirty="0" smtClean="0"/>
          </a:p>
          <a:p>
            <a:endParaRPr lang="en-US" altLang="sk-SK" dirty="0"/>
          </a:p>
          <a:p>
            <a:endParaRPr lang="en-US" altLang="sk-SK" dirty="0" smtClean="0"/>
          </a:p>
          <a:p>
            <a:endParaRPr lang="en-US" altLang="sk-SK" dirty="0"/>
          </a:p>
          <a:p>
            <a:endParaRPr lang="sk-SK" altLang="sk-SK" dirty="0"/>
          </a:p>
        </p:txBody>
      </p:sp>
    </p:spTree>
    <p:extLst>
      <p:ext uri="{BB962C8B-B14F-4D97-AF65-F5344CB8AC3E}">
        <p14:creationId xmlns:p14="http://schemas.microsoft.com/office/powerpoint/2010/main" val="7132397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err="1" smtClean="0"/>
              <a:t>Miller</a:t>
            </a:r>
            <a:r>
              <a:rPr lang="sk-SK" b="1" dirty="0" smtClean="0"/>
              <a:t>, Daniel. 1998. </a:t>
            </a:r>
            <a:r>
              <a:rPr lang="sk-SK" b="1" i="1" dirty="0" err="1" smtClean="0"/>
              <a:t>Theory</a:t>
            </a:r>
            <a:r>
              <a:rPr lang="sk-SK" b="1" i="1" dirty="0" smtClean="0"/>
              <a:t> </a:t>
            </a:r>
            <a:r>
              <a:rPr lang="sk-SK" b="1" i="1" dirty="0"/>
              <a:t>of </a:t>
            </a:r>
            <a:r>
              <a:rPr lang="sk-SK" b="1" i="1" dirty="0" err="1"/>
              <a:t>Shopping</a:t>
            </a:r>
            <a:r>
              <a:rPr lang="sk-SK" b="1" dirty="0"/>
              <a:t>. </a:t>
            </a:r>
            <a:endParaRPr lang="sk-SK" b="1" dirty="0" smtClean="0"/>
          </a:p>
        </p:txBody>
      </p:sp>
      <p:sp>
        <p:nvSpPr>
          <p:cNvPr id="64514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sz="2400" dirty="0" err="1" smtClean="0"/>
              <a:t>Consumption</a:t>
            </a:r>
            <a:r>
              <a:rPr lang="sk-SK" sz="2400" dirty="0" smtClean="0"/>
              <a:t> as </a:t>
            </a:r>
            <a:r>
              <a:rPr lang="sk-SK" sz="2400" dirty="0" smtClean="0"/>
              <a:t>a </a:t>
            </a:r>
            <a:r>
              <a:rPr lang="sk-SK" sz="2400" dirty="0" err="1" smtClean="0"/>
              <a:t>ritual</a:t>
            </a:r>
            <a:r>
              <a:rPr lang="sk-SK" sz="2400" dirty="0" smtClean="0"/>
              <a:t> </a:t>
            </a:r>
            <a:r>
              <a:rPr lang="sk-SK" sz="2400" dirty="0" err="1" smtClean="0"/>
              <a:t>practice</a:t>
            </a:r>
            <a:endParaRPr lang="sk-SK" sz="2400" dirty="0" smtClean="0"/>
          </a:p>
          <a:p>
            <a:r>
              <a:rPr lang="sk-SK" sz="2400" dirty="0" err="1" smtClean="0"/>
              <a:t>Consumption</a:t>
            </a:r>
            <a:r>
              <a:rPr lang="sk-SK" sz="2400" dirty="0" smtClean="0"/>
              <a:t> as </a:t>
            </a:r>
            <a:r>
              <a:rPr lang="sk-SK" sz="2400" dirty="0" err="1" smtClean="0"/>
              <a:t>destruction</a:t>
            </a:r>
            <a:r>
              <a:rPr lang="sk-SK" sz="2400" dirty="0" smtClean="0"/>
              <a:t> </a:t>
            </a:r>
            <a:r>
              <a:rPr lang="en-US" sz="2400" dirty="0" smtClean="0"/>
              <a:t>– opposite of production, TBC</a:t>
            </a:r>
            <a:endParaRPr lang="sk-SK" sz="2400" dirty="0" smtClean="0"/>
          </a:p>
          <a:p>
            <a:r>
              <a:rPr lang="sk-SK" sz="2400" dirty="0" err="1" smtClean="0"/>
              <a:t>Sacrifice</a:t>
            </a:r>
            <a:r>
              <a:rPr lang="sk-SK" sz="2400" dirty="0" smtClean="0"/>
              <a:t> – in </a:t>
            </a:r>
            <a:r>
              <a:rPr lang="sk-SK" sz="2400" dirty="0" err="1" smtClean="0"/>
              <a:t>archaic</a:t>
            </a:r>
            <a:r>
              <a:rPr lang="sk-SK" sz="2400" dirty="0" smtClean="0"/>
              <a:t> </a:t>
            </a:r>
            <a:r>
              <a:rPr lang="sk-SK" sz="2400" dirty="0" err="1" smtClean="0"/>
              <a:t>religions</a:t>
            </a:r>
            <a:r>
              <a:rPr lang="sk-SK" sz="2400" dirty="0" smtClean="0"/>
              <a:t> </a:t>
            </a:r>
            <a:r>
              <a:rPr lang="sk-SK" sz="2400" dirty="0" err="1" smtClean="0"/>
              <a:t>related</a:t>
            </a:r>
            <a:r>
              <a:rPr lang="sk-SK" sz="2400" dirty="0" smtClean="0"/>
              <a:t> to </a:t>
            </a:r>
            <a:r>
              <a:rPr lang="sk-SK" sz="2400" dirty="0" err="1" smtClean="0"/>
              <a:t>consumption</a:t>
            </a:r>
            <a:r>
              <a:rPr lang="sk-SK" sz="2400" dirty="0" smtClean="0"/>
              <a:t>. </a:t>
            </a:r>
            <a:r>
              <a:rPr lang="sk-SK" sz="2400" dirty="0" err="1" smtClean="0"/>
              <a:t>Idealised</a:t>
            </a:r>
            <a:r>
              <a:rPr lang="sk-SK" sz="2400" dirty="0" smtClean="0"/>
              <a:t> segment of </a:t>
            </a:r>
            <a:r>
              <a:rPr lang="sk-SK" sz="2400" dirty="0" err="1" smtClean="0"/>
              <a:t>production</a:t>
            </a:r>
            <a:r>
              <a:rPr lang="sk-SK" sz="2400" dirty="0" smtClean="0"/>
              <a:t> </a:t>
            </a:r>
            <a:r>
              <a:rPr lang="sk-SK" sz="2400" dirty="0" err="1" smtClean="0"/>
              <a:t>is</a:t>
            </a:r>
            <a:r>
              <a:rPr lang="sk-SK" sz="2400" dirty="0" smtClean="0"/>
              <a:t> </a:t>
            </a:r>
            <a:r>
              <a:rPr lang="sk-SK" sz="2400" dirty="0" err="1" smtClean="0"/>
              <a:t>given</a:t>
            </a:r>
            <a:r>
              <a:rPr lang="sk-SK" sz="2400" dirty="0" smtClean="0"/>
              <a:t> to </a:t>
            </a:r>
            <a:r>
              <a:rPr lang="sk-SK" sz="2400" dirty="0" err="1" smtClean="0"/>
              <a:t>Gods</a:t>
            </a:r>
            <a:r>
              <a:rPr lang="en-US" sz="2400" dirty="0" smtClean="0"/>
              <a:t> and cancels negative consequences; </a:t>
            </a:r>
          </a:p>
          <a:p>
            <a:r>
              <a:rPr lang="sk-SK" sz="2400" dirty="0" err="1">
                <a:latin typeface="Arial" charset="0"/>
              </a:rPr>
              <a:t>Shopping</a:t>
            </a:r>
            <a:r>
              <a:rPr lang="sk-SK" sz="2400" dirty="0">
                <a:latin typeface="Arial" charset="0"/>
              </a:rPr>
              <a:t> and </a:t>
            </a:r>
            <a:r>
              <a:rPr lang="sk-SK" sz="2400" dirty="0" err="1">
                <a:latin typeface="Arial" charset="0"/>
              </a:rPr>
              <a:t>sacrifice</a:t>
            </a:r>
            <a:r>
              <a:rPr lang="sk-SK" sz="2400" dirty="0">
                <a:latin typeface="Arial" charset="0"/>
              </a:rPr>
              <a:t> – </a:t>
            </a:r>
            <a:r>
              <a:rPr lang="sk-SK" sz="2400" dirty="0" err="1">
                <a:latin typeface="Arial" charset="0"/>
              </a:rPr>
              <a:t>same</a:t>
            </a:r>
            <a:r>
              <a:rPr lang="sk-SK" sz="2400" dirty="0">
                <a:latin typeface="Arial" charset="0"/>
              </a:rPr>
              <a:t> </a:t>
            </a:r>
            <a:r>
              <a:rPr lang="sk-SK" sz="2400" dirty="0" err="1">
                <a:latin typeface="Arial" charset="0"/>
              </a:rPr>
              <a:t>structure</a:t>
            </a:r>
            <a:endParaRPr lang="en-US" sz="2400" dirty="0" smtClean="0"/>
          </a:p>
          <a:p>
            <a:pPr marL="0" indent="0">
              <a:buNone/>
            </a:pPr>
            <a:endParaRPr lang="sk-SK" sz="2400" dirty="0" smtClean="0">
              <a:latin typeface="Arial" charset="0"/>
            </a:endParaRPr>
          </a:p>
          <a:p>
            <a:endParaRPr lang="sk-SK" sz="2400" dirty="0" smtClean="0"/>
          </a:p>
        </p:txBody>
      </p:sp>
    </p:spTree>
    <p:extLst>
      <p:ext uri="{BB962C8B-B14F-4D97-AF65-F5344CB8AC3E}">
        <p14:creationId xmlns:p14="http://schemas.microsoft.com/office/powerpoint/2010/main" val="4660307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>
                <a:latin typeface="Arial" charset="0"/>
              </a:rPr>
              <a:t>Shopping</a:t>
            </a:r>
            <a:r>
              <a:rPr lang="sk-SK" dirty="0">
                <a:latin typeface="Arial" charset="0"/>
              </a:rPr>
              <a:t> and </a:t>
            </a:r>
            <a:r>
              <a:rPr lang="sk-SK" dirty="0" err="1">
                <a:latin typeface="Arial" charset="0"/>
              </a:rPr>
              <a:t>sacrifice</a:t>
            </a:r>
            <a:r>
              <a:rPr lang="sk-SK" dirty="0">
                <a:latin typeface="Arial" charset="0"/>
              </a:rPr>
              <a:t> – </a:t>
            </a:r>
            <a:r>
              <a:rPr lang="sk-SK" dirty="0" err="1">
                <a:latin typeface="Arial" charset="0"/>
              </a:rPr>
              <a:t>same</a:t>
            </a:r>
            <a:r>
              <a:rPr lang="sk-SK" dirty="0">
                <a:latin typeface="Arial" charset="0"/>
              </a:rPr>
              <a:t> </a:t>
            </a:r>
            <a:r>
              <a:rPr lang="sk-SK" dirty="0" err="1" smtClean="0">
                <a:latin typeface="Arial" charset="0"/>
              </a:rPr>
              <a:t>structure</a:t>
            </a:r>
            <a:endParaRPr lang="sk-SK" dirty="0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Sacrifice</a:t>
            </a:r>
            <a:endParaRPr lang="sk-SK" sz="2800" dirty="0"/>
          </a:p>
        </p:txBody>
      </p:sp>
      <p:sp>
        <p:nvSpPr>
          <p:cNvPr id="9" name="Zástupný symbol pro obsah 8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sk-SK" sz="2400" dirty="0" err="1" smtClean="0">
                <a:latin typeface="Arial" charset="0"/>
              </a:rPr>
              <a:t>separates</a:t>
            </a:r>
            <a:r>
              <a:rPr lang="sk-SK" sz="2400" dirty="0" smtClean="0">
                <a:latin typeface="Arial" charset="0"/>
              </a:rPr>
              <a:t> </a:t>
            </a:r>
            <a:r>
              <a:rPr lang="sk-SK" sz="2400" dirty="0" err="1">
                <a:latin typeface="Arial" charset="0"/>
              </a:rPr>
              <a:t>parts</a:t>
            </a:r>
            <a:r>
              <a:rPr lang="sk-SK" sz="2400" dirty="0">
                <a:latin typeface="Arial" charset="0"/>
              </a:rPr>
              <a:t> </a:t>
            </a:r>
            <a:r>
              <a:rPr lang="sk-SK" sz="2400" dirty="0" err="1">
                <a:latin typeface="Arial" charset="0"/>
              </a:rPr>
              <a:t>consumed</a:t>
            </a:r>
            <a:r>
              <a:rPr lang="sk-SK" sz="2400" dirty="0">
                <a:latin typeface="Arial" charset="0"/>
              </a:rPr>
              <a:t> by </a:t>
            </a:r>
            <a:r>
              <a:rPr lang="sk-SK" sz="2400" dirty="0" err="1">
                <a:latin typeface="Arial" charset="0"/>
              </a:rPr>
              <a:t>gods</a:t>
            </a:r>
            <a:r>
              <a:rPr lang="sk-SK" sz="2400" dirty="0">
                <a:latin typeface="Arial" charset="0"/>
              </a:rPr>
              <a:t> </a:t>
            </a:r>
            <a:r>
              <a:rPr lang="sk-SK" sz="2400" dirty="0" err="1">
                <a:latin typeface="Arial" charset="0"/>
              </a:rPr>
              <a:t>from</a:t>
            </a:r>
            <a:r>
              <a:rPr lang="sk-SK" sz="2400" dirty="0">
                <a:latin typeface="Arial" charset="0"/>
              </a:rPr>
              <a:t> </a:t>
            </a:r>
            <a:r>
              <a:rPr lang="sk-SK" sz="2400" dirty="0" err="1">
                <a:latin typeface="Arial" charset="0"/>
              </a:rPr>
              <a:t>parts</a:t>
            </a:r>
            <a:r>
              <a:rPr lang="sk-SK" sz="2400" dirty="0">
                <a:latin typeface="Arial" charset="0"/>
              </a:rPr>
              <a:t> </a:t>
            </a:r>
            <a:r>
              <a:rPr lang="sk-SK" sz="2400" dirty="0" err="1">
                <a:latin typeface="Arial" charset="0"/>
              </a:rPr>
              <a:t>consumed</a:t>
            </a:r>
            <a:r>
              <a:rPr lang="sk-SK" sz="2400" dirty="0">
                <a:latin typeface="Arial" charset="0"/>
              </a:rPr>
              <a:t> by </a:t>
            </a:r>
            <a:r>
              <a:rPr lang="sk-SK" sz="2400" dirty="0" err="1">
                <a:latin typeface="Arial" charset="0"/>
              </a:rPr>
              <a:t>people</a:t>
            </a:r>
            <a:endParaRPr lang="sk-SK" sz="2400" dirty="0">
              <a:latin typeface="Arial" charset="0"/>
            </a:endParaRPr>
          </a:p>
          <a:p>
            <a:r>
              <a:rPr lang="sk-SK" sz="2400" dirty="0" err="1" smtClean="0">
                <a:latin typeface="Arial" charset="0"/>
              </a:rPr>
              <a:t>Transcendental</a:t>
            </a:r>
            <a:r>
              <a:rPr lang="sk-SK" sz="2400" dirty="0" smtClean="0">
                <a:latin typeface="Arial" charset="0"/>
              </a:rPr>
              <a:t> </a:t>
            </a:r>
            <a:r>
              <a:rPr lang="sk-SK" sz="2400" dirty="0" err="1">
                <a:latin typeface="Arial" charset="0"/>
              </a:rPr>
              <a:t>transformation</a:t>
            </a:r>
            <a:r>
              <a:rPr lang="sk-SK" sz="2400" dirty="0">
                <a:latin typeface="Arial" charset="0"/>
              </a:rPr>
              <a:t> </a:t>
            </a:r>
            <a:r>
              <a:rPr lang="sk-SK" sz="2400" dirty="0" err="1">
                <a:latin typeface="Arial" charset="0"/>
              </a:rPr>
              <a:t>leading</a:t>
            </a:r>
            <a:r>
              <a:rPr lang="sk-SK" sz="2400" dirty="0">
                <a:latin typeface="Arial" charset="0"/>
              </a:rPr>
              <a:t> to </a:t>
            </a:r>
            <a:r>
              <a:rPr lang="sk-SK" sz="2400" dirty="0" err="1">
                <a:latin typeface="Arial" charset="0"/>
              </a:rPr>
              <a:t>social</a:t>
            </a:r>
            <a:r>
              <a:rPr lang="sk-SK" sz="2400" dirty="0">
                <a:latin typeface="Arial" charset="0"/>
              </a:rPr>
              <a:t> </a:t>
            </a:r>
            <a:r>
              <a:rPr lang="sk-SK" sz="2400" dirty="0" err="1">
                <a:latin typeface="Arial" charset="0"/>
              </a:rPr>
              <a:t>order</a:t>
            </a:r>
            <a:r>
              <a:rPr lang="sk-SK" sz="2400" dirty="0">
                <a:latin typeface="Arial" charset="0"/>
              </a:rPr>
              <a:t> and </a:t>
            </a:r>
            <a:r>
              <a:rPr lang="sk-SK" sz="2400" dirty="0" err="1">
                <a:latin typeface="Arial" charset="0"/>
              </a:rPr>
              <a:t>relations</a:t>
            </a:r>
            <a:r>
              <a:rPr lang="sk-SK" sz="2400" dirty="0">
                <a:latin typeface="Arial" charset="0"/>
              </a:rPr>
              <a:t>. </a:t>
            </a:r>
            <a:r>
              <a:rPr lang="sk-SK" sz="2400" dirty="0" err="1">
                <a:latin typeface="Arial" charset="0"/>
              </a:rPr>
              <a:t>Sacrifice</a:t>
            </a:r>
            <a:r>
              <a:rPr lang="sk-SK" sz="2400" dirty="0">
                <a:latin typeface="Arial" charset="0"/>
              </a:rPr>
              <a:t> </a:t>
            </a:r>
            <a:r>
              <a:rPr lang="sk-SK" sz="2400" dirty="0" err="1">
                <a:latin typeface="Arial" charset="0"/>
              </a:rPr>
              <a:t>creates</a:t>
            </a:r>
            <a:r>
              <a:rPr lang="sk-SK" sz="2400" dirty="0">
                <a:latin typeface="Arial" charset="0"/>
              </a:rPr>
              <a:t> </a:t>
            </a:r>
            <a:r>
              <a:rPr lang="sk-SK" sz="2400" dirty="0" err="1">
                <a:latin typeface="Arial" charset="0"/>
              </a:rPr>
              <a:t>relationship</a:t>
            </a:r>
            <a:r>
              <a:rPr lang="sk-SK" sz="2400" dirty="0">
                <a:latin typeface="Arial" charset="0"/>
              </a:rPr>
              <a:t> to </a:t>
            </a:r>
            <a:r>
              <a:rPr lang="sk-SK" sz="2400" dirty="0" smtClean="0">
                <a:latin typeface="Arial" charset="0"/>
              </a:rPr>
              <a:t>divine</a:t>
            </a:r>
            <a:endParaRPr lang="sk-SK" sz="2400" dirty="0">
              <a:latin typeface="Arial" charset="0"/>
            </a:endParaRPr>
          </a:p>
          <a:p>
            <a:endParaRPr lang="en-US" sz="2400" dirty="0"/>
          </a:p>
          <a:p>
            <a:endParaRPr lang="sk-SK" sz="2400" dirty="0"/>
          </a:p>
        </p:txBody>
      </p:sp>
      <p:sp>
        <p:nvSpPr>
          <p:cNvPr id="10" name="Zástupný symbol pro text 9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shopping</a:t>
            </a:r>
            <a:endParaRPr lang="sk-SK" sz="2800" dirty="0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sk-SK" sz="2400" dirty="0" err="1" smtClean="0">
                <a:latin typeface="Arial" charset="0"/>
              </a:rPr>
              <a:t>spending</a:t>
            </a:r>
            <a:r>
              <a:rPr lang="sk-SK" sz="2400" dirty="0" smtClean="0">
                <a:latin typeface="Arial" charset="0"/>
              </a:rPr>
              <a:t> </a:t>
            </a:r>
            <a:r>
              <a:rPr lang="sk-SK" sz="2400" dirty="0" err="1">
                <a:latin typeface="Arial" charset="0"/>
              </a:rPr>
              <a:t>changed</a:t>
            </a:r>
            <a:r>
              <a:rPr lang="sk-SK" sz="2400" dirty="0">
                <a:latin typeface="Arial" charset="0"/>
              </a:rPr>
              <a:t> to </a:t>
            </a:r>
            <a:r>
              <a:rPr lang="sk-SK" sz="2400" dirty="0" err="1" smtClean="0">
                <a:latin typeface="Arial" charset="0"/>
              </a:rPr>
              <a:t>saving</a:t>
            </a:r>
            <a:r>
              <a:rPr lang="en-US" sz="2400" dirty="0" smtClean="0">
                <a:latin typeface="Arial" charset="0"/>
              </a:rPr>
              <a:t>, thrift separated from treat</a:t>
            </a:r>
            <a:r>
              <a:rPr lang="sk-SK" sz="2400" dirty="0" smtClean="0">
                <a:latin typeface="Arial" charset="0"/>
              </a:rPr>
              <a:t> </a:t>
            </a:r>
            <a:endParaRPr lang="sk-SK" sz="2400" dirty="0">
              <a:latin typeface="Arial" charset="0"/>
            </a:endParaRPr>
          </a:p>
          <a:p>
            <a:r>
              <a:rPr lang="sk-SK" sz="2400" dirty="0" err="1">
                <a:latin typeface="Arial" charset="0"/>
              </a:rPr>
              <a:t>Transcendental</a:t>
            </a:r>
            <a:r>
              <a:rPr lang="sk-SK" sz="2400" dirty="0">
                <a:latin typeface="Arial" charset="0"/>
              </a:rPr>
              <a:t> </a:t>
            </a:r>
            <a:r>
              <a:rPr lang="sk-SK" sz="2400" dirty="0" err="1">
                <a:latin typeface="Arial" charset="0"/>
              </a:rPr>
              <a:t>transformation</a:t>
            </a:r>
            <a:r>
              <a:rPr lang="sk-SK" sz="2400" dirty="0">
                <a:latin typeface="Arial" charset="0"/>
              </a:rPr>
              <a:t> </a:t>
            </a:r>
            <a:r>
              <a:rPr lang="sk-SK" sz="2400" dirty="0" err="1">
                <a:latin typeface="Arial" charset="0"/>
              </a:rPr>
              <a:t>leading</a:t>
            </a:r>
            <a:r>
              <a:rPr lang="sk-SK" sz="2400" dirty="0">
                <a:latin typeface="Arial" charset="0"/>
              </a:rPr>
              <a:t> to </a:t>
            </a:r>
            <a:r>
              <a:rPr lang="sk-SK" sz="2400" dirty="0" err="1">
                <a:latin typeface="Arial" charset="0"/>
              </a:rPr>
              <a:t>social</a:t>
            </a:r>
            <a:r>
              <a:rPr lang="sk-SK" sz="2400" dirty="0">
                <a:latin typeface="Arial" charset="0"/>
              </a:rPr>
              <a:t> </a:t>
            </a:r>
            <a:r>
              <a:rPr lang="sk-SK" sz="2400" dirty="0" err="1">
                <a:latin typeface="Arial" charset="0"/>
              </a:rPr>
              <a:t>order</a:t>
            </a:r>
            <a:r>
              <a:rPr lang="sk-SK" sz="2400" dirty="0">
                <a:latin typeface="Arial" charset="0"/>
              </a:rPr>
              <a:t> and </a:t>
            </a:r>
            <a:r>
              <a:rPr lang="sk-SK" sz="2400" dirty="0" err="1">
                <a:latin typeface="Arial" charset="0"/>
              </a:rPr>
              <a:t>relations</a:t>
            </a:r>
            <a:r>
              <a:rPr lang="sk-SK" sz="2400" dirty="0">
                <a:latin typeface="Arial" charset="0"/>
              </a:rPr>
              <a:t>. </a:t>
            </a:r>
            <a:r>
              <a:rPr lang="sk-SK" sz="2400" dirty="0" err="1">
                <a:latin typeface="Arial" charset="0"/>
              </a:rPr>
              <a:t>shopping</a:t>
            </a:r>
            <a:r>
              <a:rPr lang="sk-SK" sz="2400" dirty="0">
                <a:latin typeface="Arial" charset="0"/>
              </a:rPr>
              <a:t> </a:t>
            </a:r>
            <a:r>
              <a:rPr lang="sk-SK" sz="2400" dirty="0" err="1" smtClean="0">
                <a:latin typeface="Arial" charset="0"/>
              </a:rPr>
              <a:t>creates</a:t>
            </a:r>
            <a:r>
              <a:rPr lang="sk-SK" sz="2400" dirty="0" smtClean="0">
                <a:latin typeface="Arial" charset="0"/>
              </a:rPr>
              <a:t> </a:t>
            </a:r>
            <a:r>
              <a:rPr lang="sk-SK" sz="2400" dirty="0" err="1">
                <a:latin typeface="Arial" charset="0"/>
              </a:rPr>
              <a:t>relationship</a:t>
            </a:r>
            <a:r>
              <a:rPr lang="sk-SK" sz="2400" dirty="0">
                <a:latin typeface="Arial" charset="0"/>
              </a:rPr>
              <a:t> to </a:t>
            </a:r>
            <a:r>
              <a:rPr lang="sk-SK" sz="2400" dirty="0" err="1" smtClean="0">
                <a:latin typeface="Arial" charset="0"/>
              </a:rPr>
              <a:t>people</a:t>
            </a:r>
            <a:r>
              <a:rPr lang="en-US" sz="2400" dirty="0" smtClean="0">
                <a:latin typeface="Arial" charset="0"/>
              </a:rPr>
              <a:t> -&gt; making love in supermarket</a:t>
            </a:r>
            <a:endParaRPr lang="sk-SK" sz="2400" dirty="0">
              <a:latin typeface="Arial" charset="0"/>
            </a:endParaRPr>
          </a:p>
          <a:p>
            <a:endParaRPr lang="sk-SK" sz="2400" dirty="0"/>
          </a:p>
        </p:txBody>
      </p:sp>
    </p:spTree>
    <p:extLst>
      <p:ext uri="{BB962C8B-B14F-4D97-AF65-F5344CB8AC3E}">
        <p14:creationId xmlns:p14="http://schemas.microsoft.com/office/powerpoint/2010/main" val="30872282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err="1" smtClean="0"/>
              <a:t>Consumption</a:t>
            </a:r>
            <a:r>
              <a:rPr lang="sk-SK" b="1" dirty="0" smtClean="0"/>
              <a:t> and identity</a:t>
            </a:r>
            <a:endParaRPr lang="sk-SK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b="1" dirty="0" smtClean="0"/>
              <a:t>Premise: Ability of objects to communicate social position</a:t>
            </a:r>
            <a:endParaRPr lang="cs-CZ" b="1" dirty="0" smtClean="0"/>
          </a:p>
          <a:p>
            <a:r>
              <a:rPr lang="en-US" dirty="0" smtClean="0"/>
              <a:t>Not necessary through ownership – importance of </a:t>
            </a:r>
            <a:r>
              <a:rPr lang="en-US" b="1" dirty="0" smtClean="0"/>
              <a:t>distribution and circulation </a:t>
            </a:r>
            <a:r>
              <a:rPr lang="en-US" dirty="0" smtClean="0"/>
              <a:t>of goods for asserting status in some non-industrial societies </a:t>
            </a:r>
            <a:r>
              <a:rPr lang="sk-SK" dirty="0" smtClean="0"/>
              <a:t>(</a:t>
            </a:r>
            <a:r>
              <a:rPr lang="en-US" dirty="0" smtClean="0"/>
              <a:t>e.g. </a:t>
            </a:r>
            <a:r>
              <a:rPr lang="sk-SK" dirty="0" smtClean="0"/>
              <a:t>kul</a:t>
            </a:r>
            <a:r>
              <a:rPr lang="en-US" dirty="0" smtClean="0"/>
              <a:t>a, potlach)</a:t>
            </a:r>
          </a:p>
          <a:p>
            <a:r>
              <a:rPr lang="en-US" b="1" dirty="0" smtClean="0"/>
              <a:t>Consumption</a:t>
            </a:r>
            <a:r>
              <a:rPr lang="en-US" dirty="0" smtClean="0"/>
              <a:t> as an important status-signifier: concept of </a:t>
            </a:r>
            <a:r>
              <a:rPr lang="en-US" b="1" dirty="0" smtClean="0"/>
              <a:t>luxury goods </a:t>
            </a:r>
            <a:r>
              <a:rPr lang="en-US" dirty="0" smtClean="0"/>
              <a:t>in both non-industrial and industrial societies, </a:t>
            </a:r>
            <a:r>
              <a:rPr lang="en-US" b="1" dirty="0" smtClean="0"/>
              <a:t>taste as a class classifier </a:t>
            </a:r>
            <a:r>
              <a:rPr lang="en-US" dirty="0" smtClean="0"/>
              <a:t>in industrial societies</a:t>
            </a:r>
            <a:r>
              <a:rPr lang="cs-CZ" dirty="0" smtClean="0"/>
              <a:t> (</a:t>
            </a:r>
            <a:r>
              <a:rPr lang="cs-CZ" dirty="0" err="1" smtClean="0"/>
              <a:t>Veblen</a:t>
            </a:r>
            <a:r>
              <a:rPr lang="cs-CZ" dirty="0" smtClean="0"/>
              <a:t>, </a:t>
            </a:r>
            <a:r>
              <a:rPr lang="cs-CZ" dirty="0" err="1" smtClean="0"/>
              <a:t>Bourdieu</a:t>
            </a:r>
            <a:r>
              <a:rPr lang="sk-SK" dirty="0" smtClean="0"/>
              <a:t>)</a:t>
            </a:r>
            <a:r>
              <a:rPr lang="en-US" dirty="0" smtClean="0"/>
              <a:t>. </a:t>
            </a:r>
            <a:endParaRPr lang="cs-CZ" dirty="0" smtClean="0"/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GB" dirty="0" smtClean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b="1" dirty="0" smtClean="0"/>
              <a:t>Friedman, Jonathan (ed.). 2004. </a:t>
            </a:r>
            <a:r>
              <a:rPr lang="en-GB" b="1" i="1" dirty="0" smtClean="0"/>
              <a:t>Consumption and Identity</a:t>
            </a:r>
            <a:r>
              <a:rPr lang="en-GB" b="1" dirty="0" smtClean="0"/>
              <a:t>.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dirty="0" smtClean="0"/>
              <a:t>explicit connection between self-identification and consumption. The former may be a conscious act, a statement about the relation between self and world, or it may be a taken for granted aspect of everyday life, i.e. of a pre-defined and fully socialized identity. </a:t>
            </a:r>
          </a:p>
          <a:p>
            <a:endParaRPr lang="en-US" dirty="0" smtClean="0"/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17097344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err="1"/>
              <a:t>Miller</a:t>
            </a:r>
            <a:r>
              <a:rPr lang="sk-SK" b="1" dirty="0"/>
              <a:t>, Daniel. 1998. </a:t>
            </a:r>
            <a:r>
              <a:rPr lang="sk-SK" b="1" i="1" dirty="0" err="1"/>
              <a:t>Theory</a:t>
            </a:r>
            <a:r>
              <a:rPr lang="sk-SK" b="1" i="1" dirty="0"/>
              <a:t> of </a:t>
            </a:r>
            <a:r>
              <a:rPr lang="sk-SK" b="1" i="1" dirty="0" err="1"/>
              <a:t>Shopping</a:t>
            </a:r>
            <a:r>
              <a:rPr lang="sk-SK" b="1" dirty="0"/>
              <a:t>. 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>
                <a:latin typeface="Arial" charset="0"/>
              </a:rPr>
              <a:t>Shopping: </a:t>
            </a:r>
            <a:r>
              <a:rPr lang="cs-CZ" b="1" dirty="0" err="1" smtClean="0">
                <a:latin typeface="Arial" charset="0"/>
              </a:rPr>
              <a:t>Stages</a:t>
            </a:r>
            <a:endParaRPr lang="sk-SK" b="1" dirty="0" smtClean="0">
              <a:latin typeface="Arial" charset="0"/>
            </a:endParaRPr>
          </a:p>
          <a:p>
            <a:pPr marL="0" indent="0">
              <a:buNone/>
            </a:pPr>
            <a:r>
              <a:rPr lang="sk-SK" dirty="0" smtClean="0">
                <a:latin typeface="Arial" charset="0"/>
              </a:rPr>
              <a:t>1</a:t>
            </a:r>
            <a:r>
              <a:rPr lang="sk-SK" dirty="0">
                <a:latin typeface="Arial" charset="0"/>
              </a:rPr>
              <a:t>. </a:t>
            </a:r>
            <a:r>
              <a:rPr lang="sk-SK" dirty="0" smtClean="0">
                <a:latin typeface="Arial" charset="0"/>
              </a:rPr>
              <a:t>Idea of </a:t>
            </a:r>
            <a:r>
              <a:rPr lang="sk-SK" dirty="0" err="1">
                <a:latin typeface="Arial" charset="0"/>
              </a:rPr>
              <a:t>e</a:t>
            </a:r>
            <a:r>
              <a:rPr lang="sk-SK" dirty="0" err="1" smtClean="0">
                <a:latin typeface="Arial" charset="0"/>
              </a:rPr>
              <a:t>xcess</a:t>
            </a:r>
            <a:r>
              <a:rPr lang="sk-SK" dirty="0" smtClean="0">
                <a:latin typeface="Arial" charset="0"/>
              </a:rPr>
              <a:t> </a:t>
            </a:r>
            <a:r>
              <a:rPr lang="sk-SK" dirty="0" err="1" smtClean="0">
                <a:latin typeface="Arial" charset="0"/>
              </a:rPr>
              <a:t>connected</a:t>
            </a:r>
            <a:r>
              <a:rPr lang="sk-SK" dirty="0" smtClean="0">
                <a:latin typeface="Arial" charset="0"/>
              </a:rPr>
              <a:t> </a:t>
            </a:r>
            <a:r>
              <a:rPr lang="sk-SK" dirty="0" err="1" smtClean="0">
                <a:latin typeface="Arial" charset="0"/>
              </a:rPr>
              <a:t>with</a:t>
            </a:r>
            <a:r>
              <a:rPr lang="sk-SK" dirty="0" smtClean="0">
                <a:latin typeface="Arial" charset="0"/>
              </a:rPr>
              <a:t> </a:t>
            </a:r>
            <a:r>
              <a:rPr lang="sk-SK" dirty="0" err="1" smtClean="0">
                <a:latin typeface="Arial" charset="0"/>
              </a:rPr>
              <a:t>violent</a:t>
            </a:r>
            <a:r>
              <a:rPr lang="sk-SK" dirty="0" smtClean="0">
                <a:latin typeface="Arial" charset="0"/>
              </a:rPr>
              <a:t> </a:t>
            </a:r>
            <a:r>
              <a:rPr lang="sk-SK" dirty="0" err="1" smtClean="0">
                <a:latin typeface="Arial" charset="0"/>
              </a:rPr>
              <a:t>destruction</a:t>
            </a:r>
            <a:r>
              <a:rPr lang="sk-SK" dirty="0" smtClean="0">
                <a:latin typeface="Arial" charset="0"/>
              </a:rPr>
              <a:t> – </a:t>
            </a:r>
            <a:r>
              <a:rPr lang="sk-SK" dirty="0" err="1" smtClean="0">
                <a:latin typeface="Arial" charset="0"/>
              </a:rPr>
              <a:t>spending</a:t>
            </a:r>
            <a:r>
              <a:rPr lang="sk-SK" dirty="0" smtClean="0">
                <a:latin typeface="Arial" charset="0"/>
              </a:rPr>
              <a:t> </a:t>
            </a:r>
            <a:r>
              <a:rPr lang="sk-SK" dirty="0" err="1" smtClean="0">
                <a:latin typeface="Arial" charset="0"/>
              </a:rPr>
              <a:t>woman</a:t>
            </a:r>
            <a:r>
              <a:rPr lang="sk-SK" dirty="0">
                <a:latin typeface="Arial" charset="0"/>
              </a:rPr>
              <a:t> </a:t>
            </a:r>
            <a:r>
              <a:rPr lang="sk-SK" dirty="0" smtClean="0">
                <a:latin typeface="Arial" charset="0"/>
              </a:rPr>
              <a:t>– </a:t>
            </a:r>
            <a:r>
              <a:rPr lang="sk-SK" dirty="0" err="1">
                <a:latin typeface="Arial" charset="0"/>
              </a:rPr>
              <a:t>discurse</a:t>
            </a:r>
            <a:r>
              <a:rPr lang="sk-SK" dirty="0">
                <a:latin typeface="Arial" charset="0"/>
              </a:rPr>
              <a:t>, </a:t>
            </a:r>
            <a:r>
              <a:rPr lang="sk-SK" dirty="0" err="1">
                <a:latin typeface="Arial" charset="0"/>
              </a:rPr>
              <a:t>not</a:t>
            </a:r>
            <a:r>
              <a:rPr lang="sk-SK" dirty="0">
                <a:latin typeface="Arial" charset="0"/>
              </a:rPr>
              <a:t> </a:t>
            </a:r>
            <a:r>
              <a:rPr lang="sk-SK" dirty="0" err="1" smtClean="0">
                <a:latin typeface="Arial" charset="0"/>
              </a:rPr>
              <a:t>practice</a:t>
            </a:r>
            <a:endParaRPr lang="sk-SK" dirty="0">
              <a:latin typeface="Arial" charset="0"/>
            </a:endParaRPr>
          </a:p>
          <a:p>
            <a:pPr marL="0" indent="0">
              <a:buNone/>
            </a:pPr>
            <a:r>
              <a:rPr lang="sk-SK" dirty="0">
                <a:latin typeface="Arial" charset="0"/>
              </a:rPr>
              <a:t>2. </a:t>
            </a:r>
            <a:r>
              <a:rPr lang="sk-SK" dirty="0" err="1" smtClean="0">
                <a:latin typeface="Arial" charset="0"/>
              </a:rPr>
              <a:t>Practice</a:t>
            </a:r>
            <a:r>
              <a:rPr lang="sk-SK" dirty="0" smtClean="0">
                <a:latin typeface="Arial" charset="0"/>
              </a:rPr>
              <a:t> </a:t>
            </a:r>
            <a:r>
              <a:rPr lang="sk-SK" dirty="0" err="1" smtClean="0">
                <a:latin typeface="Arial" charset="0"/>
              </a:rPr>
              <a:t>negating</a:t>
            </a:r>
            <a:r>
              <a:rPr lang="sk-SK" dirty="0" smtClean="0">
                <a:latin typeface="Arial" charset="0"/>
              </a:rPr>
              <a:t> </a:t>
            </a:r>
            <a:r>
              <a:rPr lang="sk-SK" dirty="0" err="1" smtClean="0">
                <a:latin typeface="Arial" charset="0"/>
              </a:rPr>
              <a:t>discourse</a:t>
            </a:r>
            <a:r>
              <a:rPr lang="sk-SK" dirty="0" smtClean="0">
                <a:latin typeface="Arial" charset="0"/>
              </a:rPr>
              <a:t> – </a:t>
            </a:r>
            <a:r>
              <a:rPr lang="sk-SK" dirty="0" err="1" smtClean="0">
                <a:latin typeface="Arial" charset="0"/>
              </a:rPr>
              <a:t>ritual</a:t>
            </a:r>
            <a:r>
              <a:rPr lang="sk-SK" dirty="0" smtClean="0">
                <a:latin typeface="Arial" charset="0"/>
              </a:rPr>
              <a:t> of </a:t>
            </a:r>
            <a:r>
              <a:rPr lang="sk-SK" dirty="0" err="1" smtClean="0">
                <a:latin typeface="Arial" charset="0"/>
              </a:rPr>
              <a:t>shopping</a:t>
            </a:r>
            <a:r>
              <a:rPr lang="sk-SK" dirty="0" smtClean="0">
                <a:latin typeface="Arial" charset="0"/>
              </a:rPr>
              <a:t> – </a:t>
            </a:r>
            <a:r>
              <a:rPr lang="sk-SK" dirty="0" err="1" smtClean="0">
                <a:latin typeface="Arial" charset="0"/>
              </a:rPr>
              <a:t>the</a:t>
            </a:r>
            <a:r>
              <a:rPr lang="sk-SK" dirty="0" smtClean="0">
                <a:latin typeface="Arial" charset="0"/>
              </a:rPr>
              <a:t> </a:t>
            </a:r>
            <a:r>
              <a:rPr lang="sk-SK" dirty="0" err="1" smtClean="0">
                <a:latin typeface="Arial" charset="0"/>
              </a:rPr>
              <a:t>aim</a:t>
            </a:r>
            <a:r>
              <a:rPr lang="sk-SK" dirty="0" smtClean="0">
                <a:latin typeface="Arial" charset="0"/>
              </a:rPr>
              <a:t> </a:t>
            </a:r>
            <a:r>
              <a:rPr lang="sk-SK" dirty="0" err="1" smtClean="0">
                <a:latin typeface="Arial" charset="0"/>
              </a:rPr>
              <a:t>is</a:t>
            </a:r>
            <a:r>
              <a:rPr lang="sk-SK" dirty="0" smtClean="0">
                <a:latin typeface="Arial" charset="0"/>
              </a:rPr>
              <a:t> </a:t>
            </a:r>
            <a:r>
              <a:rPr lang="sk-SK" dirty="0" err="1" smtClean="0">
                <a:latin typeface="Arial" charset="0"/>
              </a:rPr>
              <a:t>transcendence</a:t>
            </a:r>
            <a:r>
              <a:rPr lang="sk-SK" dirty="0" smtClean="0">
                <a:latin typeface="Arial" charset="0"/>
              </a:rPr>
              <a:t> </a:t>
            </a:r>
            <a:endParaRPr lang="sk-SK" dirty="0">
              <a:latin typeface="Arial" charset="0"/>
            </a:endParaRPr>
          </a:p>
          <a:p>
            <a:pPr marL="0" indent="0">
              <a:buNone/>
            </a:pPr>
            <a:r>
              <a:rPr lang="sk-SK" dirty="0">
                <a:latin typeface="Arial" charset="0"/>
              </a:rPr>
              <a:t>3. </a:t>
            </a:r>
            <a:r>
              <a:rPr lang="sk-SK" dirty="0" err="1" smtClean="0">
                <a:latin typeface="Arial" charset="0"/>
              </a:rPr>
              <a:t>Creation</a:t>
            </a:r>
            <a:r>
              <a:rPr lang="sk-SK" dirty="0" smtClean="0">
                <a:latin typeface="Arial" charset="0"/>
              </a:rPr>
              <a:t> of </a:t>
            </a:r>
            <a:r>
              <a:rPr lang="sk-SK" dirty="0" err="1" smtClean="0">
                <a:latin typeface="Arial" charset="0"/>
              </a:rPr>
              <a:t>relationhsip</a:t>
            </a:r>
            <a:r>
              <a:rPr lang="sk-SK" dirty="0" smtClean="0">
                <a:latin typeface="Arial" charset="0"/>
              </a:rPr>
              <a:t> </a:t>
            </a:r>
            <a:r>
              <a:rPr lang="sk-SK" dirty="0" err="1" smtClean="0">
                <a:latin typeface="Arial" charset="0"/>
              </a:rPr>
              <a:t>with</a:t>
            </a:r>
            <a:r>
              <a:rPr lang="sk-SK" dirty="0" smtClean="0">
                <a:latin typeface="Arial" charset="0"/>
              </a:rPr>
              <a:t> </a:t>
            </a:r>
            <a:r>
              <a:rPr lang="sk-SK" dirty="0" err="1" smtClean="0">
                <a:latin typeface="Arial" charset="0"/>
              </a:rPr>
              <a:t>other</a:t>
            </a:r>
            <a:r>
              <a:rPr lang="sk-SK" dirty="0" smtClean="0">
                <a:latin typeface="Arial" charset="0"/>
              </a:rPr>
              <a:t> </a:t>
            </a:r>
            <a:r>
              <a:rPr lang="sk-SK" dirty="0" err="1" smtClean="0">
                <a:latin typeface="Arial" charset="0"/>
              </a:rPr>
              <a:t>important</a:t>
            </a:r>
            <a:r>
              <a:rPr lang="sk-SK" dirty="0" smtClean="0">
                <a:latin typeface="Arial" charset="0"/>
              </a:rPr>
              <a:t> </a:t>
            </a:r>
            <a:r>
              <a:rPr lang="sk-SK" dirty="0" err="1" smtClean="0">
                <a:latin typeface="Arial" charset="0"/>
              </a:rPr>
              <a:t>subjects</a:t>
            </a:r>
            <a:r>
              <a:rPr lang="sk-SK" dirty="0" smtClean="0">
                <a:latin typeface="Arial" charset="0"/>
              </a:rPr>
              <a:t>. </a:t>
            </a:r>
            <a:r>
              <a:rPr lang="sk-SK" dirty="0" err="1" smtClean="0">
                <a:latin typeface="Arial" charset="0"/>
              </a:rPr>
              <a:t>Shopping</a:t>
            </a:r>
            <a:r>
              <a:rPr lang="sk-SK" dirty="0" smtClean="0">
                <a:latin typeface="Arial" charset="0"/>
              </a:rPr>
              <a:t> as </a:t>
            </a:r>
            <a:r>
              <a:rPr lang="sk-SK" dirty="0" err="1" smtClean="0">
                <a:latin typeface="Arial" charset="0"/>
              </a:rPr>
              <a:t>expression</a:t>
            </a:r>
            <a:r>
              <a:rPr lang="sk-SK" dirty="0" smtClean="0">
                <a:latin typeface="Arial" charset="0"/>
              </a:rPr>
              <a:t> of love and </a:t>
            </a:r>
            <a:r>
              <a:rPr lang="sk-SK" dirty="0" err="1" smtClean="0">
                <a:latin typeface="Arial" charset="0"/>
              </a:rPr>
              <a:t>other</a:t>
            </a:r>
            <a:r>
              <a:rPr lang="sk-SK" dirty="0" smtClean="0">
                <a:latin typeface="Arial" charset="0"/>
              </a:rPr>
              <a:t> </a:t>
            </a:r>
            <a:r>
              <a:rPr lang="sk-SK" dirty="0" err="1" smtClean="0">
                <a:latin typeface="Arial" charset="0"/>
              </a:rPr>
              <a:t>relationships</a:t>
            </a:r>
            <a:endParaRPr lang="cs-CZ" dirty="0">
              <a:latin typeface="Arial" charset="0"/>
            </a:endParaRP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89913248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Work in groups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Prepare examples of: </a:t>
            </a:r>
            <a:endParaRPr lang="sk-SK" dirty="0" smtClean="0"/>
          </a:p>
          <a:p>
            <a:r>
              <a:rPr lang="en-US" dirty="0" smtClean="0"/>
              <a:t>Consumption expressing position in social hierarchy </a:t>
            </a:r>
            <a:r>
              <a:rPr lang="sk-SK" dirty="0" smtClean="0"/>
              <a:t>(</a:t>
            </a:r>
            <a:r>
              <a:rPr lang="en-US" dirty="0" smtClean="0"/>
              <a:t>e.g. class</a:t>
            </a:r>
            <a:r>
              <a:rPr lang="sk-SK" dirty="0" smtClean="0"/>
              <a:t>)</a:t>
            </a:r>
          </a:p>
          <a:p>
            <a:r>
              <a:rPr lang="en-US" dirty="0" smtClean="0"/>
              <a:t>Consumption related to ethnic, gender or other group identity. You can think about social categories </a:t>
            </a:r>
            <a:r>
              <a:rPr lang="en-US" dirty="0" err="1" smtClean="0"/>
              <a:t>intersectionally</a:t>
            </a:r>
            <a:endParaRPr lang="en-US" dirty="0" smtClean="0"/>
          </a:p>
          <a:p>
            <a:r>
              <a:rPr lang="en-US" dirty="0" smtClean="0"/>
              <a:t>Consumption expressing self/relation: a Unique combination of personal characteristics and preferences</a:t>
            </a:r>
          </a:p>
          <a:p>
            <a:r>
              <a:rPr lang="en-US" dirty="0"/>
              <a:t>Consumption </a:t>
            </a:r>
            <a:r>
              <a:rPr lang="en-US" dirty="0" smtClean="0"/>
              <a:t>expressing/creating relation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416151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 smtClean="0">
                <a:latin typeface="Arial" charset="0"/>
              </a:rPr>
              <a:t>Veblen</a:t>
            </a:r>
            <a:r>
              <a:rPr lang="sk-SK" dirty="0" smtClean="0">
                <a:latin typeface="Arial" charset="0"/>
              </a:rPr>
              <a:t>. </a:t>
            </a:r>
            <a:r>
              <a:rPr lang="sk-SK" dirty="0" err="1" smtClean="0">
                <a:latin typeface="Arial" charset="0"/>
              </a:rPr>
              <a:t>Theory</a:t>
            </a:r>
            <a:r>
              <a:rPr lang="sk-SK" dirty="0" smtClean="0">
                <a:latin typeface="Arial" charset="0"/>
              </a:rPr>
              <a:t> of </a:t>
            </a:r>
            <a:r>
              <a:rPr lang="sk-SK" dirty="0" err="1" smtClean="0">
                <a:latin typeface="Arial" charset="0"/>
              </a:rPr>
              <a:t>Leisure</a:t>
            </a:r>
            <a:r>
              <a:rPr lang="sk-SK" dirty="0" smtClean="0">
                <a:latin typeface="Arial" charset="0"/>
              </a:rPr>
              <a:t> </a:t>
            </a:r>
            <a:r>
              <a:rPr lang="sk-SK" dirty="0" err="1" smtClean="0">
                <a:latin typeface="Arial" charset="0"/>
              </a:rPr>
              <a:t>Class</a:t>
            </a:r>
            <a:r>
              <a:rPr lang="sk-SK" dirty="0" smtClean="0">
                <a:latin typeface="Arial" charset="0"/>
              </a:rPr>
              <a:t> (</a:t>
            </a:r>
            <a:r>
              <a:rPr lang="sk-SK" b="1" dirty="0"/>
              <a:t>1899</a:t>
            </a:r>
            <a:r>
              <a:rPr lang="sk-SK" dirty="0" smtClean="0">
                <a:latin typeface="Arial" charset="0"/>
              </a:rPr>
              <a:t>)</a:t>
            </a:r>
            <a:endParaRPr lang="cs-CZ" dirty="0" smtClean="0">
              <a:latin typeface="Arial" charset="0"/>
            </a:endParaRPr>
          </a:p>
        </p:txBody>
      </p:sp>
      <p:sp>
        <p:nvSpPr>
          <p:cNvPr id="25602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sk-SK" dirty="0" err="1" smtClean="0">
                <a:latin typeface="Arial" charset="0"/>
              </a:rPr>
              <a:t>Social</a:t>
            </a:r>
            <a:r>
              <a:rPr lang="sk-SK" dirty="0" smtClean="0">
                <a:latin typeface="Arial" charset="0"/>
              </a:rPr>
              <a:t> status </a:t>
            </a:r>
            <a:r>
              <a:rPr lang="sk-SK" dirty="0" err="1" smtClean="0">
                <a:latin typeface="Arial" charset="0"/>
              </a:rPr>
              <a:t>is</a:t>
            </a:r>
            <a:r>
              <a:rPr lang="sk-SK" dirty="0" smtClean="0">
                <a:latin typeface="Arial" charset="0"/>
              </a:rPr>
              <a:t> </a:t>
            </a:r>
            <a:r>
              <a:rPr lang="sk-SK" dirty="0" err="1" smtClean="0">
                <a:latin typeface="Arial" charset="0"/>
              </a:rPr>
              <a:t>measured</a:t>
            </a:r>
            <a:r>
              <a:rPr lang="sk-SK" dirty="0" smtClean="0">
                <a:latin typeface="Arial" charset="0"/>
              </a:rPr>
              <a:t> by </a:t>
            </a:r>
            <a:r>
              <a:rPr lang="sk-SK" dirty="0" err="1" smtClean="0">
                <a:latin typeface="Arial" charset="0"/>
              </a:rPr>
              <a:t>separation</a:t>
            </a:r>
            <a:r>
              <a:rPr lang="sk-SK" dirty="0" smtClean="0">
                <a:latin typeface="Arial" charset="0"/>
              </a:rPr>
              <a:t> </a:t>
            </a:r>
            <a:r>
              <a:rPr lang="sk-SK" dirty="0" err="1" smtClean="0">
                <a:latin typeface="Arial" charset="0"/>
              </a:rPr>
              <a:t>from</a:t>
            </a:r>
            <a:r>
              <a:rPr lang="sk-SK" dirty="0" smtClean="0">
                <a:latin typeface="Arial" charset="0"/>
              </a:rPr>
              <a:t> </a:t>
            </a:r>
            <a:r>
              <a:rPr lang="sk-SK" dirty="0" err="1" smtClean="0">
                <a:latin typeface="Arial" charset="0"/>
              </a:rPr>
              <a:t>everyday</a:t>
            </a:r>
            <a:r>
              <a:rPr lang="sk-SK" dirty="0" smtClean="0">
                <a:latin typeface="Arial" charset="0"/>
              </a:rPr>
              <a:t> </a:t>
            </a:r>
            <a:r>
              <a:rPr lang="sk-SK" dirty="0" err="1" smtClean="0">
                <a:latin typeface="Arial" charset="0"/>
              </a:rPr>
              <a:t>productive</a:t>
            </a:r>
            <a:r>
              <a:rPr lang="sk-SK" dirty="0" smtClean="0">
                <a:latin typeface="Arial" charset="0"/>
              </a:rPr>
              <a:t> </a:t>
            </a:r>
            <a:r>
              <a:rPr lang="sk-SK" dirty="0" err="1" smtClean="0">
                <a:latin typeface="Arial" charset="0"/>
              </a:rPr>
              <a:t>work</a:t>
            </a:r>
            <a:r>
              <a:rPr lang="sk-SK" dirty="0" smtClean="0">
                <a:latin typeface="Arial" charset="0"/>
              </a:rPr>
              <a:t>. </a:t>
            </a:r>
            <a:endParaRPr lang="en-US" dirty="0" smtClean="0">
              <a:latin typeface="Arial" charset="0"/>
            </a:endParaRPr>
          </a:p>
          <a:p>
            <a:r>
              <a:rPr lang="sk-SK" b="1" dirty="0" err="1" smtClean="0"/>
              <a:t>Aim</a:t>
            </a:r>
            <a:r>
              <a:rPr lang="sk-SK" dirty="0" smtClean="0"/>
              <a:t>:  </a:t>
            </a:r>
            <a:r>
              <a:rPr lang="sk-SK" b="1" dirty="0" err="1" smtClean="0"/>
              <a:t>visible</a:t>
            </a:r>
            <a:r>
              <a:rPr lang="sk-SK" b="1" dirty="0" smtClean="0"/>
              <a:t> </a:t>
            </a:r>
            <a:r>
              <a:rPr lang="sk-SK" b="1" dirty="0" err="1" smtClean="0"/>
              <a:t>distance</a:t>
            </a:r>
            <a:r>
              <a:rPr lang="sk-SK" b="1" dirty="0" smtClean="0"/>
              <a:t> </a:t>
            </a:r>
            <a:r>
              <a:rPr lang="sk-SK" b="1" dirty="0" err="1" smtClean="0"/>
              <a:t>from</a:t>
            </a:r>
            <a:r>
              <a:rPr lang="sk-SK" b="1" dirty="0" smtClean="0"/>
              <a:t> </a:t>
            </a:r>
            <a:r>
              <a:rPr lang="sk-SK" b="1" dirty="0" err="1" smtClean="0"/>
              <a:t>productive</a:t>
            </a:r>
            <a:r>
              <a:rPr lang="sk-SK" b="1" dirty="0" smtClean="0"/>
              <a:t> </a:t>
            </a:r>
            <a:r>
              <a:rPr lang="sk-SK" b="1" dirty="0" err="1" smtClean="0"/>
              <a:t>work</a:t>
            </a:r>
            <a:r>
              <a:rPr lang="sk-SK" b="1" dirty="0" smtClean="0"/>
              <a:t> </a:t>
            </a:r>
          </a:p>
          <a:p>
            <a:r>
              <a:rPr lang="sk-SK" b="1" dirty="0" err="1"/>
              <a:t>Conspicuous</a:t>
            </a:r>
            <a:r>
              <a:rPr lang="sk-SK" b="1" dirty="0"/>
              <a:t> </a:t>
            </a:r>
            <a:r>
              <a:rPr lang="sk-SK" b="1" dirty="0" err="1"/>
              <a:t>consumption</a:t>
            </a:r>
            <a:r>
              <a:rPr lang="sk-SK" b="1" dirty="0"/>
              <a:t> </a:t>
            </a:r>
            <a:r>
              <a:rPr lang="sk-SK" dirty="0"/>
              <a:t>and </a:t>
            </a:r>
            <a:r>
              <a:rPr lang="sk-SK" b="1" dirty="0" err="1"/>
              <a:t>Leisure</a:t>
            </a:r>
            <a:r>
              <a:rPr lang="en-US" dirty="0"/>
              <a:t>;</a:t>
            </a:r>
            <a:r>
              <a:rPr lang="sk-SK" dirty="0"/>
              <a:t> </a:t>
            </a:r>
            <a:r>
              <a:rPr lang="sk-SK" dirty="0" err="1"/>
              <a:t>Leisure</a:t>
            </a:r>
            <a:r>
              <a:rPr lang="sk-SK" dirty="0"/>
              <a:t> </a:t>
            </a:r>
            <a:r>
              <a:rPr lang="sk-SK" dirty="0" err="1"/>
              <a:t>does</a:t>
            </a:r>
            <a:r>
              <a:rPr lang="sk-SK" dirty="0"/>
              <a:t> </a:t>
            </a:r>
            <a:r>
              <a:rPr lang="sk-SK" dirty="0" err="1"/>
              <a:t>not</a:t>
            </a:r>
            <a:r>
              <a:rPr lang="sk-SK" dirty="0"/>
              <a:t> </a:t>
            </a:r>
            <a:r>
              <a:rPr lang="sk-SK" dirty="0" err="1"/>
              <a:t>mean</a:t>
            </a:r>
            <a:r>
              <a:rPr lang="sk-SK" dirty="0"/>
              <a:t> </a:t>
            </a:r>
            <a:r>
              <a:rPr lang="sk-SK" dirty="0" err="1"/>
              <a:t>passivity</a:t>
            </a:r>
            <a:endParaRPr lang="en-US" dirty="0"/>
          </a:p>
          <a:p>
            <a:r>
              <a:rPr lang="sk-SK" dirty="0" err="1" smtClean="0"/>
              <a:t>Lifestyle</a:t>
            </a:r>
            <a:r>
              <a:rPr lang="sk-SK" dirty="0" smtClean="0"/>
              <a:t> </a:t>
            </a:r>
            <a:r>
              <a:rPr lang="sk-SK" dirty="0" err="1" smtClean="0"/>
              <a:t>is</a:t>
            </a:r>
            <a:r>
              <a:rPr lang="sk-SK" dirty="0" smtClean="0"/>
              <a:t> </a:t>
            </a:r>
            <a:r>
              <a:rPr lang="sk-SK" dirty="0" err="1" smtClean="0"/>
              <a:t>created</a:t>
            </a:r>
            <a:r>
              <a:rPr lang="sk-SK" dirty="0" smtClean="0"/>
              <a:t> in </a:t>
            </a:r>
            <a:r>
              <a:rPr lang="sk-SK" dirty="0" err="1" smtClean="0"/>
              <a:t>order</a:t>
            </a:r>
            <a:r>
              <a:rPr lang="sk-SK" dirty="0" smtClean="0"/>
              <a:t> to </a:t>
            </a:r>
            <a:r>
              <a:rPr lang="sk-SK" b="1" dirty="0" err="1" smtClean="0"/>
              <a:t>distinguish</a:t>
            </a:r>
            <a:r>
              <a:rPr lang="sk-SK" b="1" dirty="0" smtClean="0"/>
              <a:t> </a:t>
            </a:r>
            <a:r>
              <a:rPr lang="sk-SK" b="1" dirty="0" err="1" smtClean="0"/>
              <a:t>leisure</a:t>
            </a:r>
            <a:r>
              <a:rPr lang="sk-SK" b="1" dirty="0" smtClean="0"/>
              <a:t> </a:t>
            </a:r>
            <a:r>
              <a:rPr lang="sk-SK" b="1" dirty="0" err="1" smtClean="0"/>
              <a:t>class</a:t>
            </a:r>
            <a:r>
              <a:rPr lang="sk-SK" b="1" dirty="0" smtClean="0"/>
              <a:t> </a:t>
            </a:r>
            <a:r>
              <a:rPr lang="sk-SK" b="1" dirty="0" err="1" smtClean="0"/>
              <a:t>from</a:t>
            </a:r>
            <a:r>
              <a:rPr lang="sk-SK" b="1" dirty="0" smtClean="0"/>
              <a:t> </a:t>
            </a:r>
            <a:r>
              <a:rPr lang="sk-SK" b="1" dirty="0" err="1" smtClean="0"/>
              <a:t>productive</a:t>
            </a:r>
            <a:r>
              <a:rPr lang="sk-SK" b="1" dirty="0" smtClean="0"/>
              <a:t> </a:t>
            </a:r>
            <a:r>
              <a:rPr lang="sk-SK" b="1" dirty="0" err="1" smtClean="0"/>
              <a:t>classes</a:t>
            </a:r>
            <a:r>
              <a:rPr lang="en-US" b="1" dirty="0" smtClean="0"/>
              <a:t> </a:t>
            </a:r>
            <a:r>
              <a:rPr lang="en-US" dirty="0" smtClean="0"/>
              <a:t>(through consumption and leisure)</a:t>
            </a:r>
            <a:r>
              <a:rPr lang="sk-SK" dirty="0" smtClean="0"/>
              <a:t>. In </a:t>
            </a:r>
            <a:r>
              <a:rPr lang="sk-SK" dirty="0" err="1" smtClean="0"/>
              <a:t>modern</a:t>
            </a:r>
            <a:r>
              <a:rPr lang="sk-SK" dirty="0" smtClean="0"/>
              <a:t> society </a:t>
            </a:r>
            <a:r>
              <a:rPr lang="sk-SK" dirty="0" err="1" smtClean="0"/>
              <a:t>it</a:t>
            </a:r>
            <a:r>
              <a:rPr lang="sk-SK" dirty="0" smtClean="0"/>
              <a:t> </a:t>
            </a:r>
            <a:r>
              <a:rPr lang="sk-SK" dirty="0" err="1" smtClean="0"/>
              <a:t>regulates</a:t>
            </a:r>
            <a:r>
              <a:rPr lang="sk-SK" dirty="0" smtClean="0"/>
              <a:t> </a:t>
            </a:r>
            <a:r>
              <a:rPr lang="sk-SK" dirty="0" err="1" smtClean="0"/>
              <a:t>relationships</a:t>
            </a:r>
            <a:r>
              <a:rPr lang="sk-SK" dirty="0" smtClean="0"/>
              <a:t> </a:t>
            </a:r>
            <a:r>
              <a:rPr lang="sk-SK" dirty="0" err="1" smtClean="0"/>
              <a:t>between</a:t>
            </a:r>
            <a:r>
              <a:rPr lang="sk-SK" dirty="0" smtClean="0"/>
              <a:t> </a:t>
            </a:r>
            <a:r>
              <a:rPr lang="sk-SK" dirty="0" err="1" smtClean="0"/>
              <a:t>classes</a:t>
            </a:r>
            <a:endParaRPr lang="sk-SK" dirty="0" smtClean="0"/>
          </a:p>
          <a:p>
            <a:r>
              <a:rPr lang="sk-SK" dirty="0" err="1" smtClean="0"/>
              <a:t>Objects</a:t>
            </a:r>
            <a:r>
              <a:rPr lang="sk-SK" dirty="0" smtClean="0"/>
              <a:t> are </a:t>
            </a:r>
            <a:r>
              <a:rPr lang="sk-SK" dirty="0" err="1" smtClean="0"/>
              <a:t>able</a:t>
            </a:r>
            <a:r>
              <a:rPr lang="sk-SK" dirty="0" smtClean="0"/>
              <a:t> to </a:t>
            </a:r>
            <a:r>
              <a:rPr lang="sk-SK" dirty="0" err="1" smtClean="0"/>
              <a:t>demonstrate</a:t>
            </a:r>
            <a:r>
              <a:rPr lang="sk-SK" dirty="0" smtClean="0"/>
              <a:t> status, </a:t>
            </a:r>
            <a:r>
              <a:rPr lang="sk-SK" dirty="0" err="1" smtClean="0"/>
              <a:t>because</a:t>
            </a:r>
            <a:r>
              <a:rPr lang="sk-SK" dirty="0" smtClean="0"/>
              <a:t> </a:t>
            </a:r>
            <a:r>
              <a:rPr lang="sk-SK" dirty="0" err="1" smtClean="0"/>
              <a:t>they</a:t>
            </a:r>
            <a:r>
              <a:rPr lang="sk-SK" dirty="0" smtClean="0"/>
              <a:t> are part of </a:t>
            </a:r>
            <a:r>
              <a:rPr lang="sk-SK" dirty="0" err="1" smtClean="0"/>
              <a:t>the</a:t>
            </a:r>
            <a:r>
              <a:rPr lang="sk-SK" dirty="0" smtClean="0"/>
              <a:t> </a:t>
            </a:r>
            <a:r>
              <a:rPr lang="sk-SK" dirty="0" err="1" smtClean="0"/>
              <a:t>lifestyle</a:t>
            </a:r>
            <a:r>
              <a:rPr lang="sk-SK" dirty="0" smtClean="0"/>
              <a:t> of </a:t>
            </a:r>
            <a:r>
              <a:rPr lang="sk-SK" dirty="0" err="1" smtClean="0"/>
              <a:t>groups</a:t>
            </a:r>
            <a:r>
              <a:rPr lang="sk-SK" dirty="0" smtClean="0"/>
              <a:t> </a:t>
            </a:r>
            <a:r>
              <a:rPr lang="sk-SK" dirty="0" err="1" smtClean="0"/>
              <a:t>with</a:t>
            </a:r>
            <a:r>
              <a:rPr lang="sk-SK" dirty="0" smtClean="0"/>
              <a:t> </a:t>
            </a:r>
            <a:r>
              <a:rPr lang="sk-SK" dirty="0" err="1" smtClean="0"/>
              <a:t>high</a:t>
            </a:r>
            <a:r>
              <a:rPr lang="sk-SK" dirty="0" smtClean="0"/>
              <a:t> status. </a:t>
            </a:r>
            <a:r>
              <a:rPr lang="sk-SK" dirty="0" err="1" smtClean="0"/>
              <a:t>Since</a:t>
            </a:r>
            <a:r>
              <a:rPr lang="sk-SK" dirty="0" smtClean="0"/>
              <a:t> </a:t>
            </a:r>
            <a:r>
              <a:rPr lang="sk-SK" dirty="0" err="1" smtClean="0"/>
              <a:t>goods</a:t>
            </a:r>
            <a:r>
              <a:rPr lang="sk-SK" dirty="0" smtClean="0"/>
              <a:t> </a:t>
            </a:r>
            <a:r>
              <a:rPr lang="sk-SK" dirty="0" err="1" smtClean="0"/>
              <a:t>can</a:t>
            </a:r>
            <a:r>
              <a:rPr lang="sk-SK" dirty="0" smtClean="0"/>
              <a:t> </a:t>
            </a:r>
            <a:r>
              <a:rPr lang="sk-SK" dirty="0" err="1" smtClean="0"/>
              <a:t>signify</a:t>
            </a:r>
            <a:r>
              <a:rPr lang="sk-SK" dirty="0" smtClean="0"/>
              <a:t> status, </a:t>
            </a:r>
            <a:r>
              <a:rPr lang="sk-SK" dirty="0" err="1" smtClean="0"/>
              <a:t>they</a:t>
            </a:r>
            <a:r>
              <a:rPr lang="sk-SK" dirty="0" smtClean="0"/>
              <a:t> </a:t>
            </a:r>
            <a:r>
              <a:rPr lang="sk-SK" dirty="0" err="1" smtClean="0"/>
              <a:t>can</a:t>
            </a:r>
            <a:r>
              <a:rPr lang="sk-SK" dirty="0" smtClean="0"/>
              <a:t> </a:t>
            </a:r>
            <a:r>
              <a:rPr lang="sk-SK" dirty="0" err="1" smtClean="0"/>
              <a:t>bee</a:t>
            </a:r>
            <a:r>
              <a:rPr lang="sk-SK" dirty="0" smtClean="0"/>
              <a:t> </a:t>
            </a:r>
            <a:r>
              <a:rPr lang="sk-SK" dirty="0" err="1" smtClean="0"/>
              <a:t>also</a:t>
            </a:r>
            <a:r>
              <a:rPr lang="sk-SK" dirty="0" smtClean="0"/>
              <a:t> </a:t>
            </a:r>
            <a:r>
              <a:rPr lang="sk-SK" dirty="0" err="1" smtClean="0"/>
              <a:t>the</a:t>
            </a:r>
            <a:r>
              <a:rPr lang="sk-SK" dirty="0" smtClean="0"/>
              <a:t> </a:t>
            </a:r>
            <a:r>
              <a:rPr lang="sk-SK" dirty="0" err="1" smtClean="0"/>
              <a:t>means</a:t>
            </a:r>
            <a:r>
              <a:rPr lang="sk-SK" dirty="0" smtClean="0"/>
              <a:t> of status </a:t>
            </a:r>
            <a:r>
              <a:rPr lang="sk-SK" dirty="0" err="1" smtClean="0"/>
              <a:t>competition</a:t>
            </a:r>
            <a:r>
              <a:rPr lang="sk-SK" dirty="0" smtClean="0"/>
              <a:t>. </a:t>
            </a:r>
            <a:endParaRPr lang="cs-CZ" dirty="0" smtClean="0"/>
          </a:p>
          <a:p>
            <a:r>
              <a:rPr lang="sk-SK" dirty="0" smtClean="0"/>
              <a:t>Model </a:t>
            </a:r>
            <a:r>
              <a:rPr lang="sk-SK" dirty="0" smtClean="0"/>
              <a:t>of </a:t>
            </a:r>
            <a:r>
              <a:rPr lang="sk-SK" b="1" dirty="0" err="1" smtClean="0"/>
              <a:t>emulation</a:t>
            </a:r>
            <a:r>
              <a:rPr lang="sk-SK" dirty="0" smtClean="0"/>
              <a:t>– </a:t>
            </a:r>
            <a:r>
              <a:rPr lang="sk-SK" b="1" dirty="0" err="1" smtClean="0"/>
              <a:t>competitive</a:t>
            </a:r>
            <a:r>
              <a:rPr lang="sk-SK" b="1" dirty="0" smtClean="0"/>
              <a:t> </a:t>
            </a:r>
            <a:r>
              <a:rPr lang="sk-SK" b="1" dirty="0" err="1" smtClean="0"/>
              <a:t>mimicking</a:t>
            </a:r>
            <a:r>
              <a:rPr lang="sk-SK" b="1" dirty="0" smtClean="0"/>
              <a:t> of </a:t>
            </a:r>
            <a:r>
              <a:rPr lang="sk-SK" b="1" dirty="0" err="1" smtClean="0"/>
              <a:t>consumption</a:t>
            </a:r>
            <a:r>
              <a:rPr lang="sk-SK" b="1" dirty="0" smtClean="0"/>
              <a:t> </a:t>
            </a:r>
            <a:r>
              <a:rPr lang="sk-SK" b="1" dirty="0" err="1" smtClean="0"/>
              <a:t>patterns</a:t>
            </a:r>
            <a:endParaRPr lang="cs-CZ" b="1" dirty="0" smtClean="0"/>
          </a:p>
          <a:p>
            <a:r>
              <a:rPr lang="en-US" b="1" dirty="0" smtClean="0"/>
              <a:t>Lower </a:t>
            </a:r>
            <a:r>
              <a:rPr lang="en-US" b="1" dirty="0" smtClean="0"/>
              <a:t>classes want to increase their status by </a:t>
            </a:r>
            <a:r>
              <a:rPr lang="en-US" b="1" dirty="0" err="1" smtClean="0"/>
              <a:t>mimicquing</a:t>
            </a:r>
            <a:r>
              <a:rPr lang="en-US" b="1" dirty="0" smtClean="0"/>
              <a:t> style of high</a:t>
            </a:r>
            <a:r>
              <a:rPr lang="cs-CZ" b="1" dirty="0" err="1" smtClean="0"/>
              <a:t>er</a:t>
            </a:r>
            <a:r>
              <a:rPr lang="cs-CZ" b="1" dirty="0" smtClean="0"/>
              <a:t> </a:t>
            </a:r>
            <a:r>
              <a:rPr lang="cs-CZ" b="1" dirty="0" err="1" smtClean="0"/>
              <a:t>classes</a:t>
            </a:r>
            <a:r>
              <a:rPr lang="cs-CZ" b="1" dirty="0" smtClean="0"/>
              <a:t>. </a:t>
            </a:r>
            <a:r>
              <a:rPr lang="cs-CZ" b="1" dirty="0" err="1" smtClean="0"/>
              <a:t>Higher</a:t>
            </a:r>
            <a:r>
              <a:rPr lang="cs-CZ" b="1" dirty="0" smtClean="0"/>
              <a:t> </a:t>
            </a:r>
            <a:r>
              <a:rPr lang="cs-CZ" b="1" dirty="0" err="1" smtClean="0"/>
              <a:t>classes</a:t>
            </a:r>
            <a:r>
              <a:rPr lang="cs-CZ" b="1" dirty="0" smtClean="0"/>
              <a:t> </a:t>
            </a:r>
            <a:r>
              <a:rPr lang="cs-CZ" b="1" dirty="0" err="1" smtClean="0"/>
              <a:t>respond</a:t>
            </a:r>
            <a:r>
              <a:rPr lang="cs-CZ" b="1" dirty="0" smtClean="0"/>
              <a:t> </a:t>
            </a:r>
            <a:r>
              <a:rPr lang="cs-CZ" b="1" dirty="0" err="1" smtClean="0"/>
              <a:t>is</a:t>
            </a:r>
            <a:r>
              <a:rPr lang="cs-CZ" b="1" dirty="0" smtClean="0"/>
              <a:t> a </a:t>
            </a:r>
            <a:r>
              <a:rPr lang="cs-CZ" b="1" dirty="0" err="1" smtClean="0"/>
              <a:t>change</a:t>
            </a:r>
            <a:r>
              <a:rPr lang="cs-CZ" b="1" dirty="0" smtClean="0"/>
              <a:t> </a:t>
            </a:r>
            <a:r>
              <a:rPr lang="cs-CZ" b="1" dirty="0" err="1" smtClean="0"/>
              <a:t>of</a:t>
            </a:r>
            <a:r>
              <a:rPr lang="cs-CZ" b="1" dirty="0" smtClean="0"/>
              <a:t> style </a:t>
            </a:r>
          </a:p>
          <a:p>
            <a:r>
              <a:rPr lang="cs-CZ" dirty="0" err="1" smtClean="0"/>
              <a:t>One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explanations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dynamics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consumer</a:t>
            </a:r>
            <a:r>
              <a:rPr lang="cs-CZ" dirty="0" smtClean="0"/>
              <a:t> </a:t>
            </a:r>
            <a:r>
              <a:rPr lang="cs-CZ" dirty="0" err="1" smtClean="0"/>
              <a:t>culture</a:t>
            </a:r>
            <a:endParaRPr lang="en-US" dirty="0" smtClean="0"/>
          </a:p>
          <a:p>
            <a:pPr eaLnBrk="1" hangingPunct="1">
              <a:lnSpc>
                <a:spcPct val="80000"/>
              </a:lnSpc>
            </a:pPr>
            <a:endParaRPr lang="sk-SK" dirty="0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62132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 smtClean="0">
                <a:latin typeface="Arial" charset="0"/>
              </a:rPr>
              <a:t>Veblen</a:t>
            </a:r>
            <a:r>
              <a:rPr lang="sk-SK" dirty="0" smtClean="0">
                <a:latin typeface="Arial" charset="0"/>
              </a:rPr>
              <a:t>. </a:t>
            </a:r>
            <a:r>
              <a:rPr lang="sk-SK" dirty="0" err="1" smtClean="0">
                <a:latin typeface="Arial" charset="0"/>
              </a:rPr>
              <a:t>Theory</a:t>
            </a:r>
            <a:r>
              <a:rPr lang="sk-SK" dirty="0" smtClean="0">
                <a:latin typeface="Arial" charset="0"/>
              </a:rPr>
              <a:t> of </a:t>
            </a:r>
            <a:r>
              <a:rPr lang="sk-SK" dirty="0" err="1" smtClean="0">
                <a:latin typeface="Arial" charset="0"/>
              </a:rPr>
              <a:t>Leisure</a:t>
            </a:r>
            <a:r>
              <a:rPr lang="sk-SK" dirty="0" smtClean="0">
                <a:latin typeface="Arial" charset="0"/>
              </a:rPr>
              <a:t> </a:t>
            </a:r>
            <a:r>
              <a:rPr lang="sk-SK" dirty="0" err="1" smtClean="0">
                <a:latin typeface="Arial" charset="0"/>
              </a:rPr>
              <a:t>Class</a:t>
            </a:r>
            <a:endParaRPr lang="cs-CZ" dirty="0" smtClean="0"/>
          </a:p>
        </p:txBody>
      </p:sp>
      <p:sp>
        <p:nvSpPr>
          <p:cNvPr id="31746" name="Rectangle 3"/>
          <p:cNvSpPr>
            <a:spLocks noGrp="1"/>
          </p:cNvSpPr>
          <p:nvPr>
            <p:ph type="body" idx="1"/>
          </p:nvPr>
        </p:nvSpPr>
        <p:spPr>
          <a:xfrm>
            <a:off x="1009650" y="1690688"/>
            <a:ext cx="8229600" cy="4525963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sk-SK" sz="2600" dirty="0" err="1" smtClean="0">
                <a:latin typeface="Arial" charset="0"/>
              </a:rPr>
              <a:t>Critique</a:t>
            </a:r>
            <a:r>
              <a:rPr lang="sk-SK" sz="2600" dirty="0" smtClean="0">
                <a:latin typeface="Arial" charset="0"/>
              </a:rPr>
              <a:t> </a:t>
            </a:r>
            <a:r>
              <a:rPr lang="sk-SK" sz="2600" dirty="0" smtClean="0">
                <a:latin typeface="Arial" charset="0"/>
              </a:rPr>
              <a:t>of </a:t>
            </a:r>
            <a:r>
              <a:rPr lang="sk-SK" sz="2600" dirty="0" err="1" smtClean="0">
                <a:latin typeface="Arial" charset="0"/>
              </a:rPr>
              <a:t>Veblen</a:t>
            </a:r>
            <a:r>
              <a:rPr lang="sk-SK" sz="2600" dirty="0" smtClean="0">
                <a:latin typeface="Arial" charset="0"/>
              </a:rPr>
              <a:t>: </a:t>
            </a:r>
          </a:p>
          <a:p>
            <a:pPr eaLnBrk="1" hangingPunct="1">
              <a:lnSpc>
                <a:spcPct val="80000"/>
              </a:lnSpc>
            </a:pPr>
            <a:r>
              <a:rPr lang="sk-SK" sz="2600" dirty="0" err="1" smtClean="0">
                <a:latin typeface="Arial" charset="0"/>
              </a:rPr>
              <a:t>Reduces</a:t>
            </a:r>
            <a:r>
              <a:rPr lang="sk-SK" sz="2600" dirty="0" smtClean="0">
                <a:latin typeface="Arial" charset="0"/>
              </a:rPr>
              <a:t> </a:t>
            </a:r>
            <a:r>
              <a:rPr lang="sk-SK" sz="2600" dirty="0" err="1" smtClean="0">
                <a:latin typeface="Arial" charset="0"/>
              </a:rPr>
              <a:t>social</a:t>
            </a:r>
            <a:r>
              <a:rPr lang="sk-SK" sz="2600" dirty="0" smtClean="0">
                <a:latin typeface="Arial" charset="0"/>
              </a:rPr>
              <a:t> </a:t>
            </a:r>
            <a:r>
              <a:rPr lang="sk-SK" sz="2600" dirty="0" err="1" smtClean="0">
                <a:latin typeface="Arial" charset="0"/>
              </a:rPr>
              <a:t>motivation</a:t>
            </a:r>
            <a:r>
              <a:rPr lang="sk-SK" sz="2600" dirty="0" smtClean="0">
                <a:latin typeface="Arial" charset="0"/>
              </a:rPr>
              <a:t> to </a:t>
            </a:r>
            <a:r>
              <a:rPr lang="sk-SK" sz="2600" dirty="0" err="1" smtClean="0">
                <a:latin typeface="Arial" charset="0"/>
              </a:rPr>
              <a:t>envy</a:t>
            </a:r>
            <a:r>
              <a:rPr lang="sk-SK" sz="2600" dirty="0" smtClean="0">
                <a:latin typeface="Arial" charset="0"/>
              </a:rPr>
              <a:t> and </a:t>
            </a:r>
            <a:r>
              <a:rPr lang="sk-SK" sz="2600" dirty="0" err="1" smtClean="0">
                <a:latin typeface="Arial" charset="0"/>
              </a:rPr>
              <a:t>repetition</a:t>
            </a:r>
            <a:r>
              <a:rPr lang="sk-SK" sz="2600" dirty="0" smtClean="0">
                <a:latin typeface="Arial" charset="0"/>
              </a:rPr>
              <a:t> – </a:t>
            </a:r>
            <a:r>
              <a:rPr lang="sk-SK" sz="2600" dirty="0" err="1" smtClean="0">
                <a:latin typeface="Arial" charset="0"/>
              </a:rPr>
              <a:t>desire</a:t>
            </a:r>
            <a:r>
              <a:rPr lang="sk-SK" sz="2600" dirty="0" smtClean="0">
                <a:latin typeface="Arial" charset="0"/>
              </a:rPr>
              <a:t> to </a:t>
            </a:r>
            <a:r>
              <a:rPr lang="sk-SK" sz="2600" dirty="0" err="1" smtClean="0">
                <a:latin typeface="Arial" charset="0"/>
              </a:rPr>
              <a:t>be</a:t>
            </a:r>
            <a:r>
              <a:rPr lang="sk-SK" sz="2600" dirty="0" smtClean="0">
                <a:latin typeface="Arial" charset="0"/>
              </a:rPr>
              <a:t> </a:t>
            </a:r>
            <a:r>
              <a:rPr lang="sk-SK" sz="2600" dirty="0" err="1" smtClean="0">
                <a:latin typeface="Arial" charset="0"/>
              </a:rPr>
              <a:t>equal</a:t>
            </a:r>
            <a:r>
              <a:rPr lang="sk-SK" sz="2600" dirty="0" smtClean="0">
                <a:latin typeface="Arial" charset="0"/>
              </a:rPr>
              <a:t> </a:t>
            </a:r>
            <a:r>
              <a:rPr lang="sk-SK" sz="2600" dirty="0" err="1" smtClean="0">
                <a:latin typeface="Arial" charset="0"/>
              </a:rPr>
              <a:t>with</a:t>
            </a:r>
            <a:r>
              <a:rPr lang="sk-SK" sz="2600" dirty="0" smtClean="0">
                <a:latin typeface="Arial" charset="0"/>
              </a:rPr>
              <a:t> </a:t>
            </a:r>
            <a:r>
              <a:rPr lang="sk-SK" sz="2600" dirty="0" err="1" smtClean="0">
                <a:latin typeface="Arial" charset="0"/>
              </a:rPr>
              <a:t>these</a:t>
            </a:r>
            <a:r>
              <a:rPr lang="sk-SK" sz="2600" dirty="0" smtClean="0">
                <a:latin typeface="Arial" charset="0"/>
              </a:rPr>
              <a:t> </a:t>
            </a:r>
            <a:r>
              <a:rPr lang="sk-SK" sz="2600" dirty="0" err="1" smtClean="0">
                <a:latin typeface="Arial" charset="0"/>
              </a:rPr>
              <a:t>who</a:t>
            </a:r>
            <a:r>
              <a:rPr lang="sk-SK" sz="2600" dirty="0" smtClean="0">
                <a:latin typeface="Arial" charset="0"/>
              </a:rPr>
              <a:t> </a:t>
            </a:r>
            <a:r>
              <a:rPr lang="sk-SK" sz="2600" dirty="0" err="1" smtClean="0">
                <a:latin typeface="Arial" charset="0"/>
              </a:rPr>
              <a:t>have</a:t>
            </a:r>
            <a:r>
              <a:rPr lang="sk-SK" sz="2600" dirty="0" smtClean="0">
                <a:latin typeface="Arial" charset="0"/>
              </a:rPr>
              <a:t> </a:t>
            </a:r>
            <a:r>
              <a:rPr lang="sk-SK" sz="2600" dirty="0" err="1" smtClean="0">
                <a:latin typeface="Arial" charset="0"/>
              </a:rPr>
              <a:t>higher</a:t>
            </a:r>
            <a:r>
              <a:rPr lang="sk-SK" sz="2600" dirty="0" smtClean="0">
                <a:latin typeface="Arial" charset="0"/>
              </a:rPr>
              <a:t> status. </a:t>
            </a:r>
          </a:p>
          <a:p>
            <a:pPr eaLnBrk="1" hangingPunct="1">
              <a:lnSpc>
                <a:spcPct val="80000"/>
              </a:lnSpc>
            </a:pPr>
            <a:r>
              <a:rPr lang="sk-SK" sz="2600" dirty="0" err="1" smtClean="0">
                <a:latin typeface="Arial" charset="0"/>
              </a:rPr>
              <a:t>Style</a:t>
            </a:r>
            <a:r>
              <a:rPr lang="sk-SK" sz="2600" dirty="0" smtClean="0">
                <a:latin typeface="Arial" charset="0"/>
              </a:rPr>
              <a:t> </a:t>
            </a:r>
            <a:r>
              <a:rPr lang="sk-SK" sz="2600" dirty="0" err="1" smtClean="0">
                <a:latin typeface="Arial" charset="0"/>
              </a:rPr>
              <a:t>is</a:t>
            </a:r>
            <a:r>
              <a:rPr lang="sk-SK" sz="2600" dirty="0" smtClean="0">
                <a:latin typeface="Arial" charset="0"/>
              </a:rPr>
              <a:t> </a:t>
            </a:r>
            <a:r>
              <a:rPr lang="sk-SK" sz="2600" dirty="0" err="1" smtClean="0">
                <a:latin typeface="Arial" charset="0"/>
              </a:rPr>
              <a:t>not</a:t>
            </a:r>
            <a:r>
              <a:rPr lang="sk-SK" sz="2600" dirty="0" smtClean="0">
                <a:latin typeface="Arial" charset="0"/>
              </a:rPr>
              <a:t> </a:t>
            </a:r>
            <a:r>
              <a:rPr lang="sk-SK" sz="2600" dirty="0" err="1" smtClean="0">
                <a:latin typeface="Arial" charset="0"/>
              </a:rPr>
              <a:t>only</a:t>
            </a:r>
            <a:r>
              <a:rPr lang="sk-SK" sz="2600" dirty="0" smtClean="0">
                <a:latin typeface="Arial" charset="0"/>
              </a:rPr>
              <a:t> </a:t>
            </a:r>
            <a:r>
              <a:rPr lang="sk-SK" sz="2600" dirty="0" err="1" smtClean="0">
                <a:latin typeface="Arial" charset="0"/>
              </a:rPr>
              <a:t>trickling</a:t>
            </a:r>
            <a:r>
              <a:rPr lang="sk-SK" sz="2600" dirty="0" smtClean="0">
                <a:latin typeface="Arial" charset="0"/>
              </a:rPr>
              <a:t> </a:t>
            </a:r>
            <a:r>
              <a:rPr lang="sk-SK" sz="2600" dirty="0" err="1" smtClean="0">
                <a:latin typeface="Arial" charset="0"/>
              </a:rPr>
              <a:t>down</a:t>
            </a:r>
            <a:r>
              <a:rPr lang="sk-SK" sz="2600" dirty="0" smtClean="0">
                <a:latin typeface="Arial" charset="0"/>
              </a:rPr>
              <a:t> </a:t>
            </a:r>
          </a:p>
          <a:p>
            <a:pPr eaLnBrk="1" hangingPunct="1">
              <a:lnSpc>
                <a:spcPct val="80000"/>
              </a:lnSpc>
            </a:pPr>
            <a:r>
              <a:rPr lang="sk-SK" sz="2600" dirty="0" err="1" smtClean="0">
                <a:latin typeface="Arial" charset="0"/>
              </a:rPr>
              <a:t>Mechanistic</a:t>
            </a:r>
            <a:r>
              <a:rPr lang="sk-SK" sz="2600" dirty="0" smtClean="0">
                <a:latin typeface="Arial" charset="0"/>
              </a:rPr>
              <a:t> </a:t>
            </a:r>
            <a:r>
              <a:rPr lang="sk-SK" sz="2600" dirty="0" err="1" smtClean="0">
                <a:latin typeface="Arial" charset="0"/>
              </a:rPr>
              <a:t>view</a:t>
            </a:r>
            <a:r>
              <a:rPr lang="sk-SK" sz="2600" dirty="0" smtClean="0">
                <a:latin typeface="Arial" charset="0"/>
              </a:rPr>
              <a:t> on </a:t>
            </a:r>
            <a:r>
              <a:rPr lang="sk-SK" sz="2600" dirty="0" err="1" smtClean="0">
                <a:latin typeface="Arial" charset="0"/>
              </a:rPr>
              <a:t>hierarchies</a:t>
            </a:r>
            <a:r>
              <a:rPr lang="sk-SK" sz="2600" dirty="0" smtClean="0">
                <a:latin typeface="Arial" charset="0"/>
              </a:rPr>
              <a:t> and </a:t>
            </a:r>
            <a:r>
              <a:rPr lang="sk-SK" sz="2600" dirty="0" err="1" smtClean="0">
                <a:latin typeface="Arial" charset="0"/>
              </a:rPr>
              <a:t>their</a:t>
            </a:r>
            <a:r>
              <a:rPr lang="sk-SK" sz="2600" dirty="0" smtClean="0">
                <a:latin typeface="Arial" charset="0"/>
              </a:rPr>
              <a:t> </a:t>
            </a:r>
            <a:r>
              <a:rPr lang="sk-SK" sz="2600" dirty="0" err="1" smtClean="0">
                <a:latin typeface="Arial" charset="0"/>
              </a:rPr>
              <a:t>reproduction</a:t>
            </a:r>
            <a:r>
              <a:rPr lang="sk-SK" sz="2600" dirty="0" smtClean="0">
                <a:latin typeface="Arial" charset="0"/>
              </a:rPr>
              <a:t> </a:t>
            </a:r>
            <a:endParaRPr lang="sk-SK" sz="2600" dirty="0" smtClean="0">
              <a:latin typeface="Arial" charset="0"/>
            </a:endParaRPr>
          </a:p>
          <a:p>
            <a:pPr eaLnBrk="1" hangingPunct="1">
              <a:lnSpc>
                <a:spcPct val="80000"/>
              </a:lnSpc>
            </a:pPr>
            <a:endParaRPr lang="sk-SK" sz="2600" dirty="0">
              <a:latin typeface="Arial" charset="0"/>
            </a:endParaRPr>
          </a:p>
          <a:p>
            <a:pPr eaLnBrk="1" hangingPunct="1">
              <a:lnSpc>
                <a:spcPct val="80000"/>
              </a:lnSpc>
            </a:pPr>
            <a:endParaRPr lang="sk-SK" sz="2600" dirty="0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73902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err="1" smtClean="0"/>
              <a:t>Consumption</a:t>
            </a:r>
            <a:r>
              <a:rPr lang="sk-SK" b="1" dirty="0" smtClean="0"/>
              <a:t> and identity</a:t>
            </a:r>
            <a:endParaRPr lang="sk-SK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80000"/>
              </a:lnSpc>
              <a:buNone/>
            </a:pPr>
            <a:r>
              <a:rPr lang="sk-SK" dirty="0" err="1" smtClean="0">
                <a:latin typeface="Arial" charset="0"/>
              </a:rPr>
              <a:t>Veblen</a:t>
            </a:r>
            <a:r>
              <a:rPr lang="sk-SK" dirty="0" smtClean="0">
                <a:latin typeface="Arial" charset="0"/>
              </a:rPr>
              <a:t>: </a:t>
            </a:r>
            <a:r>
              <a:rPr lang="sk-SK" dirty="0" err="1">
                <a:latin typeface="Arial" charset="0"/>
              </a:rPr>
              <a:t>i</a:t>
            </a:r>
            <a:r>
              <a:rPr lang="sk-SK" dirty="0" err="1" smtClean="0">
                <a:latin typeface="Arial" charset="0"/>
              </a:rPr>
              <a:t>nspiration</a:t>
            </a:r>
            <a:r>
              <a:rPr lang="sk-SK" dirty="0" smtClean="0">
                <a:latin typeface="Arial" charset="0"/>
              </a:rPr>
              <a:t> </a:t>
            </a:r>
            <a:r>
              <a:rPr lang="sk-SK" dirty="0" err="1">
                <a:latin typeface="Arial" charset="0"/>
              </a:rPr>
              <a:t>for</a:t>
            </a:r>
            <a:r>
              <a:rPr lang="sk-SK" dirty="0">
                <a:latin typeface="Arial" charset="0"/>
              </a:rPr>
              <a:t>: </a:t>
            </a:r>
          </a:p>
          <a:p>
            <a:pPr>
              <a:lnSpc>
                <a:spcPct val="80000"/>
              </a:lnSpc>
            </a:pPr>
            <a:r>
              <a:rPr lang="sk-SK" dirty="0" err="1">
                <a:latin typeface="Arial" charset="0"/>
              </a:rPr>
              <a:t>Sociology</a:t>
            </a:r>
            <a:r>
              <a:rPr lang="sk-SK" dirty="0">
                <a:latin typeface="Arial" charset="0"/>
              </a:rPr>
              <a:t> of </a:t>
            </a:r>
            <a:r>
              <a:rPr lang="sk-SK" dirty="0" err="1">
                <a:latin typeface="Arial" charset="0"/>
              </a:rPr>
              <a:t>consumption</a:t>
            </a:r>
            <a:r>
              <a:rPr lang="sk-SK" dirty="0">
                <a:latin typeface="Arial" charset="0"/>
              </a:rPr>
              <a:t>, </a:t>
            </a:r>
            <a:r>
              <a:rPr lang="sk-SK" dirty="0" err="1">
                <a:latin typeface="Arial" charset="0"/>
              </a:rPr>
              <a:t>especially</a:t>
            </a:r>
            <a:r>
              <a:rPr lang="sk-SK" dirty="0">
                <a:latin typeface="Arial" charset="0"/>
              </a:rPr>
              <a:t> American </a:t>
            </a:r>
          </a:p>
          <a:p>
            <a:r>
              <a:rPr lang="cs-CZ" dirty="0" err="1" smtClean="0"/>
              <a:t>Consumers</a:t>
            </a:r>
            <a:r>
              <a:rPr lang="cs-CZ" dirty="0" smtClean="0"/>
              <a:t> </a:t>
            </a:r>
            <a:r>
              <a:rPr lang="cs-CZ" dirty="0" err="1" smtClean="0"/>
              <a:t>try</a:t>
            </a:r>
            <a:r>
              <a:rPr lang="cs-CZ" dirty="0" smtClean="0"/>
              <a:t> to </a:t>
            </a:r>
            <a:r>
              <a:rPr lang="cs-CZ" dirty="0" err="1" smtClean="0"/>
              <a:t>acquire</a:t>
            </a:r>
            <a:r>
              <a:rPr lang="cs-CZ" dirty="0" smtClean="0"/>
              <a:t> </a:t>
            </a:r>
            <a:r>
              <a:rPr lang="cs-CZ" b="1" dirty="0" err="1" smtClean="0"/>
              <a:t>things</a:t>
            </a:r>
            <a:r>
              <a:rPr lang="cs-CZ" b="1" dirty="0" smtClean="0"/>
              <a:t> </a:t>
            </a:r>
            <a:r>
              <a:rPr lang="cs-CZ" dirty="0" err="1" smtClean="0"/>
              <a:t>that</a:t>
            </a:r>
            <a:r>
              <a:rPr lang="cs-CZ" dirty="0" smtClean="0"/>
              <a:t> </a:t>
            </a:r>
            <a:r>
              <a:rPr lang="cs-CZ" dirty="0" err="1" smtClean="0"/>
              <a:t>can</a:t>
            </a:r>
            <a:r>
              <a:rPr lang="cs-CZ" dirty="0" smtClean="0"/>
              <a:t> serve </a:t>
            </a:r>
            <a:r>
              <a:rPr lang="cs-CZ" b="1" dirty="0" smtClean="0"/>
              <a:t>as </a:t>
            </a:r>
            <a:r>
              <a:rPr lang="cs-CZ" b="1" dirty="0" err="1" smtClean="0"/>
              <a:t>positional</a:t>
            </a:r>
            <a:r>
              <a:rPr lang="cs-CZ" b="1" dirty="0" smtClean="0"/>
              <a:t> </a:t>
            </a:r>
            <a:r>
              <a:rPr lang="cs-CZ" b="1" dirty="0" err="1" smtClean="0"/>
              <a:t>goods</a:t>
            </a:r>
            <a:r>
              <a:rPr lang="cs-CZ" b="1" dirty="0" smtClean="0"/>
              <a:t> </a:t>
            </a:r>
            <a:r>
              <a:rPr lang="cs-CZ" dirty="0" smtClean="0"/>
              <a:t>– status </a:t>
            </a:r>
            <a:r>
              <a:rPr lang="cs-CZ" dirty="0" err="1" smtClean="0"/>
              <a:t>symbols</a:t>
            </a:r>
            <a:r>
              <a:rPr lang="cs-CZ" dirty="0" smtClean="0"/>
              <a:t>. </a:t>
            </a:r>
            <a:r>
              <a:rPr lang="cs-CZ" dirty="0" err="1" smtClean="0"/>
              <a:t>Through</a:t>
            </a:r>
            <a:r>
              <a:rPr lang="cs-CZ" dirty="0" smtClean="0"/>
              <a:t> </a:t>
            </a:r>
            <a:r>
              <a:rPr lang="cs-CZ" dirty="0" err="1" smtClean="0"/>
              <a:t>acqusition</a:t>
            </a:r>
            <a:r>
              <a:rPr lang="cs-CZ" dirty="0" smtClean="0"/>
              <a:t> and/</a:t>
            </a:r>
            <a:r>
              <a:rPr lang="cs-CZ" dirty="0" err="1" smtClean="0"/>
              <a:t>or</a:t>
            </a:r>
            <a:r>
              <a:rPr lang="cs-CZ" dirty="0" smtClean="0"/>
              <a:t> display </a:t>
            </a:r>
            <a:r>
              <a:rPr lang="cs-CZ" dirty="0" err="1" smtClean="0"/>
              <a:t>of</a:t>
            </a:r>
            <a:r>
              <a:rPr lang="cs-CZ" dirty="0" smtClean="0"/>
              <a:t> such </a:t>
            </a:r>
            <a:r>
              <a:rPr lang="cs-CZ" dirty="0" err="1" smtClean="0"/>
              <a:t>goods</a:t>
            </a:r>
            <a:r>
              <a:rPr lang="cs-CZ" dirty="0" smtClean="0"/>
              <a:t> </a:t>
            </a:r>
            <a:r>
              <a:rPr lang="cs-CZ" dirty="0" err="1" smtClean="0"/>
              <a:t>they</a:t>
            </a:r>
            <a:r>
              <a:rPr lang="cs-CZ" dirty="0" smtClean="0"/>
              <a:t> </a:t>
            </a:r>
            <a:r>
              <a:rPr lang="cs-CZ" dirty="0" err="1" smtClean="0"/>
              <a:t>try</a:t>
            </a:r>
            <a:r>
              <a:rPr lang="cs-CZ" dirty="0" smtClean="0"/>
              <a:t> to show </a:t>
            </a:r>
            <a:r>
              <a:rPr lang="cs-CZ" dirty="0" err="1" smtClean="0"/>
              <a:t>or</a:t>
            </a:r>
            <a:r>
              <a:rPr lang="cs-CZ" dirty="0" smtClean="0"/>
              <a:t> </a:t>
            </a:r>
            <a:r>
              <a:rPr lang="cs-CZ" dirty="0" err="1" smtClean="0"/>
              <a:t>improve</a:t>
            </a:r>
            <a:r>
              <a:rPr lang="cs-CZ" dirty="0" smtClean="0"/>
              <a:t> </a:t>
            </a:r>
            <a:r>
              <a:rPr lang="cs-CZ" dirty="0" err="1" smtClean="0"/>
              <a:t>their</a:t>
            </a:r>
            <a:r>
              <a:rPr lang="cs-CZ" dirty="0" smtClean="0"/>
              <a:t> </a:t>
            </a:r>
            <a:r>
              <a:rPr lang="cs-CZ" dirty="0" err="1" smtClean="0"/>
              <a:t>position</a:t>
            </a:r>
            <a:r>
              <a:rPr lang="cs-CZ" dirty="0" smtClean="0"/>
              <a:t> in </a:t>
            </a:r>
            <a:r>
              <a:rPr lang="cs-CZ" dirty="0" err="1" smtClean="0"/>
              <a:t>social</a:t>
            </a:r>
            <a:r>
              <a:rPr lang="cs-CZ" dirty="0" smtClean="0"/>
              <a:t> </a:t>
            </a:r>
            <a:r>
              <a:rPr lang="cs-CZ" dirty="0" err="1" smtClean="0"/>
              <a:t>structure</a:t>
            </a:r>
            <a:r>
              <a:rPr lang="cs-CZ" dirty="0" smtClean="0"/>
              <a:t> and </a:t>
            </a:r>
            <a:r>
              <a:rPr lang="cs-CZ" dirty="0" err="1" smtClean="0"/>
              <a:t>confirm</a:t>
            </a:r>
            <a:r>
              <a:rPr lang="cs-CZ" dirty="0" smtClean="0"/>
              <a:t> so </a:t>
            </a:r>
            <a:r>
              <a:rPr lang="cs-CZ" dirty="0" err="1" smtClean="0"/>
              <a:t>social</a:t>
            </a:r>
            <a:r>
              <a:rPr lang="cs-CZ" dirty="0" smtClean="0"/>
              <a:t> </a:t>
            </a:r>
            <a:r>
              <a:rPr lang="cs-CZ" dirty="0" err="1" smtClean="0"/>
              <a:t>hierarchies</a:t>
            </a:r>
            <a:r>
              <a:rPr lang="cs-CZ" dirty="0" smtClean="0"/>
              <a:t> and </a:t>
            </a:r>
            <a:r>
              <a:rPr lang="cs-CZ" dirty="0" err="1" smtClean="0"/>
              <a:t>borders</a:t>
            </a:r>
            <a:r>
              <a:rPr lang="en-US" dirty="0" smtClean="0"/>
              <a:t> </a:t>
            </a:r>
            <a:endParaRPr lang="sk-SK" dirty="0" smtClean="0"/>
          </a:p>
          <a:p>
            <a:endParaRPr lang="en-US" dirty="0" smtClean="0"/>
          </a:p>
          <a:p>
            <a:r>
              <a:rPr lang="en-US" dirty="0" smtClean="0"/>
              <a:t>This </a:t>
            </a:r>
            <a:r>
              <a:rPr lang="en-US" dirty="0" smtClean="0"/>
              <a:t>discourse changes with </a:t>
            </a:r>
            <a:r>
              <a:rPr lang="en-US" i="1" dirty="0" smtClean="0"/>
              <a:t>World of Goods</a:t>
            </a:r>
            <a:r>
              <a:rPr lang="en-US" dirty="0" smtClean="0"/>
              <a:t> and </a:t>
            </a:r>
            <a:r>
              <a:rPr lang="en-US" i="1" dirty="0" smtClean="0"/>
              <a:t>Distinction </a:t>
            </a:r>
            <a:r>
              <a:rPr lang="en-US" dirty="0"/>
              <a:t>- &gt; </a:t>
            </a:r>
            <a:r>
              <a:rPr lang="cs-CZ" b="1" dirty="0" err="1"/>
              <a:t>Object</a:t>
            </a:r>
            <a:r>
              <a:rPr lang="en-US" b="1" dirty="0"/>
              <a:t>s</a:t>
            </a:r>
            <a:r>
              <a:rPr lang="cs-CZ" b="1" dirty="0"/>
              <a:t> </a:t>
            </a:r>
            <a:r>
              <a:rPr lang="cs-CZ" b="1" dirty="0" smtClean="0"/>
              <a:t>as</a:t>
            </a:r>
            <a:r>
              <a:rPr lang="en-US" b="1" dirty="0" smtClean="0"/>
              <a:t> material means of social interaction and communication, as mechanism of social reproduction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6732366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sz="4000" b="1" dirty="0"/>
              <a:t>Douglas, </a:t>
            </a:r>
            <a:r>
              <a:rPr lang="sk-SK" sz="4000" b="1" dirty="0" err="1"/>
              <a:t>Isherwood</a:t>
            </a:r>
            <a:r>
              <a:rPr lang="sk-SK" sz="4000" b="1" dirty="0"/>
              <a:t> 1979 </a:t>
            </a:r>
            <a:r>
              <a:rPr lang="sk-SK" sz="4000" b="1" dirty="0" err="1"/>
              <a:t>World</a:t>
            </a:r>
            <a:r>
              <a:rPr lang="sk-SK" sz="4000" b="1" dirty="0"/>
              <a:t> of </a:t>
            </a:r>
            <a:r>
              <a:rPr lang="sk-SK" sz="4000" b="1" dirty="0" err="1"/>
              <a:t>goods</a:t>
            </a:r>
            <a:endParaRPr lang="cs-CZ" sz="4000" b="1" dirty="0"/>
          </a:p>
        </p:txBody>
      </p:sp>
      <p:sp>
        <p:nvSpPr>
          <p:cNvPr id="32770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/>
            <a:r>
              <a:rPr lang="en-US" dirty="0" smtClean="0"/>
              <a:t>Inspired by</a:t>
            </a:r>
            <a:r>
              <a:rPr lang="sk-SK" dirty="0"/>
              <a:t> </a:t>
            </a:r>
            <a:r>
              <a:rPr lang="sk-SK" dirty="0" err="1" smtClean="0"/>
              <a:t>Veblen</a:t>
            </a:r>
            <a:endParaRPr lang="en-US" dirty="0" smtClean="0"/>
          </a:p>
          <a:p>
            <a:pPr eaLnBrk="1" hangingPunct="1"/>
            <a:r>
              <a:rPr lang="en-US" dirty="0" smtClean="0"/>
              <a:t>How objects define social position? Information </a:t>
            </a:r>
            <a:r>
              <a:rPr lang="en-US" dirty="0"/>
              <a:t>approach to consumption</a:t>
            </a:r>
            <a:endParaRPr lang="sk-SK" dirty="0"/>
          </a:p>
          <a:p>
            <a:r>
              <a:rPr lang="sk-SK" dirty="0" err="1" smtClean="0"/>
              <a:t>Soci</a:t>
            </a:r>
            <a:r>
              <a:rPr lang="en-US" dirty="0" smtClean="0"/>
              <a:t>al meaning is unstable. Consumption as a ritual activity creates visible public definitions of cultural categories and classifications </a:t>
            </a:r>
          </a:p>
          <a:p>
            <a:r>
              <a:rPr lang="en-US" dirty="0" smtClean="0"/>
              <a:t>Consumption as a flow of information integrates people into meaningful world but creates also inequalities: poverty is not lack of possessions or wealth, but exclusion from the flow of </a:t>
            </a:r>
            <a:r>
              <a:rPr lang="en-US" dirty="0" err="1" smtClean="0"/>
              <a:t>informations</a:t>
            </a:r>
            <a:endParaRPr lang="en-US" dirty="0" smtClean="0"/>
          </a:p>
          <a:p>
            <a:r>
              <a:rPr lang="en-US" dirty="0" smtClean="0"/>
              <a:t>Meanings of things reflect pre-existing social reality. They are structured by society. This approach ignores the fact </a:t>
            </a:r>
            <a:r>
              <a:rPr lang="en-US" b="1" dirty="0" smtClean="0"/>
              <a:t>that social order is not only reflected but is also constituted, reproduced and changed through material praxis</a:t>
            </a:r>
            <a:endParaRPr lang="cs-CZ" b="1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5411434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/>
              <a:t>Douglas, </a:t>
            </a:r>
            <a:r>
              <a:rPr lang="sk-SK" b="1" dirty="0" err="1"/>
              <a:t>Isherwood</a:t>
            </a:r>
            <a:r>
              <a:rPr lang="sk-SK" b="1" dirty="0"/>
              <a:t> 1979 </a:t>
            </a:r>
            <a:r>
              <a:rPr lang="sk-SK" b="1" dirty="0" err="1"/>
              <a:t>World</a:t>
            </a:r>
            <a:r>
              <a:rPr lang="sk-SK" b="1" dirty="0"/>
              <a:t> of </a:t>
            </a:r>
            <a:r>
              <a:rPr lang="sk-SK" b="1" dirty="0" err="1"/>
              <a:t>goods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„ </a:t>
            </a:r>
            <a:r>
              <a:rPr lang="sk-SK" b="1" dirty="0" err="1"/>
              <a:t>Rituals</a:t>
            </a:r>
            <a:r>
              <a:rPr lang="sk-SK" b="1" dirty="0"/>
              <a:t> are </a:t>
            </a:r>
            <a:r>
              <a:rPr lang="sk-SK" dirty="0" err="1"/>
              <a:t>conventions</a:t>
            </a:r>
            <a:r>
              <a:rPr lang="sk-SK" dirty="0"/>
              <a:t> </a:t>
            </a:r>
            <a:r>
              <a:rPr lang="sk-SK" dirty="0" err="1"/>
              <a:t>that</a:t>
            </a:r>
            <a:r>
              <a:rPr lang="sk-SK" dirty="0"/>
              <a:t> set </a:t>
            </a:r>
            <a:r>
              <a:rPr lang="sk-SK" dirty="0" err="1"/>
              <a:t>up</a:t>
            </a:r>
            <a:r>
              <a:rPr lang="sk-SK" dirty="0"/>
              <a:t> </a:t>
            </a:r>
            <a:r>
              <a:rPr lang="sk-SK" dirty="0" err="1"/>
              <a:t>visible</a:t>
            </a:r>
            <a:r>
              <a:rPr lang="sk-SK" dirty="0"/>
              <a:t> </a:t>
            </a:r>
            <a:r>
              <a:rPr lang="sk-SK" dirty="0" err="1"/>
              <a:t>public</a:t>
            </a:r>
            <a:r>
              <a:rPr lang="sk-SK" dirty="0"/>
              <a:t> </a:t>
            </a:r>
            <a:r>
              <a:rPr lang="sk-SK" dirty="0" err="1"/>
              <a:t>definitions</a:t>
            </a:r>
            <a:r>
              <a:rPr lang="sk-SK" dirty="0"/>
              <a:t>.“</a:t>
            </a:r>
          </a:p>
          <a:p>
            <a:pPr algn="just"/>
            <a:r>
              <a:rPr lang="sk-SK" dirty="0"/>
              <a:t>„</a:t>
            </a:r>
            <a:r>
              <a:rPr lang="sk-SK" b="1" dirty="0" err="1"/>
              <a:t>consumption</a:t>
            </a:r>
            <a:r>
              <a:rPr lang="sk-SK" b="1" dirty="0"/>
              <a:t> </a:t>
            </a:r>
            <a:r>
              <a:rPr lang="sk-SK" b="1" dirty="0" err="1"/>
              <a:t>is</a:t>
            </a:r>
            <a:r>
              <a:rPr lang="sk-SK" b="1" dirty="0"/>
              <a:t> a </a:t>
            </a:r>
            <a:r>
              <a:rPr lang="sk-SK" b="1" dirty="0" err="1"/>
              <a:t>system</a:t>
            </a:r>
            <a:r>
              <a:rPr lang="sk-SK" b="1" dirty="0"/>
              <a:t> of </a:t>
            </a:r>
            <a:r>
              <a:rPr lang="sk-SK" b="1" dirty="0" err="1"/>
              <a:t>reciprocal</a:t>
            </a:r>
            <a:r>
              <a:rPr lang="sk-SK" b="1" dirty="0"/>
              <a:t> </a:t>
            </a:r>
            <a:r>
              <a:rPr lang="sk-SK" b="1" dirty="0" err="1"/>
              <a:t>rituals</a:t>
            </a:r>
            <a:r>
              <a:rPr lang="sk-SK" b="1" dirty="0"/>
              <a:t> </a:t>
            </a:r>
            <a:r>
              <a:rPr lang="sk-SK" dirty="0" err="1"/>
              <a:t>which</a:t>
            </a:r>
            <a:r>
              <a:rPr lang="sk-SK" dirty="0"/>
              <a:t> </a:t>
            </a:r>
            <a:r>
              <a:rPr lang="sk-SK" dirty="0" err="1"/>
              <a:t>entail</a:t>
            </a:r>
            <a:r>
              <a:rPr lang="sk-SK" dirty="0"/>
              <a:t> </a:t>
            </a:r>
            <a:r>
              <a:rPr lang="sk-SK" dirty="0" err="1"/>
              <a:t>expenditures</a:t>
            </a:r>
            <a:r>
              <a:rPr lang="sk-SK" dirty="0"/>
              <a:t> </a:t>
            </a:r>
            <a:r>
              <a:rPr lang="sk-SK" dirty="0" err="1"/>
              <a:t>for</a:t>
            </a:r>
            <a:r>
              <a:rPr lang="sk-SK" dirty="0"/>
              <a:t> </a:t>
            </a:r>
            <a:r>
              <a:rPr lang="sk-SK" dirty="0" err="1"/>
              <a:t>appropriate</a:t>
            </a:r>
            <a:r>
              <a:rPr lang="sk-SK" dirty="0"/>
              <a:t> </a:t>
            </a:r>
            <a:r>
              <a:rPr lang="sk-SK" dirty="0" err="1"/>
              <a:t>marking</a:t>
            </a:r>
            <a:r>
              <a:rPr lang="sk-SK" dirty="0"/>
              <a:t> of </a:t>
            </a:r>
            <a:r>
              <a:rPr lang="sk-SK" dirty="0" err="1"/>
              <a:t>the</a:t>
            </a:r>
            <a:r>
              <a:rPr lang="sk-SK" dirty="0"/>
              <a:t> </a:t>
            </a:r>
            <a:r>
              <a:rPr lang="sk-SK" dirty="0" err="1"/>
              <a:t>occasion</a:t>
            </a:r>
            <a:r>
              <a:rPr lang="sk-SK" dirty="0"/>
              <a:t>, or of </a:t>
            </a:r>
            <a:r>
              <a:rPr lang="sk-SK" dirty="0" err="1"/>
              <a:t>the</a:t>
            </a:r>
            <a:r>
              <a:rPr lang="sk-SK" dirty="0"/>
              <a:t> </a:t>
            </a:r>
            <a:r>
              <a:rPr lang="sk-SK" dirty="0" err="1"/>
              <a:t>guests</a:t>
            </a:r>
            <a:r>
              <a:rPr lang="sk-SK" dirty="0"/>
              <a:t> and </a:t>
            </a:r>
            <a:r>
              <a:rPr lang="sk-SK" dirty="0" err="1"/>
              <a:t>hosts</a:t>
            </a:r>
            <a:r>
              <a:rPr lang="sk-SK" dirty="0"/>
              <a:t>, or </a:t>
            </a:r>
            <a:r>
              <a:rPr lang="sk-SK" dirty="0" err="1"/>
              <a:t>the</a:t>
            </a:r>
            <a:r>
              <a:rPr lang="sk-SK" dirty="0"/>
              <a:t> </a:t>
            </a:r>
            <a:r>
              <a:rPr lang="sk-SK" dirty="0" err="1"/>
              <a:t>community</a:t>
            </a:r>
            <a:r>
              <a:rPr lang="sk-SK" dirty="0"/>
              <a:t> at </a:t>
            </a:r>
            <a:r>
              <a:rPr lang="sk-SK" dirty="0" err="1"/>
              <a:t>large</a:t>
            </a:r>
            <a:r>
              <a:rPr lang="sk-SK" dirty="0"/>
              <a:t>.“ </a:t>
            </a:r>
          </a:p>
          <a:p>
            <a:r>
              <a:rPr lang="sk-SK" dirty="0" smtClean="0"/>
              <a:t>„</a:t>
            </a:r>
            <a:r>
              <a:rPr lang="sk-SK" b="1" dirty="0" err="1"/>
              <a:t>Goods</a:t>
            </a:r>
            <a:r>
              <a:rPr lang="sk-SK" dirty="0"/>
              <a:t>, in </a:t>
            </a:r>
            <a:r>
              <a:rPr lang="sk-SK" dirty="0" err="1"/>
              <a:t>this</a:t>
            </a:r>
            <a:r>
              <a:rPr lang="sk-SK" dirty="0"/>
              <a:t> </a:t>
            </a:r>
            <a:r>
              <a:rPr lang="sk-SK" dirty="0" err="1"/>
              <a:t>perspective</a:t>
            </a:r>
            <a:r>
              <a:rPr lang="sk-SK" dirty="0"/>
              <a:t>, are </a:t>
            </a:r>
            <a:r>
              <a:rPr lang="sk-SK" b="1" dirty="0" err="1"/>
              <a:t>ritual</a:t>
            </a:r>
            <a:r>
              <a:rPr lang="sk-SK" b="1" dirty="0"/>
              <a:t> </a:t>
            </a:r>
            <a:r>
              <a:rPr lang="sk-SK" b="1" dirty="0" err="1"/>
              <a:t>adjuncts</a:t>
            </a:r>
            <a:r>
              <a:rPr lang="sk-SK" b="1" dirty="0"/>
              <a:t>; </a:t>
            </a:r>
            <a:r>
              <a:rPr lang="sk-SK" b="1" dirty="0" err="1"/>
              <a:t>consumption</a:t>
            </a:r>
            <a:r>
              <a:rPr lang="sk-SK" b="1" dirty="0"/>
              <a:t> </a:t>
            </a:r>
            <a:r>
              <a:rPr lang="sk-SK" b="1" dirty="0" err="1"/>
              <a:t>is</a:t>
            </a:r>
            <a:r>
              <a:rPr lang="sk-SK" b="1" dirty="0"/>
              <a:t> a </a:t>
            </a:r>
            <a:r>
              <a:rPr lang="sk-SK" b="1" dirty="0" err="1"/>
              <a:t>ritual</a:t>
            </a:r>
            <a:r>
              <a:rPr lang="sk-SK" b="1" dirty="0"/>
              <a:t> </a:t>
            </a:r>
            <a:r>
              <a:rPr lang="sk-SK" b="1" dirty="0" err="1"/>
              <a:t>process</a:t>
            </a:r>
            <a:r>
              <a:rPr lang="sk-SK" b="1" dirty="0"/>
              <a:t> </a:t>
            </a:r>
            <a:r>
              <a:rPr lang="sk-SK" dirty="0" err="1"/>
              <a:t>whose</a:t>
            </a:r>
            <a:r>
              <a:rPr lang="sk-SK" dirty="0"/>
              <a:t> </a:t>
            </a:r>
            <a:r>
              <a:rPr lang="sk-SK" dirty="0" err="1"/>
              <a:t>primary</a:t>
            </a:r>
            <a:r>
              <a:rPr lang="sk-SK" dirty="0"/>
              <a:t> </a:t>
            </a:r>
            <a:r>
              <a:rPr lang="sk-SK" dirty="0" err="1"/>
              <a:t>function</a:t>
            </a:r>
            <a:r>
              <a:rPr lang="sk-SK" dirty="0"/>
              <a:t> </a:t>
            </a:r>
            <a:r>
              <a:rPr lang="sk-SK" dirty="0" err="1"/>
              <a:t>is</a:t>
            </a:r>
            <a:r>
              <a:rPr lang="sk-SK" dirty="0"/>
              <a:t> to </a:t>
            </a:r>
            <a:r>
              <a:rPr lang="sk-SK" dirty="0" err="1"/>
              <a:t>make</a:t>
            </a:r>
            <a:r>
              <a:rPr lang="sk-SK" dirty="0"/>
              <a:t> </a:t>
            </a:r>
            <a:r>
              <a:rPr lang="sk-SK" dirty="0" err="1"/>
              <a:t>sense</a:t>
            </a:r>
            <a:r>
              <a:rPr lang="sk-SK" dirty="0"/>
              <a:t> of </a:t>
            </a:r>
            <a:r>
              <a:rPr lang="sk-SK" dirty="0" err="1"/>
              <a:t>the</a:t>
            </a:r>
            <a:r>
              <a:rPr lang="sk-SK" dirty="0"/>
              <a:t> </a:t>
            </a:r>
            <a:r>
              <a:rPr lang="sk-SK" dirty="0" err="1"/>
              <a:t>inchoate</a:t>
            </a:r>
            <a:r>
              <a:rPr lang="sk-SK" dirty="0"/>
              <a:t> </a:t>
            </a:r>
            <a:r>
              <a:rPr lang="sk-SK" dirty="0" err="1"/>
              <a:t>flux</a:t>
            </a:r>
            <a:r>
              <a:rPr lang="sk-SK" dirty="0"/>
              <a:t> of </a:t>
            </a:r>
            <a:r>
              <a:rPr lang="sk-SK" dirty="0" err="1"/>
              <a:t>events</a:t>
            </a:r>
            <a:r>
              <a:rPr lang="sk-SK" dirty="0"/>
              <a:t>.“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8940863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Individual work</a:t>
            </a:r>
            <a:endParaRPr lang="sk-SK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k-SK" dirty="0" err="1" smtClean="0"/>
              <a:t>Summarise</a:t>
            </a:r>
            <a:r>
              <a:rPr lang="sk-SK" dirty="0" smtClean="0"/>
              <a:t> </a:t>
            </a:r>
            <a:r>
              <a:rPr lang="sk-SK" dirty="0" err="1" smtClean="0"/>
              <a:t>what</a:t>
            </a:r>
            <a:r>
              <a:rPr lang="sk-SK" dirty="0" smtClean="0"/>
              <a:t> </a:t>
            </a:r>
            <a:r>
              <a:rPr lang="sk-SK" dirty="0" err="1" smtClean="0"/>
              <a:t>you</a:t>
            </a:r>
            <a:r>
              <a:rPr lang="sk-SK" dirty="0" smtClean="0"/>
              <a:t> </a:t>
            </a:r>
            <a:r>
              <a:rPr lang="sk-SK" dirty="0" err="1" smtClean="0"/>
              <a:t>learned</a:t>
            </a:r>
            <a:r>
              <a:rPr lang="sk-SK" dirty="0" smtClean="0"/>
              <a:t> </a:t>
            </a:r>
            <a:r>
              <a:rPr lang="sk-SK" dirty="0" err="1" smtClean="0"/>
              <a:t>during</a:t>
            </a:r>
            <a:r>
              <a:rPr lang="sk-SK" dirty="0" smtClean="0"/>
              <a:t> </a:t>
            </a:r>
            <a:r>
              <a:rPr lang="sk-SK" dirty="0" err="1" smtClean="0"/>
              <a:t>the</a:t>
            </a:r>
            <a:r>
              <a:rPr lang="sk-SK" dirty="0" smtClean="0"/>
              <a:t> </a:t>
            </a:r>
            <a:r>
              <a:rPr lang="sk-SK" dirty="0" err="1" smtClean="0"/>
              <a:t>last</a:t>
            </a:r>
            <a:r>
              <a:rPr lang="sk-SK" dirty="0" smtClean="0"/>
              <a:t> </a:t>
            </a:r>
            <a:r>
              <a:rPr lang="sk-SK" dirty="0" err="1" smtClean="0"/>
              <a:t>lesson</a:t>
            </a:r>
            <a:r>
              <a:rPr lang="sk-SK" dirty="0" smtClean="0"/>
              <a:t> and </a:t>
            </a:r>
            <a:r>
              <a:rPr lang="sk-SK" dirty="0" err="1" smtClean="0"/>
              <a:t>answer</a:t>
            </a:r>
            <a:r>
              <a:rPr lang="sk-SK" dirty="0" smtClean="0"/>
              <a:t>: </a:t>
            </a:r>
          </a:p>
          <a:p>
            <a:r>
              <a:rPr lang="en-US" dirty="0" smtClean="0"/>
              <a:t>How </a:t>
            </a:r>
            <a:r>
              <a:rPr lang="en-US" dirty="0" smtClean="0"/>
              <a:t>Bourdieu describes relation between consumption and social position? 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4590581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Consumption and identity</a:t>
            </a:r>
            <a:endParaRPr lang="sk-SK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b="1" dirty="0" smtClean="0"/>
              <a:t>Daniel Miller</a:t>
            </a:r>
            <a:r>
              <a:rPr lang="en-US" b="1" dirty="0" smtClean="0"/>
              <a:t> (</a:t>
            </a:r>
            <a:r>
              <a:rPr lang="sk-SK" b="1" dirty="0" err="1" smtClean="0"/>
              <a:t>ed</a:t>
            </a:r>
            <a:r>
              <a:rPr lang="sk-SK" b="1" dirty="0" smtClean="0"/>
              <a:t>.</a:t>
            </a:r>
            <a:r>
              <a:rPr lang="en-US" b="1" dirty="0" smtClean="0"/>
              <a:t>).</a:t>
            </a:r>
            <a:r>
              <a:rPr lang="cs-CZ" b="1" dirty="0" smtClean="0"/>
              <a:t> </a:t>
            </a:r>
            <a:r>
              <a:rPr lang="en-US" b="1" dirty="0" smtClean="0"/>
              <a:t>1995</a:t>
            </a:r>
            <a:r>
              <a:rPr lang="cs-CZ" b="1" dirty="0" smtClean="0"/>
              <a:t>. </a:t>
            </a:r>
            <a:r>
              <a:rPr lang="cs-CZ" b="1" dirty="0" err="1" smtClean="0"/>
              <a:t>Acknowledging</a:t>
            </a:r>
            <a:r>
              <a:rPr lang="cs-CZ" b="1" dirty="0" smtClean="0"/>
              <a:t> </a:t>
            </a:r>
            <a:r>
              <a:rPr lang="cs-CZ" b="1" dirty="0" err="1" smtClean="0"/>
              <a:t>Consumption</a:t>
            </a:r>
            <a:r>
              <a:rPr lang="cs-CZ" b="1" dirty="0" smtClean="0"/>
              <a:t>. </a:t>
            </a:r>
            <a:endParaRPr lang="sk-SK" dirty="0" smtClean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dirty="0" smtClean="0"/>
              <a:t>The study of consumption transforms anthropology as a discipline</a:t>
            </a:r>
            <a:endParaRPr lang="sk-SK" dirty="0" smtClean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dirty="0" smtClean="0"/>
              <a:t>Global mass consumption leads to increase in definition of culture, ideas and selves through commodities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dirty="0" smtClean="0"/>
              <a:t>Gender, ethnicity, religion etc. expressed through commodities</a:t>
            </a:r>
          </a:p>
          <a:p>
            <a:pPr marL="0" indent="0">
              <a:buNone/>
            </a:pPr>
            <a:r>
              <a:rPr lang="en-US" b="1" dirty="0" smtClean="0"/>
              <a:t>Consumption as an important sphere for creating and expressing identities in postmodern societies.</a:t>
            </a:r>
          </a:p>
          <a:p>
            <a:r>
              <a:rPr lang="en-US" b="1" dirty="0" smtClean="0"/>
              <a:t>Bauman</a:t>
            </a:r>
            <a:r>
              <a:rPr lang="cs-CZ" b="1" dirty="0" smtClean="0"/>
              <a:t> (</a:t>
            </a:r>
            <a:r>
              <a:rPr lang="en-US" b="1" dirty="0" smtClean="0"/>
              <a:t>Liquid Modernity)</a:t>
            </a:r>
            <a:r>
              <a:rPr lang="en-US" dirty="0" smtClean="0"/>
              <a:t>: Consumption as a means for creation of identity in postmodern society, identities are liquid – people can experiment with them, adopt and abandon them; consumption is an individualistic play with identities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GB" dirty="0" smtClean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75751103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</TotalTime>
  <Words>1284</Words>
  <Application>Microsoft Office PowerPoint</Application>
  <PresentationFormat>Širokoúhlá obrazovka</PresentationFormat>
  <Paragraphs>99</Paragraphs>
  <Slides>21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5" baseType="lpstr">
      <vt:lpstr>Arial</vt:lpstr>
      <vt:lpstr>Calibri</vt:lpstr>
      <vt:lpstr>Calibri Light</vt:lpstr>
      <vt:lpstr>Motiv Office</vt:lpstr>
      <vt:lpstr>Consumption and identity, consumption and relations: How things make people </vt:lpstr>
      <vt:lpstr>Consumption and identity</vt:lpstr>
      <vt:lpstr>Veblen. Theory of Leisure Class (1899)</vt:lpstr>
      <vt:lpstr>Veblen. Theory of Leisure Class</vt:lpstr>
      <vt:lpstr>Consumption and identity</vt:lpstr>
      <vt:lpstr>Douglas, Isherwood 1979 World of goods</vt:lpstr>
      <vt:lpstr>Douglas, Isherwood 1979 World of goods</vt:lpstr>
      <vt:lpstr>Individual work</vt:lpstr>
      <vt:lpstr>Consumption and identity</vt:lpstr>
      <vt:lpstr>Consumption and identity in postmodern society</vt:lpstr>
      <vt:lpstr>Consumption and identity: example - gender</vt:lpstr>
      <vt:lpstr>Power of invisible things</vt:lpstr>
      <vt:lpstr>Importance of having right body</vt:lpstr>
      <vt:lpstr>Harlot versus Madonna; courtesan versus housewife</vt:lpstr>
      <vt:lpstr>Work in couples:</vt:lpstr>
      <vt:lpstr>Consumption and relationships: objectification</vt:lpstr>
      <vt:lpstr>Consumption and relationships: objectification</vt:lpstr>
      <vt:lpstr>Miller, Daniel. 1998. Theory of Shopping. </vt:lpstr>
      <vt:lpstr>Shopping and sacrifice – same structure</vt:lpstr>
      <vt:lpstr>Miller, Daniel. 1998. Theory of Shopping. </vt:lpstr>
      <vt:lpstr>Work in groups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Consumption and identity, consumption and relations: How things make people</dc:title>
  <dc:creator>Zuzana Burikova</dc:creator>
  <cp:lastModifiedBy>Zuzana Burikova</cp:lastModifiedBy>
  <cp:revision>12</cp:revision>
  <dcterms:created xsi:type="dcterms:W3CDTF">2019-04-09T07:28:26Z</dcterms:created>
  <dcterms:modified xsi:type="dcterms:W3CDTF">2019-04-09T12:10:11Z</dcterms:modified>
</cp:coreProperties>
</file>