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537-A6B4-4CC7-877B-D3FFFFC5BD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3AD8-BF06-4CE3-B772-F7681612F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92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537-A6B4-4CC7-877B-D3FFFFC5BD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3AD8-BF06-4CE3-B772-F7681612F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68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537-A6B4-4CC7-877B-D3FFFFC5BD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3AD8-BF06-4CE3-B772-F7681612F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67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537-A6B4-4CC7-877B-D3FFFFC5BD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3AD8-BF06-4CE3-B772-F7681612F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28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537-A6B4-4CC7-877B-D3FFFFC5BD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3AD8-BF06-4CE3-B772-F7681612F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68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537-A6B4-4CC7-877B-D3FFFFC5BD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3AD8-BF06-4CE3-B772-F7681612F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05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537-A6B4-4CC7-877B-D3FFFFC5BD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3AD8-BF06-4CE3-B772-F7681612F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87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537-A6B4-4CC7-877B-D3FFFFC5BD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3AD8-BF06-4CE3-B772-F7681612F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43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537-A6B4-4CC7-877B-D3FFFFC5BD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3AD8-BF06-4CE3-B772-F7681612F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15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537-A6B4-4CC7-877B-D3FFFFC5BD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3AD8-BF06-4CE3-B772-F7681612F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0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537-A6B4-4CC7-877B-D3FFFFC5BD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3AD8-BF06-4CE3-B772-F7681612F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10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0537-A6B4-4CC7-877B-D3FFFFC5BD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3AD8-BF06-4CE3-B772-F7681612F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51615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 management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08" y="488788"/>
            <a:ext cx="4888992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2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79" y="1494000"/>
            <a:ext cx="7674121" cy="5364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 smtClean="0">
                <a:solidFill>
                  <a:srgbClr val="A1DBE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 smtClean="0">
                <a:solidFill>
                  <a:srgbClr val="F9F1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dirty="0" smtClean="0">
                <a:solidFill>
                  <a:srgbClr val="FD4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lidé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následné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fázi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duševního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onemocnění</a:t>
            </a:r>
            <a:r>
              <a:rPr lang="cs-C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docházení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terapii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poznávání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posilování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sebedůvěry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pomoc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profesionálů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udržet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režim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55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8" y="3366000"/>
            <a:ext cx="11530452" cy="3492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 smtClean="0">
                <a:solidFill>
                  <a:srgbClr val="A1DBE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 smtClean="0">
                <a:solidFill>
                  <a:srgbClr val="F9F1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dirty="0" smtClean="0">
                <a:solidFill>
                  <a:srgbClr val="FD4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fázi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recovery</a:t>
            </a:r>
            <a:r>
              <a:rPr lang="cs-CZ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hlubší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uzdravování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další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sebepoznávání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nalézání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radosti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profesionál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stačí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nablízku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71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72" y="0"/>
            <a:ext cx="5436628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en-US" sz="27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>
                <a:solidFill>
                  <a:srgbClr val="A1DBE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>
                <a:solidFill>
                  <a:srgbClr val="F9F11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dirty="0">
                <a:solidFill>
                  <a:srgbClr val="FD4C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7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definice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8000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 Management je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soubor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vlastních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vnitřních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dovedností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1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strategií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90"/>
              </a:lnSpc>
              <a:spcAft>
                <a:spcPts val="0"/>
              </a:spcAft>
              <a:buNone/>
            </a:pPr>
            <a:r>
              <a:rPr lang="en-US" sz="2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usilují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dosahování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osobních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cílů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především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recovery </a:t>
            </a:r>
            <a:endParaRPr lang="cs-CZ" sz="2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2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mají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osobní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rozvoj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navzdory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duševní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nemoci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2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směřují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relativně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šťastnému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s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duševní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nemocí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2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víra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zotavení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nejdůležitější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živinou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SM </a:t>
            </a:r>
            <a:endParaRPr lang="cs-CZ" sz="2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05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63470"/>
            <a:ext cx="1820993" cy="162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cs-CZ" sz="2700" dirty="0" smtClean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700" dirty="0" smtClean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 smtClean="0">
                <a:solidFill>
                  <a:srgbClr val="A1DBE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 smtClean="0">
                <a:solidFill>
                  <a:srgbClr val="F9F11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dirty="0" smtClean="0">
                <a:solidFill>
                  <a:srgbClr val="FD4C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dirty="0" smtClean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7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dovednosti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dovednost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sebereflexe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sebepoznávání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dovednost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zvládat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zátěž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vydržet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tíhu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dovednost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víru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optimismus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60" y="0"/>
            <a:ext cx="5039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7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en-US" sz="27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>
                <a:solidFill>
                  <a:srgbClr val="A1DBE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>
                <a:solidFill>
                  <a:srgbClr val="F9F11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dirty="0">
                <a:solidFill>
                  <a:srgbClr val="FD4C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7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metody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psychohygiena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zdravý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životní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styl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kontrola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míry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stresu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ovlivňování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jeho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intenzity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techniky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zmírnění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úzkosti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relaxace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meditace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dechová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cvičení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imaginace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nácviky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komunikace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asertivity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plánování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cílů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zájmová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činnost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hudba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sport,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cestování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tvorba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říct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pomoc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svém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okolí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když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věci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zhoršují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vyhledání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odborné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pomoci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když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vše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nezvládám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29" y="-41843"/>
            <a:ext cx="435527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48" y="3258000"/>
            <a:ext cx="7453127" cy="360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 smtClean="0">
                <a:solidFill>
                  <a:srgbClr val="A1DBE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 smtClean="0">
                <a:solidFill>
                  <a:srgbClr val="F9F1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dirty="0" smtClean="0">
                <a:solidFill>
                  <a:srgbClr val="FD4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úloha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pomáhajících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pracovníků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naslouchat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analyzovat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provádět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metaforickou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práci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jít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příkladem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svým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vlastním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self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managmentem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orientovat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na to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zdravé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silné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člověku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zachovávat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partnerský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přístup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hledat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klientem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jeho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nejbližší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cíle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 hangingPunct="0">
              <a:lnSpc>
                <a:spcPct val="115000"/>
              </a:lnSpc>
              <a:buNone/>
              <a:tabLst>
                <a:tab pos="457200" algn="l"/>
              </a:tabLst>
            </a:pPr>
            <a:endParaRPr lang="cs-CZ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 hangingPunct="0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cs-CZ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https://www.youtube.com/watch?v=XveHZAdG-nE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 hangingPunct="0">
              <a:lnSpc>
                <a:spcPct val="115000"/>
              </a:lnSpc>
              <a:buNone/>
              <a:tabLst>
                <a:tab pos="457200" algn="l"/>
              </a:tabLs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97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A1DBE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F9F11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FD4C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4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úskalí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zaměření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výkon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přehlížení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pocitů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potlačování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pocitů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přispívá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psychickým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problémům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dočasné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zlepšení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ale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zhoršení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36" y="-1"/>
            <a:ext cx="5351864" cy="63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2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38" y="0"/>
            <a:ext cx="546416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en-US" sz="27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>
                <a:solidFill>
                  <a:srgbClr val="A1DBE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>
                <a:solidFill>
                  <a:srgbClr val="F9F11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dirty="0">
                <a:solidFill>
                  <a:srgbClr val="FD4C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7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shrnutí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9742" cy="4351338"/>
          </a:xfrm>
        </p:spPr>
        <p:txBody>
          <a:bodyPr>
            <a:normAutofit fontScale="92500"/>
          </a:bodyPr>
          <a:lstStyle/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sebeorganizace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plánování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utváření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svého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světa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uvnitř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navenek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2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1750"/>
              </a:lnSpc>
              <a:spcAft>
                <a:spcPts val="0"/>
              </a:spcAft>
              <a:buNone/>
            </a:pP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s-CZ" sz="2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60400" lvl="0" indent="-342900" algn="just" hangingPunct="0">
              <a:lnSpc>
                <a:spcPct val="122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umět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zacházet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svou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nemocí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aby se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minimalizovalo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riziko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dekompenzace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přesto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žít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kvalitní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život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2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780"/>
              </a:lnSpc>
              <a:spcAft>
                <a:spcPts val="0"/>
              </a:spcAft>
              <a:buNone/>
            </a:pP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s-CZ" sz="2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1193800" lvl="0" indent="-342900" algn="just" hangingPunct="0">
              <a:lnSpc>
                <a:spcPct val="122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mít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rád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sama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svého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bližního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dosahovat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úspěchů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vychutnávat</a:t>
            </a:r>
            <a:r>
              <a:rPr lang="cs-CZ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</a:t>
            </a:r>
            <a:endParaRPr lang="cs-CZ" sz="2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780"/>
              </a:lnSpc>
              <a:spcAft>
                <a:spcPts val="0"/>
              </a:spcAft>
            </a:pPr>
            <a:endParaRPr lang="cs-CZ" sz="2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495300" lvl="0" indent="-342900" algn="just" hangingPunct="0">
              <a:lnSpc>
                <a:spcPct val="122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semínko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optimismu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které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v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dobách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deprese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tiše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čeká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zase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vzchopí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vystrčí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malý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výhonek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2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780"/>
              </a:lnSpc>
              <a:spcAft>
                <a:spcPts val="0"/>
              </a:spcAft>
              <a:buNone/>
            </a:pP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s-CZ" sz="2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vůle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víra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síla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vytrvalost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která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mě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nutí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každém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pádu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znovu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vstát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2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81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56" y="-1"/>
            <a:ext cx="8498844" cy="685800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dirty="0" smtClean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rgbClr val="A1DBE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rgbClr val="F9F11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solidFill>
                  <a:srgbClr val="FD4C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4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30" y="0"/>
            <a:ext cx="5034870" cy="4824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rgbClr val="A1DBE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rgbClr val="F9F11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solidFill>
                  <a:srgbClr val="FD4C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Management</a:t>
            </a:r>
            <a:r>
              <a:rPr lang="cs-C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th-TH" sz="1800" dirty="0" smtClean="0">
                <a:latin typeface="Arial" panose="020B0604020202020204" pitchFamily="34" charset="0"/>
              </a:rPr>
              <a:t>๏</a:t>
            </a:r>
            <a:r>
              <a:rPr lang="cs-CZ" sz="1800" dirty="0">
                <a:latin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</a:rPr>
              <a:t>       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pojem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Self Management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h-TH" sz="1800" dirty="0" smtClean="0">
                <a:latin typeface="Arial" panose="020B0604020202020204" pitchFamily="34" charset="0"/>
              </a:rPr>
              <a:t>๏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složky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Self Managementu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h-TH" sz="1800" dirty="0" smtClean="0">
                <a:latin typeface="Arial" panose="020B0604020202020204" pitchFamily="34" charset="0"/>
              </a:rPr>
              <a:t>๏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úskalí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Self Managementu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h-TH" sz="1800" dirty="0" smtClean="0">
                <a:latin typeface="Arial" panose="020B0604020202020204" pitchFamily="34" charset="0"/>
              </a:rPr>
              <a:t>๏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Self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Management v praxi osob s vlastní zkušeností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818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822389" cy="1908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47" y="0"/>
            <a:ext cx="4048653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56705" y="729442"/>
            <a:ext cx="358278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cs-CZ" sz="24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cs-CZ" sz="24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rgbClr val="A1DBE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solidFill>
                  <a:srgbClr val="F9F1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FD4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cs-CZ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71203" y="2271247"/>
            <a:ext cx="6094615" cy="2315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polovina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století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Burrhus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</a:t>
            </a:r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eric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Skinner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r>
              <a:rPr lang="en-US" dirty="0">
                <a:latin typeface="Cordia New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průkopník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experimentální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psychologie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behaviorismu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r>
              <a:rPr lang="en-US" dirty="0">
                <a:latin typeface="Cordia New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díla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Analýza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chování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r>
              <a:rPr lang="en-US" dirty="0">
                <a:latin typeface="Cordia New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navrhoval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techniky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změnit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chování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0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99" y="0"/>
            <a:ext cx="675697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0"/>
            <a:ext cx="1782742" cy="1872000"/>
          </a:xfrm>
        </p:spPr>
      </p:pic>
      <p:sp>
        <p:nvSpPr>
          <p:cNvPr id="5" name="Obdélník 4"/>
          <p:cNvSpPr/>
          <p:nvPr/>
        </p:nvSpPr>
        <p:spPr>
          <a:xfrm>
            <a:off x="1080817" y="936000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A1DBE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F9F11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FD4C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202575" y="2261563"/>
            <a:ext cx="6096000" cy="2059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Ph.D.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Michael C. Clayton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r>
              <a:rPr lang="en-US" dirty="0">
                <a:latin typeface="Cordia New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jedinec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může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monitorovat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své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chování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r>
              <a:rPr lang="en-US" dirty="0">
                <a:latin typeface="Cordia New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chování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ovlivňovat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r>
              <a:rPr lang="en-US" dirty="0">
                <a:latin typeface="Cordia New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důležité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měřit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dosahování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cílů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7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2" y="0"/>
            <a:ext cx="580000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4462" cy="1872000"/>
          </a:xfrm>
        </p:spPr>
      </p:pic>
      <p:sp>
        <p:nvSpPr>
          <p:cNvPr id="5" name="Obdélník 4"/>
          <p:cNvSpPr/>
          <p:nvPr/>
        </p:nvSpPr>
        <p:spPr>
          <a:xfrm>
            <a:off x="1064192" y="1027906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A1DBE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F9F11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FD4C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44385" y="2055813"/>
            <a:ext cx="6096000" cy="2608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Stephen Covey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lektor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leadershipu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r>
              <a:rPr lang="en-US" dirty="0">
                <a:latin typeface="Cordia New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autorita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self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managmentu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r>
              <a:rPr lang="en-US" dirty="0">
                <a:latin typeface="Cordia New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miliónů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prodaných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r>
              <a:rPr lang="en-US" dirty="0">
                <a:latin typeface="Cordia New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bestseller "7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návyků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skutečně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efektivních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lidí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r>
              <a:rPr lang="en-US" dirty="0">
                <a:latin typeface="Cordia New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kontroverzní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osobnost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misionář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mormonské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církve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8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 smtClean="0">
                <a:solidFill>
                  <a:srgbClr val="A1DBE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 smtClean="0">
                <a:solidFill>
                  <a:srgbClr val="F9F1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dirty="0" smtClean="0">
                <a:solidFill>
                  <a:srgbClr val="FD4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duševním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onemocněním</a:t>
            </a:r>
            <a:r>
              <a:rPr lang="cs-CZ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Self Management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vzbuzuje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některých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uživatelů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péče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nevoli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behaviorismus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podobné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podceňují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intenzitu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emocí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duševně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nemocných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dodržovat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užitečné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zásady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jednoduché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750"/>
              </a:lnSpc>
              <a:spcAft>
                <a:spcPts val="0"/>
              </a:spcAft>
              <a:buNone/>
            </a:pPr>
            <a:r>
              <a:rPr lang="en-US" sz="1800" dirty="0">
                <a:latin typeface="Cordia New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duševně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nemocní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často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těžko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dodržují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běžný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režim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23" y="0"/>
            <a:ext cx="3353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9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62076"/>
            <a:ext cx="10058400" cy="37959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A1DBE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F9F11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FD4C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400" dirty="0">
                <a:solidFill>
                  <a:srgbClr val="DB02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lidé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duševním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onemocněním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Vrcholem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Self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Managementu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lidí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duševním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onemocněním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může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být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1000"/>
              </a:lnSpc>
              <a:spcAft>
                <a:spcPts val="0"/>
              </a:spcAft>
              <a:buNone/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ráno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vůbec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vstát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dojet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zaměstnání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večer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dopravit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domů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přežít,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každý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den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budím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ráno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9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">
              <a:lnSpc>
                <a:spcPct val="115000"/>
              </a:lnSpc>
              <a:spcAft>
                <a:spcPts val="0"/>
              </a:spcAft>
            </a:pP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 smtClean="0">
                <a:solidFill>
                  <a:srgbClr val="A1DBE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 smtClean="0">
                <a:solidFill>
                  <a:srgbClr val="F9F1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dirty="0" smtClean="0">
                <a:solidFill>
                  <a:srgbClr val="FD4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700" dirty="0" smtClean="0">
                <a:solidFill>
                  <a:srgbClr val="DB0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akutní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fázi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duševního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onemocnění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dodržování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základních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denních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návyků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dodržování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léčebného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režimu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udržování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víry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50"/>
              </a:lnSpc>
              <a:spcAft>
                <a:spcPts val="0"/>
              </a:spcAft>
            </a:pP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Arial" panose="020B0604020202020204" pitchFamily="34" charset="0"/>
              <a:buChar char="๏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velká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potřeba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pomoci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zvenčí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2178000"/>
            <a:ext cx="389720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349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3F45E0AC787749829CABA13AB68AB2" ma:contentTypeVersion="8" ma:contentTypeDescription="Vytvoří nový dokument" ma:contentTypeScope="" ma:versionID="f41a826266a247859b4b14b5f7d4c58c">
  <xsd:schema xmlns:xsd="http://www.w3.org/2001/XMLSchema" xmlns:xs="http://www.w3.org/2001/XMLSchema" xmlns:p="http://schemas.microsoft.com/office/2006/metadata/properties" xmlns:ns2="84c62b1b-dd1a-4063-82a3-5dd9152d781c" xmlns:ns3="94248412-21b4-4ee3-bc30-a9eb4229379a" targetNamespace="http://schemas.microsoft.com/office/2006/metadata/properties" ma:root="true" ma:fieldsID="c093989129302e29c953940266b39599" ns2:_="" ns3:_="">
    <xsd:import namespace="84c62b1b-dd1a-4063-82a3-5dd9152d781c"/>
    <xsd:import namespace="94248412-21b4-4ee3-bc30-a9eb4229379a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62b1b-dd1a-4063-82a3-5dd9152d781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Podniková klíčová slova" ma:fieldId="{23f27201-bee3-471e-b2e7-b64fd8b7ca38}" ma:taxonomyMulti="true" ma:sspId="b3ff5558-0a21-476f-a51a-fadbc4a6124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82ccef96-162a-4d91-add5-5ca594a1ef94}" ma:internalName="TaxCatchAll" ma:showField="CatchAllData" ma:web="84c62b1b-dd1a-4063-82a3-5dd9152d7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48412-21b4-4ee3-bc30-a9eb42293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84c62b1b-dd1a-4063-82a3-5dd9152d781c">
      <Terms xmlns="http://schemas.microsoft.com/office/infopath/2007/PartnerControls"/>
    </TaxKeywordTaxHTField>
    <TaxCatchAll xmlns="84c62b1b-dd1a-4063-82a3-5dd9152d781c"/>
  </documentManagement>
</p:properties>
</file>

<file path=customXml/itemProps1.xml><?xml version="1.0" encoding="utf-8"?>
<ds:datastoreItem xmlns:ds="http://schemas.openxmlformats.org/officeDocument/2006/customXml" ds:itemID="{17DCE923-3D45-4B43-BCF6-606874966FFA}"/>
</file>

<file path=customXml/itemProps2.xml><?xml version="1.0" encoding="utf-8"?>
<ds:datastoreItem xmlns:ds="http://schemas.openxmlformats.org/officeDocument/2006/customXml" ds:itemID="{C75AB034-9368-455A-94A1-E4B40FC51E92}"/>
</file>

<file path=customXml/itemProps3.xml><?xml version="1.0" encoding="utf-8"?>
<ds:datastoreItem xmlns:ds="http://schemas.openxmlformats.org/officeDocument/2006/customXml" ds:itemID="{2DA21B72-8207-400B-A874-4D4664648FBF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326</Words>
  <Application>Microsoft Office PowerPoint</Application>
  <PresentationFormat>Širokoúhlá obrazovka</PresentationFormat>
  <Paragraphs>126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Angsana New</vt:lpstr>
      <vt:lpstr>Arial</vt:lpstr>
      <vt:lpstr>Calibri</vt:lpstr>
      <vt:lpstr>Calibri Light</vt:lpstr>
      <vt:lpstr>Cordia New</vt:lpstr>
      <vt:lpstr>Times New Roman</vt:lpstr>
      <vt:lpstr>Motiv Office</vt:lpstr>
      <vt:lpstr> Self management</vt:lpstr>
      <vt:lpstr>  Self management</vt:lpstr>
      <vt:lpstr>           Self Management  ๏         pojem Self Management   ๏         složky Self Managementu   ๏         úskalí Self Managementu   ๏         Self Management v praxi osob s vlastní zkušeností        </vt:lpstr>
      <vt:lpstr>      </vt:lpstr>
      <vt:lpstr>      </vt:lpstr>
      <vt:lpstr>       </vt:lpstr>
      <vt:lpstr>Self Management a lidé s duševním onemocněním </vt:lpstr>
      <vt:lpstr>Self Management a lidé s duševním onemocněním</vt:lpstr>
      <vt:lpstr>Self Management a lidé v akutní fázi duševního onemocnění </vt:lpstr>
      <vt:lpstr>Self Management a lidé v následné fázi duševního onemocnění </vt:lpstr>
      <vt:lpstr>Self Management a lidé ve fázi recovery </vt:lpstr>
      <vt:lpstr>Self Management definice </vt:lpstr>
      <vt:lpstr> Self Management dovednosti </vt:lpstr>
      <vt:lpstr>Self Management metody </vt:lpstr>
      <vt:lpstr>Self Management úloha pomáhajících pracovníků </vt:lpstr>
      <vt:lpstr> Self Management úskalí</vt:lpstr>
      <vt:lpstr>Self Management shrnutí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Self management</dc:title>
  <dc:creator>Pavla Šelepová</dc:creator>
  <cp:lastModifiedBy>Pavla Šelepová</cp:lastModifiedBy>
  <cp:revision>11</cp:revision>
  <dcterms:created xsi:type="dcterms:W3CDTF">2017-10-13T14:27:06Z</dcterms:created>
  <dcterms:modified xsi:type="dcterms:W3CDTF">2017-10-16T17:05:46Z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0x010100D73F45E0AC787749829CABA13AB68AB2</vt:lpwstr>
  </property>
  <property fmtid="{D5CDD505-2E9C-101B-9397-08002B2CF9AE}" pid="3" name="TaxKeyword">
    <vt:lpwstr/>
  </property>
</Properties>
</file>