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8" r:id="rId6"/>
    <p:sldId id="264" r:id="rId7"/>
    <p:sldId id="268" r:id="rId8"/>
    <p:sldId id="267" r:id="rId9"/>
    <p:sldId id="266" r:id="rId10"/>
    <p:sldId id="269" r:id="rId11"/>
    <p:sldId id="270" r:id="rId12"/>
    <p:sldId id="265" r:id="rId13"/>
    <p:sldId id="262" r:id="rId14"/>
    <p:sldId id="260" r:id="rId15"/>
    <p:sldId id="263" r:id="rId16"/>
    <p:sldId id="25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21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25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51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90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97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8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90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66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5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43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BBC48-5E2B-47CA-97DA-66DE9965AFB2}" type="datetimeFigureOut">
              <a:rPr lang="cs-CZ" smtClean="0"/>
              <a:t>10.03.2016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D74E-71F6-40A2-B26D-EC565E5D3F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76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vzin@cmhcd.cz" TargetMode="External"/><Relationship Id="rId2" Type="http://schemas.openxmlformats.org/officeDocument/2006/relationships/hyperlink" Target="http://www.cmhcd.cz/vzdelavaci-institut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26814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Thonburi"/>
              </a:rPr>
              <a:t>Co mi</a:t>
            </a:r>
            <a:r>
              <a:rPr lang="cs-CZ" sz="4400" dirty="0">
                <a:latin typeface="Thonburi"/>
              </a:rPr>
              <a:t> </a:t>
            </a:r>
            <a:r>
              <a:rPr lang="cs-CZ" sz="4400" dirty="0" smtClean="0">
                <a:latin typeface="Thonburi"/>
              </a:rPr>
              <a:t> </a:t>
            </a:r>
            <a:r>
              <a:rPr lang="cs-CZ" sz="4400" dirty="0" smtClean="0">
                <a:solidFill>
                  <a:srgbClr val="3D2898"/>
                </a:solidFill>
                <a:latin typeface="Thonburi"/>
              </a:rPr>
              <a:t>| ne | </a:t>
            </a:r>
            <a:r>
              <a:rPr lang="cs-CZ" sz="4400" dirty="0" smtClean="0">
                <a:latin typeface="Thonburi"/>
              </a:rPr>
              <a:t>pomohlo</a:t>
            </a:r>
            <a:endParaRPr lang="cs-CZ" sz="4400" dirty="0">
              <a:latin typeface="Thonbu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54625"/>
          </a:xfrm>
        </p:spPr>
        <p:txBody>
          <a:bodyPr/>
          <a:lstStyle/>
          <a:p>
            <a:endParaRPr lang="cs-CZ" dirty="0" smtClean="0"/>
          </a:p>
          <a:p>
            <a:endParaRPr lang="cs-CZ" sz="2500" dirty="0"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10663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Thonburi"/>
              </a:rPr>
              <a:t>Co nám  </a:t>
            </a:r>
            <a:r>
              <a:rPr lang="cs-CZ" dirty="0" smtClean="0">
                <a:solidFill>
                  <a:srgbClr val="00B0F0"/>
                </a:solidFill>
                <a:latin typeface="Calibri Light" panose="020F0302020204030204" pitchFamily="34" charset="0"/>
              </a:rPr>
              <a:t>|</a:t>
            </a:r>
            <a:r>
              <a:rPr lang="cs-CZ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honburi"/>
              </a:rPr>
              <a:t>pomáhá</a:t>
            </a:r>
            <a:endParaRPr lang="cs-CZ" dirty="0">
              <a:solidFill>
                <a:schemeClr val="bg1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77914" y="1825625"/>
            <a:ext cx="8175885" cy="4351338"/>
          </a:xfrm>
        </p:spPr>
        <p:txBody>
          <a:bodyPr>
            <a:normAutofit/>
          </a:bodyPr>
          <a:lstStyle/>
          <a:p>
            <a:pPr marL="0" indent="0">
              <a:buClr>
                <a:schemeClr val="bg1"/>
              </a:buClr>
              <a:buNone/>
            </a:pPr>
            <a:r>
              <a:rPr lang="cs-CZ" sz="3000" dirty="0" smtClean="0">
                <a:solidFill>
                  <a:schemeClr val="bg1"/>
                </a:solidFill>
                <a:latin typeface="Thonburi"/>
              </a:rPr>
              <a:t>			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Tx/>
              <a:buChar char="|"/>
            </a:pPr>
            <a:r>
              <a:rPr lang="cs-CZ" sz="2000" dirty="0" smtClean="0">
                <a:solidFill>
                  <a:schemeClr val="bg1"/>
                </a:solidFill>
                <a:latin typeface="Thonburi"/>
              </a:rPr>
              <a:t>kvalitní medikace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dobrá </a:t>
            </a:r>
            <a:r>
              <a:rPr lang="cs-CZ" sz="2000" dirty="0" smtClean="0">
                <a:solidFill>
                  <a:schemeClr val="bg1"/>
                </a:solidFill>
                <a:latin typeface="Thonburi"/>
              </a:rPr>
              <a:t>informovanost</a:t>
            </a:r>
          </a:p>
          <a:p>
            <a:pPr>
              <a:lnSpc>
                <a:spcPct val="150000"/>
              </a:lnSpc>
              <a:buClr>
                <a:srgbClr val="00B0F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zakotvení ve fungující rodině a vztazích </a:t>
            </a:r>
            <a:endParaRPr lang="cs-CZ" sz="2000" dirty="0" smtClean="0">
              <a:solidFill>
                <a:schemeClr val="bg1"/>
              </a:solidFill>
              <a:latin typeface="Thonburi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důvěryhodní odborníci, především lékaři a terapeuti</a:t>
            </a:r>
          </a:p>
          <a:p>
            <a:pPr marL="0" indent="0">
              <a:buClr>
                <a:schemeClr val="bg1"/>
              </a:buClr>
              <a:buNone/>
            </a:pPr>
            <a:endParaRPr lang="cs-CZ" sz="3000" dirty="0">
              <a:solidFill>
                <a:schemeClr val="bg1"/>
              </a:solidFill>
              <a:latin typeface="Thonburi"/>
            </a:endParaRPr>
          </a:p>
          <a:p>
            <a:pPr>
              <a:buClr>
                <a:schemeClr val="bg1"/>
              </a:buClr>
              <a:buFontTx/>
              <a:buChar char="|"/>
            </a:pPr>
            <a:endParaRPr lang="cs-CZ" sz="3000" dirty="0" smtClean="0">
              <a:solidFill>
                <a:schemeClr val="bg1"/>
              </a:solidFill>
              <a:latin typeface="Thonburi"/>
            </a:endParaRPr>
          </a:p>
          <a:p>
            <a:pPr>
              <a:buClr>
                <a:schemeClr val="bg1"/>
              </a:buClr>
              <a:buFontTx/>
              <a:buChar char="|"/>
            </a:pPr>
            <a:endParaRPr lang="cs-CZ" sz="3000" dirty="0">
              <a:solidFill>
                <a:schemeClr val="bg1"/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715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Thonburi"/>
              </a:rPr>
              <a:t>Co nám  </a:t>
            </a:r>
            <a:r>
              <a:rPr lang="cs-CZ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|</a:t>
            </a:r>
            <a:r>
              <a:rPr lang="cs-CZ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Thonburi"/>
              </a:rPr>
              <a:t>nepomáhá</a:t>
            </a:r>
            <a:endParaRPr lang="cs-CZ" dirty="0">
              <a:solidFill>
                <a:schemeClr val="bg1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62924" y="1825625"/>
            <a:ext cx="8190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7030A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k</a:t>
            </a:r>
            <a:r>
              <a:rPr lang="cs-CZ" sz="2000" dirty="0" smtClean="0">
                <a:solidFill>
                  <a:schemeClr val="bg1"/>
                </a:solidFill>
                <a:latin typeface="Thonburi"/>
              </a:rPr>
              <a:t>dyž </a:t>
            </a:r>
            <a:r>
              <a:rPr lang="cs-CZ" sz="2000" dirty="0">
                <a:solidFill>
                  <a:schemeClr val="bg1"/>
                </a:solidFill>
                <a:latin typeface="Thonburi"/>
              </a:rPr>
              <a:t>nás chce někdo vidět jinak,  než jací jsme, a to jak rodina, odborníci nebo celá </a:t>
            </a:r>
            <a:r>
              <a:rPr lang="cs-CZ" sz="2000" dirty="0" smtClean="0">
                <a:solidFill>
                  <a:schemeClr val="bg1"/>
                </a:solidFill>
                <a:latin typeface="Thonburi"/>
              </a:rPr>
              <a:t>společnost</a:t>
            </a:r>
          </a:p>
          <a:p>
            <a:pPr>
              <a:lnSpc>
                <a:spcPct val="150000"/>
              </a:lnSpc>
              <a:buClr>
                <a:srgbClr val="7030A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možná děláme stejnou chybu my  sami, těžko hledáme pravdivý pohled na  </a:t>
            </a:r>
            <a:r>
              <a:rPr lang="cs-CZ" sz="2000" dirty="0" smtClean="0">
                <a:solidFill>
                  <a:schemeClr val="bg1"/>
                </a:solidFill>
                <a:latin typeface="Thonburi"/>
              </a:rPr>
              <a:t>sebe</a:t>
            </a:r>
          </a:p>
          <a:p>
            <a:pPr>
              <a:lnSpc>
                <a:spcPct val="150000"/>
              </a:lnSpc>
              <a:buClr>
                <a:srgbClr val="7030A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špatní odborníci, špatné léky </a:t>
            </a:r>
            <a:endParaRPr lang="cs-CZ" sz="2000" dirty="0" smtClean="0">
              <a:solidFill>
                <a:schemeClr val="bg1"/>
              </a:solidFill>
              <a:latin typeface="Thonburi"/>
            </a:endParaRPr>
          </a:p>
          <a:p>
            <a:pPr>
              <a:lnSpc>
                <a:spcPct val="150000"/>
              </a:lnSpc>
              <a:buClr>
                <a:srgbClr val="7030A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zbytečné hospitalizace</a:t>
            </a:r>
            <a:endParaRPr lang="cs-CZ" sz="2000" dirty="0" smtClean="0">
              <a:solidFill>
                <a:schemeClr val="bg1"/>
              </a:solidFill>
              <a:latin typeface="Thonburi"/>
            </a:endParaRPr>
          </a:p>
          <a:p>
            <a:pPr marL="0" indent="0">
              <a:buClr>
                <a:schemeClr val="bg1"/>
              </a:buClr>
              <a:buNone/>
            </a:pPr>
            <a:endParaRPr lang="cs-CZ" sz="3000" dirty="0">
              <a:solidFill>
                <a:schemeClr val="bg1"/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1067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Thonburi"/>
              </a:rPr>
              <a:t>Jak si  </a:t>
            </a:r>
            <a:r>
              <a:rPr lang="cs-CZ" dirty="0" smtClean="0">
                <a:solidFill>
                  <a:srgbClr val="FFFF00"/>
                </a:solidFill>
                <a:latin typeface="Calibri Light" panose="020F0302020204030204" pitchFamily="34" charset="0"/>
              </a:rPr>
              <a:t>|</a:t>
            </a:r>
            <a:r>
              <a:rPr lang="cs-CZ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Thonburi"/>
              </a:rPr>
              <a:t>pomáháme sami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8268" y="1825625"/>
            <a:ext cx="871553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FFFF0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aktivitou, elánem, vírou  a </a:t>
            </a:r>
            <a:r>
              <a:rPr lang="cs-CZ" sz="2000" dirty="0" err="1">
                <a:solidFill>
                  <a:schemeClr val="bg1"/>
                </a:solidFill>
                <a:latin typeface="Thonburi"/>
              </a:rPr>
              <a:t>sebepřijetím</a:t>
            </a:r>
            <a:r>
              <a:rPr lang="cs-CZ" sz="2000" dirty="0">
                <a:solidFill>
                  <a:schemeClr val="bg1"/>
                </a:solidFill>
                <a:latin typeface="Thonburi"/>
              </a:rPr>
              <a:t> v dobrém i </a:t>
            </a:r>
            <a:r>
              <a:rPr lang="cs-CZ" sz="2000" dirty="0" smtClean="0">
                <a:solidFill>
                  <a:schemeClr val="bg1"/>
                </a:solidFill>
                <a:latin typeface="Thonburi"/>
              </a:rPr>
              <a:t>špatném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Tx/>
              <a:buChar char="|"/>
            </a:pPr>
            <a:r>
              <a:rPr lang="pt-BR" sz="2000" dirty="0">
                <a:solidFill>
                  <a:schemeClr val="bg1"/>
                </a:solidFill>
                <a:latin typeface="Thonburi"/>
              </a:rPr>
              <a:t>smířením se s nemocí, ale ne </a:t>
            </a:r>
            <a:r>
              <a:rPr lang="pt-BR" sz="2000" dirty="0" smtClean="0">
                <a:solidFill>
                  <a:schemeClr val="bg1"/>
                </a:solidFill>
                <a:latin typeface="Thonburi"/>
              </a:rPr>
              <a:t>rezignací</a:t>
            </a:r>
            <a:endParaRPr lang="cs-CZ" sz="2000" dirty="0" smtClean="0">
              <a:solidFill>
                <a:schemeClr val="bg1"/>
              </a:solidFill>
              <a:latin typeface="Thonburi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dobrým </a:t>
            </a:r>
            <a:r>
              <a:rPr lang="cs-CZ" sz="2000" dirty="0" err="1" smtClean="0">
                <a:solidFill>
                  <a:schemeClr val="bg1"/>
                </a:solidFill>
                <a:latin typeface="Thonburi"/>
              </a:rPr>
              <a:t>self</a:t>
            </a:r>
            <a:r>
              <a:rPr lang="cs-CZ" sz="2000" dirty="0" smtClean="0">
                <a:solidFill>
                  <a:schemeClr val="bg1"/>
                </a:solidFill>
                <a:latin typeface="Thonburi"/>
              </a:rPr>
              <a:t>-managementem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Tx/>
              <a:buChar char="|"/>
            </a:pPr>
            <a:r>
              <a:rPr lang="cs-CZ" sz="2000" dirty="0">
                <a:solidFill>
                  <a:schemeClr val="bg1"/>
                </a:solidFill>
                <a:latin typeface="Thonburi"/>
              </a:rPr>
              <a:t>důvěrou v uzdravení</a:t>
            </a:r>
            <a:endParaRPr lang="cs-CZ" sz="2000" dirty="0" smtClean="0">
              <a:solidFill>
                <a:schemeClr val="bg1"/>
              </a:solidFill>
              <a:latin typeface="Thonburi"/>
            </a:endParaRPr>
          </a:p>
          <a:p>
            <a:pPr>
              <a:buClr>
                <a:srgbClr val="FFFF00"/>
              </a:buClr>
              <a:buFontTx/>
              <a:buChar char="|"/>
            </a:pPr>
            <a:endParaRPr lang="cs-CZ" sz="3000" dirty="0" smtClean="0">
              <a:solidFill>
                <a:schemeClr val="bg1"/>
              </a:solidFill>
              <a:latin typeface="Thonburi"/>
            </a:endParaRPr>
          </a:p>
          <a:p>
            <a:pPr>
              <a:buClr>
                <a:schemeClr val="bg1"/>
              </a:buClr>
              <a:buFontTx/>
              <a:buChar char="|"/>
            </a:pPr>
            <a:endParaRPr lang="cs-CZ" sz="3000" dirty="0">
              <a:solidFill>
                <a:schemeClr val="bg1"/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24009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935182"/>
            <a:ext cx="10515600" cy="362729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honburi"/>
              </a:rPr>
              <a:t>t</a:t>
            </a:r>
            <a:r>
              <a:rPr lang="cs-CZ" sz="3200" b="1" dirty="0" smtClean="0">
                <a:latin typeface="Thonburi"/>
              </a:rPr>
              <a:t>itul, jméno, příjmení lektora</a:t>
            </a:r>
            <a:br>
              <a:rPr lang="cs-CZ" sz="3200" b="1" dirty="0" smtClean="0">
                <a:latin typeface="Thonburi"/>
              </a:rPr>
            </a:br>
            <a:r>
              <a:rPr lang="cs-CZ" sz="3200" b="1" dirty="0" smtClean="0">
                <a:latin typeface="Thonburi"/>
              </a:rPr>
              <a:t>titul, jméno, příjmení lektora</a:t>
            </a:r>
            <a:r>
              <a:rPr lang="cs-CZ" sz="3200" dirty="0" smtClean="0">
                <a:latin typeface="Thonburi"/>
              </a:rPr>
              <a:t/>
            </a:r>
            <a:br>
              <a:rPr lang="cs-CZ" sz="3200" dirty="0" smtClean="0">
                <a:latin typeface="Thonburi"/>
              </a:rPr>
            </a:br>
            <a:r>
              <a:rPr lang="cs-CZ" sz="3200" dirty="0">
                <a:latin typeface="Thonburi"/>
              </a:rPr>
              <a:t/>
            </a:r>
            <a:br>
              <a:rPr lang="cs-CZ" sz="3200" dirty="0">
                <a:latin typeface="Thonburi"/>
              </a:rPr>
            </a:br>
            <a:r>
              <a:rPr lang="cs-CZ" sz="2800" dirty="0" smtClean="0">
                <a:latin typeface="Thonburi"/>
              </a:rPr>
              <a:t>XX. XX. 2016</a:t>
            </a:r>
            <a:br>
              <a:rPr lang="cs-CZ" sz="2800" dirty="0" smtClean="0">
                <a:latin typeface="Thonburi"/>
              </a:rPr>
            </a:br>
            <a:r>
              <a:rPr lang="cs-CZ" sz="2800" dirty="0">
                <a:latin typeface="Thonburi"/>
              </a:rPr>
              <a:t/>
            </a:r>
            <a:br>
              <a:rPr lang="cs-CZ" sz="2800" dirty="0">
                <a:latin typeface="Thonburi"/>
              </a:rPr>
            </a:br>
            <a:r>
              <a:rPr lang="cs-CZ" sz="2800" dirty="0" smtClean="0">
                <a:latin typeface="Thonburi"/>
              </a:rPr>
              <a:t/>
            </a:r>
            <a:br>
              <a:rPr lang="cs-CZ" sz="2800" dirty="0" smtClean="0">
                <a:latin typeface="Thonburi"/>
              </a:rPr>
            </a:br>
            <a:r>
              <a:rPr lang="cs-CZ" sz="2800" dirty="0" smtClean="0">
                <a:latin typeface="Thonburi"/>
                <a:hlinkClick r:id="rId2"/>
              </a:rPr>
              <a:t>www.cmhcd.cz</a:t>
            </a:r>
            <a:r>
              <a:rPr lang="cs-CZ" sz="2800" dirty="0" smtClean="0">
                <a:latin typeface="Thonburi"/>
              </a:rPr>
              <a:t/>
            </a:r>
            <a:br>
              <a:rPr lang="cs-CZ" sz="2800" dirty="0" smtClean="0">
                <a:latin typeface="Thonburi"/>
              </a:rPr>
            </a:br>
            <a:r>
              <a:rPr lang="cs-CZ" sz="2800" dirty="0" smtClean="0">
                <a:solidFill>
                  <a:srgbClr val="0070C0"/>
                </a:solidFill>
                <a:latin typeface="Thonburi"/>
                <a:hlinkClick r:id="rId3"/>
              </a:rPr>
              <a:t>vzin@cmhcd.cz</a:t>
            </a:r>
            <a:endParaRPr lang="cs-CZ" sz="2800" dirty="0">
              <a:solidFill>
                <a:srgbClr val="0070C0"/>
              </a:solidFill>
              <a:latin typeface="Thonbu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213" y="4909788"/>
            <a:ext cx="4888992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7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rgbClr val="3D2898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rgbClr val="3D2898"/>
                </a:solidFill>
                <a:latin typeface="Thonburi"/>
              </a:rPr>
              <a:t>Míša</a:t>
            </a:r>
            <a:endParaRPr lang="cs-CZ" dirty="0">
              <a:solidFill>
                <a:srgbClr val="3D2898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rgbClr val="3D2898"/>
              </a:buClr>
              <a:buFont typeface="Calibri" panose="020F0502020204030204" pitchFamily="34" charset="0"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3D2898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zájem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, komunikace o problému, sounáležitost s rodinou i terapeuty,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důvěra</a:t>
            </a:r>
          </a:p>
          <a:p>
            <a:pPr>
              <a:buClr>
                <a:srgbClr val="3D2898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3D2898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zrada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, podceňování, nedůvěra, plnění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očekávání a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snaha vejít se do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norem</a:t>
            </a:r>
          </a:p>
          <a:p>
            <a:pPr>
              <a:buClr>
                <a:srgbClr val="3D2898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3D2898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četba, zájem o alternativní možnosti terapie, snaha o odpoutání se od  problému, hudba, pozitivní náhled na  život</a:t>
            </a:r>
          </a:p>
          <a:p>
            <a:pPr>
              <a:buClr>
                <a:srgbClr val="3D2898"/>
              </a:buClr>
              <a:buFont typeface="Calibri" panose="020F0502020204030204" pitchFamily="34" charset="0"/>
              <a:buChar char="|"/>
            </a:pPr>
            <a:endParaRPr lang="cs-CZ" sz="3000" dirty="0" smtClean="0"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29806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rgbClr val="FFC000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rgbClr val="FFC000"/>
                </a:solidFill>
                <a:latin typeface="Thonburi"/>
              </a:rPr>
              <a:t>Renáta</a:t>
            </a:r>
            <a:endParaRPr lang="cs-CZ" dirty="0">
              <a:solidFill>
                <a:srgbClr val="FFC000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rgbClr val="FFC000"/>
              </a:buClr>
              <a:buFont typeface="Calibri" panose="020F0502020204030204" pitchFamily="34" charset="0"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FFC000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maminka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, RIAPS, dobrá psychiatrička, vhodná medikace, změna životního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styl</a:t>
            </a:r>
          </a:p>
          <a:p>
            <a:pPr>
              <a:buClr>
                <a:srgbClr val="FFC00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FFC000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nekvalitní psycholožka a psychiatr, nevhodná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medikace</a:t>
            </a:r>
          </a:p>
          <a:p>
            <a:pPr>
              <a:buClr>
                <a:srgbClr val="FFC00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FFC000"/>
              </a:buClr>
              <a:buFont typeface="Calibri" panose="020F0502020204030204" pitchFamily="34" charset="0"/>
              <a:buChar char="|"/>
            </a:pPr>
            <a:r>
              <a:rPr lang="pl-PL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změna </a:t>
            </a:r>
            <a:r>
              <a:rPr lang="pl-PL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psychiatra, zapojení se do  kurzů a do  projektů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354908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rgbClr val="92D050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rgbClr val="92D050"/>
                </a:solidFill>
                <a:latin typeface="Thonburi"/>
              </a:rPr>
              <a:t>Tomáš</a:t>
            </a:r>
            <a:endParaRPr lang="cs-CZ" dirty="0">
              <a:solidFill>
                <a:srgbClr val="92D050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přítelkyně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, rodina, psychiatři, cigarety, léky, zájmy a umělecké aktivity, práce a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projekty</a:t>
            </a: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tloustnutí, přehnané představy o sobě jako  géniovi, stereotyp, otupělost, sebevražedné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myšlenky</a:t>
            </a: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aktivní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vyhledání pracovní a jiné rehabilitace, sebedůvěra, otevřenost, boj  proti megalomanii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24781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rgbClr val="00B0F0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rgbClr val="00B0F0"/>
                </a:solidFill>
                <a:latin typeface="Thonburi"/>
              </a:rPr>
              <a:t>Anička</a:t>
            </a:r>
            <a:endParaRPr lang="cs-CZ" dirty="0">
              <a:solidFill>
                <a:srgbClr val="00B0F0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Tx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00B0F0"/>
              </a:buClr>
              <a:buFontTx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vnímavá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doktorka, léky 3. generace, sociální pracovníci z Fokusu, dobrovolnice z 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Dobroduše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00B0F0"/>
              </a:buClr>
              <a:buFontTx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00B0F0"/>
              </a:buClr>
              <a:buFontTx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selhala moje vlastní rodina a to mě velice mrzelo 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00B0F0"/>
              </a:buClr>
              <a:buFontTx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00B0F0"/>
              </a:buClr>
              <a:buFontTx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přijetí nemoci a medikace, spolupráce s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lékařem, vůle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něco změnit, práce a noví  přátelé</a:t>
            </a:r>
          </a:p>
          <a:p>
            <a:pPr>
              <a:buClr>
                <a:srgbClr val="00B0F0"/>
              </a:buClr>
              <a:buFontTx/>
              <a:buChar char="|"/>
            </a:pPr>
            <a:endParaRPr lang="cs-CZ" sz="3000" dirty="0" smtClean="0"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22633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rgbClr val="7030A0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rgbClr val="7030A0"/>
                </a:solidFill>
                <a:latin typeface="Thonburi"/>
              </a:rPr>
              <a:t>Michal</a:t>
            </a:r>
            <a:endParaRPr lang="cs-CZ" dirty="0">
              <a:solidFill>
                <a:srgbClr val="7030A0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  <a:buFont typeface="Calibri" panose="020F0502020204030204" pitchFamily="34" charset="0"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7030A0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rodina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, důvěra v psychiatrii 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7030A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7030A0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nedostatek sebevědomí 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7030A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7030A0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uměleckými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aktivitami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30618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chemeClr val="accent2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chemeClr val="accent2"/>
                </a:solidFill>
                <a:latin typeface="Thonburi"/>
              </a:rPr>
              <a:t>Veronika</a:t>
            </a:r>
            <a:endParaRPr lang="cs-CZ" dirty="0">
              <a:solidFill>
                <a:schemeClr val="accent2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Calibri" panose="020F0502020204030204" pitchFamily="34" charset="0"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chemeClr val="accent2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kvalitní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medikace, získávání informací, rodina, studium a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sport</a:t>
            </a:r>
          </a:p>
          <a:p>
            <a:pPr>
              <a:buClr>
                <a:schemeClr val="accent2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chemeClr val="accent2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nekvalitní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odborníci</a:t>
            </a:r>
          </a:p>
          <a:p>
            <a:pPr>
              <a:buClr>
                <a:schemeClr val="accent2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chemeClr val="accent2"/>
              </a:buClr>
              <a:buFont typeface="Calibri" panose="020F0502020204030204" pitchFamily="34" charset="0"/>
              <a:buChar char="|"/>
            </a:pPr>
            <a:r>
              <a:rPr lang="pl-PL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najít svůj pohled na  nemoc, pochopit </a:t>
            </a:r>
            <a:r>
              <a:rPr lang="pl-PL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ji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32135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rgbClr val="92D050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rgbClr val="92D050"/>
                </a:solidFill>
                <a:latin typeface="Thonburi"/>
              </a:rPr>
              <a:t>Jana</a:t>
            </a:r>
            <a:endParaRPr lang="cs-CZ" dirty="0">
              <a:solidFill>
                <a:srgbClr val="92D050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četba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a hledání, psychoterapie, příběhy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druhých</a:t>
            </a: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přísnost k sobě, psychiatr a deset let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medikace</a:t>
            </a: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92D050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učím  se mít se ráda, sebeúctě; procházky v přírodě a pozornost k životu kolem sebe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27411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PEER lektor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honburi"/>
              </a:rPr>
              <a:t>| </a:t>
            </a:r>
            <a:r>
              <a:rPr lang="cs-CZ" dirty="0" smtClean="0">
                <a:solidFill>
                  <a:srgbClr val="FF0000"/>
                </a:solidFill>
                <a:latin typeface="Thonburi"/>
              </a:rPr>
              <a:t>Lenka</a:t>
            </a:r>
            <a:endParaRPr lang="cs-CZ" dirty="0">
              <a:solidFill>
                <a:srgbClr val="FF0000"/>
              </a:solidFill>
              <a:latin typeface="Thonburi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2092036" cy="4351338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7337" y="1825625"/>
            <a:ext cx="8166463" cy="435133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Calibri" panose="020F0502020204030204" pitchFamily="34" charset="0"/>
              <a:buChar char="|"/>
            </a:pPr>
            <a:endParaRPr lang="cs-CZ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|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nalezení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dobrého psychiatra, syn a rodina, přátelé a kolegové,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fyzioterapeutka/vědma</a:t>
            </a: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vedlejší účinky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léků, 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pobyty v léčebnách, nevhodná volba partnerů, skepse mého 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psychiatra</a:t>
            </a: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|"/>
            </a:pP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Thonburi"/>
            </a:endParaRP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|"/>
            </a:pP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najít pozitivní vizi, naději na  </a:t>
            </a:r>
            <a:r>
              <a:rPr lang="cs-CZ" sz="2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recovery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Thonburi"/>
              </a:rPr>
              <a:t>, naučit se žít sama se sebou, vážit si sama sebe</a:t>
            </a:r>
          </a:p>
          <a:p>
            <a:pPr>
              <a:buClr>
                <a:srgbClr val="FF0000"/>
              </a:buClr>
              <a:buFont typeface="Calibri" panose="020F0502020204030204" pitchFamily="34" charset="0"/>
              <a:buChar char="|"/>
            </a:pPr>
            <a:endParaRPr lang="cs-CZ" sz="3000" dirty="0" smtClean="0">
              <a:latin typeface="Thonburi"/>
            </a:endParaRPr>
          </a:p>
        </p:txBody>
      </p:sp>
    </p:spTree>
    <p:extLst>
      <p:ext uri="{BB962C8B-B14F-4D97-AF65-F5344CB8AC3E}">
        <p14:creationId xmlns:p14="http://schemas.microsoft.com/office/powerpoint/2010/main" val="8419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ba_Co_mi_(ne)pomohlo" id="{F4D78B90-44EB-4A9E-BB9F-A1C2FFBD7D55}" vid="{5DCF0B09-0E2E-46F5-B0D7-CD039639A23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84c62b1b-dd1a-4063-82a3-5dd9152d781c">
      <Terms xmlns="http://schemas.microsoft.com/office/infopath/2007/PartnerControls"/>
    </TaxKeywordTaxHTField>
    <TaxCatchAll xmlns="84c62b1b-dd1a-4063-82a3-5dd9152d781c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3F45E0AC787749829CABA13AB68AB2" ma:contentTypeVersion="8" ma:contentTypeDescription="Vytvoří nový dokument" ma:contentTypeScope="" ma:versionID="f41a826266a247859b4b14b5f7d4c58c">
  <xsd:schema xmlns:xsd="http://www.w3.org/2001/XMLSchema" xmlns:xs="http://www.w3.org/2001/XMLSchema" xmlns:p="http://schemas.microsoft.com/office/2006/metadata/properties" xmlns:ns2="84c62b1b-dd1a-4063-82a3-5dd9152d781c" xmlns:ns3="94248412-21b4-4ee3-bc30-a9eb4229379a" targetNamespace="http://schemas.microsoft.com/office/2006/metadata/properties" ma:root="true" ma:fieldsID="c093989129302e29c953940266b39599" ns2:_="" ns3:_="">
    <xsd:import namespace="84c62b1b-dd1a-4063-82a3-5dd9152d781c"/>
    <xsd:import namespace="94248412-21b4-4ee3-bc30-a9eb4229379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62b1b-dd1a-4063-82a3-5dd9152d781c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Podniková klíčová slova" ma:fieldId="{23f27201-bee3-471e-b2e7-b64fd8b7ca38}" ma:taxonomyMulti="true" ma:sspId="b3ff5558-0a21-476f-a51a-fadbc4a6124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82ccef96-162a-4d91-add5-5ca594a1ef94}" ma:internalName="TaxCatchAll" ma:showField="CatchAllData" ma:web="84c62b1b-dd1a-4063-82a3-5dd9152d78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1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48412-21b4-4ee3-bc30-a9eb42293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A63B26-803C-4701-A962-F1AF3DCE9614}">
  <ds:schemaRefs>
    <ds:schemaRef ds:uri="http://purl.org/dc/dcmitype/"/>
    <ds:schemaRef ds:uri="a9353493-f0d3-49c3-98b7-f9b88e6182b0"/>
    <ds:schemaRef ds:uri="http://schemas.microsoft.com/office/2006/documentManagement/types"/>
    <ds:schemaRef ds:uri="http://purl.org/dc/elements/1.1/"/>
    <ds:schemaRef ds:uri="http://schemas.microsoft.com/office/2006/metadata/properties"/>
    <ds:schemaRef ds:uri="f66a4896-91b3-47b6-97a2-1d1cf4f1ae11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892B659-1344-4D34-BE9A-F9929248C4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98A5E0-856A-4354-9DD5-92AD02A277C8}"/>
</file>

<file path=docProps/app.xml><?xml version="1.0" encoding="utf-8"?>
<Properties xmlns="http://schemas.openxmlformats.org/officeDocument/2006/extended-properties" xmlns:vt="http://schemas.openxmlformats.org/officeDocument/2006/docPropsVTypes">
  <Template>Sabloba_Co_mi_(ne)pomohlo</Template>
  <TotalTime>69</TotalTime>
  <Words>399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Thonburi</vt:lpstr>
      <vt:lpstr>Motiv Office</vt:lpstr>
      <vt:lpstr>Co mi  | ne | pomohlo</vt:lpstr>
      <vt:lpstr>PEER lektor | Míša</vt:lpstr>
      <vt:lpstr>PEER lektor | Renáta</vt:lpstr>
      <vt:lpstr>PEER lektor | Tomáš</vt:lpstr>
      <vt:lpstr>PEER lektor | Anička</vt:lpstr>
      <vt:lpstr>PEER lektor | Michal</vt:lpstr>
      <vt:lpstr>PEER lektor | Veronika</vt:lpstr>
      <vt:lpstr>PEER lektor | Jana</vt:lpstr>
      <vt:lpstr>PEER lektor | Lenka</vt:lpstr>
      <vt:lpstr>Co nám  | pomáhá</vt:lpstr>
      <vt:lpstr>Co nám  | nepomáhá</vt:lpstr>
      <vt:lpstr>Jak si  | pomáháme sami</vt:lpstr>
      <vt:lpstr>titul, jméno, příjmení lektora titul, jméno, příjmení lektora  XX. XX. 2016   www.cmhcd.cz vzin@cmhcd.cz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  | xx |</dc:title>
  <dc:creator>Petra Kubinová</dc:creator>
  <cp:lastModifiedBy>Petra Kubinová</cp:lastModifiedBy>
  <cp:revision>10</cp:revision>
  <dcterms:created xsi:type="dcterms:W3CDTF">2016-03-09T07:52:35Z</dcterms:created>
  <dcterms:modified xsi:type="dcterms:W3CDTF">2016-03-10T10:14:29Z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0x010100D73F45E0AC787749829CABA13AB68AB2</vt:lpwstr>
  </property>
  <property fmtid="{D5CDD505-2E9C-101B-9397-08002B2CF9AE}" pid="3" name="TaxKeyword">
    <vt:lpwstr/>
  </property>
</Properties>
</file>