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2" r:id="rId5"/>
    <p:sldMasterId id="2147483683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</p:sldIdLst>
  <p:sldSz cy="6858000" cx="9144000"/>
  <p:notesSz cx="6797675" cy="9928225"/>
  <p:embeddedFontLst>
    <p:embeddedFont>
      <p:font typeface="Tahoma"/>
      <p:regular r:id="rId61"/>
      <p:bold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3" name="David Humpolík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font" Target="fonts/Tahoma-bold.fntdata"/><Relationship Id="rId61" Type="http://schemas.openxmlformats.org/officeDocument/2006/relationships/font" Target="fonts/Tahoma-regular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1-07T10:35:21.801">
    <p:pos x="6000" y="0"/>
    <p:text>datum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9-01-07T12:01:17.829">
    <p:pos x="6000" y="0"/>
    <p:text>projít si všecky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9-01-07T11:52:25.423">
    <p:pos x="6000" y="0"/>
    <p:text>mi to nějak nešlo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2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6:notes"/>
          <p:cNvSpPr txBox="1"/>
          <p:nvPr/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Google Shape;433;p3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3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4ce9c0a5d7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g4ce9c0a5d7_0_0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4ce9c0a5d7_0_0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ce9c0a5d7_0_2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g4ce9c0a5d7_0_25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4ce9c0a5d7_0_25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ce9c0a5d7_0_3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g4ce9c0a5d7_0_35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4ce9c0a5d7_0_35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ce9c0a5d7_0_4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g4ce9c0a5d7_0_41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4ce9c0a5d7_0_41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ce9c0a5d7_0_4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g4ce9c0a5d7_0_48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4ce9c0a5d7_0_48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4ce9c0a5d7_0_5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g4ce9c0a5d7_0_57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4ce9c0a5d7_0_57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4ce9c0a5d7_0_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4ce9c0a5d7_0_6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4ce9c0a5d7_0_6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ctrTitle"/>
          </p:nvPr>
        </p:nvSpPr>
        <p:spPr>
          <a:xfrm>
            <a:off x="684213" y="692150"/>
            <a:ext cx="6337300" cy="893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subTitle"/>
          </p:nvPr>
        </p:nvSpPr>
        <p:spPr>
          <a:xfrm>
            <a:off x="684213" y="1484313"/>
            <a:ext cx="63373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2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b="1" sz="2600"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1042988" y="1196975"/>
            <a:ext cx="3811587" cy="547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9pPr>
          </a:lstStyle>
          <a:p/>
        </p:txBody>
      </p:sp>
      <p:sp>
        <p:nvSpPr>
          <p:cNvPr id="174" name="Google Shape;174;p29"/>
          <p:cNvSpPr txBox="1"/>
          <p:nvPr>
            <p:ph idx="2" type="body"/>
          </p:nvPr>
        </p:nvSpPr>
        <p:spPr>
          <a:xfrm>
            <a:off x="5006975" y="1196975"/>
            <a:ext cx="3813175" cy="547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9pPr>
          </a:lstStyle>
          <a:p/>
        </p:txBody>
      </p:sp>
      <p:sp>
        <p:nvSpPr>
          <p:cNvPr id="178" name="Google Shape;178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9pPr>
          </a:lstStyle>
          <a:p/>
        </p:txBody>
      </p:sp>
      <p:sp>
        <p:nvSpPr>
          <p:cNvPr id="179" name="Google Shape;179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9pPr>
          </a:lstStyle>
          <a:p/>
        </p:txBody>
      </p:sp>
      <p:sp>
        <p:nvSpPr>
          <p:cNvPr id="180" name="Google Shape;180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9pPr>
          </a:lstStyle>
          <a:p/>
        </p:txBody>
      </p:sp>
      <p:sp>
        <p:nvSpPr>
          <p:cNvPr id="187" name="Google Shape;18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5"/>
          <p:cNvSpPr txBox="1"/>
          <p:nvPr>
            <p:ph idx="1" type="body"/>
          </p:nvPr>
        </p:nvSpPr>
        <p:spPr>
          <a:xfrm rot="5400000">
            <a:off x="2195512" y="44450"/>
            <a:ext cx="5472113" cy="7777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 rot="5400000">
            <a:off x="4750593" y="2599531"/>
            <a:ext cx="6196013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" type="body"/>
          </p:nvPr>
        </p:nvSpPr>
        <p:spPr>
          <a:xfrm rot="5400000">
            <a:off x="785813" y="730251"/>
            <a:ext cx="6196013" cy="5681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, text a 2 obsahy" type="txAndTwoObj">
  <p:cSld name="TEXT_AND_TWO_OBJECT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7"/>
          <p:cNvSpPr txBox="1"/>
          <p:nvPr>
            <p:ph idx="1" type="body"/>
          </p:nvPr>
        </p:nvSpPr>
        <p:spPr>
          <a:xfrm>
            <a:off x="1042988" y="1196975"/>
            <a:ext cx="3811587" cy="547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1" name="Google Shape;201;p37"/>
          <p:cNvSpPr txBox="1"/>
          <p:nvPr>
            <p:ph idx="2" type="body"/>
          </p:nvPr>
        </p:nvSpPr>
        <p:spPr>
          <a:xfrm>
            <a:off x="5006975" y="1196975"/>
            <a:ext cx="3813175" cy="2659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3" type="body"/>
          </p:nvPr>
        </p:nvSpPr>
        <p:spPr>
          <a:xfrm>
            <a:off x="5006975" y="4008438"/>
            <a:ext cx="3813175" cy="266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Char char="•"/>
              <a:defRPr b="0" i="0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hyperlink" Target="http://www.hackcollege.com/blog/2011/11/23/infographic-get-more-out-of-google.htm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Relationship Id="rId4" Type="http://schemas.openxmlformats.org/officeDocument/2006/relationships/hyperlink" Target="https://www.myendnoteweb.com/" TargetMode="External"/><Relationship Id="rId5" Type="http://schemas.openxmlformats.org/officeDocument/2006/relationships/hyperlink" Target="https://www.zotero.org/" TargetMode="External"/><Relationship Id="rId6" Type="http://schemas.openxmlformats.org/officeDocument/2006/relationships/hyperlink" Target="http://www.citace.com/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comments" Target="../comments/comment2.xml"/><Relationship Id="rId4" Type="http://schemas.openxmlformats.org/officeDocument/2006/relationships/image" Target="../media/image23.png"/><Relationship Id="rId9" Type="http://schemas.openxmlformats.org/officeDocument/2006/relationships/hyperlink" Target="https://search.proquest.com/index" TargetMode="External"/><Relationship Id="rId5" Type="http://schemas.openxmlformats.org/officeDocument/2006/relationships/hyperlink" Target="https://muni.anopress.cz/" TargetMode="External"/><Relationship Id="rId6" Type="http://schemas.openxmlformats.org/officeDocument/2006/relationships/hyperlink" Target="https://www.pressreader.com/" TargetMode="External"/><Relationship Id="rId7" Type="http://schemas.openxmlformats.org/officeDocument/2006/relationships/hyperlink" Target="http://journals.sagepub.com/" TargetMode="External"/><Relationship Id="rId8" Type="http://schemas.openxmlformats.org/officeDocument/2006/relationships/hyperlink" Target="https://www.tandfonline.com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comments" Target="../comments/comment3.xml"/><Relationship Id="rId4" Type="http://schemas.openxmlformats.org/officeDocument/2006/relationships/image" Target="../media/image20.jpg"/><Relationship Id="rId5" Type="http://schemas.openxmlformats.org/officeDocument/2006/relationships/image" Target="../media/image15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Relationship Id="rId4" Type="http://schemas.openxmlformats.org/officeDocument/2006/relationships/hyperlink" Target="http://www.myendnoteweb.com/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Relationship Id="rId4" Type="http://schemas.openxmlformats.org/officeDocument/2006/relationships/hyperlink" Target="http://myendnoteweb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2.png"/><Relationship Id="rId4" Type="http://schemas.openxmlformats.org/officeDocument/2006/relationships/hyperlink" Target="mailto:humpolik@fss.muni.cz" TargetMode="External"/><Relationship Id="rId5" Type="http://schemas.openxmlformats.org/officeDocument/2006/relationships/hyperlink" Target="mailto:infozdroje@fss.muni.cz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type="ctrTitle"/>
          </p:nvPr>
        </p:nvSpPr>
        <p:spPr>
          <a:xfrm>
            <a:off x="658483" y="2780928"/>
            <a:ext cx="7772400" cy="747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ahoma"/>
              <a:buNone/>
            </a:pPr>
            <a:r>
              <a:rPr b="1" lang="cs-CZ" sz="3959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Základy práce s informačními zdroji pro bc. studenty ZUR</a:t>
            </a:r>
            <a:endParaRPr sz="3959"/>
          </a:p>
        </p:txBody>
      </p:sp>
      <p:sp>
        <p:nvSpPr>
          <p:cNvPr id="209" name="Google Shape;209;p38"/>
          <p:cNvSpPr txBox="1"/>
          <p:nvPr>
            <p:ph idx="1" type="subTitle"/>
          </p:nvPr>
        </p:nvSpPr>
        <p:spPr>
          <a:xfrm>
            <a:off x="899592" y="4365104"/>
            <a:ext cx="6577813" cy="158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cs-CZ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Bc. David Humpolík</a:t>
            </a:r>
            <a:endParaRPr b="1"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0" name="Google Shape;210;p38"/>
          <p:cNvSpPr txBox="1"/>
          <p:nvPr/>
        </p:nvSpPr>
        <p:spPr>
          <a:xfrm>
            <a:off x="5076056" y="6165638"/>
            <a:ext cx="396044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Brno, </a:t>
            </a:r>
            <a:r>
              <a:rPr b="1" lang="cs-CZ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25. 2. 2019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/>
          <p:nvPr>
            <p:ph idx="1" type="body"/>
          </p:nvPr>
        </p:nvSpPr>
        <p:spPr>
          <a:xfrm>
            <a:off x="467544" y="1412776"/>
            <a:ext cx="8229600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Téma a klíčová slova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Další specifikace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Výběr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Boolovský model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Technika vyhledávání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Vlastní vyhledávací proces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Hodnocení vyhledaných záznamů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Další operace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8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2. Další specifikace</a:t>
            </a:r>
            <a:br>
              <a:rPr b="1" lang="cs-CZ" sz="3959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274" name="Google Shape;274;p48"/>
          <p:cNvSpPr txBox="1"/>
          <p:nvPr>
            <p:ph idx="1" type="body"/>
          </p:nvPr>
        </p:nvSpPr>
        <p:spPr>
          <a:xfrm>
            <a:off x="457200" y="1988840"/>
            <a:ext cx="8507288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 Před začátkem vlastního procesu vyhledávání je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     třeba si ujasnit: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časové rozmezí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typy dokumentů (např. odborné časopisy, kapitoly    z knih, příspěvky z konferencí, zpravodajství)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typ dat (text, audio, video)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jazyk dokumentů (většina světové produkce je v AJ)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forma (odborná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 x populárně naučná)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9"/>
          <p:cNvSpPr txBox="1"/>
          <p:nvPr>
            <p:ph idx="1" type="body"/>
          </p:nvPr>
        </p:nvSpPr>
        <p:spPr>
          <a:xfrm>
            <a:off x="539552" y="1340768"/>
            <a:ext cx="8229600" cy="492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Téma a klíčová slova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Další specifikace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Výběr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Boolovský model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Technika vyhledávání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Vlastní vyhledávací proces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Hodnocení vyhledaných záznamů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Další operace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br>
              <a:rPr b="1" lang="cs-CZ" sz="3240">
                <a:latin typeface="Tahoma"/>
                <a:ea typeface="Tahoma"/>
                <a:cs typeface="Tahoma"/>
                <a:sym typeface="Tahoma"/>
              </a:rPr>
            </a:b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3. Výběr zdrojů</a:t>
            </a:r>
            <a:br>
              <a:rPr b="1" lang="cs-CZ" sz="3959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285" name="Google Shape;285;p50"/>
          <p:cNvSpPr txBox="1"/>
          <p:nvPr>
            <p:ph idx="1" type="body"/>
          </p:nvPr>
        </p:nvSpPr>
        <p:spPr>
          <a:xfrm>
            <a:off x="323528" y="2204864"/>
            <a:ext cx="8712968" cy="4137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Specializované odborné databáze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Knihovní katalogy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Specializované vyhledávače odborných informací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Repozitáře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Knihovny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Další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/>
          <p:nvPr>
            <p:ph type="title"/>
          </p:nvPr>
        </p:nvSpPr>
        <p:spPr>
          <a:xfrm>
            <a:off x="457200" y="956398"/>
            <a:ext cx="8229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t/>
            </a:r>
            <a:endParaRPr b="1" sz="324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Google - tipy pro vyhledávání</a:t>
            </a:r>
            <a:br>
              <a:rPr b="1" lang="cs-CZ" sz="3959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297" name="Google Shape;297;p52"/>
          <p:cNvSpPr txBox="1"/>
          <p:nvPr>
            <p:ph idx="1" type="body"/>
          </p:nvPr>
        </p:nvSpPr>
        <p:spPr>
          <a:xfrm>
            <a:off x="457200" y="2391932"/>
            <a:ext cx="83634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0844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❑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Vyhledávání na konkrétní stránce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ts val="2730"/>
              <a:buNone/>
            </a:pPr>
            <a:r>
              <a:rPr b="1" i="1" lang="cs-CZ" sz="2000">
                <a:latin typeface="Arial"/>
                <a:ea typeface="Arial"/>
                <a:cs typeface="Arial"/>
                <a:sym typeface="Arial"/>
              </a:rPr>
              <a:t>      př. burgr site:fss.muni.cz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ts val="2730"/>
              <a:buNone/>
            </a:pPr>
            <a:r>
              <a:t/>
            </a:r>
            <a:endParaRPr b="1" i="1" sz="2000">
              <a:latin typeface="Arial"/>
              <a:ea typeface="Arial"/>
              <a:cs typeface="Arial"/>
              <a:sym typeface="Arial"/>
            </a:endParaRPr>
          </a:p>
          <a:p>
            <a:pPr indent="-410844" lvl="0" marL="45720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ts val="2000"/>
              <a:buChar char="❑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Definice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ts val="2730"/>
              <a:buNone/>
            </a:pPr>
            <a:r>
              <a:rPr b="1" i="1" lang="cs-CZ" sz="2000">
                <a:latin typeface="Arial"/>
                <a:ea typeface="Arial"/>
                <a:cs typeface="Arial"/>
                <a:sym typeface="Arial"/>
              </a:rPr>
              <a:t>      př. define:cyberbullying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69545" lvl="0" marL="34290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ts val="273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419735" lvl="0" marL="4572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000"/>
              <a:buChar char="❑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Vyhledávání stránek, které jsou podobné určité adrese URL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ts val="2730"/>
              <a:buNone/>
            </a:pPr>
            <a:r>
              <a:rPr b="1" i="1" lang="cs-CZ" sz="2000">
                <a:latin typeface="Arial"/>
                <a:ea typeface="Arial"/>
                <a:cs typeface="Arial"/>
                <a:sym typeface="Arial"/>
              </a:rPr>
              <a:t>      př. related:medzur.fss.muni.cz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69545" lvl="0" marL="34290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ts val="2730"/>
              <a:buNone/>
            </a:pPr>
            <a:r>
              <a:t/>
            </a:r>
            <a:endParaRPr b="1" i="1" sz="2000">
              <a:latin typeface="Arial"/>
              <a:ea typeface="Arial"/>
              <a:cs typeface="Arial"/>
              <a:sym typeface="Arial"/>
            </a:endParaRPr>
          </a:p>
          <a:p>
            <a:pPr indent="-410844" lvl="0" marL="45720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ts val="2000"/>
              <a:buChar char="❑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Typ dokumentu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ts val="2730"/>
              <a:buNone/>
            </a:pPr>
            <a:r>
              <a:rPr b="1" i="1" lang="cs-CZ" sz="2000">
                <a:latin typeface="Arial"/>
                <a:ea typeface="Arial"/>
                <a:cs typeface="Arial"/>
                <a:sym typeface="Arial"/>
              </a:rPr>
              <a:t>      př. filetype:pdf</a:t>
            </a:r>
            <a:endParaRPr b="1"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24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12" y="476672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3"/>
          <p:cNvSpPr txBox="1"/>
          <p:nvPr/>
        </p:nvSpPr>
        <p:spPr>
          <a:xfrm>
            <a:off x="2195736" y="5589240"/>
            <a:ext cx="65903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Infographic: Get More Out of Google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/>
          <p:nvPr/>
        </p:nvSpPr>
        <p:spPr>
          <a:xfrm>
            <a:off x="611560" y="1700808"/>
            <a:ext cx="7776864" cy="4308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 sz="3200">
                <a:solidFill>
                  <a:srgbClr val="7F7F7F"/>
                </a:solidFill>
              </a:rPr>
              <a:t>Téma a klíčová slova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 sz="3200">
                <a:solidFill>
                  <a:srgbClr val="7F7F7F"/>
                </a:solidFill>
              </a:rPr>
              <a:t> Další specifikace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 sz="3200">
                <a:solidFill>
                  <a:srgbClr val="7F7F7F"/>
                </a:solidFill>
              </a:rPr>
              <a:t> Výběr zdrojů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cs-CZ" sz="3200">
                <a:solidFill>
                  <a:schemeClr val="dk1"/>
                </a:solidFill>
              </a:rPr>
              <a:t> Boolovský model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 sz="3200">
                <a:solidFill>
                  <a:schemeClr val="dk1"/>
                </a:solidFill>
              </a:rPr>
              <a:t> Technika vyhledávání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 sz="3200">
                <a:solidFill>
                  <a:schemeClr val="dk1"/>
                </a:solidFill>
              </a:rPr>
              <a:t> Vlastní vyhledávací proces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 sz="3200">
                <a:solidFill>
                  <a:schemeClr val="dk1"/>
                </a:solidFill>
              </a:rPr>
              <a:t> Hodnocení vyhledaných záznamů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 sz="3200">
                <a:solidFill>
                  <a:schemeClr val="dk1"/>
                </a:solidFill>
              </a:rPr>
              <a:t> Další operace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4. Boolovský model</a:t>
            </a:r>
            <a:br>
              <a:rPr b="1" lang="cs-CZ" sz="3959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14" name="Google Shape;314;p55"/>
          <p:cNvSpPr txBox="1"/>
          <p:nvPr>
            <p:ph idx="1" type="body"/>
          </p:nvPr>
        </p:nvSpPr>
        <p:spPr>
          <a:xfrm>
            <a:off x="490222" y="1844824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❑"/>
            </a:pPr>
            <a:r>
              <a:rPr lang="cs-CZ" sz="2960">
                <a:latin typeface="Arial"/>
                <a:ea typeface="Arial"/>
                <a:cs typeface="Arial"/>
                <a:sym typeface="Arial"/>
              </a:rPr>
              <a:t>Logický součin, průnik - operátor </a:t>
            </a:r>
            <a:r>
              <a:rPr b="1" lang="cs-CZ" sz="2960">
                <a:latin typeface="Arial"/>
                <a:ea typeface="Arial"/>
                <a:cs typeface="Arial"/>
                <a:sym typeface="Arial"/>
              </a:rPr>
              <a:t>AND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❑"/>
            </a:pPr>
            <a:r>
              <a:rPr lang="cs-CZ" sz="2960">
                <a:latin typeface="Arial"/>
                <a:ea typeface="Arial"/>
                <a:cs typeface="Arial"/>
                <a:sym typeface="Arial"/>
              </a:rPr>
              <a:t>Logický součet, sjednocení - operátor </a:t>
            </a:r>
            <a:r>
              <a:rPr b="1" lang="cs-CZ" sz="2960">
                <a:latin typeface="Arial"/>
                <a:ea typeface="Arial"/>
                <a:cs typeface="Arial"/>
                <a:sym typeface="Arial"/>
              </a:rPr>
              <a:t>OR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❑"/>
            </a:pPr>
            <a:r>
              <a:rPr lang="cs-CZ" sz="2960">
                <a:latin typeface="Arial"/>
                <a:ea typeface="Arial"/>
                <a:cs typeface="Arial"/>
                <a:sym typeface="Arial"/>
              </a:rPr>
              <a:t>Logická negace - operátor </a:t>
            </a:r>
            <a:r>
              <a:rPr b="1" lang="cs-CZ" sz="2960">
                <a:latin typeface="Arial"/>
                <a:ea typeface="Arial"/>
                <a:cs typeface="Arial"/>
                <a:sym typeface="Arial"/>
              </a:rPr>
              <a:t>NOT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❑"/>
            </a:pPr>
            <a:r>
              <a:rPr b="1" lang="cs-CZ" sz="2960">
                <a:latin typeface="Arial"/>
                <a:ea typeface="Arial"/>
                <a:cs typeface="Arial"/>
                <a:sym typeface="Arial"/>
              </a:rPr>
              <a:t>Krácení termínů </a:t>
            </a:r>
            <a:r>
              <a:rPr lang="cs-CZ" sz="2960">
                <a:latin typeface="Arial"/>
                <a:ea typeface="Arial"/>
                <a:cs typeface="Arial"/>
                <a:sym typeface="Arial"/>
              </a:rPr>
              <a:t>(truncation)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❑"/>
            </a:pPr>
            <a:r>
              <a:rPr lang="cs-CZ" sz="2960">
                <a:latin typeface="Arial"/>
                <a:ea typeface="Arial"/>
                <a:cs typeface="Arial"/>
                <a:sym typeface="Arial"/>
              </a:rPr>
              <a:t>Vyhledávání prostřednictvím </a:t>
            </a:r>
            <a:r>
              <a:rPr b="1" lang="cs-CZ" sz="2960">
                <a:latin typeface="Arial"/>
                <a:ea typeface="Arial"/>
                <a:cs typeface="Arial"/>
                <a:sym typeface="Arial"/>
              </a:rPr>
              <a:t>fráze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sp>
        <p:nvSpPr>
          <p:cNvPr id="315" name="Google Shape;315;p55"/>
          <p:cNvSpPr txBox="1"/>
          <p:nvPr/>
        </p:nvSpPr>
        <p:spPr>
          <a:xfrm>
            <a:off x="6948264" y="6093296"/>
            <a:ext cx="36827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Zdroj: Steinerová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>
            <p:ph idx="1" type="body"/>
          </p:nvPr>
        </p:nvSpPr>
        <p:spPr>
          <a:xfrm>
            <a:off x="395536" y="1052736"/>
            <a:ext cx="8229600" cy="492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2000" lvl="0" marL="43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Strategie Boolovského modelu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32000" lvl="1" marL="792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nejrozšířenější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32000" lvl="1" marL="792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kombinace termínů pomocí logických operátorů AND, OR, NOT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or" id="321" name="Google Shape;32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4684869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" id="322" name="Google Shape;32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1840" y="3356992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t" id="323" name="Google Shape;323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08104" y="4670612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6"/>
          <p:cNvSpPr txBox="1"/>
          <p:nvPr/>
        </p:nvSpPr>
        <p:spPr>
          <a:xfrm>
            <a:off x="251520" y="6381328"/>
            <a:ext cx="87129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Zdroj: http://spencerjardine.blogspot.cz/2012/02/boolean-search-strategies-videos.html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457200" y="1052736"/>
            <a:ext cx="8229600" cy="5544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5"/>
              <a:buNone/>
            </a:pPr>
            <a:r>
              <a:rPr b="1" lang="cs-CZ" sz="2975">
                <a:latin typeface="Tahoma"/>
                <a:ea typeface="Tahoma"/>
                <a:cs typeface="Tahoma"/>
                <a:sym typeface="Tahoma"/>
              </a:rPr>
              <a:t>Práce s EIZ</a:t>
            </a:r>
            <a:endParaRPr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1800"/>
          </a:p>
          <a:p>
            <a:pPr indent="-265112" lvl="0" marL="2857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2 x 50 min.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65112" lvl="1" marL="7429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základy vyhledávacích technik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65112" lvl="1" marL="7429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tvorba rešeršního dotazu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65112" lvl="1" marL="7429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praktické vyhledávání v databázích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65112" lvl="1" marL="7429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rgbClr val="FF0000"/>
              </a:buClr>
              <a:buSzPts val="1800"/>
              <a:buChar char="❖"/>
            </a:pPr>
            <a:r>
              <a:rPr lang="cs-CZ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zadání praktického úkolu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50812" lvl="1" marL="7429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25"/>
              <a:buNone/>
            </a:pPr>
            <a:r>
              <a:t/>
            </a:r>
            <a:endParaRPr i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5112" lvl="0" marL="2857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2 x 50 min. - </a:t>
            </a:r>
            <a:r>
              <a:rPr b="1" lang="cs-CZ" sz="1800">
                <a:latin typeface="Arial"/>
                <a:ea typeface="Arial"/>
                <a:cs typeface="Arial"/>
                <a:sym typeface="Arial"/>
              </a:rPr>
              <a:t>4. 3. 2019 v AVC v 8:00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265112" lvl="1" marL="7429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citace, plagiátorství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65112" lvl="1" marL="7429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rgbClr val="FF0000"/>
              </a:buClr>
              <a:buSzPts val="1800"/>
              <a:buChar char="❖"/>
            </a:pPr>
            <a:r>
              <a:rPr lang="cs-CZ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zadání praktického úkolu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25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65112" lvl="0" marL="2857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2 x 50 min.  </a:t>
            </a:r>
            <a:r>
              <a:rPr b="1" lang="cs-CZ" sz="180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cs-CZ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18. 3. v PC25 v 8:00 (popř. ve 14:00)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5112" lvl="1" marL="7429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kontrola úkolů + diskuse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65112" lvl="1" marL="7429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EBSCO Discovery Service a další nadstavbové nástroje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25"/>
              <a:buFont typeface="Noto Sans Symbols"/>
              <a:buChar char="❖"/>
            </a:pPr>
            <a:r>
              <a:rPr lang="cs-CZ" sz="2125"/>
              <a:t>elektronické knihy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Operátor AND</a:t>
            </a:r>
            <a:br>
              <a:rPr b="1" lang="cs-CZ" sz="3959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30" name="Google Shape;330;p57"/>
          <p:cNvSpPr txBox="1"/>
          <p:nvPr>
            <p:ph idx="1" type="body"/>
          </p:nvPr>
        </p:nvSpPr>
        <p:spPr>
          <a:xfrm>
            <a:off x="457200" y="1844825"/>
            <a:ext cx="8229600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2000" lvl="0" marL="43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Logický součin, průnik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32000" lvl="1" marL="800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Vyhledání jen těch dokumentů, ve kterých se </a:t>
            </a: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vyskytují obě klíčová slova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32000" lvl="1" marL="800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Výsledek průzkumu se </a:t>
            </a: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zužuje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32000" lvl="1" marL="800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Můžeme jej znázornit jako </a:t>
            </a: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průnik množin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31" name="Google Shape;331;p57"/>
          <p:cNvSpPr txBox="1"/>
          <p:nvPr/>
        </p:nvSpPr>
        <p:spPr>
          <a:xfrm>
            <a:off x="827584" y="5013176"/>
            <a:ext cx="3763332" cy="830997"/>
          </a:xfrm>
          <a:prstGeom prst="rect">
            <a:avLst/>
          </a:prstGeom>
          <a:noFill/>
          <a:ln cap="flat" cmpd="sng" w="9525">
            <a:solidFill>
              <a:srgbClr val="33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př. reklama  AND děti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nd" id="332" name="Google Shape;33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9557" y="4581128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7"/>
          <p:cNvSpPr txBox="1"/>
          <p:nvPr/>
        </p:nvSpPr>
        <p:spPr>
          <a:xfrm>
            <a:off x="4759557" y="6231775"/>
            <a:ext cx="175665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reklama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7"/>
          <p:cNvSpPr txBox="1"/>
          <p:nvPr/>
        </p:nvSpPr>
        <p:spPr>
          <a:xfrm>
            <a:off x="6876256" y="6231775"/>
            <a:ext cx="19508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děti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8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Operátor OR</a:t>
            </a:r>
            <a:br>
              <a:rPr b="1" lang="cs-CZ" sz="3959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41" name="Google Shape;341;p58"/>
          <p:cNvSpPr txBox="1"/>
          <p:nvPr>
            <p:ph idx="1" type="body"/>
          </p:nvPr>
        </p:nvSpPr>
        <p:spPr>
          <a:xfrm>
            <a:off x="457200" y="1700809"/>
            <a:ext cx="8229600" cy="27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Logický součet, sjednocení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Vyhledání dokumentů, které obsahují </a:t>
            </a: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alespoň jeden ze zadaných výrazů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Výsledek průzkumu se </a:t>
            </a: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rozšiřuje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Můžeme jej znázornit jako </a:t>
            </a: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sjednocení množin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42" name="Google Shape;342;p58"/>
          <p:cNvSpPr txBox="1"/>
          <p:nvPr/>
        </p:nvSpPr>
        <p:spPr>
          <a:xfrm>
            <a:off x="401480" y="4536452"/>
            <a:ext cx="4386544" cy="1261884"/>
          </a:xfrm>
          <a:prstGeom prst="rect">
            <a:avLst/>
          </a:prstGeom>
          <a:noFill/>
          <a:ln cap="flat" cmpd="sng" w="9525">
            <a:solidFill>
              <a:srgbClr val="33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chemeClr val="dk1"/>
                </a:solidFill>
              </a:rPr>
              <a:t> př. </a:t>
            </a:r>
            <a:r>
              <a:rPr lang="cs-CZ" sz="2800">
                <a:solidFill>
                  <a:schemeClr val="dk1"/>
                </a:solidFill>
              </a:rPr>
              <a:t>mediální pedagogika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</a:rPr>
              <a:t>      OR mediální výchova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r" id="343" name="Google Shape;34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072" y="4536452"/>
            <a:ext cx="2879725" cy="143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8"/>
          <p:cNvSpPr txBox="1"/>
          <p:nvPr/>
        </p:nvSpPr>
        <p:spPr>
          <a:xfrm>
            <a:off x="3404921" y="5863385"/>
            <a:ext cx="31833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</a:rPr>
              <a:t>mediální pedagogika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8"/>
          <p:cNvSpPr txBox="1"/>
          <p:nvPr/>
        </p:nvSpPr>
        <p:spPr>
          <a:xfrm>
            <a:off x="6588224" y="6232623"/>
            <a:ext cx="255577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</a:rPr>
              <a:t>mediální výchova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Operátor NOT</a:t>
            </a:r>
            <a:br>
              <a:rPr b="1" lang="cs-CZ" sz="3200">
                <a:latin typeface="Tahoma"/>
                <a:ea typeface="Tahoma"/>
                <a:cs typeface="Tahoma"/>
                <a:sym typeface="Tahoma"/>
              </a:rPr>
            </a:br>
            <a:endParaRPr sz="3200"/>
          </a:p>
        </p:txBody>
      </p:sp>
      <p:sp>
        <p:nvSpPr>
          <p:cNvPr id="351" name="Google Shape;351;p59"/>
          <p:cNvSpPr txBox="1"/>
          <p:nvPr>
            <p:ph idx="1" type="body"/>
          </p:nvPr>
        </p:nvSpPr>
        <p:spPr>
          <a:xfrm>
            <a:off x="457200" y="1772817"/>
            <a:ext cx="8229600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Logická negace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Vyloučí</a:t>
            </a:r>
            <a:r>
              <a:rPr lang="cs-CZ" sz="3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ty</a:t>
            </a:r>
            <a:r>
              <a:rPr lang="cs-CZ" sz="3000">
                <a:latin typeface="Arial"/>
                <a:ea typeface="Arial"/>
                <a:cs typeface="Arial"/>
                <a:sym typeface="Arial"/>
              </a:rPr>
              <a:t> záznamy o dokumentech, </a:t>
            </a: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cs-CZ" sz="3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obsahují označené klíčové slovo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Záleží na pořadí klíčových slov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Výsledek průzkumu se </a:t>
            </a: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zužuje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52" name="Google Shape;352;p59"/>
          <p:cNvSpPr txBox="1"/>
          <p:nvPr/>
        </p:nvSpPr>
        <p:spPr>
          <a:xfrm>
            <a:off x="827574" y="4725150"/>
            <a:ext cx="3168300" cy="1292700"/>
          </a:xfrm>
          <a:prstGeom prst="rect">
            <a:avLst/>
          </a:prstGeom>
          <a:noFill/>
          <a:ln cap="flat" cmpd="sng" w="9525">
            <a:solidFill>
              <a:srgbClr val="33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chemeClr val="dk1"/>
                </a:solidFill>
              </a:rPr>
              <a:t> př. reklama NOT 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chemeClr val="dk1"/>
                </a:solidFill>
              </a:rPr>
              <a:t>  "sociální sítě"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ot" id="353" name="Google Shape;353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0923" y="4437113"/>
            <a:ext cx="3168352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9"/>
          <p:cNvSpPr txBox="1"/>
          <p:nvPr/>
        </p:nvSpPr>
        <p:spPr>
          <a:xfrm>
            <a:off x="4932040" y="6017806"/>
            <a:ext cx="216024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>
                <a:solidFill>
                  <a:schemeClr val="dk1"/>
                </a:solidFill>
              </a:rPr>
              <a:t>reklama</a:t>
            </a:r>
            <a:endParaRPr sz="27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9"/>
          <p:cNvSpPr txBox="1"/>
          <p:nvPr/>
        </p:nvSpPr>
        <p:spPr>
          <a:xfrm>
            <a:off x="6372200" y="6017806"/>
            <a:ext cx="2808312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cs-CZ" sz="2700">
                <a:solidFill>
                  <a:schemeClr val="dk1"/>
                </a:solidFill>
              </a:rPr>
              <a:t>sociální sítě</a:t>
            </a:r>
            <a:r>
              <a:rPr b="1" lang="cs-CZ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0"/>
          <p:cNvSpPr txBox="1"/>
          <p:nvPr>
            <p:ph type="title"/>
          </p:nvPr>
        </p:nvSpPr>
        <p:spPr>
          <a:xfrm>
            <a:off x="395536" y="1268760"/>
            <a:ext cx="8229600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Krácení termínů (truncation)</a:t>
            </a:r>
            <a:br>
              <a:rPr b="1" lang="cs-CZ" sz="3200">
                <a:latin typeface="Tahoma"/>
                <a:ea typeface="Tahoma"/>
                <a:cs typeface="Tahoma"/>
                <a:sym typeface="Tahoma"/>
              </a:rPr>
            </a:br>
            <a:endParaRPr sz="3200"/>
          </a:p>
        </p:txBody>
      </p:sp>
      <p:sp>
        <p:nvSpPr>
          <p:cNvPr id="361" name="Google Shape;361;p60"/>
          <p:cNvSpPr txBox="1"/>
          <p:nvPr>
            <p:ph idx="1" type="body"/>
          </p:nvPr>
        </p:nvSpPr>
        <p:spPr>
          <a:xfrm>
            <a:off x="476698" y="1700808"/>
            <a:ext cx="8559798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Hledaný termín je zkrácen na kořen slova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6700" lvl="1" marL="74295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Systém dohledá všechny možné tvary podle tohoto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kořenu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6700" lvl="1" marL="74295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Přípony nebo koncovky jsou nahrazeny zástupným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znakem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6700" lvl="1" marL="74295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Výsledek vyhledávání se rozšiřuje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6700" lvl="1" marL="74295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Pozn. vyhledávací nástroje mohou využívat různé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symboly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b="1" i="1" lang="cs-CZ" sz="2400">
                <a:latin typeface="Arial"/>
                <a:ea typeface="Arial"/>
                <a:cs typeface="Arial"/>
                <a:sym typeface="Arial"/>
              </a:rPr>
              <a:t>př. žurnalis* - vyhledá žurnalisté, žurnalistika, žurnalistický atd.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1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Vyhledávání prostřednictvím fráze</a:t>
            </a:r>
            <a:br>
              <a:rPr b="1" lang="cs-CZ" sz="3200">
                <a:latin typeface="Tahoma"/>
                <a:ea typeface="Tahoma"/>
                <a:cs typeface="Tahoma"/>
                <a:sym typeface="Tahoma"/>
              </a:rPr>
            </a:br>
            <a:endParaRPr sz="3200"/>
          </a:p>
        </p:txBody>
      </p:sp>
      <p:sp>
        <p:nvSpPr>
          <p:cNvPr id="367" name="Google Shape;367;p61"/>
          <p:cNvSpPr txBox="1"/>
          <p:nvPr>
            <p:ph idx="1" type="body"/>
          </p:nvPr>
        </p:nvSpPr>
        <p:spPr>
          <a:xfrm>
            <a:off x="457200" y="2076872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Bližší specifikace dotazu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Slovní spojení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Všechny slova se musí vyskytovat v přesném pořadí a uvedeném tvaru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Nejčastěji se využívají uvozovky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Výsledek vyhledávání se zužuje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None/>
            </a:pPr>
            <a:r>
              <a:rPr b="1" i="1" lang="cs-CZ" sz="2400">
                <a:latin typeface="Arial"/>
                <a:ea typeface="Arial"/>
                <a:cs typeface="Arial"/>
                <a:sym typeface="Arial"/>
              </a:rPr>
              <a:t>Př. "mediální komunikace"</a:t>
            </a:r>
            <a:endParaRPr b="1" i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2"/>
          <p:cNvSpPr txBox="1"/>
          <p:nvPr>
            <p:ph type="title"/>
          </p:nvPr>
        </p:nvSpPr>
        <p:spPr>
          <a:xfrm>
            <a:off x="292578" y="1052736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Příklady</a:t>
            </a:r>
            <a:br>
              <a:rPr b="1" lang="cs-CZ" sz="3200">
                <a:latin typeface="Tahoma"/>
                <a:ea typeface="Tahoma"/>
                <a:cs typeface="Tahoma"/>
                <a:sym typeface="Tahoma"/>
              </a:rPr>
            </a:br>
            <a:endParaRPr sz="3200"/>
          </a:p>
        </p:txBody>
      </p:sp>
      <p:sp>
        <p:nvSpPr>
          <p:cNvPr id="373" name="Google Shape;373;p62"/>
          <p:cNvSpPr txBox="1"/>
          <p:nvPr>
            <p:ph idx="1" type="body"/>
          </p:nvPr>
        </p:nvSpPr>
        <p:spPr>
          <a:xfrm>
            <a:off x="294437" y="1700808"/>
            <a:ext cx="8856984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000"/>
              <a:buNone/>
            </a:pPr>
            <a:r>
              <a:rPr lang="cs-CZ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Trump AND Clinton AND election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3000"/>
              <a:buNone/>
            </a:pPr>
            <a:r>
              <a:rPr b="1" lang="cs-CZ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Složitý dotaz s využitím booleovských operátorů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3000"/>
              <a:buNone/>
            </a:pPr>
            <a:r>
              <a:rPr lang="cs-CZ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Trump OR Clinton AND "american presidential election" AND campaign </a:t>
            </a:r>
            <a:r>
              <a:rPr i="1" lang="cs-CZ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špatně zadaný dotaz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3000"/>
              <a:buNone/>
            </a:pPr>
            <a:r>
              <a:rPr lang="cs-CZ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(Trump OR Clinton) AND "american presidential election" AND campaign </a:t>
            </a:r>
            <a:r>
              <a:rPr i="1" lang="cs-CZ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dobře zadaný dotaz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3"/>
          <p:cNvSpPr txBox="1"/>
          <p:nvPr>
            <p:ph idx="1" type="body"/>
          </p:nvPr>
        </p:nvSpPr>
        <p:spPr>
          <a:xfrm>
            <a:off x="539552" y="1340768"/>
            <a:ext cx="82296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Další specifikace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Výběr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Boolovský model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Technika vyhledávání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Vlastní vyhledávací proces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Hodnocení vyhledaných záznamů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Další operace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4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5. Technika vyhledávání</a:t>
            </a:r>
            <a:br>
              <a:rPr b="1" lang="cs-CZ" sz="3959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84" name="Google Shape;384;p64"/>
          <p:cNvSpPr txBox="1"/>
          <p:nvPr>
            <p:ph idx="1" type="body"/>
          </p:nvPr>
        </p:nvSpPr>
        <p:spPr>
          <a:xfrm>
            <a:off x="457200" y="2060848"/>
            <a:ext cx="8229600" cy="428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Prohlížení (browsing)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524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 Vyhledávání (searching)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jednoduché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pokročilé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5"/>
          <p:cNvSpPr txBox="1"/>
          <p:nvPr>
            <p:ph idx="1" type="body"/>
          </p:nvPr>
        </p:nvSpPr>
        <p:spPr>
          <a:xfrm>
            <a:off x="467544" y="1484784"/>
            <a:ext cx="8229600" cy="4785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Téma a klíčová slova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Další specifikace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Výběr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Boolovský model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Technika vyhledávání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Vlastní vyhledávací proces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Hodnocení vyhledaných záznamů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Další operace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6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6. Vlastní vyhledávací proces</a:t>
            </a:r>
            <a:br>
              <a:rPr b="1" lang="cs-CZ" sz="3959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395" name="Google Shape;395;p66"/>
          <p:cNvSpPr txBox="1"/>
          <p:nvPr>
            <p:ph idx="1" type="body"/>
          </p:nvPr>
        </p:nvSpPr>
        <p:spPr>
          <a:xfrm>
            <a:off x="457200" y="1988840"/>
            <a:ext cx="8229600" cy="4353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Málokdy získáte relevantní záznamy po prvním vyhledávání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Vždy je třeba rešeršní dotaz ladit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40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Každý zdroj má vlastní pravidla vyhledávání a je třeba tomu uzpůsobit vyhledávací dotaz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0"/>
          <p:cNvSpPr txBox="1"/>
          <p:nvPr>
            <p:ph idx="1" type="body"/>
          </p:nvPr>
        </p:nvSpPr>
        <p:spPr>
          <a:xfrm>
            <a:off x="457200" y="1268760"/>
            <a:ext cx="8229600" cy="273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t/>
            </a:r>
            <a:endParaRPr b="1" sz="7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b="1" lang="cs-CZ" sz="7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Vyhledávání</a:t>
            </a:r>
            <a:endParaRPr b="1" sz="7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7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Máte-li málo výsledků vyhledávání:</a:t>
            </a:r>
            <a:br>
              <a:rPr b="1" lang="cs-CZ" sz="3200">
                <a:latin typeface="Tahoma"/>
                <a:ea typeface="Tahoma"/>
                <a:cs typeface="Tahoma"/>
                <a:sym typeface="Tahoma"/>
              </a:rPr>
            </a:br>
            <a:endParaRPr sz="3200"/>
          </a:p>
        </p:txBody>
      </p:sp>
      <p:sp>
        <p:nvSpPr>
          <p:cNvPr id="401" name="Google Shape;401;p67"/>
          <p:cNvSpPr txBox="1"/>
          <p:nvPr>
            <p:ph idx="1" type="body"/>
          </p:nvPr>
        </p:nvSpPr>
        <p:spPr>
          <a:xfrm>
            <a:off x="457200" y="2050746"/>
            <a:ext cx="8229600" cy="428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Rozšiřte dotaz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přidejte další klíčová slova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1524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  Zrušte omezení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např. typ dokumentu, dílčí databáze, jenom slova v názvu apod.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8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Máte-li mnoho výsledků vyhledávání:</a:t>
            </a:r>
            <a:br>
              <a:rPr b="1" lang="cs-CZ" sz="3959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07" name="Google Shape;407;p68"/>
          <p:cNvSpPr txBox="1"/>
          <p:nvPr>
            <p:ph idx="1" type="body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Zužte dotaz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konkretizujte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lépe definujte klíčová slova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zaměřte se pouze na nějakou oblast apod.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1524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Přidejte omezení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např. jenom slova v názvu, konkrétní země, typ dokumentu apod.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9"/>
          <p:cNvSpPr txBox="1"/>
          <p:nvPr>
            <p:ph idx="1" type="body"/>
          </p:nvPr>
        </p:nvSpPr>
        <p:spPr>
          <a:xfrm>
            <a:off x="467544" y="1340768"/>
            <a:ext cx="8229600" cy="5001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Téma a klíčová slova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Další specifikace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Výběr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Boolovský model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Technika vyhledávání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Vlastní vyhledávací proces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Hodnocení vyhledaných záznamů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Další operace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0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7. Hodnocení vyhledaných záznamů</a:t>
            </a:r>
            <a:br>
              <a:rPr b="1" lang="cs-CZ" sz="3959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18" name="Google Shape;418;p70"/>
          <p:cNvSpPr txBox="1"/>
          <p:nvPr>
            <p:ph idx="1" type="body"/>
          </p:nvPr>
        </p:nvSpPr>
        <p:spPr>
          <a:xfrm>
            <a:off x="457200" y="1844824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relevance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důvěryhodnost zdroje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jména autorů, instituce, kontakty na správce…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pravidelná aktualizace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odbornost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1"/>
          <p:cNvSpPr txBox="1"/>
          <p:nvPr>
            <p:ph idx="1" type="body"/>
          </p:nvPr>
        </p:nvSpPr>
        <p:spPr>
          <a:xfrm>
            <a:off x="539552" y="1484784"/>
            <a:ext cx="8229600" cy="4857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Další specifikace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Výběr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Boolovský model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Technika vyhledávání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Vlastní vyhledávací proces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Hodnocení vyhledaných záznamů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Další operace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2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8. Další operace</a:t>
            </a:r>
            <a:br>
              <a:rPr b="1" lang="cs-CZ" sz="3959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429" name="Google Shape;429;p72"/>
          <p:cNvSpPr txBox="1"/>
          <p:nvPr>
            <p:ph idx="1" type="body"/>
          </p:nvPr>
        </p:nvSpPr>
        <p:spPr>
          <a:xfrm>
            <a:off x="457200" y="1844824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tisk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uložení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export do citačního manageru (např. </a:t>
            </a:r>
            <a:r>
              <a:rPr lang="cs-CZ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EndNote Web,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Zotero,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Citace.com)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3"/>
          <p:cNvSpPr txBox="1"/>
          <p:nvPr>
            <p:ph idx="4294967295" type="ctrTitle"/>
          </p:nvPr>
        </p:nvSpPr>
        <p:spPr>
          <a:xfrm>
            <a:off x="323850" y="1844824"/>
            <a:ext cx="8281988" cy="4248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10"/>
              <a:buFont typeface="Tahoma"/>
              <a:buNone/>
            </a:pPr>
            <a:r>
              <a:rPr b="1" i="0" lang="cs-CZ" sz="531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Praktické vyhledávání          v databázích                            a citační software EndNote Web</a:t>
            </a:r>
            <a:endParaRPr b="1" i="0" sz="531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4"/>
          <p:cNvSpPr txBox="1"/>
          <p:nvPr>
            <p:ph idx="1" type="body"/>
          </p:nvPr>
        </p:nvSpPr>
        <p:spPr>
          <a:xfrm>
            <a:off x="468313" y="2781300"/>
            <a:ext cx="777716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2913" lvl="0" marL="442913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b="1" lang="cs-CZ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Anopress Monitoring Online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b="1" lang="cs-CZ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PressReader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b="1" lang="cs-CZ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Sage Journals Online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b="1" lang="cs-CZ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Taylor&amp;Francis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cs-CZ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ProQuest</a:t>
            </a:r>
            <a:r>
              <a:rPr b="1" lang="cs-CZ"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1"/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1"/>
          </a:p>
          <a:p>
            <a:pPr indent="-442913" lvl="0" marL="442913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1" lang="cs-CZ" sz="2400"/>
              <a:t>                  </a:t>
            </a:r>
            <a:endParaRPr/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/>
          </a:p>
          <a:p>
            <a:pPr indent="-442913" lvl="0" marL="442913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/>
          </a:p>
          <a:p>
            <a:pPr indent="-442913" lvl="0" marL="442913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419100" lvl="1" marL="112871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  <p:sp>
        <p:nvSpPr>
          <p:cNvPr id="442" name="Google Shape;442;p74"/>
          <p:cNvSpPr txBox="1"/>
          <p:nvPr/>
        </p:nvSpPr>
        <p:spPr>
          <a:xfrm>
            <a:off x="434975" y="1196975"/>
            <a:ext cx="7632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200"/>
              <a:buFont typeface="Tahoma"/>
              <a:buNone/>
            </a:pPr>
            <a:r>
              <a:rPr b="1" i="0" lang="cs-CZ" sz="3200" u="none" cap="none" strike="noStrike">
                <a:solidFill>
                  <a:srgbClr val="111111"/>
                </a:solidFill>
                <a:latin typeface="Tahoma"/>
                <a:ea typeface="Tahoma"/>
                <a:cs typeface="Tahoma"/>
                <a:sym typeface="Tahoma"/>
              </a:rPr>
              <a:t>Praktické ukázky vyhledávání v databázích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5"/>
          <p:cNvSpPr txBox="1"/>
          <p:nvPr>
            <p:ph idx="1" type="body"/>
          </p:nvPr>
        </p:nvSpPr>
        <p:spPr>
          <a:xfrm>
            <a:off x="49213" y="0"/>
            <a:ext cx="777716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b="1" lang="cs-CZ" sz="2600"/>
              <a:t>Anopress - pokročilé vyhledávání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1"/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1"/>
          </a:p>
          <a:p>
            <a:pPr indent="-442913" lvl="0" marL="442913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1" lang="cs-CZ" sz="2400"/>
              <a:t>                  </a:t>
            </a:r>
            <a:endParaRPr/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/>
          </a:p>
          <a:p>
            <a:pPr indent="-442913" lvl="0" marL="442913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/>
          </a:p>
          <a:p>
            <a:pPr indent="-442913" lvl="0" marL="442913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419100" lvl="1" marL="112871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  <p:pic>
        <p:nvPicPr>
          <p:cNvPr id="448" name="Google Shape;44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620713"/>
            <a:ext cx="9045575" cy="6237287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5"/>
          <p:cNvSpPr/>
          <p:nvPr/>
        </p:nvSpPr>
        <p:spPr>
          <a:xfrm>
            <a:off x="468313" y="5589588"/>
            <a:ext cx="1223962" cy="287337"/>
          </a:xfrm>
          <a:prstGeom prst="rect">
            <a:avLst/>
          </a:prstGeom>
          <a:noFill/>
          <a:ln cap="flat" cmpd="sng" w="3810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0" name="Google Shape;450;p75"/>
          <p:cNvSpPr/>
          <p:nvPr/>
        </p:nvSpPr>
        <p:spPr>
          <a:xfrm>
            <a:off x="179388" y="1773238"/>
            <a:ext cx="1368425" cy="287337"/>
          </a:xfrm>
          <a:prstGeom prst="rect">
            <a:avLst/>
          </a:prstGeom>
          <a:noFill/>
          <a:ln cap="flat" cmpd="sng" w="3810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1" name="Google Shape;451;p75"/>
          <p:cNvSpPr/>
          <p:nvPr/>
        </p:nvSpPr>
        <p:spPr>
          <a:xfrm>
            <a:off x="3419475" y="5949950"/>
            <a:ext cx="1223963" cy="287338"/>
          </a:xfrm>
          <a:prstGeom prst="rect">
            <a:avLst/>
          </a:prstGeom>
          <a:noFill/>
          <a:ln cap="flat" cmpd="sng" w="3810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2" name="Google Shape;452;p75"/>
          <p:cNvSpPr/>
          <p:nvPr/>
        </p:nvSpPr>
        <p:spPr>
          <a:xfrm>
            <a:off x="49213" y="3451225"/>
            <a:ext cx="1498600" cy="287338"/>
          </a:xfrm>
          <a:prstGeom prst="rect">
            <a:avLst/>
          </a:prstGeom>
          <a:noFill/>
          <a:ln cap="flat" cmpd="sng" w="3810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3" name="Google Shape;453;p75"/>
          <p:cNvSpPr txBox="1"/>
          <p:nvPr/>
        </p:nvSpPr>
        <p:spPr>
          <a:xfrm>
            <a:off x="1979613" y="1916113"/>
            <a:ext cx="295275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Vyhledávací dotaz</a:t>
            </a:r>
            <a:endParaRPr/>
          </a:p>
        </p:txBody>
      </p:sp>
      <p:sp>
        <p:nvSpPr>
          <p:cNvPr id="454" name="Google Shape;454;p75"/>
          <p:cNvSpPr txBox="1"/>
          <p:nvPr/>
        </p:nvSpPr>
        <p:spPr>
          <a:xfrm>
            <a:off x="4922838" y="3416300"/>
            <a:ext cx="19431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Vyhledávací parametry</a:t>
            </a:r>
            <a:endParaRPr/>
          </a:p>
        </p:txBody>
      </p:sp>
      <p:cxnSp>
        <p:nvCxnSpPr>
          <p:cNvPr id="455" name="Google Shape;455;p75"/>
          <p:cNvCxnSpPr/>
          <p:nvPr/>
        </p:nvCxnSpPr>
        <p:spPr>
          <a:xfrm rot="10800000">
            <a:off x="1547813" y="3595688"/>
            <a:ext cx="3375025" cy="0"/>
          </a:xfrm>
          <a:prstGeom prst="straightConnector1">
            <a:avLst/>
          </a:prstGeom>
          <a:noFill/>
          <a:ln cap="flat" cmpd="sng" w="38100">
            <a:solidFill>
              <a:srgbClr val="FD494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6" name="Google Shape;456;p75"/>
          <p:cNvCxnSpPr/>
          <p:nvPr/>
        </p:nvCxnSpPr>
        <p:spPr>
          <a:xfrm flipH="1">
            <a:off x="1403350" y="4005263"/>
            <a:ext cx="3519488" cy="1506537"/>
          </a:xfrm>
          <a:prstGeom prst="straightConnector1">
            <a:avLst/>
          </a:prstGeom>
          <a:noFill/>
          <a:ln cap="flat" cmpd="sng" w="38100">
            <a:solidFill>
              <a:srgbClr val="FD494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7" name="Google Shape;457;p75"/>
          <p:cNvCxnSpPr/>
          <p:nvPr/>
        </p:nvCxnSpPr>
        <p:spPr>
          <a:xfrm flipH="1">
            <a:off x="4500563" y="4124325"/>
            <a:ext cx="1008062" cy="1725613"/>
          </a:xfrm>
          <a:prstGeom prst="straightConnector1">
            <a:avLst/>
          </a:prstGeom>
          <a:noFill/>
          <a:ln cap="flat" cmpd="sng" w="38100">
            <a:solidFill>
              <a:srgbClr val="FD494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6"/>
          <p:cNvSpPr txBox="1"/>
          <p:nvPr>
            <p:ph idx="1" type="body"/>
          </p:nvPr>
        </p:nvSpPr>
        <p:spPr>
          <a:xfrm>
            <a:off x="49213" y="0"/>
            <a:ext cx="777716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b="1" lang="cs-CZ" sz="2600"/>
              <a:t>Anopress – seznam výsledků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1"/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1"/>
          </a:p>
          <a:p>
            <a:pPr indent="-442913" lvl="0" marL="442913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1" lang="cs-CZ" sz="2400"/>
              <a:t>                  </a:t>
            </a:r>
            <a:endParaRPr/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/>
          </a:p>
          <a:p>
            <a:pPr indent="-442913" lvl="0" marL="442913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/>
          </a:p>
          <a:p>
            <a:pPr indent="-442913" lvl="0" marL="442913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419100" lvl="1" marL="112871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  <p:pic>
        <p:nvPicPr>
          <p:cNvPr id="463" name="Google Shape;46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7713"/>
            <a:ext cx="9144000" cy="6110287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76"/>
          <p:cNvSpPr/>
          <p:nvPr/>
        </p:nvSpPr>
        <p:spPr>
          <a:xfrm>
            <a:off x="3970338" y="2708275"/>
            <a:ext cx="5173662" cy="4149725"/>
          </a:xfrm>
          <a:prstGeom prst="rect">
            <a:avLst/>
          </a:prstGeom>
          <a:noFill/>
          <a:ln cap="flat" cmpd="sng" w="3810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5" name="Google Shape;465;p76"/>
          <p:cNvSpPr txBox="1"/>
          <p:nvPr/>
        </p:nvSpPr>
        <p:spPr>
          <a:xfrm>
            <a:off x="6732588" y="2708275"/>
            <a:ext cx="187166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Plný text článku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/>
          <p:nvPr>
            <p:ph idx="1" type="body"/>
          </p:nvPr>
        </p:nvSpPr>
        <p:spPr>
          <a:xfrm>
            <a:off x="539552" y="1412776"/>
            <a:ext cx="8229600" cy="492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AutoNum type="arabicPeriod"/>
            </a:pPr>
            <a:r>
              <a:rPr lang="cs-CZ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Téma a klíčová slova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Další specifikace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Výběr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Boolovský model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Technika vyhledávání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Vlastní vyhledávací proces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Hodnocení vyhledaných záznamů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Další operace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7"/>
          <p:cNvSpPr txBox="1"/>
          <p:nvPr>
            <p:ph idx="1" type="body"/>
          </p:nvPr>
        </p:nvSpPr>
        <p:spPr>
          <a:xfrm>
            <a:off x="49213" y="0"/>
            <a:ext cx="777716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b="1" lang="cs-CZ" sz="2600"/>
              <a:t>Anopress – uložení do profilu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1"/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1"/>
          </a:p>
          <a:p>
            <a:pPr indent="-442913" lvl="0" marL="442913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1" lang="cs-CZ" sz="2400"/>
              <a:t>                  </a:t>
            </a:r>
            <a:endParaRPr/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/>
          </a:p>
          <a:p>
            <a:pPr indent="-442913" lvl="0" marL="442913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/>
          </a:p>
          <a:p>
            <a:pPr indent="-442913" lvl="0" marL="442913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419100" lvl="1" marL="112871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  <p:pic>
        <p:nvPicPr>
          <p:cNvPr id="471" name="Google Shape;471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447800"/>
            <a:ext cx="84963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7"/>
          <p:cNvSpPr/>
          <p:nvPr/>
        </p:nvSpPr>
        <p:spPr>
          <a:xfrm>
            <a:off x="1763713" y="4221163"/>
            <a:ext cx="2592387" cy="1189037"/>
          </a:xfrm>
          <a:prstGeom prst="rect">
            <a:avLst/>
          </a:prstGeom>
          <a:noFill/>
          <a:ln cap="flat" cmpd="sng" w="3810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3" name="Google Shape;473;p77"/>
          <p:cNvSpPr/>
          <p:nvPr/>
        </p:nvSpPr>
        <p:spPr>
          <a:xfrm>
            <a:off x="4787900" y="5084763"/>
            <a:ext cx="2447925" cy="431800"/>
          </a:xfrm>
          <a:prstGeom prst="rect">
            <a:avLst/>
          </a:prstGeom>
          <a:noFill/>
          <a:ln cap="flat" cmpd="sng" w="3810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8"/>
          <p:cNvSpPr txBox="1"/>
          <p:nvPr>
            <p:ph idx="1" type="body"/>
          </p:nvPr>
        </p:nvSpPr>
        <p:spPr>
          <a:xfrm>
            <a:off x="49213" y="0"/>
            <a:ext cx="777716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b="1" lang="cs-CZ" sz="2600"/>
              <a:t>Anopress – otevřený profil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1"/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1"/>
          </a:p>
          <a:p>
            <a:pPr indent="-442913" lvl="0" marL="442913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1" lang="cs-CZ" sz="2400"/>
              <a:t>                  </a:t>
            </a:r>
            <a:endParaRPr/>
          </a:p>
          <a:p>
            <a:pPr indent="-442913" lvl="0" marL="442913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/>
          </a:p>
          <a:p>
            <a:pPr indent="-442913" lvl="0" marL="442913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/>
          </a:p>
          <a:p>
            <a:pPr indent="-442913" lvl="0" marL="442913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sz="2800"/>
          </a:p>
          <a:p>
            <a:pPr indent="-419100" lvl="1" marL="112871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  <p:pic>
        <p:nvPicPr>
          <p:cNvPr id="479" name="Google Shape;479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5950" y="4254500"/>
            <a:ext cx="725805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0075"/>
            <a:ext cx="831532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78"/>
          <p:cNvSpPr/>
          <p:nvPr/>
        </p:nvSpPr>
        <p:spPr>
          <a:xfrm>
            <a:off x="5795963" y="2060575"/>
            <a:ext cx="863600" cy="288925"/>
          </a:xfrm>
          <a:prstGeom prst="rect">
            <a:avLst/>
          </a:prstGeom>
          <a:noFill/>
          <a:ln cap="flat" cmpd="sng" w="3810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2" name="Google Shape;482;p78"/>
          <p:cNvSpPr/>
          <p:nvPr/>
        </p:nvSpPr>
        <p:spPr>
          <a:xfrm>
            <a:off x="1885950" y="4254500"/>
            <a:ext cx="7258050" cy="2487613"/>
          </a:xfrm>
          <a:prstGeom prst="rect">
            <a:avLst/>
          </a:prstGeom>
          <a:noFill/>
          <a:ln cap="flat" cmpd="sng" w="3810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83" name="Google Shape;483;p78"/>
          <p:cNvCxnSpPr>
            <a:endCxn id="481" idx="3"/>
          </p:cNvCxnSpPr>
          <p:nvPr/>
        </p:nvCxnSpPr>
        <p:spPr>
          <a:xfrm rot="10800000">
            <a:off x="6659563" y="2205038"/>
            <a:ext cx="720600" cy="0"/>
          </a:xfrm>
          <a:prstGeom prst="straightConnector1">
            <a:avLst/>
          </a:prstGeom>
          <a:noFill/>
          <a:ln cap="flat" cmpd="sng" w="38100">
            <a:solidFill>
              <a:srgbClr val="FD494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4" name="Google Shape;484;p78"/>
          <p:cNvSpPr txBox="1"/>
          <p:nvPr/>
        </p:nvSpPr>
        <p:spPr>
          <a:xfrm>
            <a:off x="7451725" y="1916113"/>
            <a:ext cx="158432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vybraný profil</a:t>
            </a:r>
            <a:endParaRPr/>
          </a:p>
        </p:txBody>
      </p:sp>
      <p:cxnSp>
        <p:nvCxnSpPr>
          <p:cNvPr id="485" name="Google Shape;485;p78"/>
          <p:cNvCxnSpPr/>
          <p:nvPr/>
        </p:nvCxnSpPr>
        <p:spPr>
          <a:xfrm>
            <a:off x="1331913" y="5300663"/>
            <a:ext cx="554037" cy="0"/>
          </a:xfrm>
          <a:prstGeom prst="straightConnector1">
            <a:avLst/>
          </a:prstGeom>
          <a:noFill/>
          <a:ln cap="flat" cmpd="sng" w="38100">
            <a:solidFill>
              <a:srgbClr val="FD494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6" name="Google Shape;486;p78"/>
          <p:cNvSpPr txBox="1"/>
          <p:nvPr/>
        </p:nvSpPr>
        <p:spPr>
          <a:xfrm>
            <a:off x="250825" y="4797425"/>
            <a:ext cx="1081088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články v daném profilu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9"/>
          <p:cNvSpPr txBox="1"/>
          <p:nvPr/>
        </p:nvSpPr>
        <p:spPr>
          <a:xfrm>
            <a:off x="323528" y="2420888"/>
            <a:ext cx="8569200" cy="4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AutoNum type="arabicParenR"/>
            </a:pPr>
            <a:r>
              <a:rPr lang="cs-CZ" sz="2400"/>
              <a:t>Kolik výsledků v posledních 2 týdnech se věnuje tématu Andreje Babiše ve spojení s kauzou Čapí hnízdo?</a:t>
            </a:r>
            <a:endParaRPr sz="2400"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SzPts val="2400"/>
              <a:buAutoNum type="arabicParenR"/>
            </a:pPr>
            <a:r>
              <a:rPr lang="cs-CZ" sz="2400"/>
              <a:t>Jaký je počet článků za poslední dva dny, které společně zmiňují Miloše Zemana a Jiřího Ovčáčka?</a:t>
            </a:r>
            <a:endParaRPr sz="2400"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SzPts val="2400"/>
              <a:buAutoNum type="arabicParenR"/>
            </a:pPr>
            <a:r>
              <a:rPr lang="cs-CZ" sz="2400"/>
              <a:t>Kolik výsledků má vyhledání fráze “Jaromír Soukup” za poslední týden pouze v televizi a rozhlase?</a:t>
            </a:r>
            <a:endParaRPr sz="2400"/>
          </a:p>
        </p:txBody>
      </p:sp>
      <p:sp>
        <p:nvSpPr>
          <p:cNvPr id="493" name="Google Shape;493;p79"/>
          <p:cNvSpPr txBox="1"/>
          <p:nvPr/>
        </p:nvSpPr>
        <p:spPr>
          <a:xfrm>
            <a:off x="611550" y="1196751"/>
            <a:ext cx="84246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</a:pPr>
            <a:r>
              <a:rPr b="1" lang="cs-CZ" sz="3600">
                <a:solidFill>
                  <a:srgbClr val="111111"/>
                </a:solidFill>
              </a:rPr>
              <a:t>Cvičení Anopress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1111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0"/>
          <p:cNvSpPr txBox="1"/>
          <p:nvPr/>
        </p:nvSpPr>
        <p:spPr>
          <a:xfrm>
            <a:off x="588575" y="1058901"/>
            <a:ext cx="84246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</a:pPr>
            <a:r>
              <a:rPr b="1" lang="cs-CZ" sz="3600">
                <a:solidFill>
                  <a:srgbClr val="111111"/>
                </a:solidFill>
              </a:rPr>
              <a:t>PressReader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1111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0" name="Google Shape;500;p80"/>
          <p:cNvSpPr txBox="1"/>
          <p:nvPr/>
        </p:nvSpPr>
        <p:spPr>
          <a:xfrm>
            <a:off x="-291800" y="1579225"/>
            <a:ext cx="9252000" cy="4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Obsahuje plné texty více než </a:t>
            </a:r>
            <a:r>
              <a:rPr b="1" lang="cs-CZ" sz="2000">
                <a:highlight>
                  <a:srgbClr val="FFFFFF"/>
                </a:highlight>
              </a:rPr>
              <a:t>5000</a:t>
            </a:r>
            <a:r>
              <a:rPr lang="cs-CZ" sz="2000">
                <a:highlight>
                  <a:srgbClr val="FFFFFF"/>
                </a:highlight>
              </a:rPr>
              <a:t> zahraničních deníků a populárně naučných časopisů v 60 jazycích ze 100 zemích světa. Archiv je u většiny titulů </a:t>
            </a:r>
            <a:r>
              <a:rPr b="1" lang="cs-CZ" sz="2000">
                <a:highlight>
                  <a:srgbClr val="FFFFFF"/>
                </a:highlight>
              </a:rPr>
              <a:t>3 měsíce</a:t>
            </a:r>
            <a:r>
              <a:rPr lang="cs-CZ" sz="2000">
                <a:highlight>
                  <a:srgbClr val="FFFFFF"/>
                </a:highlight>
              </a:rPr>
              <a:t>. Tituly jsou dostupné v den vydání a jsou v plném rozsahu jako tištěné verze. Uživatelé mají k dispozici i aplikaci pro </a:t>
            </a:r>
            <a:r>
              <a:rPr b="1" lang="cs-CZ" sz="2000">
                <a:highlight>
                  <a:srgbClr val="FFFFFF"/>
                </a:highlight>
              </a:rPr>
              <a:t>mobilní zařízení</a:t>
            </a:r>
            <a:r>
              <a:rPr lang="cs-CZ" sz="2000">
                <a:highlight>
                  <a:srgbClr val="FFFFFF"/>
                </a:highlight>
              </a:rPr>
              <a:t>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151576"/>
            <a:ext cx="8839199" cy="3557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1"/>
          <p:cNvSpPr txBox="1"/>
          <p:nvPr/>
        </p:nvSpPr>
        <p:spPr>
          <a:xfrm>
            <a:off x="611550" y="1196751"/>
            <a:ext cx="84246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</a:pPr>
            <a:r>
              <a:rPr b="1" lang="cs-CZ" sz="3600">
                <a:solidFill>
                  <a:srgbClr val="111111"/>
                </a:solidFill>
              </a:rPr>
              <a:t>PressReader cvičení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1111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8" name="Google Shape;508;p81"/>
          <p:cNvSpPr txBox="1"/>
          <p:nvPr/>
        </p:nvSpPr>
        <p:spPr>
          <a:xfrm>
            <a:off x="466953" y="2509688"/>
            <a:ext cx="8569200" cy="4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480"/>
              </a:spcBef>
              <a:spcAft>
                <a:spcPts val="0"/>
              </a:spcAft>
              <a:buSzPts val="2400"/>
              <a:buAutoNum type="arabicParenR"/>
            </a:pPr>
            <a:r>
              <a:rPr lang="cs-CZ" sz="2400">
                <a:highlight>
                  <a:srgbClr val="FFFFFF"/>
                </a:highlight>
              </a:rPr>
              <a:t>Najít titulní stranu MF Dnes z 1. února 2019</a:t>
            </a:r>
            <a:endParaRPr sz="2400">
              <a:highlight>
                <a:srgbClr val="FFFFFF"/>
              </a:highlight>
            </a:endParaRPr>
          </a:p>
          <a:p>
            <a:pPr indent="0" lvl="0" marL="9144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FF"/>
              </a:highlight>
            </a:endParaRPr>
          </a:p>
          <a:p>
            <a:pPr indent="-381000" lvl="0" marL="457200" marR="0" rtl="0" algn="l">
              <a:spcBef>
                <a:spcPts val="480"/>
              </a:spcBef>
              <a:spcAft>
                <a:spcPts val="0"/>
              </a:spcAft>
              <a:buSzPts val="2400"/>
              <a:buAutoNum type="arabicParenR"/>
            </a:pPr>
            <a:r>
              <a:rPr lang="cs-CZ" sz="2400">
                <a:highlight>
                  <a:srgbClr val="FFFFFF"/>
                </a:highlight>
              </a:rPr>
              <a:t>Najít vydání Newsweek International z 1. února 2019, sekce “Horizons” (str. 36)</a:t>
            </a:r>
            <a:endParaRPr sz="2400">
              <a:highlight>
                <a:srgbClr val="FFFFFF"/>
              </a:highlight>
            </a:endParaRPr>
          </a:p>
          <a:p>
            <a:pPr indent="0" lvl="0" marL="9144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FF"/>
              </a:highlight>
            </a:endParaRPr>
          </a:p>
          <a:p>
            <a:pPr indent="-381000" lvl="0" marL="457200" marR="0" rtl="0" algn="l">
              <a:spcBef>
                <a:spcPts val="480"/>
              </a:spcBef>
              <a:spcAft>
                <a:spcPts val="0"/>
              </a:spcAft>
              <a:buSzPts val="2400"/>
              <a:buAutoNum type="arabicParenR"/>
            </a:pPr>
            <a:r>
              <a:rPr lang="cs-CZ" sz="2400">
                <a:highlight>
                  <a:srgbClr val="FFFFFF"/>
                </a:highlight>
              </a:rPr>
              <a:t>Vyhledat klíčové slovo “Angela Merkel” a zobrazené výsledky seřadit podle data publikace</a:t>
            </a:r>
            <a:endParaRPr sz="2400"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0" i="0" sz="3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2"/>
          <p:cNvSpPr txBox="1"/>
          <p:nvPr/>
        </p:nvSpPr>
        <p:spPr>
          <a:xfrm>
            <a:off x="359700" y="1048726"/>
            <a:ext cx="84246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</a:pPr>
            <a:r>
              <a:rPr b="1" lang="cs-CZ" sz="3600">
                <a:solidFill>
                  <a:srgbClr val="111111"/>
                </a:solidFill>
              </a:rPr>
              <a:t>ProQuest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1111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5" name="Google Shape;515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950" y="2787101"/>
            <a:ext cx="8839199" cy="3876187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2"/>
          <p:cNvSpPr txBox="1"/>
          <p:nvPr/>
        </p:nvSpPr>
        <p:spPr>
          <a:xfrm>
            <a:off x="196950" y="160842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highlight>
                  <a:srgbClr val="FFFFFF"/>
                </a:highlight>
              </a:rPr>
              <a:t>ProQuest Central</a:t>
            </a:r>
            <a:r>
              <a:rPr lang="cs-CZ" sz="2400">
                <a:highlight>
                  <a:srgbClr val="FFFFFF"/>
                </a:highlight>
              </a:rPr>
              <a:t> je multioborovou databází. Nabízí přístup k odborným informacím ze společenských a humanitních věd, obchodu, ekonomie, medicíny, přírodních věd, techniky a umění.</a:t>
            </a:r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3"/>
          <p:cNvSpPr txBox="1"/>
          <p:nvPr/>
        </p:nvSpPr>
        <p:spPr>
          <a:xfrm>
            <a:off x="611550" y="1196751"/>
            <a:ext cx="84246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</a:pPr>
            <a:r>
              <a:rPr b="1" lang="cs-CZ" sz="3600">
                <a:solidFill>
                  <a:srgbClr val="111111"/>
                </a:solidFill>
              </a:rPr>
              <a:t>ProQuest</a:t>
            </a:r>
            <a:r>
              <a:rPr b="1" lang="cs-CZ" sz="3600">
                <a:solidFill>
                  <a:srgbClr val="111111"/>
                </a:solidFill>
              </a:rPr>
              <a:t> cvičení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1111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3" name="Google Shape;523;p83"/>
          <p:cNvSpPr txBox="1"/>
          <p:nvPr/>
        </p:nvSpPr>
        <p:spPr>
          <a:xfrm>
            <a:off x="466953" y="1835413"/>
            <a:ext cx="8569200" cy="4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480"/>
              </a:spcBef>
              <a:spcAft>
                <a:spcPts val="0"/>
              </a:spcAft>
              <a:buSzPts val="2400"/>
              <a:buAutoNum type="arabicParenR"/>
            </a:pPr>
            <a:r>
              <a:rPr lang="cs-CZ" sz="2400">
                <a:highlight>
                  <a:srgbClr val="FFFFFF"/>
                </a:highlight>
              </a:rPr>
              <a:t>Využít Boolovské operátory při vyhledávání a zjistit, kolik výsledků najde spojení klíčových slov: </a:t>
            </a:r>
            <a:endParaRPr sz="2400">
              <a:highlight>
                <a:srgbClr val="FFFFFF"/>
              </a:highlight>
            </a:endParaRPr>
          </a:p>
          <a:p>
            <a:pPr indent="-381000" lvl="1" marL="1371600" marR="0" rtl="0" algn="l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cs-CZ" sz="2400">
                <a:highlight>
                  <a:srgbClr val="FFFFFF"/>
                </a:highlight>
              </a:rPr>
              <a:t>Trump AND Merkel AND migration</a:t>
            </a:r>
            <a:endParaRPr sz="2400">
              <a:highlight>
                <a:srgbClr val="FFFFFF"/>
              </a:highlight>
            </a:endParaRPr>
          </a:p>
          <a:p>
            <a:pPr indent="-381000" lvl="1" marL="1371600" marR="0" rtl="0" algn="l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cs-CZ" sz="2400">
                <a:highlight>
                  <a:srgbClr val="FFFFFF"/>
                </a:highlight>
              </a:rPr>
              <a:t>Trump OR Merkel AND migration</a:t>
            </a:r>
            <a:endParaRPr sz="2400">
              <a:highlight>
                <a:srgbClr val="FFFFFF"/>
              </a:highlight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FF"/>
              </a:highlight>
            </a:endParaRPr>
          </a:p>
          <a:p>
            <a:pPr indent="-381000" lvl="0" marL="457200" marR="0" rtl="0" algn="l">
              <a:spcBef>
                <a:spcPts val="480"/>
              </a:spcBef>
              <a:spcAft>
                <a:spcPts val="0"/>
              </a:spcAft>
              <a:buSzPts val="2400"/>
              <a:buAutoNum type="arabicParenR"/>
            </a:pPr>
            <a:r>
              <a:rPr lang="cs-CZ" sz="2400">
                <a:highlight>
                  <a:srgbClr val="FFFFFF"/>
                </a:highlight>
              </a:rPr>
              <a:t>Zjistit výsledek vyhledávání:</a:t>
            </a:r>
            <a:endParaRPr sz="2400">
              <a:highlight>
                <a:srgbClr val="FFFFFF"/>
              </a:highlight>
            </a:endParaRPr>
          </a:p>
          <a:p>
            <a:pPr indent="-381000" lvl="1" marL="1371600" marR="0" rtl="0" algn="l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cs-CZ" sz="2400">
                <a:highlight>
                  <a:srgbClr val="FFFFFF"/>
                </a:highlight>
              </a:rPr>
              <a:t>zajímají nás recenzované plné texty z vědeckých časopisů zmiňujících německou kancléřku Angelu Merkelovou ve spojitosti s migrací. Chceme aktuální informace z posledního roku.</a:t>
            </a:r>
            <a:endParaRPr sz="2400">
              <a:highlight>
                <a:srgbClr val="FFFFFF"/>
              </a:highlight>
            </a:endParaRPr>
          </a:p>
          <a:p>
            <a:pPr indent="0" lvl="0" marL="13716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FF"/>
              </a:highlight>
            </a:endParaRPr>
          </a:p>
          <a:p>
            <a:pPr indent="-381000" lvl="0" marL="457200" marR="0" rtl="0" algn="l">
              <a:spcBef>
                <a:spcPts val="480"/>
              </a:spcBef>
              <a:spcAft>
                <a:spcPts val="0"/>
              </a:spcAft>
              <a:buSzPts val="2400"/>
              <a:buAutoNum type="arabicParenR"/>
            </a:pPr>
            <a:r>
              <a:rPr lang="cs-CZ" sz="2400">
                <a:highlight>
                  <a:srgbClr val="FFFFFF"/>
                </a:highlight>
              </a:rPr>
              <a:t>Vyhledat klíčové slovo toho, co vás baví :-)</a:t>
            </a:r>
            <a:endParaRPr sz="2400"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0" i="0" sz="3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4"/>
          <p:cNvSpPr txBox="1"/>
          <p:nvPr/>
        </p:nvSpPr>
        <p:spPr>
          <a:xfrm>
            <a:off x="359700" y="1048726"/>
            <a:ext cx="84246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</a:pPr>
            <a:r>
              <a:rPr b="1" lang="cs-CZ" sz="3600">
                <a:solidFill>
                  <a:srgbClr val="111111"/>
                </a:solidFill>
              </a:rPr>
              <a:t>NEWTON Media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1111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0" name="Google Shape;530;p84"/>
          <p:cNvSpPr txBox="1"/>
          <p:nvPr/>
        </p:nvSpPr>
        <p:spPr>
          <a:xfrm>
            <a:off x="78550" y="1761250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Databáze </a:t>
            </a:r>
            <a:r>
              <a:rPr b="1" lang="cs-CZ" sz="2000">
                <a:highlight>
                  <a:srgbClr val="FFFFFF"/>
                </a:highlight>
              </a:rPr>
              <a:t>slovenských mediálních zdrojů</a:t>
            </a:r>
            <a:r>
              <a:rPr lang="cs-CZ" sz="2000">
                <a:highlight>
                  <a:srgbClr val="FFFFFF"/>
                </a:highlight>
              </a:rPr>
              <a:t> umožňuje souhrnné prohledávání veškerých dovatelem monitorovaných zdrojů - </a:t>
            </a:r>
            <a:r>
              <a:rPr b="1" lang="cs-CZ" sz="2000">
                <a:highlight>
                  <a:srgbClr val="FFFFFF"/>
                </a:highlight>
              </a:rPr>
              <a:t>tisk, televize, rozhlas, internet</a:t>
            </a:r>
            <a:r>
              <a:rPr lang="cs-CZ" sz="2000">
                <a:highlight>
                  <a:srgbClr val="FFFFFF"/>
                </a:highlight>
              </a:rPr>
              <a:t> (plné texty novinových a časopiseckých článků, doslovné přepisy televizních a rozhlasových relací a zprávy z internetových serverů) </a:t>
            </a:r>
            <a:r>
              <a:rPr b="1" lang="cs-CZ" sz="2000">
                <a:highlight>
                  <a:srgbClr val="FFFFFF"/>
                </a:highlight>
              </a:rPr>
              <a:t>od roku 1998, pokud existují</a:t>
            </a:r>
            <a:r>
              <a:rPr lang="cs-CZ" sz="2000">
                <a:highlight>
                  <a:srgbClr val="FFFFFF"/>
                </a:highlight>
              </a:rPr>
              <a:t>, s výjimkou agenturního zpravodajství.</a:t>
            </a:r>
            <a:endParaRPr sz="2000"/>
          </a:p>
        </p:txBody>
      </p:sp>
      <p:pic>
        <p:nvPicPr>
          <p:cNvPr id="531" name="Google Shape;531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1875" y="3498075"/>
            <a:ext cx="6814150" cy="3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5"/>
          <p:cNvSpPr txBox="1"/>
          <p:nvPr/>
        </p:nvSpPr>
        <p:spPr>
          <a:xfrm>
            <a:off x="323528" y="2420888"/>
            <a:ext cx="8569200" cy="4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AutoNum type="arabicParenR"/>
            </a:pPr>
            <a:r>
              <a:rPr i="0" lang="cs-CZ" sz="2400" u="none" cap="none" strike="noStrike">
                <a:solidFill>
                  <a:srgbClr val="111111"/>
                </a:solidFill>
              </a:rPr>
              <a:t>Vytvoření účtu v </a:t>
            </a:r>
            <a:r>
              <a:rPr i="0" lang="cs-CZ" sz="2400" u="sng" cap="none" strike="noStrike">
                <a:solidFill>
                  <a:schemeClr val="hlink"/>
                </a:solidFill>
                <a:hlinkClick r:id="rId4"/>
              </a:rPr>
              <a:t>EndNote Web</a:t>
            </a:r>
            <a:endParaRPr i="0" sz="2400" u="none" cap="none" strike="noStrike">
              <a:solidFill>
                <a:srgbClr val="111111"/>
              </a:solidFill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None/>
            </a:pPr>
            <a:r>
              <a:t/>
            </a:r>
            <a:endParaRPr i="0" sz="1100" u="none" cap="none" strike="noStrike">
              <a:solidFill>
                <a:srgbClr val="111111"/>
              </a:solidFill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Tahoma"/>
              <a:buAutoNum type="arabicParenR"/>
            </a:pPr>
            <a:r>
              <a:rPr i="0" lang="cs-CZ" sz="2400" u="none" cap="none" strike="noStrike">
                <a:solidFill>
                  <a:srgbClr val="111111"/>
                </a:solidFill>
              </a:rPr>
              <a:t>Vyhledání záznamů v databázi Sage a jejich </a:t>
            </a:r>
            <a:r>
              <a:rPr b="1" lang="cs-CZ" sz="2400">
                <a:solidFill>
                  <a:srgbClr val="000000"/>
                </a:solidFill>
              </a:rPr>
              <a:t>("Download selected citations" </a:t>
            </a:r>
            <a:r>
              <a:rPr lang="cs-CZ" sz="2400">
                <a:solidFill>
                  <a:srgbClr val="000000"/>
                </a:solidFill>
              </a:rPr>
              <a:t>nahoře pod záznamy).</a:t>
            </a:r>
            <a:endParaRPr/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None/>
            </a:pPr>
            <a:r>
              <a:t/>
            </a:r>
            <a:endParaRPr i="0" sz="1100" u="none" cap="none" strike="noStrike">
              <a:solidFill>
                <a:srgbClr val="111111"/>
              </a:solidFill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AutoNum type="arabicParenR"/>
            </a:pPr>
            <a:r>
              <a:rPr lang="cs-CZ" sz="2400">
                <a:solidFill>
                  <a:srgbClr val="000000"/>
                </a:solidFill>
              </a:rPr>
              <a:t>Poté zvolit </a:t>
            </a:r>
            <a:r>
              <a:rPr b="1" lang="cs-CZ" sz="2400">
                <a:solidFill>
                  <a:srgbClr val="000000"/>
                </a:solidFill>
              </a:rPr>
              <a:t>"Format" - EndNote</a:t>
            </a:r>
            <a:r>
              <a:rPr lang="cs-CZ" sz="2400">
                <a:solidFill>
                  <a:srgbClr val="000000"/>
                </a:solidFill>
              </a:rPr>
              <a:t> a kliknout na </a:t>
            </a:r>
            <a:r>
              <a:rPr b="1" lang="cs-CZ" sz="2400">
                <a:solidFill>
                  <a:srgbClr val="000000"/>
                </a:solidFill>
              </a:rPr>
              <a:t>"Download Citation".</a:t>
            </a:r>
            <a:endParaRPr/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None/>
            </a:pPr>
            <a:r>
              <a:t/>
            </a:r>
            <a:endParaRPr i="0" sz="1100" u="none" cap="none" strike="noStrike">
              <a:solidFill>
                <a:srgbClr val="111111"/>
              </a:solidFill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AutoNum type="arabicParenR"/>
            </a:pPr>
            <a:r>
              <a:rPr lang="cs-CZ" sz="2400">
                <a:solidFill>
                  <a:srgbClr val="000000"/>
                </a:solidFill>
              </a:rPr>
              <a:t>Objeví se další stránka s hláškou </a:t>
            </a:r>
            <a:r>
              <a:rPr b="1" lang="cs-CZ" sz="2400">
                <a:solidFill>
                  <a:srgbClr val="000000"/>
                </a:solidFill>
              </a:rPr>
              <a:t>"Otevíráte soubor"</a:t>
            </a:r>
            <a:r>
              <a:rPr lang="cs-CZ" sz="2400">
                <a:solidFill>
                  <a:srgbClr val="000000"/>
                </a:solidFill>
              </a:rPr>
              <a:t> – např. sage_dsna9.</a:t>
            </a:r>
            <a:r>
              <a:rPr b="1" lang="cs-CZ" sz="2400">
                <a:solidFill>
                  <a:srgbClr val="000000"/>
                </a:solidFill>
              </a:rPr>
              <a:t>enw</a:t>
            </a:r>
            <a:r>
              <a:rPr lang="cs-CZ" sz="2400">
                <a:solidFill>
                  <a:srgbClr val="000000"/>
                </a:solidFill>
              </a:rPr>
              <a:t>. Zvolte </a:t>
            </a:r>
            <a:r>
              <a:rPr b="1" lang="cs-CZ" sz="2400">
                <a:solidFill>
                  <a:srgbClr val="000000"/>
                </a:solidFill>
              </a:rPr>
              <a:t>"uložit " </a:t>
            </a:r>
            <a:r>
              <a:rPr lang="cs-CZ" sz="2400">
                <a:solidFill>
                  <a:srgbClr val="000000"/>
                </a:solidFill>
              </a:rPr>
              <a:t>(soubor se uloží mezi stažené soubory v PC).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0" i="0" sz="3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85"/>
          <p:cNvSpPr txBox="1"/>
          <p:nvPr/>
        </p:nvSpPr>
        <p:spPr>
          <a:xfrm>
            <a:off x="611560" y="1196751"/>
            <a:ext cx="84246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</a:pPr>
            <a:r>
              <a:rPr b="1" i="0" lang="cs-CZ" sz="30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Export záznamů z databáze Sage do citačního software EndNote Web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1111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6"/>
          <p:cNvSpPr txBox="1"/>
          <p:nvPr/>
        </p:nvSpPr>
        <p:spPr>
          <a:xfrm>
            <a:off x="468313" y="1125538"/>
            <a:ext cx="8567737" cy="6355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5) </a:t>
            </a:r>
            <a:r>
              <a:rPr b="1" lang="cs-CZ" sz="2000">
                <a:solidFill>
                  <a:srgbClr val="000000"/>
                </a:solidFill>
              </a:rPr>
              <a:t>Otevřete si </a:t>
            </a:r>
            <a:r>
              <a:rPr lang="cs-CZ" sz="2000">
                <a:solidFill>
                  <a:srgbClr val="000000"/>
                </a:solidFill>
              </a:rPr>
              <a:t>citační manager </a:t>
            </a:r>
            <a:r>
              <a:rPr lang="cs-CZ" sz="2000" u="sng">
                <a:solidFill>
                  <a:schemeClr val="hlink"/>
                </a:solidFill>
                <a:hlinkClick r:id="rId4"/>
              </a:rPr>
              <a:t>EndNote Web</a:t>
            </a:r>
            <a:r>
              <a:rPr lang="cs-CZ" sz="2000">
                <a:solidFill>
                  <a:srgbClr val="000000"/>
                </a:solidFill>
              </a:rPr>
              <a:t> a přihlaste se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     pomocí zvolených přihlašovacích údajů.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6) V hlavním menu zvolte </a:t>
            </a:r>
            <a:r>
              <a:rPr b="1" lang="cs-CZ" sz="2000">
                <a:solidFill>
                  <a:srgbClr val="000000"/>
                </a:solidFill>
              </a:rPr>
              <a:t>"Collect – Import References ". </a:t>
            </a:r>
            <a:r>
              <a:rPr lang="cs-CZ" sz="2000">
                <a:solidFill>
                  <a:srgbClr val="000000"/>
                </a:solidFill>
              </a:rPr>
              <a:t>Vyberte </a:t>
            </a:r>
            <a:endParaRPr sz="20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    v polích: </a:t>
            </a:r>
            <a:r>
              <a:rPr b="1" lang="cs-CZ" sz="2000">
                <a:solidFill>
                  <a:srgbClr val="000000"/>
                </a:solidFill>
              </a:rPr>
              <a:t>"File" </a:t>
            </a:r>
            <a:r>
              <a:rPr lang="cs-CZ" sz="2000">
                <a:solidFill>
                  <a:srgbClr val="000000"/>
                </a:solidFill>
              </a:rPr>
              <a:t>(např. sage_dsna9.</a:t>
            </a:r>
            <a:r>
              <a:rPr lang="cs-CZ" sz="2000" u="sng">
                <a:solidFill>
                  <a:srgbClr val="000000"/>
                </a:solidFill>
              </a:rPr>
              <a:t>enw</a:t>
            </a:r>
            <a:r>
              <a:rPr lang="cs-CZ" sz="2000">
                <a:solidFill>
                  <a:srgbClr val="000000"/>
                </a:solidFill>
              </a:rPr>
              <a:t>), </a:t>
            </a:r>
            <a:r>
              <a:rPr b="1" lang="cs-CZ" sz="2000">
                <a:solidFill>
                  <a:srgbClr val="000000"/>
                </a:solidFill>
              </a:rPr>
              <a:t>"Import Option -   </a:t>
            </a:r>
            <a:endParaRPr sz="20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solidFill>
                  <a:srgbClr val="000000"/>
                </a:solidFill>
              </a:rPr>
              <a:t>    EndNote Import ", </a:t>
            </a:r>
            <a:r>
              <a:rPr lang="cs-CZ" sz="2000">
                <a:solidFill>
                  <a:srgbClr val="000000"/>
                </a:solidFill>
              </a:rPr>
              <a:t>"</a:t>
            </a:r>
            <a:r>
              <a:rPr b="1" lang="cs-CZ" sz="2000">
                <a:solidFill>
                  <a:srgbClr val="000000"/>
                </a:solidFill>
              </a:rPr>
              <a:t>To</a:t>
            </a:r>
            <a:r>
              <a:rPr lang="cs-CZ" sz="2000">
                <a:solidFill>
                  <a:srgbClr val="000000"/>
                </a:solidFill>
              </a:rPr>
              <a:t>" zvolte složku,</a:t>
            </a:r>
            <a:r>
              <a:rPr b="1" lang="cs-CZ" sz="2000">
                <a:solidFill>
                  <a:srgbClr val="000000"/>
                </a:solidFill>
              </a:rPr>
              <a:t> </a:t>
            </a:r>
            <a:r>
              <a:rPr lang="cs-CZ" sz="2000">
                <a:solidFill>
                  <a:srgbClr val="000000"/>
                </a:solidFill>
              </a:rPr>
              <a:t>do které chcete záznamy </a:t>
            </a:r>
            <a:endParaRPr sz="20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    přidat, případně si vytvořte novou (Organize – Manage My</a:t>
            </a:r>
            <a:endParaRPr sz="20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    Group).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7) Objeví se hláška sdělující, kolik záznamů bylo naimportováno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    (např. " references were imported into "Political Science" </a:t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    group).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Pozn. U </a:t>
            </a:r>
            <a:r>
              <a:rPr b="1" i="0" lang="cs-CZ" sz="14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databáze ProQuest</a:t>
            </a:r>
            <a:r>
              <a:rPr b="0" i="0" lang="cs-CZ" sz="14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je proces obdobný s tím rozdílem, že je zapotřebí záznamy pomocí funkce "…Další" uložit do formátu RIS. Poté je do EndNote Webu nahrajete pomocí záložky "Collect" – „Import References“ (zvolíte soubor s příponou .ris a jako "Import Option" zadáte " "ProQuest").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>
            <p:ph type="title"/>
          </p:nvPr>
        </p:nvSpPr>
        <p:spPr>
          <a:xfrm>
            <a:off x="457200" y="908720"/>
            <a:ext cx="8229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ahoma"/>
              <a:buNone/>
            </a:pPr>
            <a:r>
              <a:rPr b="1" lang="cs-CZ" sz="3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 Téma a klíčová slova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232" name="Google Shape;232;p42"/>
          <p:cNvSpPr txBox="1"/>
          <p:nvPr>
            <p:ph idx="1" type="body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80"/>
              <a:buNone/>
            </a:pPr>
            <a:r>
              <a:rPr lang="cs-CZ" sz="248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1) Zamyslete se o čem chcete psát</a:t>
            </a:r>
            <a:endParaRPr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80"/>
              <a:buChar char="❖"/>
            </a:pPr>
            <a:r>
              <a:rPr lang="cs-CZ" sz="248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je nutné mít dost informací o daném tématu (pokud se studiem problematiky začínáte, nebojte se využít učebnice, encyklopedie, radu vyučujícího apod.)</a:t>
            </a:r>
            <a:endParaRPr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80"/>
              <a:buNone/>
            </a:pPr>
            <a:r>
              <a:rPr lang="cs-CZ" sz="248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2) Zformulujte téma nebo problém</a:t>
            </a:r>
            <a:endParaRPr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434343"/>
              </a:buClr>
              <a:buSzPts val="2480"/>
              <a:buFont typeface="Noto Sans Symbols"/>
              <a:buChar char="❖"/>
            </a:pPr>
            <a:r>
              <a:rPr lang="cs-CZ" sz="248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lze využít tzv. </a:t>
            </a:r>
            <a:r>
              <a:rPr b="1" lang="cs-CZ" sz="248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myšlenkových map </a:t>
            </a:r>
            <a:r>
              <a:rPr lang="cs-CZ" sz="248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- grafické znázornění</a:t>
            </a:r>
            <a:r>
              <a:rPr lang="cs-CZ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8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tématu</a:t>
            </a:r>
            <a:endParaRPr sz="248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t/>
            </a:r>
            <a:endParaRPr sz="248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ctr" dir="5400000" dist="50800">
              <a:schemeClr val="lt1"/>
            </a:outerShdw>
          </a:effectLst>
        </p:spPr>
      </p:pic>
      <p:sp>
        <p:nvSpPr>
          <p:cNvPr id="549" name="Google Shape;549;p87"/>
          <p:cNvSpPr/>
          <p:nvPr/>
        </p:nvSpPr>
        <p:spPr>
          <a:xfrm>
            <a:off x="1661748" y="1412776"/>
            <a:ext cx="582050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Zadání </a:t>
            </a:r>
            <a:endParaRPr b="1"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praktického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úkolu</a:t>
            </a:r>
            <a:endParaRPr b="1" sz="7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8"/>
          <p:cNvSpPr txBox="1"/>
          <p:nvPr>
            <p:ph type="title"/>
          </p:nvPr>
        </p:nvSpPr>
        <p:spPr>
          <a:xfrm>
            <a:off x="163920" y="1144446"/>
            <a:ext cx="8928992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b="1" lang="cs-CZ" sz="3200"/>
            </a:br>
            <a:endParaRPr sz="3200"/>
          </a:p>
        </p:txBody>
      </p:sp>
      <p:sp>
        <p:nvSpPr>
          <p:cNvPr id="555" name="Google Shape;555;p88"/>
          <p:cNvSpPr txBox="1"/>
          <p:nvPr>
            <p:ph idx="1" type="body"/>
          </p:nvPr>
        </p:nvSpPr>
        <p:spPr>
          <a:xfrm>
            <a:off x="271932" y="2097169"/>
            <a:ext cx="8712968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STEINEROVÁ, Jela; GREŠKOVÁ, Mirka; ILAVSKÁ, Jana. </a:t>
            </a:r>
            <a:r>
              <a:rPr i="1" lang="cs-CZ" sz="2400">
                <a:latin typeface="Arial"/>
                <a:ea typeface="Arial"/>
                <a:cs typeface="Arial"/>
                <a:sym typeface="Arial"/>
              </a:rPr>
              <a:t>Informačné stratégie v elektronickom prostredí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. 1. vyd. Bratislava: Univerzita Komenského v Bratislavě, 2010, 190 s. ISBN 9788022328487.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556" name="Google Shape;556;p88"/>
          <p:cNvSpPr txBox="1"/>
          <p:nvPr/>
        </p:nvSpPr>
        <p:spPr>
          <a:xfrm>
            <a:off x="251520" y="1144446"/>
            <a:ext cx="7776864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Literatura</a:t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9"/>
          <p:cNvSpPr txBox="1"/>
          <p:nvPr>
            <p:ph idx="1" type="body"/>
          </p:nvPr>
        </p:nvSpPr>
        <p:spPr>
          <a:xfrm>
            <a:off x="323528" y="2492896"/>
            <a:ext cx="8229600" cy="3888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cs-CZ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Děkujeme Vám za pozornost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cs-CZ" sz="2800">
                <a:solidFill>
                  <a:schemeClr val="lt1"/>
                </a:solidFill>
              </a:rPr>
              <a:t>Bc. David Humpolík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800" u="sng">
                <a:solidFill>
                  <a:schemeClr val="hlink"/>
                </a:solidFill>
                <a:hlinkClick r:id="rId4"/>
              </a:rPr>
              <a:t>humpolik@fss.muni.cz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cs-CZ" u="sng">
                <a:solidFill>
                  <a:schemeClr val="hlink"/>
                </a:solidFill>
                <a:hlinkClick r:id="rId5"/>
              </a:rPr>
              <a:t>infozdroje@fss.muni.cz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br>
              <a:rPr b="1" lang="cs-CZ" sz="3959">
                <a:latin typeface="Tahoma"/>
                <a:ea typeface="Tahoma"/>
                <a:cs typeface="Tahoma"/>
                <a:sym typeface="Tahoma"/>
              </a:rPr>
            </a:br>
            <a:endParaRPr sz="3959"/>
          </a:p>
        </p:txBody>
      </p:sp>
      <p:sp>
        <p:nvSpPr>
          <p:cNvPr id="239" name="Google Shape;239;p43"/>
          <p:cNvSpPr txBox="1"/>
          <p:nvPr>
            <p:ph idx="1" type="body"/>
          </p:nvPr>
        </p:nvSpPr>
        <p:spPr>
          <a:xfrm>
            <a:off x="457200" y="1772816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40" name="Google Shape;24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32656"/>
            <a:ext cx="8064895" cy="587901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3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1" lang="cs-CZ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https://s-media-cache-ak0.pinimg.com/736x/b1/8c/7d/b18c7dde7e01870bd4715b308241c155.jpg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4"/>
          <p:cNvSpPr txBox="1"/>
          <p:nvPr/>
        </p:nvSpPr>
        <p:spPr>
          <a:xfrm>
            <a:off x="4787900" y="6015038"/>
            <a:ext cx="42037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248" name="Google Shape;248;p44"/>
          <p:cNvSpPr txBox="1"/>
          <p:nvPr/>
        </p:nvSpPr>
        <p:spPr>
          <a:xfrm>
            <a:off x="4067175" y="6858000"/>
            <a:ext cx="5038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/>
          <p:nvPr/>
        </p:nvSpPr>
        <p:spPr>
          <a:xfrm>
            <a:off x="4787900" y="6015038"/>
            <a:ext cx="42037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254" name="Google Shape;254;p45"/>
          <p:cNvSpPr txBox="1"/>
          <p:nvPr/>
        </p:nvSpPr>
        <p:spPr>
          <a:xfrm>
            <a:off x="4067175" y="6858000"/>
            <a:ext cx="5038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3" y="282575"/>
            <a:ext cx="9144000" cy="63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/>
          <p:cNvSpPr txBox="1"/>
          <p:nvPr/>
        </p:nvSpPr>
        <p:spPr>
          <a:xfrm>
            <a:off x="2987675" y="6634163"/>
            <a:ext cx="9070975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http://www.cvat.org.uk/sites/data.t3sc.org/files/images/Social-Media-Marketing.jpg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/>
          <p:nvPr>
            <p:ph type="title"/>
          </p:nvPr>
        </p:nvSpPr>
        <p:spPr>
          <a:xfrm>
            <a:off x="457200" y="836712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ahoma"/>
              <a:buNone/>
            </a:pPr>
            <a:r>
              <a:rPr b="1" lang="cs-CZ" sz="3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Téma a klíčová slova II.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263" name="Google Shape;263;p46"/>
          <p:cNvSpPr txBox="1"/>
          <p:nvPr>
            <p:ph idx="1" type="body"/>
          </p:nvPr>
        </p:nvSpPr>
        <p:spPr>
          <a:xfrm>
            <a:off x="457200" y="1628800"/>
            <a:ext cx="8435280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70"/>
              <a:buNone/>
            </a:pPr>
            <a:r>
              <a:rPr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Vyjádřete téma ve formě</a:t>
            </a:r>
            <a:endParaRPr i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955" lvl="1" marL="74295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b="1"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klíčových slov (hesel)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7F7F7F"/>
              </a:buClr>
              <a:buSzPts val="2170"/>
              <a:buNone/>
            </a:pPr>
            <a:r>
              <a:rPr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používejte zejména </a:t>
            </a:r>
            <a:r>
              <a:rPr b="1" i="1"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podstatná jména</a:t>
            </a:r>
            <a:r>
              <a:rPr i="1"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7805" lvl="2" marL="114300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příd. jména, zájmena a slovesa pouze pokud jsou opravdu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7F7F7F"/>
              </a:buClr>
              <a:buSzPts val="2170"/>
              <a:buNone/>
            </a:pPr>
            <a:r>
              <a:rPr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nezbytné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7805" lvl="2" marL="114300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vyhýbejte se tzv. stop words (předložky, spojky, členy v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7F7F7F"/>
              </a:buClr>
              <a:buSzPts val="2170"/>
              <a:buNone/>
            </a:pPr>
            <a:r>
              <a:rPr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cizích jazycích)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7F7F7F"/>
              </a:buClr>
              <a:buSzPts val="2170"/>
              <a:buNone/>
            </a:pPr>
            <a:r>
              <a:rPr b="1" i="1"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př. marketingová komunikace; sociální sítě; propagace</a:t>
            </a:r>
            <a:endParaRPr b="1" i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6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955" lvl="1" marL="74295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Pozn. v katalozích knihoven můžete nalézt i tzv. </a:t>
            </a:r>
            <a:r>
              <a:rPr b="1"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předmětová hesla 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7F7F7F"/>
              </a:buClr>
              <a:buSzPts val="2170"/>
              <a:buNone/>
            </a:pPr>
            <a:r>
              <a:rPr b="1" i="1" lang="cs-CZ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př. novináři – Česko – 20.-21. st.</a:t>
            </a:r>
            <a:endParaRPr b="1" i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24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tiv5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