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1" r:id="rId4"/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</p:sldIdLst>
  <p:sldSz cy="6858000" cx="9144000"/>
  <p:notesSz cx="6858000" cy="9144000"/>
  <p:embeddedFontLst>
    <p:embeddedFont>
      <p:font typeface="Tahoma"/>
      <p:regular r:id="rId45"/>
      <p:bold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20" Type="http://schemas.openxmlformats.org/officeDocument/2006/relationships/slide" Target="slides/slide1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22" Type="http://schemas.openxmlformats.org/officeDocument/2006/relationships/slide" Target="slides/slide16.xml"/><Relationship Id="rId44" Type="http://schemas.openxmlformats.org/officeDocument/2006/relationships/slide" Target="slides/slide38.xml"/><Relationship Id="rId21" Type="http://schemas.openxmlformats.org/officeDocument/2006/relationships/slide" Target="slides/slide15.xml"/><Relationship Id="rId43" Type="http://schemas.openxmlformats.org/officeDocument/2006/relationships/slide" Target="slides/slide37.xml"/><Relationship Id="rId24" Type="http://schemas.openxmlformats.org/officeDocument/2006/relationships/slide" Target="slides/slide18.xml"/><Relationship Id="rId46" Type="http://schemas.openxmlformats.org/officeDocument/2006/relationships/font" Target="fonts/Tahoma-bold.fntdata"/><Relationship Id="rId23" Type="http://schemas.openxmlformats.org/officeDocument/2006/relationships/slide" Target="slides/slide17.xml"/><Relationship Id="rId45" Type="http://schemas.openxmlformats.org/officeDocument/2006/relationships/font" Target="fonts/Tahoma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54cd41979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g54cd419793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54cd41979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g54cd419793_0_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54cd41979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g54cd419793_0_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Úvodní snímek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dpis a svislý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vislý nadpis a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dpis a obsah" type="obj">
  <p:cSld name="OBJEC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/>
          <p:nvPr>
            <p:ph type="title"/>
          </p:nvPr>
        </p:nvSpPr>
        <p:spPr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4"/>
          <p:cNvSpPr txBox="1"/>
          <p:nvPr>
            <p:ph idx="1" type="body"/>
          </p:nvPr>
        </p:nvSpPr>
        <p:spPr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ázdný" type="blank">
  <p:cSld name="BLANK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Úvodní snímek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/>
          <p:nvPr>
            <p:ph type="ctrTitle"/>
          </p:nvPr>
        </p:nvSpPr>
        <p:spPr>
          <a:xfrm>
            <a:off x="684213" y="692150"/>
            <a:ext cx="6337300" cy="893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6"/>
          <p:cNvSpPr txBox="1"/>
          <p:nvPr>
            <p:ph idx="1" type="subTitle"/>
          </p:nvPr>
        </p:nvSpPr>
        <p:spPr>
          <a:xfrm>
            <a:off x="684213" y="1484313"/>
            <a:ext cx="6337300" cy="503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2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Verdana"/>
              <a:buNone/>
              <a:defRPr b="1" sz="2600">
                <a:solidFill>
                  <a:schemeClr val="lt1"/>
                </a:solidFill>
              </a:defRPr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Záhlaví části" type="secHead">
  <p:cSld name="SECTION_HEADER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va obsahy" type="twoObj">
  <p:cSld name="TWO_OBJECTS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1042988" y="1196975"/>
            <a:ext cx="3811587" cy="5472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algn="l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Char char="»"/>
              <a:defRPr sz="1800"/>
            </a:lvl9pPr>
          </a:lstStyle>
          <a:p/>
        </p:txBody>
      </p:sp>
      <p:sp>
        <p:nvSpPr>
          <p:cNvPr id="100" name="Google Shape;100;p18"/>
          <p:cNvSpPr txBox="1"/>
          <p:nvPr>
            <p:ph idx="2" type="body"/>
          </p:nvPr>
        </p:nvSpPr>
        <p:spPr>
          <a:xfrm>
            <a:off x="5006975" y="1196975"/>
            <a:ext cx="3813175" cy="5472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algn="l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Char char="»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rovnání" type="twoTxTwoObj">
  <p:cSld name="TWO_OBJECTS_WITH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None/>
              <a:defRPr b="1" sz="1600"/>
            </a:lvl9pPr>
          </a:lstStyle>
          <a:p/>
        </p:txBody>
      </p:sp>
      <p:sp>
        <p:nvSpPr>
          <p:cNvPr id="104" name="Google Shape;104;p1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❖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Char char="»"/>
              <a:defRPr sz="1600"/>
            </a:lvl9pPr>
          </a:lstStyle>
          <a:p/>
        </p:txBody>
      </p:sp>
      <p:sp>
        <p:nvSpPr>
          <p:cNvPr id="105" name="Google Shape;105;p1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None/>
              <a:defRPr b="1" sz="1600"/>
            </a:lvl9pPr>
          </a:lstStyle>
          <a:p/>
        </p:txBody>
      </p:sp>
      <p:sp>
        <p:nvSpPr>
          <p:cNvPr id="106" name="Google Shape;106;p1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❖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Char char="»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uze nadpis" type="titleOnly">
  <p:cSld name="TITLE_ONLY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sah s titulkem" type="objTx">
  <p:cSld name="OBJECT_WITH_CAPTION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❖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Char char="»"/>
              <a:defRPr sz="2000"/>
            </a:lvl9pPr>
          </a:lstStyle>
          <a:p/>
        </p:txBody>
      </p:sp>
      <p:sp>
        <p:nvSpPr>
          <p:cNvPr id="112" name="Google Shape;112;p2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Verdana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Verdana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Verdana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Verdana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Verdana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dpis a obsah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rázek s titulkem" type="picTx">
  <p:cSld name="PICTURE_WITH_CAPTION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  <a:defRPr b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  <a:defRPr b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  <a:defRPr b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  <a:defRPr b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  <a:defRPr b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16" name="Google Shape;116;p2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Verdana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Verdana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Verdana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Verdana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Verdana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dpis a svislý text" type="vertTx">
  <p:cSld name="VERTICAL_TEX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>
            <p:ph type="title"/>
          </p:nvPr>
        </p:nvSpPr>
        <p:spPr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3"/>
          <p:cNvSpPr txBox="1"/>
          <p:nvPr>
            <p:ph idx="1" type="body"/>
          </p:nvPr>
        </p:nvSpPr>
        <p:spPr>
          <a:xfrm rot="5400000">
            <a:off x="2195512" y="44450"/>
            <a:ext cx="5472113" cy="7777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vislý nadpis a text" type="vertTitleAndTx">
  <p:cSld name="VERTICAL_TITLE_AND_VERTICAL_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/>
          <p:nvPr>
            <p:ph type="title"/>
          </p:nvPr>
        </p:nvSpPr>
        <p:spPr>
          <a:xfrm rot="5400000">
            <a:off x="4750593" y="2599531"/>
            <a:ext cx="6196013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" type="body"/>
          </p:nvPr>
        </p:nvSpPr>
        <p:spPr>
          <a:xfrm rot="5400000">
            <a:off x="785813" y="730251"/>
            <a:ext cx="6196013" cy="5681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dpis, text a 2 obsahy" type="txAndTwoObj">
  <p:cSld name="TEXT_AND_TWO_OBJECTS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/>
          <p:nvPr>
            <p:ph type="title"/>
          </p:nvPr>
        </p:nvSpPr>
        <p:spPr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5"/>
          <p:cNvSpPr txBox="1"/>
          <p:nvPr>
            <p:ph idx="1" type="body"/>
          </p:nvPr>
        </p:nvSpPr>
        <p:spPr>
          <a:xfrm>
            <a:off x="1042988" y="1196975"/>
            <a:ext cx="3811587" cy="5472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26" name="Google Shape;126;p25"/>
          <p:cNvSpPr txBox="1"/>
          <p:nvPr>
            <p:ph idx="2" type="body"/>
          </p:nvPr>
        </p:nvSpPr>
        <p:spPr>
          <a:xfrm>
            <a:off x="5006975" y="1196975"/>
            <a:ext cx="3813175" cy="2659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27" name="Google Shape;127;p25"/>
          <p:cNvSpPr txBox="1"/>
          <p:nvPr>
            <p:ph idx="3" type="body"/>
          </p:nvPr>
        </p:nvSpPr>
        <p:spPr>
          <a:xfrm>
            <a:off x="5006975" y="4008438"/>
            <a:ext cx="3813175" cy="2660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uze nadpis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Záhlaví části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va obsahy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rovnání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9" name="Google Shape;49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ázdný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sah s titulkem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rázek s titulkem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title"/>
          </p:nvPr>
        </p:nvSpPr>
        <p:spPr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6" name="Google Shape;86;p13"/>
          <p:cNvSpPr txBox="1"/>
          <p:nvPr>
            <p:ph idx="1" type="body"/>
          </p:nvPr>
        </p:nvSpPr>
        <p:spPr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19100" lvl="0" marL="4572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erdana"/>
              <a:buChar char="•"/>
              <a:defRPr b="0" i="0" sz="3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–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Char char="»"/>
              <a:defRPr b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Char char="»"/>
              <a:defRPr b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Char char="»"/>
              <a:defRPr b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Char char="»"/>
              <a:defRPr b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Char char="»"/>
              <a:defRPr b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1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Relationship Id="rId4" Type="http://schemas.openxmlformats.org/officeDocument/2006/relationships/image" Target="../media/image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png"/><Relationship Id="rId4" Type="http://schemas.openxmlformats.org/officeDocument/2006/relationships/hyperlink" Target="http://www.adobe.com/products/digitaleditions/" TargetMode="External"/><Relationship Id="rId5" Type="http://schemas.openxmlformats.org/officeDocument/2006/relationships/hyperlink" Target="http://blogs.adobe.com/digitalpublishing/supported-devices" TargetMode="External"/><Relationship Id="rId6" Type="http://schemas.openxmlformats.org/officeDocument/2006/relationships/hyperlink" Target="http://blogs.adobe.com/digitalpublishing/supported-devices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8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2.png"/><Relationship Id="rId4" Type="http://schemas.openxmlformats.org/officeDocument/2006/relationships/hyperlink" Target="http://knihovna.fss.muni.cz/index.php?sekce=31&amp;podsekce=97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6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1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2.png"/><Relationship Id="rId4" Type="http://schemas.openxmlformats.org/officeDocument/2006/relationships/hyperlink" Target="http://knihovna.fss.muni.cz/ezdroje.php?podsekce=72" TargetMode="Externa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3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2.png"/><Relationship Id="rId4" Type="http://schemas.openxmlformats.org/officeDocument/2006/relationships/hyperlink" Target="http://knihovna.fss.muni.cz/ezdroje.php?podsekce=&amp;ukol=2&amp;subukol=1&amp;id=53" TargetMode="Externa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hyperlink" Target="https://connect.ebsco.com/s/article/EBSCO-Discovery-Service-Tutorial?language=en_US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 txBox="1"/>
          <p:nvPr>
            <p:ph type="ctrTitle"/>
          </p:nvPr>
        </p:nvSpPr>
        <p:spPr>
          <a:xfrm>
            <a:off x="658483" y="2780928"/>
            <a:ext cx="7772400" cy="7475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Tahoma"/>
              <a:buNone/>
            </a:pPr>
            <a:r>
              <a:rPr b="1" lang="cs-CZ" sz="3959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Základy práce s informačními zdroji pro bc. studenty ZUR</a:t>
            </a:r>
            <a:endParaRPr sz="3959"/>
          </a:p>
        </p:txBody>
      </p:sp>
      <p:sp>
        <p:nvSpPr>
          <p:cNvPr id="134" name="Google Shape;134;p26"/>
          <p:cNvSpPr txBox="1"/>
          <p:nvPr>
            <p:ph idx="1" type="subTitle"/>
          </p:nvPr>
        </p:nvSpPr>
        <p:spPr>
          <a:xfrm>
            <a:off x="2007393" y="4797152"/>
            <a:ext cx="5256584" cy="1224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b="1" lang="cs-CZ" sz="2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Bc. David Humpolík</a:t>
            </a:r>
            <a:endParaRPr b="1" sz="24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5" name="Google Shape;135;p26"/>
          <p:cNvSpPr txBox="1"/>
          <p:nvPr/>
        </p:nvSpPr>
        <p:spPr>
          <a:xfrm>
            <a:off x="5208469" y="6119336"/>
            <a:ext cx="3952117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Brno, </a:t>
            </a:r>
            <a:r>
              <a:rPr b="1" lang="cs-CZ" sz="2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18. 3. 2019</a:t>
            </a:r>
            <a:endParaRPr sz="24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5"/>
          <p:cNvSpPr txBox="1"/>
          <p:nvPr>
            <p:ph type="title"/>
          </p:nvPr>
        </p:nvSpPr>
        <p:spPr>
          <a:xfrm>
            <a:off x="457200" y="1124744"/>
            <a:ext cx="8229600" cy="936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cs-CZ" sz="3200"/>
              <a:t>Seznam dostupných časopisů a knih na MU</a:t>
            </a:r>
            <a:endParaRPr b="1" sz="3200"/>
          </a:p>
        </p:txBody>
      </p:sp>
      <p:sp>
        <p:nvSpPr>
          <p:cNvPr id="188" name="Google Shape;188;p35"/>
          <p:cNvSpPr txBox="1"/>
          <p:nvPr>
            <p:ph idx="1" type="body"/>
          </p:nvPr>
        </p:nvSpPr>
        <p:spPr>
          <a:xfrm>
            <a:off x="457200" y="2348880"/>
            <a:ext cx="8229600" cy="3777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lang="cs-CZ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3000">
                <a:latin typeface="Arial"/>
                <a:ea typeface="Arial"/>
                <a:cs typeface="Arial"/>
                <a:sym typeface="Arial"/>
              </a:rPr>
              <a:t>Umožňuje zjistit, zda má MU přístup k elektronické verzi zadaného časopisu nebo  knihy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-152400" lvl="0" marL="3429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None/>
            </a:pPr>
            <a:r>
              <a:t/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❑"/>
            </a:pPr>
            <a:r>
              <a:rPr lang="cs-CZ" sz="3000">
                <a:latin typeface="Arial"/>
                <a:ea typeface="Arial"/>
                <a:cs typeface="Arial"/>
                <a:sym typeface="Arial"/>
              </a:rPr>
              <a:t> Je propojen s technologií A-to-Z Link Resolver (EBSCO Full Text Finder)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t/>
            </a:r>
            <a:endParaRPr sz="27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6"/>
          <p:cNvSpPr txBox="1"/>
          <p:nvPr>
            <p:ph type="title"/>
          </p:nvPr>
        </p:nvSpPr>
        <p:spPr>
          <a:xfrm>
            <a:off x="357188" y="214313"/>
            <a:ext cx="8786812" cy="5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900">
                <a:solidFill>
                  <a:srgbClr val="92D050"/>
                </a:solidFill>
                <a:latin typeface="Tahoma"/>
                <a:ea typeface="Tahoma"/>
                <a:cs typeface="Tahoma"/>
                <a:sym typeface="Tahoma"/>
              </a:rPr>
              <a:t>Seznam dostupných časopisů a knih na MU</a:t>
            </a:r>
            <a:endParaRPr/>
          </a:p>
        </p:txBody>
      </p:sp>
      <p:pic>
        <p:nvPicPr>
          <p:cNvPr descr="soc1.png" id="194" name="Google Shape;194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215188"/>
            <a:ext cx="9144000" cy="5719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7544" y="980728"/>
            <a:ext cx="7667625" cy="5784861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6"/>
          <p:cNvSpPr/>
          <p:nvPr/>
        </p:nvSpPr>
        <p:spPr>
          <a:xfrm>
            <a:off x="899592" y="3284984"/>
            <a:ext cx="6552728" cy="785813"/>
          </a:xfrm>
          <a:prstGeom prst="rect">
            <a:avLst/>
          </a:prstGeom>
          <a:noFill/>
          <a:ln cap="flat" cmpd="sng" w="50800">
            <a:solidFill>
              <a:srgbClr val="B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7" name="Google Shape;197;p36"/>
          <p:cNvSpPr txBox="1"/>
          <p:nvPr/>
        </p:nvSpPr>
        <p:spPr>
          <a:xfrm>
            <a:off x="3491880" y="4171697"/>
            <a:ext cx="590465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400"/>
              <a:buFont typeface="Verdana"/>
              <a:buNone/>
            </a:pPr>
            <a:r>
              <a:rPr b="1" i="0" lang="cs-CZ" sz="2400" u="none" cap="none" strike="noStrike">
                <a:solidFill>
                  <a:srgbClr val="CC3300"/>
                </a:solidFill>
                <a:latin typeface="Verdana"/>
                <a:ea typeface="Verdana"/>
                <a:cs typeface="Verdana"/>
                <a:sym typeface="Verdana"/>
              </a:rPr>
              <a:t>Zadání údajů o časopisu/knize (titul, téma nebo ISSN/ISBN)</a:t>
            </a:r>
            <a:endParaRPr b="0" i="0" sz="2400" u="none" cap="none" strike="noStrike">
              <a:solidFill>
                <a:srgbClr val="11111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7"/>
          <p:cNvSpPr txBox="1"/>
          <p:nvPr>
            <p:ph type="title"/>
          </p:nvPr>
        </p:nvSpPr>
        <p:spPr>
          <a:xfrm>
            <a:off x="357188" y="214313"/>
            <a:ext cx="8786812" cy="5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900">
                <a:solidFill>
                  <a:srgbClr val="92D050"/>
                </a:solidFill>
                <a:latin typeface="Tahoma"/>
                <a:ea typeface="Tahoma"/>
                <a:cs typeface="Tahoma"/>
                <a:sym typeface="Tahoma"/>
              </a:rPr>
              <a:t>Seznam dostupných časopisů a knih na MU</a:t>
            </a:r>
            <a:endParaRPr/>
          </a:p>
        </p:txBody>
      </p:sp>
      <p:pic>
        <p:nvPicPr>
          <p:cNvPr descr="soc1.png" id="203" name="Google Shape;203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215188"/>
            <a:ext cx="9144000" cy="5719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052736"/>
            <a:ext cx="9144000" cy="5375413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7"/>
          <p:cNvSpPr/>
          <p:nvPr/>
        </p:nvSpPr>
        <p:spPr>
          <a:xfrm>
            <a:off x="2915816" y="2967495"/>
            <a:ext cx="3744416" cy="1037569"/>
          </a:xfrm>
          <a:prstGeom prst="rect">
            <a:avLst/>
          </a:prstGeom>
          <a:noFill/>
          <a:ln cap="flat" cmpd="sng" w="50800">
            <a:solidFill>
              <a:srgbClr val="B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6" name="Google Shape;206;p37"/>
          <p:cNvSpPr txBox="1"/>
          <p:nvPr/>
        </p:nvSpPr>
        <p:spPr>
          <a:xfrm>
            <a:off x="7020272" y="2852936"/>
            <a:ext cx="2347991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400"/>
              <a:buFont typeface="Verdana"/>
              <a:buNone/>
            </a:pPr>
            <a:r>
              <a:rPr b="1" i="0" lang="cs-CZ" sz="2400" u="none" cap="none" strike="noStrike">
                <a:solidFill>
                  <a:srgbClr val="CC3300"/>
                </a:solidFill>
                <a:latin typeface="Verdana"/>
                <a:ea typeface="Verdana"/>
                <a:cs typeface="Verdana"/>
                <a:sym typeface="Verdana"/>
              </a:rPr>
              <a:t>Seznam vyhledaných výsledků</a:t>
            </a:r>
            <a:endParaRPr b="0" i="0" sz="2400" u="none" cap="none" strike="noStrike">
              <a:solidFill>
                <a:srgbClr val="11111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t/>
            </a:r>
            <a:endParaRPr b="0" i="0" sz="1800" u="none" cap="none" strike="noStrike">
              <a:solidFill>
                <a:srgbClr val="11111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8"/>
          <p:cNvSpPr txBox="1"/>
          <p:nvPr>
            <p:ph type="title"/>
          </p:nvPr>
        </p:nvSpPr>
        <p:spPr>
          <a:xfrm>
            <a:off x="428625" y="214313"/>
            <a:ext cx="8929688" cy="5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900">
                <a:solidFill>
                  <a:srgbClr val="92D050"/>
                </a:solidFill>
                <a:latin typeface="Tahoma"/>
                <a:ea typeface="Tahoma"/>
                <a:cs typeface="Tahoma"/>
                <a:sym typeface="Tahoma"/>
              </a:rPr>
              <a:t>Seznam dostupných časopisů a knih na MU</a:t>
            </a:r>
            <a:endParaRPr/>
          </a:p>
        </p:txBody>
      </p:sp>
      <p:sp>
        <p:nvSpPr>
          <p:cNvPr id="212" name="Google Shape;212;p38"/>
          <p:cNvSpPr txBox="1"/>
          <p:nvPr/>
        </p:nvSpPr>
        <p:spPr>
          <a:xfrm>
            <a:off x="6659563" y="1196975"/>
            <a:ext cx="2484437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t/>
            </a:r>
            <a:endParaRPr b="0" i="0" sz="1800" u="none" cap="none" strike="noStrike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38"/>
          <p:cNvSpPr txBox="1"/>
          <p:nvPr/>
        </p:nvSpPr>
        <p:spPr>
          <a:xfrm>
            <a:off x="6500813" y="1196975"/>
            <a:ext cx="2643187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erdana"/>
              <a:buNone/>
            </a:pPr>
            <a:r>
              <a:t/>
            </a:r>
            <a:endParaRPr b="0" i="0" sz="3000" u="none" cap="none" strike="noStrike">
              <a:solidFill>
                <a:srgbClr val="11111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4" name="Google Shape;214;p38"/>
          <p:cNvSpPr txBox="1"/>
          <p:nvPr/>
        </p:nvSpPr>
        <p:spPr>
          <a:xfrm>
            <a:off x="6500813" y="1196975"/>
            <a:ext cx="2643187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erdana"/>
              <a:buNone/>
            </a:pPr>
            <a:r>
              <a:t/>
            </a:r>
            <a:endParaRPr b="0" i="0" sz="3000" u="none" cap="none" strike="noStrike">
              <a:solidFill>
                <a:srgbClr val="11111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5" name="Google Shape;215;p38"/>
          <p:cNvSpPr txBox="1"/>
          <p:nvPr/>
        </p:nvSpPr>
        <p:spPr>
          <a:xfrm>
            <a:off x="6084888" y="9117013"/>
            <a:ext cx="2700337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erdana"/>
              <a:buNone/>
            </a:pPr>
            <a:r>
              <a:t/>
            </a:r>
            <a:endParaRPr b="0" i="0" sz="3000" u="none" cap="none" strike="noStrike">
              <a:solidFill>
                <a:srgbClr val="11111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16" name="Google Shape;216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756" y="836712"/>
            <a:ext cx="8267700" cy="6021288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8"/>
          <p:cNvSpPr txBox="1"/>
          <p:nvPr/>
        </p:nvSpPr>
        <p:spPr>
          <a:xfrm>
            <a:off x="6300192" y="5517232"/>
            <a:ext cx="2736304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400"/>
              <a:buFont typeface="Verdana"/>
              <a:buNone/>
            </a:pPr>
            <a:r>
              <a:rPr b="1" i="0" lang="cs-CZ" sz="2400" u="none" cap="none" strike="noStrike">
                <a:solidFill>
                  <a:srgbClr val="CC3300"/>
                </a:solidFill>
                <a:latin typeface="Verdana"/>
                <a:ea typeface="Verdana"/>
                <a:cs typeface="Verdana"/>
                <a:sym typeface="Verdana"/>
              </a:rPr>
              <a:t>Plné texty časopisu</a:t>
            </a:r>
            <a:endParaRPr b="0" i="0" sz="2400" u="none" cap="none" strike="noStrike">
              <a:solidFill>
                <a:srgbClr val="11111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t/>
            </a:r>
            <a:endParaRPr b="0" i="0" sz="1800" u="none" cap="none" strike="noStrike">
              <a:solidFill>
                <a:srgbClr val="11111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9"/>
          <p:cNvSpPr txBox="1"/>
          <p:nvPr>
            <p:ph type="title"/>
          </p:nvPr>
        </p:nvSpPr>
        <p:spPr>
          <a:xfrm>
            <a:off x="428625" y="214313"/>
            <a:ext cx="8929688" cy="6429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900">
                <a:solidFill>
                  <a:srgbClr val="92D050"/>
                </a:solidFill>
                <a:latin typeface="Tahoma"/>
                <a:ea typeface="Tahoma"/>
                <a:cs typeface="Tahoma"/>
                <a:sym typeface="Tahoma"/>
              </a:rPr>
              <a:t>Seznam dostupných časopisů a knih na MU– ukázka kniha</a:t>
            </a:r>
            <a:endParaRPr/>
          </a:p>
        </p:txBody>
      </p:sp>
      <p:sp>
        <p:nvSpPr>
          <p:cNvPr id="223" name="Google Shape;223;p39"/>
          <p:cNvSpPr txBox="1"/>
          <p:nvPr/>
        </p:nvSpPr>
        <p:spPr>
          <a:xfrm>
            <a:off x="6659563" y="1196975"/>
            <a:ext cx="2484437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t/>
            </a:r>
            <a:endParaRPr b="0" i="0" sz="1800" u="none" cap="none" strike="noStrike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39"/>
          <p:cNvSpPr txBox="1"/>
          <p:nvPr/>
        </p:nvSpPr>
        <p:spPr>
          <a:xfrm>
            <a:off x="6500813" y="1196975"/>
            <a:ext cx="2643187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erdana"/>
              <a:buNone/>
            </a:pPr>
            <a:r>
              <a:t/>
            </a:r>
            <a:endParaRPr b="0" i="0" sz="3000" u="none" cap="none" strike="noStrike">
              <a:solidFill>
                <a:srgbClr val="11111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5" name="Google Shape;225;p39"/>
          <p:cNvSpPr txBox="1"/>
          <p:nvPr/>
        </p:nvSpPr>
        <p:spPr>
          <a:xfrm>
            <a:off x="6500813" y="1196975"/>
            <a:ext cx="2643187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erdana"/>
              <a:buNone/>
            </a:pPr>
            <a:r>
              <a:t/>
            </a:r>
            <a:endParaRPr b="0" i="0" sz="3000" u="none" cap="none" strike="noStrike">
              <a:solidFill>
                <a:srgbClr val="11111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6" name="Google Shape;226;p39"/>
          <p:cNvSpPr txBox="1"/>
          <p:nvPr/>
        </p:nvSpPr>
        <p:spPr>
          <a:xfrm>
            <a:off x="6084888" y="9117013"/>
            <a:ext cx="2700337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erdana"/>
              <a:buNone/>
            </a:pPr>
            <a:r>
              <a:t/>
            </a:r>
            <a:endParaRPr b="0" i="0" sz="3000" u="none" cap="none" strike="noStrike">
              <a:solidFill>
                <a:srgbClr val="11111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7" name="Google Shape;227;p39"/>
          <p:cNvSpPr txBox="1"/>
          <p:nvPr/>
        </p:nvSpPr>
        <p:spPr>
          <a:xfrm>
            <a:off x="4786313" y="2571750"/>
            <a:ext cx="3500437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t/>
            </a:r>
            <a:endParaRPr b="0" i="0" sz="1800" u="none" cap="none" strike="noStrike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85630"/>
            <a:ext cx="9144000" cy="577237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9"/>
          <p:cNvSpPr/>
          <p:nvPr/>
        </p:nvSpPr>
        <p:spPr>
          <a:xfrm>
            <a:off x="1331640" y="1196974"/>
            <a:ext cx="4824536" cy="935881"/>
          </a:xfrm>
          <a:prstGeom prst="rect">
            <a:avLst/>
          </a:prstGeom>
          <a:noFill/>
          <a:ln cap="flat" cmpd="sng" w="57150">
            <a:solidFill>
              <a:srgbClr val="B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0" name="Google Shape;230;p39"/>
          <p:cNvSpPr/>
          <p:nvPr/>
        </p:nvSpPr>
        <p:spPr>
          <a:xfrm>
            <a:off x="107504" y="4149080"/>
            <a:ext cx="1728192" cy="504056"/>
          </a:xfrm>
          <a:prstGeom prst="rect">
            <a:avLst/>
          </a:prstGeom>
          <a:noFill/>
          <a:ln cap="flat" cmpd="sng" w="57150">
            <a:solidFill>
              <a:srgbClr val="B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1" name="Google Shape;231;p39"/>
          <p:cNvSpPr/>
          <p:nvPr/>
        </p:nvSpPr>
        <p:spPr>
          <a:xfrm>
            <a:off x="2411760" y="5805264"/>
            <a:ext cx="3600400" cy="556072"/>
          </a:xfrm>
          <a:prstGeom prst="rect">
            <a:avLst/>
          </a:prstGeom>
          <a:noFill/>
          <a:ln cap="flat" cmpd="sng" w="57150">
            <a:solidFill>
              <a:srgbClr val="B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0"/>
          <p:cNvSpPr txBox="1"/>
          <p:nvPr>
            <p:ph idx="4294967295" type="title"/>
          </p:nvPr>
        </p:nvSpPr>
        <p:spPr>
          <a:xfrm>
            <a:off x="392113" y="333375"/>
            <a:ext cx="8358187" cy="12144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900">
                <a:solidFill>
                  <a:srgbClr val="92D050"/>
                </a:solidFill>
                <a:latin typeface="Tahoma"/>
                <a:ea typeface="Tahoma"/>
                <a:cs typeface="Tahoma"/>
                <a:sym typeface="Tahoma"/>
              </a:rPr>
              <a:t>Seznam dostupných časopisů a knih  na MU - ukázka kniha - prolinkování do databáze EBSCO eBook AC</a:t>
            </a:r>
            <a:endParaRPr/>
          </a:p>
        </p:txBody>
      </p:sp>
      <p:pic>
        <p:nvPicPr>
          <p:cNvPr id="237" name="Google Shape;237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988840"/>
            <a:ext cx="9144000" cy="4246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92280" y="2636912"/>
            <a:ext cx="1809750" cy="249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1"/>
          <p:cNvSpPr txBox="1"/>
          <p:nvPr>
            <p:ph type="title"/>
          </p:nvPr>
        </p:nvSpPr>
        <p:spPr>
          <a:xfrm>
            <a:off x="457200" y="1124744"/>
            <a:ext cx="82296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</a:pPr>
            <a:r>
              <a:rPr b="1" lang="cs-CZ" sz="3200">
                <a:latin typeface="Tahoma"/>
                <a:ea typeface="Tahoma"/>
                <a:cs typeface="Tahoma"/>
                <a:sym typeface="Tahoma"/>
              </a:rPr>
              <a:t>Cvičení EBSCO Discovery Service 1</a:t>
            </a:r>
            <a:endParaRPr b="1" sz="32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44" name="Google Shape;244;p41"/>
          <p:cNvSpPr txBox="1"/>
          <p:nvPr>
            <p:ph idx="1" type="body"/>
          </p:nvPr>
        </p:nvSpPr>
        <p:spPr>
          <a:xfrm>
            <a:off x="457200" y="2348880"/>
            <a:ext cx="8229600" cy="3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spcBef>
                <a:spcPts val="640"/>
              </a:spcBef>
              <a:spcAft>
                <a:spcPts val="0"/>
              </a:spcAft>
              <a:buSzPts val="3600"/>
              <a:buChar char="•"/>
            </a:pPr>
            <a:r>
              <a:rPr lang="cs-CZ" sz="3600"/>
              <a:t>Kolik výsledků najdete při hledání klíčových slov “fake news” a “trump”</a:t>
            </a:r>
            <a:endParaRPr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cs-CZ" sz="3600"/>
              <a:t>Zúžete výsledky pouze na full text</a:t>
            </a:r>
            <a:endParaRPr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cs-CZ" sz="3600"/>
              <a:t>Zúžete výsledky na roky 2015-2019</a:t>
            </a:r>
            <a:endParaRPr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cs-CZ" sz="3600"/>
              <a:t>Zúžete na akademická periodika</a:t>
            </a:r>
            <a:endParaRPr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cs-CZ" sz="3600"/>
              <a:t>Otevřete full-text dle vlastního výběru</a:t>
            </a:r>
            <a:endParaRPr sz="36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2"/>
          <p:cNvSpPr txBox="1"/>
          <p:nvPr>
            <p:ph type="title"/>
          </p:nvPr>
        </p:nvSpPr>
        <p:spPr>
          <a:xfrm>
            <a:off x="457200" y="1124744"/>
            <a:ext cx="82296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</a:pPr>
            <a:r>
              <a:rPr b="1" lang="cs-CZ" sz="3200">
                <a:latin typeface="Tahoma"/>
                <a:ea typeface="Tahoma"/>
                <a:cs typeface="Tahoma"/>
                <a:sym typeface="Tahoma"/>
              </a:rPr>
              <a:t>Cvičení EBSCO Discovery Service 2</a:t>
            </a:r>
            <a:endParaRPr b="1" sz="32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0" name="Google Shape;250;p42"/>
          <p:cNvSpPr txBox="1"/>
          <p:nvPr>
            <p:ph idx="1" type="body"/>
          </p:nvPr>
        </p:nvSpPr>
        <p:spPr>
          <a:xfrm>
            <a:off x="457200" y="2131780"/>
            <a:ext cx="8229600" cy="3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rtl="0" algn="l">
              <a:spcBef>
                <a:spcPts val="640"/>
              </a:spcBef>
              <a:spcAft>
                <a:spcPts val="0"/>
              </a:spcAft>
              <a:buSzPts val="3000"/>
              <a:buChar char="•"/>
            </a:pPr>
            <a:r>
              <a:rPr lang="cs-CZ" sz="3000"/>
              <a:t>Kolik časopisů dostupných přes Discovery se věnuje tématu “journalism”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cs-CZ" sz="3000"/>
              <a:t>Kolik knih dostupných přes Discovery se věnuje tématu “media”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cs-CZ" sz="3000"/>
              <a:t>Kdo je autorem knihy “Nejlepší kniha o fake news, dezinformacích a manipulacích”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cs-CZ" sz="3000"/>
              <a:t>Jakou má kniha “Nejlepší kniha o fake news, dezinformacích a manipulácích” signaturu v knihovně FSS?</a:t>
            </a:r>
            <a:endParaRPr sz="3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43"/>
          <p:cNvSpPr txBox="1"/>
          <p:nvPr>
            <p:ph type="title"/>
          </p:nvPr>
        </p:nvSpPr>
        <p:spPr>
          <a:xfrm>
            <a:off x="457200" y="26369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Tahoma"/>
              <a:buNone/>
            </a:pPr>
            <a:r>
              <a:rPr b="1" lang="cs-CZ" sz="7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Elektronické knihy</a:t>
            </a:r>
            <a:endParaRPr b="1" sz="72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4"/>
          <p:cNvSpPr txBox="1"/>
          <p:nvPr>
            <p:ph type="title"/>
          </p:nvPr>
        </p:nvSpPr>
        <p:spPr>
          <a:xfrm>
            <a:off x="457200" y="1268760"/>
            <a:ext cx="8229600" cy="936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Tahoma"/>
              <a:buNone/>
            </a:pPr>
            <a:r>
              <a:rPr b="1" lang="cs-CZ" sz="3240">
                <a:latin typeface="Tahoma"/>
                <a:ea typeface="Tahoma"/>
                <a:cs typeface="Tahoma"/>
                <a:sym typeface="Tahoma"/>
              </a:rPr>
              <a:t>EBSCO eBook Academic Collection</a:t>
            </a:r>
            <a:br>
              <a:rPr b="1" lang="cs-CZ" sz="3959"/>
            </a:br>
            <a:endParaRPr b="1" sz="3959"/>
          </a:p>
        </p:txBody>
      </p:sp>
      <p:sp>
        <p:nvSpPr>
          <p:cNvPr id="262" name="Google Shape;262;p44"/>
          <p:cNvSpPr txBox="1"/>
          <p:nvPr>
            <p:ph idx="1" type="body"/>
          </p:nvPr>
        </p:nvSpPr>
        <p:spPr>
          <a:xfrm>
            <a:off x="228600" y="2092197"/>
            <a:ext cx="8686800" cy="3777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734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 Multioborová kolekce e-books pro MU na rok 2019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261937" lvl="1" marL="742950" rtl="0" algn="l"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b="1" lang="cs-CZ" sz="2400">
                <a:latin typeface="Arial"/>
                <a:ea typeface="Arial"/>
                <a:cs typeface="Arial"/>
                <a:sym typeface="Arial"/>
              </a:rPr>
              <a:t> Více než 160.000 e-knih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261937" lvl="1" marL="742950" rtl="0" algn="l"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 Ukládání do složky (pro trvalé uložení je zapotřebí si  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1" marL="457200" rtl="0" algn="l"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None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     založit účet v databázi EBSCO)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261937" lvl="1" marL="742950" rtl="0" algn="l"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 Offline čtení přes Adobe Digital Editions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261937" lvl="1" marL="742950" rtl="0" algn="l"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 Sdílení s dalšími uživateli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261937" lvl="1" marL="742950" rtl="0" algn="l"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 Import do Citace.com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261937" lvl="1" marL="742950" rtl="0" algn="l">
              <a:spcBef>
                <a:spcPts val="555"/>
              </a:spcBef>
              <a:spcAft>
                <a:spcPts val="0"/>
              </a:spcAft>
              <a:buSzPts val="2400"/>
              <a:buFont typeface="Arial"/>
              <a:buChar char="❖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 Import do smartphone/čtečky/tabletu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t/>
            </a:r>
            <a:endParaRPr sz="296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7"/>
          <p:cNvSpPr txBox="1"/>
          <p:nvPr>
            <p:ph idx="1" type="body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cs-CZ" sz="3600">
                <a:latin typeface="Arial"/>
                <a:ea typeface="Arial"/>
                <a:cs typeface="Arial"/>
                <a:sym typeface="Arial"/>
              </a:rPr>
              <a:t>Osnova lekce:</a:t>
            </a:r>
            <a:endParaRPr b="1" sz="3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t/>
            </a:r>
            <a:endParaRPr b="1" sz="36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❑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 Kontrola úkolu, diskuse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❑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 EBSCO Discovery Service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❑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 Elektronické knihy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6"/>
          <p:cNvSpPr txBox="1"/>
          <p:nvPr>
            <p:ph type="title"/>
          </p:nvPr>
        </p:nvSpPr>
        <p:spPr>
          <a:xfrm>
            <a:off x="457200" y="1268750"/>
            <a:ext cx="85914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Tahoma"/>
              <a:buNone/>
            </a:pPr>
            <a:r>
              <a:rPr b="1" lang="cs-CZ" sz="3240">
                <a:latin typeface="Tahoma"/>
                <a:ea typeface="Tahoma"/>
                <a:cs typeface="Tahoma"/>
                <a:sym typeface="Tahoma"/>
              </a:rPr>
              <a:t>EBSCO eBook - cvičení</a:t>
            </a:r>
            <a:br>
              <a:rPr b="1" lang="cs-CZ" sz="3959"/>
            </a:br>
            <a:endParaRPr b="1" sz="3959"/>
          </a:p>
        </p:txBody>
      </p:sp>
      <p:sp>
        <p:nvSpPr>
          <p:cNvPr id="273" name="Google Shape;273;p46"/>
          <p:cNvSpPr txBox="1"/>
          <p:nvPr>
            <p:ph idx="1" type="body"/>
          </p:nvPr>
        </p:nvSpPr>
        <p:spPr>
          <a:xfrm>
            <a:off x="228600" y="2092197"/>
            <a:ext cx="8686800" cy="3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b="1" lang="cs-CZ" sz="2400">
                <a:latin typeface="Arial"/>
                <a:ea typeface="Arial"/>
                <a:cs typeface="Arial"/>
                <a:sym typeface="Arial"/>
              </a:rPr>
              <a:t>Kolik knih</a:t>
            </a:r>
            <a:r>
              <a:rPr lang="cs-CZ" sz="2400">
                <a:latin typeface="Arial"/>
                <a:ea typeface="Arial"/>
                <a:cs typeface="Arial"/>
                <a:sym typeface="Arial"/>
              </a:rPr>
              <a:t> najdete při hledání k tématu “novinářská etika v médiích”?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b="1" lang="cs-CZ" sz="2400">
                <a:latin typeface="Arial"/>
                <a:ea typeface="Arial"/>
                <a:cs typeface="Arial"/>
                <a:sym typeface="Arial"/>
              </a:rPr>
              <a:t>Kdo</a:t>
            </a:r>
            <a:r>
              <a:rPr lang="cs-CZ" sz="2400">
                <a:latin typeface="Arial"/>
                <a:ea typeface="Arial"/>
                <a:cs typeface="Arial"/>
                <a:sym typeface="Arial"/>
              </a:rPr>
              <a:t> je autorem knihy “</a:t>
            </a:r>
            <a:r>
              <a:rPr lang="cs-CZ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Interactive Journalism : Hackers, Data, and Code”?</a:t>
            </a:r>
            <a:endParaRPr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Najděte knihu: “</a:t>
            </a:r>
            <a:r>
              <a:rPr lang="cs-CZ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Journalism : A Critical History”, otevřete full-text, najděte 9. kapitolu a </a:t>
            </a:r>
            <a:r>
              <a:rPr b="1" lang="cs-CZ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zvýrazněte 1. větu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Najděte knihu: “</a:t>
            </a:r>
            <a:r>
              <a:rPr lang="cs-CZ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Expert Internet Searching” a </a:t>
            </a:r>
            <a:r>
              <a:rPr b="1" lang="cs-CZ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stáhněte</a:t>
            </a:r>
            <a:r>
              <a:rPr lang="cs-CZ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si do PC 3. kapitolu</a:t>
            </a:r>
            <a:endParaRPr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t/>
            </a:r>
            <a:endParaRPr sz="296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7"/>
          <p:cNvSpPr txBox="1"/>
          <p:nvPr>
            <p:ph type="title"/>
          </p:nvPr>
        </p:nvSpPr>
        <p:spPr>
          <a:xfrm>
            <a:off x="457200" y="836712"/>
            <a:ext cx="8229600" cy="936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ahoma"/>
              <a:buNone/>
            </a:pPr>
            <a:r>
              <a:rPr b="1" lang="cs-CZ" sz="2880">
                <a:latin typeface="Tahoma"/>
                <a:ea typeface="Tahoma"/>
                <a:cs typeface="Tahoma"/>
                <a:sym typeface="Tahoma"/>
              </a:rPr>
              <a:t>Výpůjčka e-knih - Adobe Digital Editions</a:t>
            </a:r>
            <a:endParaRPr b="1" sz="288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9" name="Google Shape;279;p47"/>
          <p:cNvSpPr txBox="1"/>
          <p:nvPr>
            <p:ph idx="1" type="body"/>
          </p:nvPr>
        </p:nvSpPr>
        <p:spPr>
          <a:xfrm>
            <a:off x="457200" y="1788399"/>
            <a:ext cx="8229600" cy="49529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6387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 Ke stažení (vypůjčení) e-knih je potřebné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1" marL="400050" rtl="0" algn="l">
              <a:lnSpc>
                <a:spcPct val="90000"/>
              </a:lnSpc>
              <a:spcBef>
                <a:spcPts val="595"/>
              </a:spcBef>
              <a:spcAft>
                <a:spcPts val="0"/>
              </a:spcAft>
              <a:buClr>
                <a:schemeClr val="dk1"/>
              </a:buClr>
              <a:buSzPts val="2975"/>
              <a:buNone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 nainstalovat do počítače </a:t>
            </a:r>
            <a:r>
              <a:rPr lang="cs-CZ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Adobe® Digital Editions</a:t>
            </a:r>
            <a:r>
              <a:rPr lang="cs-CZ" sz="2400"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1" marL="400050" rtl="0" algn="l">
              <a:lnSpc>
                <a:spcPct val="90000"/>
              </a:lnSpc>
              <a:spcBef>
                <a:spcPts val="595"/>
              </a:spcBef>
              <a:spcAft>
                <a:spcPts val="0"/>
              </a:spcAft>
              <a:buClr>
                <a:schemeClr val="dk1"/>
              </a:buClr>
              <a:buSzPts val="2975"/>
              <a:buNone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 a aktivovat AdobeID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1" marL="400050" rtl="0" algn="l">
              <a:lnSpc>
                <a:spcPct val="90000"/>
              </a:lnSpc>
              <a:spcBef>
                <a:spcPts val="595"/>
              </a:spcBef>
              <a:spcAft>
                <a:spcPts val="0"/>
              </a:spcAft>
              <a:buClr>
                <a:schemeClr val="dk1"/>
              </a:buClr>
              <a:buSzPts val="2975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06387" lvl="0" marL="342900" rtl="0" algn="l">
              <a:lnSpc>
                <a:spcPct val="90000"/>
              </a:lnSpc>
              <a:spcBef>
                <a:spcPts val="595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 E-knihy lze stáhnout do kteréhokoliv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1" marL="400050" rtl="0" algn="l">
              <a:lnSpc>
                <a:spcPct val="90000"/>
              </a:lnSpc>
              <a:spcBef>
                <a:spcPts val="595"/>
              </a:spcBef>
              <a:spcAft>
                <a:spcPts val="0"/>
              </a:spcAft>
              <a:buClr>
                <a:schemeClr val="dk1"/>
              </a:buClr>
              <a:buSzPts val="2975"/>
              <a:buNone/>
            </a:pPr>
            <a:r>
              <a:rPr lang="cs-CZ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zařízení,  které podporuje Adobe® Digital Editions</a:t>
            </a:r>
            <a:r>
              <a:rPr b="1" lang="cs-CZ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 </a:t>
            </a:r>
            <a:endParaRPr b="1" sz="2400">
              <a:latin typeface="Arial"/>
              <a:ea typeface="Arial"/>
              <a:cs typeface="Arial"/>
              <a:sym typeface="Arial"/>
            </a:endParaRPr>
          </a:p>
          <a:p>
            <a:pPr indent="0" lvl="1" marL="400050" rtl="0" algn="l">
              <a:lnSpc>
                <a:spcPct val="90000"/>
              </a:lnSpc>
              <a:spcBef>
                <a:spcPts val="595"/>
              </a:spcBef>
              <a:spcAft>
                <a:spcPts val="0"/>
              </a:spcAft>
              <a:buClr>
                <a:schemeClr val="dk1"/>
              </a:buClr>
              <a:buSzPts val="2975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06387" lvl="0" marL="342900" rtl="0" algn="l">
              <a:lnSpc>
                <a:spcPct val="90000"/>
              </a:lnSpc>
              <a:spcBef>
                <a:spcPts val="595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 Možnost číst knihy na zařízení s OS Android 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595"/>
              </a:spcBef>
              <a:spcAft>
                <a:spcPts val="0"/>
              </a:spcAft>
              <a:buClr>
                <a:schemeClr val="dk1"/>
              </a:buClr>
              <a:buSzPts val="2975"/>
              <a:buNone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     (Android market) a MacOS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r>
              <a:t/>
            </a:r>
            <a:endParaRPr sz="272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8"/>
          <p:cNvSpPr txBox="1"/>
          <p:nvPr>
            <p:ph type="title"/>
          </p:nvPr>
        </p:nvSpPr>
        <p:spPr>
          <a:xfrm>
            <a:off x="457200" y="188640"/>
            <a:ext cx="8229600" cy="936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</a:pPr>
            <a:r>
              <a:rPr b="1" lang="cs-CZ" sz="3200">
                <a:latin typeface="Tahoma"/>
                <a:ea typeface="Tahoma"/>
                <a:cs typeface="Tahoma"/>
                <a:sym typeface="Tahoma"/>
              </a:rPr>
              <a:t>Adobe Digital Editions</a:t>
            </a:r>
            <a:endParaRPr b="1" sz="320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ADE verze 2.JPG" id="285" name="Google Shape;285;p4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268760"/>
            <a:ext cx="8003232" cy="558924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9"/>
          <p:cNvSpPr txBox="1"/>
          <p:nvPr>
            <p:ph type="title"/>
          </p:nvPr>
        </p:nvSpPr>
        <p:spPr>
          <a:xfrm>
            <a:off x="457200" y="0"/>
            <a:ext cx="8229600" cy="936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</a:pPr>
            <a:r>
              <a:rPr b="1" lang="cs-CZ" sz="3200">
                <a:latin typeface="Tahoma"/>
                <a:ea typeface="Tahoma"/>
                <a:cs typeface="Tahoma"/>
                <a:sym typeface="Tahoma"/>
              </a:rPr>
              <a:t>Adobe Digital Editions - otevřená kniha</a:t>
            </a:r>
            <a:endParaRPr b="1" sz="320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ADE verze 2 otevrena kniha (1).JPG" id="291" name="Google Shape;291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488" y="936105"/>
            <a:ext cx="8215312" cy="5921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50"/>
          <p:cNvSpPr txBox="1"/>
          <p:nvPr>
            <p:ph type="title"/>
          </p:nvPr>
        </p:nvSpPr>
        <p:spPr>
          <a:xfrm>
            <a:off x="457200" y="764704"/>
            <a:ext cx="8229600" cy="936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</a:pPr>
            <a:r>
              <a:rPr b="1" lang="cs-CZ" sz="3200">
                <a:latin typeface="Tahoma"/>
                <a:ea typeface="Tahoma"/>
                <a:cs typeface="Tahoma"/>
                <a:sym typeface="Tahoma"/>
              </a:rPr>
              <a:t>Taylor&amp;Francis </a:t>
            </a:r>
            <a:endParaRPr b="1" sz="32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97" name="Google Shape;297;p50"/>
          <p:cNvSpPr txBox="1"/>
          <p:nvPr>
            <p:ph idx="1" type="body"/>
          </p:nvPr>
        </p:nvSpPr>
        <p:spPr>
          <a:xfrm>
            <a:off x="539552" y="1977589"/>
            <a:ext cx="8424936" cy="48843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❑"/>
            </a:pPr>
            <a:r>
              <a:rPr lang="cs-CZ" sz="28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000">
                <a:latin typeface="Arial"/>
                <a:ea typeface="Arial"/>
                <a:cs typeface="Arial"/>
                <a:sym typeface="Arial"/>
              </a:rPr>
              <a:t>Máme zakoupeno cca 80 e-knih z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cs-CZ" sz="3000">
                <a:latin typeface="Arial"/>
                <a:ea typeface="Arial"/>
                <a:cs typeface="Arial"/>
                <a:sym typeface="Arial"/>
              </a:rPr>
              <a:t>     oblasti mediálních studií a žurnalistiky a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cs-CZ" sz="3000">
                <a:latin typeface="Arial"/>
                <a:ea typeface="Arial"/>
                <a:cs typeface="Arial"/>
                <a:sym typeface="Arial"/>
              </a:rPr>
              <a:t>     environmentálních studií.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2"/>
          <p:cNvSpPr txBox="1"/>
          <p:nvPr>
            <p:ph type="title"/>
          </p:nvPr>
        </p:nvSpPr>
        <p:spPr>
          <a:xfrm>
            <a:off x="457200" y="1124744"/>
            <a:ext cx="8229600" cy="936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</a:pPr>
            <a:r>
              <a:rPr b="1" lang="cs-CZ" sz="3200">
                <a:latin typeface="Tahoma"/>
                <a:ea typeface="Tahoma"/>
                <a:cs typeface="Tahoma"/>
                <a:sym typeface="Tahoma"/>
              </a:rPr>
              <a:t>eReading.cz – trvalá výpůjčka e-knih</a:t>
            </a:r>
            <a:endParaRPr b="1" sz="32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08" name="Google Shape;308;p52"/>
          <p:cNvSpPr txBox="1"/>
          <p:nvPr>
            <p:ph idx="1" type="body"/>
          </p:nvPr>
        </p:nvSpPr>
        <p:spPr>
          <a:xfrm>
            <a:off x="457200" y="2348880"/>
            <a:ext cx="8229600" cy="3777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21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 České odborné e-knihy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247650" lvl="1" marL="74295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Seznam dostupných českých eknih a návod na využití služby naleznete na stránkách </a:t>
            </a:r>
            <a:r>
              <a:rPr lang="cs-CZ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knihovny FSS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247650" lvl="1" marL="74295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Podmínka pro využití je registrace čtenáře na portálu eReading.cz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247650" lvl="1" marL="74295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Podporované formáty knih: pdf, kindle, epub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05885"/>
            <a:ext cx="9144000" cy="4846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4"/>
          <p:cNvSpPr txBox="1"/>
          <p:nvPr>
            <p:ph type="title"/>
          </p:nvPr>
        </p:nvSpPr>
        <p:spPr>
          <a:xfrm>
            <a:off x="457200" y="1124744"/>
            <a:ext cx="8229600" cy="936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19" name="Google Shape;319;p54"/>
          <p:cNvSpPr txBox="1"/>
          <p:nvPr>
            <p:ph idx="1" type="body"/>
          </p:nvPr>
        </p:nvSpPr>
        <p:spPr>
          <a:xfrm>
            <a:off x="457200" y="2348880"/>
            <a:ext cx="8229600" cy="3777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ereading.jpg" id="320" name="Google Shape;320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8"/>
          <p:cNvSpPr txBox="1"/>
          <p:nvPr>
            <p:ph idx="1" type="body"/>
          </p:nvPr>
        </p:nvSpPr>
        <p:spPr>
          <a:xfrm>
            <a:off x="457200" y="980728"/>
            <a:ext cx="8229600" cy="57214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</a:pPr>
            <a:r>
              <a:t/>
            </a:r>
            <a:endParaRPr b="1" sz="66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</a:pPr>
            <a:r>
              <a:rPr b="1" lang="cs-CZ" sz="6600">
                <a:solidFill>
                  <a:schemeClr val="lt1"/>
                </a:solidFill>
              </a:rPr>
              <a:t>Kontrola úkolu, diskuse</a:t>
            </a:r>
            <a:endParaRPr b="1" sz="66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5"/>
          <p:cNvSpPr txBox="1"/>
          <p:nvPr>
            <p:ph type="title"/>
          </p:nvPr>
        </p:nvSpPr>
        <p:spPr>
          <a:xfrm>
            <a:off x="457200" y="1124744"/>
            <a:ext cx="8229600" cy="936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cs-CZ" sz="3200"/>
              <a:t>Gale Virtual Reference Library</a:t>
            </a:r>
            <a:endParaRPr b="1" sz="3200"/>
          </a:p>
        </p:txBody>
      </p:sp>
      <p:sp>
        <p:nvSpPr>
          <p:cNvPr id="326" name="Google Shape;326;p55"/>
          <p:cNvSpPr txBox="1"/>
          <p:nvPr>
            <p:ph idx="1" type="body"/>
          </p:nvPr>
        </p:nvSpPr>
        <p:spPr>
          <a:xfrm>
            <a:off x="457200" y="2348880"/>
            <a:ext cx="8229600" cy="3777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❑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Knihy převážně encyklopedického charakteru - </a:t>
            </a:r>
            <a:r>
              <a:rPr lang="cs-CZ" sz="30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cs-CZ" sz="3000">
                <a:latin typeface="Arial"/>
                <a:ea typeface="Arial"/>
                <a:cs typeface="Arial"/>
                <a:sym typeface="Arial"/>
              </a:rPr>
              <a:t>ca 40 e-knih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7"/>
          <p:cNvSpPr txBox="1"/>
          <p:nvPr>
            <p:ph type="title"/>
          </p:nvPr>
        </p:nvSpPr>
        <p:spPr>
          <a:xfrm>
            <a:off x="315625" y="908720"/>
            <a:ext cx="8229600" cy="936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cs-CZ" sz="3200"/>
              <a:t>Demand Driven Acquisition (DDA)</a:t>
            </a:r>
            <a:endParaRPr b="1" sz="3200"/>
          </a:p>
        </p:txBody>
      </p:sp>
      <p:sp>
        <p:nvSpPr>
          <p:cNvPr id="337" name="Google Shape;337;p57"/>
          <p:cNvSpPr txBox="1"/>
          <p:nvPr>
            <p:ph idx="1" type="body"/>
          </p:nvPr>
        </p:nvSpPr>
        <p:spPr>
          <a:xfrm>
            <a:off x="323528" y="2204864"/>
            <a:ext cx="85689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734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 kolekce knih (cca 200 000 titulů)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0734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 uživatelé si vybírají na základě vlastních požadavků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0734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 po 5 minutách mohou poslat knihovníkům požadavek na nákup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0734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 výhodou je téměř okamžitá dostupnost knihy (pokud je daný požadavek schválen)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0734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 Více na webu knihovny v sekci </a:t>
            </a:r>
            <a:r>
              <a:rPr lang="cs-CZ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E-knihy na 1 kliknutí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58"/>
          <p:cNvSpPr txBox="1"/>
          <p:nvPr>
            <p:ph type="title"/>
          </p:nvPr>
        </p:nvSpPr>
        <p:spPr>
          <a:xfrm>
            <a:off x="457200" y="26369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Tahoma"/>
              <a:buNone/>
            </a:pPr>
            <a:r>
              <a:rPr b="1" lang="cs-CZ" sz="7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Shrnutí</a:t>
            </a:r>
            <a:endParaRPr b="1" sz="72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9"/>
          <p:cNvSpPr txBox="1"/>
          <p:nvPr>
            <p:ph type="title"/>
          </p:nvPr>
        </p:nvSpPr>
        <p:spPr>
          <a:xfrm>
            <a:off x="457200" y="1124744"/>
            <a:ext cx="8229600" cy="936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Calibri"/>
              <a:buNone/>
            </a:pPr>
            <a:r>
              <a:rPr b="1" lang="cs-CZ" sz="3240"/>
              <a:t>EBSCO Discovery Service</a:t>
            </a:r>
            <a:br>
              <a:rPr b="1" lang="cs-CZ" sz="3959"/>
            </a:br>
            <a:endParaRPr sz="3959"/>
          </a:p>
        </p:txBody>
      </p:sp>
      <p:sp>
        <p:nvSpPr>
          <p:cNvPr id="349" name="Google Shape;349;p59"/>
          <p:cNvSpPr txBox="1"/>
          <p:nvPr>
            <p:ph idx="1" type="body"/>
          </p:nvPr>
        </p:nvSpPr>
        <p:spPr>
          <a:xfrm>
            <a:off x="457200" y="1943823"/>
            <a:ext cx="8363272" cy="4896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21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 Umožňuje vyhledávat ve více zdrojích současně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1" marL="457200" rtl="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04800" lvl="0" marL="3429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b="1" lang="cs-CZ" sz="2400">
                <a:latin typeface="Arial"/>
                <a:ea typeface="Arial"/>
                <a:cs typeface="Arial"/>
                <a:sym typeface="Arial"/>
              </a:rPr>
              <a:t> Seznam dostupných časopisů a knih na MU </a:t>
            </a:r>
            <a:r>
              <a:rPr lang="cs-CZ" sz="2400">
                <a:latin typeface="Arial"/>
                <a:ea typeface="Arial"/>
                <a:cs typeface="Arial"/>
                <a:sym typeface="Arial"/>
              </a:rPr>
              <a:t>-  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     ověření, zda MU má přístup k zadanému titulu  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     časopisu nebo knihy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273050" lvl="0" marL="342900" rtl="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04800" lvl="0" marL="3429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b="1" lang="cs-CZ" sz="2400">
                <a:latin typeface="Arial"/>
                <a:ea typeface="Arial"/>
                <a:cs typeface="Arial"/>
                <a:sym typeface="Arial"/>
              </a:rPr>
              <a:t> EBSCO Full Text Finder </a:t>
            </a:r>
            <a:r>
              <a:rPr lang="cs-CZ" sz="2400">
                <a:latin typeface="Arial"/>
                <a:ea typeface="Arial"/>
                <a:cs typeface="Arial"/>
                <a:sym typeface="Arial"/>
              </a:rPr>
              <a:t>- umožňuje prolinkování k plnému textu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60"/>
          <p:cNvSpPr txBox="1"/>
          <p:nvPr>
            <p:ph idx="4294967295" type="body"/>
          </p:nvPr>
        </p:nvSpPr>
        <p:spPr>
          <a:xfrm>
            <a:off x="179512" y="1124744"/>
            <a:ext cx="8783761" cy="6215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4813" lvl="0" marL="44291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❑"/>
            </a:pPr>
            <a:r>
              <a:rPr b="1" lang="cs-CZ" sz="2400">
                <a:latin typeface="Arial"/>
                <a:ea typeface="Arial"/>
                <a:cs typeface="Arial"/>
                <a:sym typeface="Arial"/>
              </a:rPr>
              <a:t>EBSCO eBook Academic Collection</a:t>
            </a:r>
            <a:endParaRPr b="1" sz="2400">
              <a:latin typeface="Arial"/>
              <a:ea typeface="Arial"/>
              <a:cs typeface="Arial"/>
              <a:sym typeface="Arial"/>
            </a:endParaRPr>
          </a:p>
          <a:p>
            <a:pPr indent="-393700" lvl="1" marL="1128713" rtl="0" algn="l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Multioborová databáze, více jak 160.000 e-knih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1" marL="709613" rtl="0" algn="l">
              <a:lnSpc>
                <a:spcPct val="13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04813" lvl="0" marL="442913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❑"/>
            </a:pPr>
            <a:r>
              <a:rPr b="1" lang="cs-CZ" sz="2400">
                <a:latin typeface="Arial"/>
                <a:ea typeface="Arial"/>
                <a:cs typeface="Arial"/>
                <a:sym typeface="Arial"/>
              </a:rPr>
              <a:t>Taylor &amp; Francis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93700" lvl="1" marL="1128713" rtl="0" algn="l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E-knihy zaměřené na mediální studia a žurnalistiku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1" marL="709613" rtl="0" algn="l">
              <a:lnSpc>
                <a:spcPct val="13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04813" lvl="0" marL="442913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❑"/>
            </a:pPr>
            <a:r>
              <a:rPr b="1" lang="cs-CZ" sz="2400">
                <a:latin typeface="Arial"/>
                <a:ea typeface="Arial"/>
                <a:cs typeface="Arial"/>
                <a:sym typeface="Arial"/>
              </a:rPr>
              <a:t>Sage Knowledge</a:t>
            </a:r>
            <a:endParaRPr b="1" sz="2400">
              <a:latin typeface="Arial"/>
              <a:ea typeface="Arial"/>
              <a:cs typeface="Arial"/>
              <a:sym typeface="Arial"/>
            </a:endParaRPr>
          </a:p>
          <a:p>
            <a:pPr indent="-393700" lvl="1" marL="1128713" rtl="0" algn="l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Více než 800 e-knih od vydavatele Sage Publications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19100" lvl="1" marL="1128713" rtl="0" algn="l">
              <a:lnSpc>
                <a:spcPct val="13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/>
          </a:p>
          <a:p>
            <a:pPr indent="-419100" lvl="1" marL="1128713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b="1" sz="2200"/>
          </a:p>
          <a:p>
            <a:pPr indent="-419100" lvl="1" marL="1128713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i="1" sz="2200"/>
          </a:p>
          <a:p>
            <a:pPr indent="-419100" lvl="1" marL="1128713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b="1" i="1" sz="2200"/>
          </a:p>
          <a:p>
            <a:pPr indent="-419100" lvl="1" marL="1128713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b="1" i="1" sz="2200"/>
          </a:p>
          <a:p>
            <a:pPr indent="-419100" lvl="1" marL="1128713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/>
          </a:p>
          <a:p>
            <a:pPr indent="-279400" lvl="1" marL="1128713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/>
          </a:p>
          <a:p>
            <a:pPr indent="-419100" lvl="1" marL="1128713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4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4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4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4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4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4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61"/>
          <p:cNvSpPr txBox="1"/>
          <p:nvPr>
            <p:ph idx="4294967295" type="body"/>
          </p:nvPr>
        </p:nvSpPr>
        <p:spPr>
          <a:xfrm>
            <a:off x="468313" y="1052513"/>
            <a:ext cx="7929562" cy="6215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1" marL="112871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/>
          </a:p>
          <a:p>
            <a:pPr indent="-442913" lvl="0" marL="442913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❑"/>
            </a:pPr>
            <a:r>
              <a:rPr b="1" lang="cs-CZ">
                <a:latin typeface="Arial"/>
                <a:ea typeface="Arial"/>
                <a:cs typeface="Arial"/>
                <a:sym typeface="Arial"/>
              </a:rPr>
              <a:t>Gale Virtual Reference Library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-419100" lvl="1" marL="1128713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❖"/>
            </a:pPr>
            <a:r>
              <a:rPr lang="cs-CZ" sz="3000">
                <a:latin typeface="Arial"/>
                <a:ea typeface="Arial"/>
                <a:cs typeface="Arial"/>
                <a:sym typeface="Arial"/>
              </a:rPr>
              <a:t>Multioborová databáze, cca 40 e-knih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19100" lvl="1" marL="1128713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None/>
            </a:pPr>
            <a:r>
              <a:t/>
            </a:r>
            <a:endParaRPr b="1" sz="3000">
              <a:latin typeface="Arial"/>
              <a:ea typeface="Arial"/>
              <a:cs typeface="Arial"/>
              <a:sym typeface="Arial"/>
            </a:endParaRPr>
          </a:p>
          <a:p>
            <a:pPr indent="-442913" lvl="0" marL="442913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❑"/>
            </a:pPr>
            <a:r>
              <a:rPr b="1" lang="cs-CZ">
                <a:latin typeface="Arial"/>
                <a:ea typeface="Arial"/>
                <a:cs typeface="Arial"/>
                <a:sym typeface="Arial"/>
              </a:rPr>
              <a:t>eReading.cz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19100" lvl="1" marL="1128713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❖"/>
            </a:pPr>
            <a:r>
              <a:rPr lang="cs-CZ" sz="3000">
                <a:latin typeface="Arial"/>
                <a:ea typeface="Arial"/>
                <a:cs typeface="Arial"/>
                <a:sym typeface="Arial"/>
              </a:rPr>
              <a:t>e-knihy v češtině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19100" lvl="1" marL="1128713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b="1" sz="2200"/>
          </a:p>
          <a:p>
            <a:pPr indent="-419100" lvl="1" marL="1128713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i="1" sz="2200"/>
          </a:p>
          <a:p>
            <a:pPr indent="-419100" lvl="1" marL="1128713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b="1" i="1" sz="2200"/>
          </a:p>
          <a:p>
            <a:pPr indent="-419100" lvl="1" marL="1128713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b="1" i="1" sz="2200"/>
          </a:p>
          <a:p>
            <a:pPr indent="-419100" lvl="1" marL="1128713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/>
          </a:p>
          <a:p>
            <a:pPr indent="-279400" lvl="1" marL="1128713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/>
          </a:p>
          <a:p>
            <a:pPr indent="-419100" lvl="1" marL="1128713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62"/>
          <p:cNvSpPr txBox="1"/>
          <p:nvPr>
            <p:ph idx="1" type="body"/>
          </p:nvPr>
        </p:nvSpPr>
        <p:spPr>
          <a:xfrm>
            <a:off x="374848" y="1039355"/>
            <a:ext cx="8229600" cy="4680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t/>
            </a:r>
            <a:endParaRPr sz="2170"/>
          </a:p>
          <a:p>
            <a:pPr indent="-342900" lvl="0" marL="342900" rtl="0" algn="l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t/>
            </a:r>
            <a:endParaRPr sz="2170"/>
          </a:p>
          <a:p>
            <a:pPr indent="-185420" lvl="0" marL="34290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Noto Sans Symbols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37820" lvl="0" marL="34290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STEINEROVÁ, Jela; GREŠKOVÁ, Mirka; ILAVSKÁ, Jana. </a:t>
            </a:r>
            <a:r>
              <a:rPr i="1" lang="cs-CZ" sz="2400">
                <a:latin typeface="Arial"/>
                <a:ea typeface="Arial"/>
                <a:cs typeface="Arial"/>
                <a:sym typeface="Arial"/>
              </a:rPr>
              <a:t>Informačné stratégie v elektronickom prostredí</a:t>
            </a:r>
            <a:r>
              <a:rPr lang="cs-CZ" sz="2400">
                <a:latin typeface="Arial"/>
                <a:ea typeface="Arial"/>
                <a:cs typeface="Arial"/>
                <a:sym typeface="Arial"/>
              </a:rPr>
              <a:t>. 1. vyd. Bratislava: Univerzita Komenského v Bratislavě, 2010, 190 s. ISBN 9788022328487.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185420" lvl="0" marL="34290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Noto Sans Symbols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37820" lvl="0" marL="34290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 Návod eReading.cz [online]. [cit. 22-10-2013]. Dostupný z: </a:t>
            </a:r>
            <a:r>
              <a:rPr lang="cs-CZ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http://knihovna.fss.muni.cz/ezdroje.php?podsekce=&amp;ukol=2&amp;subukol=1&amp;id=53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37820" lvl="0" marL="34290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 Informace z portálu ezdroje.muni.cz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None/>
            </a:pPr>
            <a:r>
              <a:t/>
            </a:r>
            <a:endParaRPr sz="2480"/>
          </a:p>
        </p:txBody>
      </p:sp>
      <p:sp>
        <p:nvSpPr>
          <p:cNvPr id="365" name="Google Shape;365;p62"/>
          <p:cNvSpPr txBox="1"/>
          <p:nvPr/>
        </p:nvSpPr>
        <p:spPr>
          <a:xfrm>
            <a:off x="395536" y="1052736"/>
            <a:ext cx="820891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Literatura</a:t>
            </a:r>
            <a:endParaRPr b="1" sz="3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63"/>
          <p:cNvSpPr txBox="1"/>
          <p:nvPr>
            <p:ph idx="1" type="body"/>
          </p:nvPr>
        </p:nvSpPr>
        <p:spPr>
          <a:xfrm>
            <a:off x="467544" y="2564904"/>
            <a:ext cx="8229600" cy="41044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b="1" lang="cs-CZ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Děkujeme Vám za pozornost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139700" lvl="0" marL="3429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cs-CZ">
                <a:solidFill>
                  <a:schemeClr val="lt1"/>
                </a:solidFill>
              </a:rPr>
              <a:t>Bc. David Humpolík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cs-CZ"/>
              <a:t>humpolik</a:t>
            </a:r>
            <a:r>
              <a:rPr b="1" lang="cs-CZ"/>
              <a:t>@fss.muni.cz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cs-CZ"/>
              <a:t>infozdroje@fss.muni.cz</a:t>
            </a:r>
            <a:endParaRPr b="1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DS.jpg" id="151" name="Google Shape;15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72363" y="1518676"/>
            <a:ext cx="2999275" cy="304645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9"/>
          <p:cNvSpPr/>
          <p:nvPr/>
        </p:nvSpPr>
        <p:spPr>
          <a:xfrm>
            <a:off x="1705802" y="5167525"/>
            <a:ext cx="57324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5000">
                <a:solidFill>
                  <a:srgbClr val="0070C0"/>
                </a:solidFill>
              </a:rPr>
              <a:t>discovery.muni.cz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0"/>
          <p:cNvSpPr txBox="1"/>
          <p:nvPr>
            <p:ph type="title"/>
          </p:nvPr>
        </p:nvSpPr>
        <p:spPr>
          <a:xfrm>
            <a:off x="457200" y="1124744"/>
            <a:ext cx="8229600" cy="936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</a:pPr>
            <a:r>
              <a:rPr b="1" lang="cs-CZ" sz="3200">
                <a:latin typeface="Tahoma"/>
                <a:ea typeface="Tahoma"/>
                <a:cs typeface="Tahoma"/>
                <a:sym typeface="Tahoma"/>
              </a:rPr>
              <a:t>EBSCO Discovery Service</a:t>
            </a:r>
            <a:endParaRPr b="1" sz="32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8" name="Google Shape;158;p30"/>
          <p:cNvSpPr txBox="1"/>
          <p:nvPr>
            <p:ph idx="1" type="body"/>
          </p:nvPr>
        </p:nvSpPr>
        <p:spPr>
          <a:xfrm>
            <a:off x="457200" y="2348880"/>
            <a:ext cx="8229600" cy="40324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21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 Na základě jednoho vyhledávacího  dotazu 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     umožňuje prohledávat více zdrojů současně v 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     rámci jednoho rozhraní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1397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2921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 Podpora vzdáleného přístupu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1397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2921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 Producent firma EBSCO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079625"/>
            <a:ext cx="9144000" cy="269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2"/>
          <p:cNvSpPr txBox="1"/>
          <p:nvPr>
            <p:ph type="title"/>
          </p:nvPr>
        </p:nvSpPr>
        <p:spPr>
          <a:xfrm>
            <a:off x="457200" y="1124744"/>
            <a:ext cx="8229600" cy="936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</a:pPr>
            <a:r>
              <a:rPr b="1" lang="cs-CZ" sz="3200">
                <a:latin typeface="Tahoma"/>
                <a:ea typeface="Tahoma"/>
                <a:cs typeface="Tahoma"/>
                <a:sym typeface="Tahoma"/>
              </a:rPr>
              <a:t>EBSCO Discovery Service</a:t>
            </a:r>
            <a:endParaRPr b="1" sz="32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0" name="Google Shape;170;p32"/>
          <p:cNvSpPr txBox="1"/>
          <p:nvPr>
            <p:ph idx="1" type="body"/>
          </p:nvPr>
        </p:nvSpPr>
        <p:spPr>
          <a:xfrm>
            <a:off x="457200" y="2348880"/>
            <a:ext cx="8229600" cy="3777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❑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Umožňuje prohledávání: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❖"/>
            </a:pPr>
            <a:r>
              <a:rPr lang="cs-CZ" sz="3000">
                <a:latin typeface="Arial"/>
                <a:ea typeface="Arial"/>
                <a:cs typeface="Arial"/>
                <a:sym typeface="Arial"/>
              </a:rPr>
              <a:t> Souborného katalogu knihoven MU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❖"/>
            </a:pPr>
            <a:r>
              <a:rPr lang="cs-CZ" sz="3000">
                <a:latin typeface="Arial"/>
                <a:ea typeface="Arial"/>
                <a:cs typeface="Arial"/>
                <a:sym typeface="Arial"/>
              </a:rPr>
              <a:t> univerzitních databází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❖"/>
            </a:pPr>
            <a:r>
              <a:rPr lang="cs-CZ" sz="3000">
                <a:latin typeface="Arial"/>
                <a:ea typeface="Arial"/>
                <a:cs typeface="Arial"/>
                <a:sym typeface="Arial"/>
              </a:rPr>
              <a:t> databází elektronických knih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❖"/>
            </a:pPr>
            <a:r>
              <a:rPr lang="cs-CZ" sz="3000">
                <a:latin typeface="Arial"/>
                <a:ea typeface="Arial"/>
                <a:cs typeface="Arial"/>
                <a:sym typeface="Arial"/>
              </a:rPr>
              <a:t> závěrečných prací MU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❖"/>
            </a:pPr>
            <a:r>
              <a:rPr lang="cs-CZ" sz="3000">
                <a:latin typeface="Arial"/>
                <a:ea typeface="Arial"/>
                <a:cs typeface="Arial"/>
                <a:sym typeface="Arial"/>
              </a:rPr>
              <a:t> volně dostupných zdrojů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3"/>
          <p:cNvSpPr txBox="1"/>
          <p:nvPr>
            <p:ph type="title"/>
          </p:nvPr>
        </p:nvSpPr>
        <p:spPr>
          <a:xfrm>
            <a:off x="457200" y="1124744"/>
            <a:ext cx="8229600" cy="936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</a:pPr>
            <a:r>
              <a:rPr b="1" lang="cs-CZ" sz="3200">
                <a:latin typeface="Tahoma"/>
                <a:ea typeface="Tahoma"/>
                <a:cs typeface="Tahoma"/>
                <a:sym typeface="Tahoma"/>
              </a:rPr>
              <a:t>Více informací o EDS</a:t>
            </a:r>
            <a:endParaRPr b="1" sz="32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6" name="Google Shape;176;p33"/>
          <p:cNvSpPr txBox="1"/>
          <p:nvPr>
            <p:ph idx="1" type="body"/>
          </p:nvPr>
        </p:nvSpPr>
        <p:spPr>
          <a:xfrm>
            <a:off x="457200" y="2348880"/>
            <a:ext cx="8229600" cy="3777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lang="cs-CZ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400">
                <a:latin typeface="Arial"/>
                <a:ea typeface="Arial"/>
                <a:cs typeface="Arial"/>
                <a:sym typeface="Arial"/>
              </a:rPr>
              <a:t>Můžete využít např. tento </a:t>
            </a:r>
            <a:r>
              <a:rPr lang="cs-CZ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interaktivní tutoriál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4"/>
          <p:cNvSpPr txBox="1"/>
          <p:nvPr>
            <p:ph type="title"/>
          </p:nvPr>
        </p:nvSpPr>
        <p:spPr>
          <a:xfrm>
            <a:off x="457200" y="1124744"/>
            <a:ext cx="8229600" cy="936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</a:pPr>
            <a:r>
              <a:rPr b="1" lang="cs-CZ" sz="3200">
                <a:latin typeface="Tahoma"/>
                <a:ea typeface="Tahoma"/>
                <a:cs typeface="Tahoma"/>
                <a:sym typeface="Tahoma"/>
              </a:rPr>
              <a:t>EBSCO Full Text Finder</a:t>
            </a:r>
            <a:endParaRPr b="1" sz="32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2" name="Google Shape;182;p34"/>
          <p:cNvSpPr txBox="1"/>
          <p:nvPr>
            <p:ph idx="1" type="body"/>
          </p:nvPr>
        </p:nvSpPr>
        <p:spPr>
          <a:xfrm>
            <a:off x="457200" y="2348880"/>
            <a:ext cx="8229600" cy="3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❑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000">
                <a:latin typeface="Arial"/>
                <a:ea typeface="Arial"/>
                <a:cs typeface="Arial"/>
                <a:sym typeface="Arial"/>
              </a:rPr>
              <a:t>Pokud v databázi není obsažen plný text 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cs-CZ" sz="3000">
                <a:latin typeface="Arial"/>
                <a:ea typeface="Arial"/>
                <a:cs typeface="Arial"/>
                <a:sym typeface="Arial"/>
              </a:rPr>
              <a:t>     dokumentu, tak je prostřednictvím této  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cs-CZ" sz="3000">
                <a:latin typeface="Arial"/>
                <a:ea typeface="Arial"/>
                <a:cs typeface="Arial"/>
                <a:sym typeface="Arial"/>
              </a:rPr>
              <a:t>     služby nabídnuto jeho dohledání v jiném 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cs-CZ" sz="3000">
                <a:latin typeface="Arial"/>
                <a:ea typeface="Arial"/>
                <a:cs typeface="Arial"/>
                <a:sym typeface="Arial"/>
              </a:rPr>
              <a:t>     zdroji (databázi, katalogu, vyhledávači)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iv5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