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5" r:id="rId3"/>
  </p:sldMasterIdLst>
  <p:notesMasterIdLst>
    <p:notesMasterId r:id="rId41"/>
  </p:notesMasterIdLst>
  <p:handoutMasterIdLst>
    <p:handoutMasterId r:id="rId42"/>
  </p:handoutMasterIdLst>
  <p:sldIdLst>
    <p:sldId id="269" r:id="rId4"/>
    <p:sldId id="257" r:id="rId5"/>
    <p:sldId id="267" r:id="rId6"/>
    <p:sldId id="306" r:id="rId7"/>
    <p:sldId id="307" r:id="rId8"/>
    <p:sldId id="260" r:id="rId9"/>
    <p:sldId id="261" r:id="rId10"/>
    <p:sldId id="262" r:id="rId11"/>
    <p:sldId id="270" r:id="rId12"/>
    <p:sldId id="271" r:id="rId13"/>
    <p:sldId id="272" r:id="rId14"/>
    <p:sldId id="273" r:id="rId15"/>
    <p:sldId id="298" r:id="rId16"/>
    <p:sldId id="299" r:id="rId17"/>
    <p:sldId id="300" r:id="rId18"/>
    <p:sldId id="301" r:id="rId19"/>
    <p:sldId id="302" r:id="rId20"/>
    <p:sldId id="265" r:id="rId21"/>
    <p:sldId id="264" r:id="rId22"/>
    <p:sldId id="280" r:id="rId23"/>
    <p:sldId id="281" r:id="rId24"/>
    <p:sldId id="282" r:id="rId25"/>
    <p:sldId id="283" r:id="rId26"/>
    <p:sldId id="308" r:id="rId27"/>
    <p:sldId id="293" r:id="rId28"/>
    <p:sldId id="294" r:id="rId29"/>
    <p:sldId id="295" r:id="rId30"/>
    <p:sldId id="266" r:id="rId31"/>
    <p:sldId id="287" r:id="rId32"/>
    <p:sldId id="286" r:id="rId33"/>
    <p:sldId id="309" r:id="rId34"/>
    <p:sldId id="289" r:id="rId35"/>
    <p:sldId id="288" r:id="rId36"/>
    <p:sldId id="296" r:id="rId37"/>
    <p:sldId id="297" r:id="rId38"/>
    <p:sldId id="291" r:id="rId39"/>
    <p:sldId id="258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69"/>
            <p14:sldId id="257"/>
            <p14:sldId id="267"/>
            <p14:sldId id="306"/>
            <p14:sldId id="307"/>
            <p14:sldId id="260"/>
            <p14:sldId id="261"/>
            <p14:sldId id="262"/>
            <p14:sldId id="270"/>
            <p14:sldId id="271"/>
            <p14:sldId id="272"/>
            <p14:sldId id="273"/>
            <p14:sldId id="298"/>
            <p14:sldId id="299"/>
            <p14:sldId id="300"/>
            <p14:sldId id="301"/>
            <p14:sldId id="302"/>
            <p14:sldId id="265"/>
            <p14:sldId id="264"/>
            <p14:sldId id="280"/>
            <p14:sldId id="281"/>
            <p14:sldId id="282"/>
            <p14:sldId id="283"/>
            <p14:sldId id="308"/>
            <p14:sldId id="293"/>
            <p14:sldId id="294"/>
            <p14:sldId id="295"/>
            <p14:sldId id="266"/>
            <p14:sldId id="287"/>
            <p14:sldId id="286"/>
            <p14:sldId id="309"/>
            <p14:sldId id="289"/>
            <p14:sldId id="288"/>
            <p14:sldId id="296"/>
            <p14:sldId id="297"/>
            <p14:sldId id="291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53" d="100"/>
          <a:sy n="53" d="100"/>
        </p:scale>
        <p:origin x="2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22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95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738563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923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04850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094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187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840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243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0190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85352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635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82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895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69566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026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5270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252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071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02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092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42740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80721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57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724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58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7838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7201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b.muni.cz/kuk/animace/eiz/discovery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adobe.com/digitalpublishing/supported-device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index.php?sekce=31&amp;podsekce=9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7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&amp;ukol=2&amp;subukol=1&amp;id=5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mazancov@fss.muni.cz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zdroje@fss.muni.c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myendnoteweb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yendnoteweb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8483" y="2780928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07393" y="4797152"/>
            <a:ext cx="5256584" cy="1224136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Bc. Martina Nedomová,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s-CZ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08469" y="6119336"/>
            <a:ext cx="3952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18. 3. 2019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2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Více informací o EDS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Můžete </a:t>
            </a:r>
            <a:r>
              <a:rPr lang="cs-CZ" altLang="cs-CZ" dirty="0">
                <a:latin typeface="Calibri" panose="020F0502020204030204" pitchFamily="34" charset="0"/>
              </a:rPr>
              <a:t>využít např. tento </a:t>
            </a:r>
            <a:r>
              <a:rPr lang="cs-CZ" altLang="cs-CZ" dirty="0">
                <a:latin typeface="Calibri" panose="020F0502020204030204" pitchFamily="34" charset="0"/>
                <a:hlinkClick r:id="rId3"/>
              </a:rPr>
              <a:t>interaktivní tutoriál</a:t>
            </a:r>
            <a:endParaRPr lang="cs-CZ" alt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6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Full Text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Finder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Pokud </a:t>
            </a:r>
            <a:r>
              <a:rPr lang="cs-CZ" altLang="cs-CZ" sz="3000" dirty="0">
                <a:latin typeface="Calibri" panose="020F0502020204030204" pitchFamily="34" charset="0"/>
              </a:rPr>
              <a:t>v databázi není obsažen plný text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dokumentu</a:t>
            </a:r>
            <a:r>
              <a:rPr lang="cs-CZ" altLang="cs-CZ" sz="3000" dirty="0">
                <a:latin typeface="Calibri" panose="020F0502020204030204" pitchFamily="34" charset="0"/>
              </a:rPr>
              <a:t>, tak je prostřednictvím této 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služby </a:t>
            </a:r>
            <a:r>
              <a:rPr lang="cs-CZ" altLang="cs-CZ" sz="3000" dirty="0">
                <a:latin typeface="Calibri" panose="020F0502020204030204" pitchFamily="34" charset="0"/>
              </a:rPr>
              <a:t>nabídnuto jeho dohledání v jiném 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zdroji </a:t>
            </a:r>
            <a:r>
              <a:rPr lang="cs-CZ" altLang="cs-CZ" sz="3000" dirty="0">
                <a:latin typeface="Calibri" panose="020F0502020204030204" pitchFamily="34" charset="0"/>
              </a:rPr>
              <a:t>(databázi, katalogu, vyhledávači)</a:t>
            </a:r>
          </a:p>
          <a:p>
            <a:pPr marL="0" indent="0">
              <a:buNone/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9961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/>
              <a:t>Seznam dostupných časopisů a knih na MU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Umožňuje </a:t>
            </a:r>
            <a:r>
              <a:rPr lang="cs-CZ" altLang="cs-CZ" sz="3000" dirty="0">
                <a:latin typeface="Calibri" panose="020F0502020204030204" pitchFamily="34" charset="0"/>
              </a:rPr>
              <a:t>zjistit, zda má MU přístup k 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elektronické </a:t>
            </a:r>
            <a:r>
              <a:rPr lang="cs-CZ" altLang="cs-CZ" sz="3000" dirty="0">
                <a:latin typeface="Calibri" panose="020F0502020204030204" pitchFamily="34" charset="0"/>
              </a:rPr>
              <a:t>verzi zadaného časopisu nebo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knihy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altLang="cs-CZ" sz="3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000" dirty="0" smtClean="0">
                <a:latin typeface="Calibri" panose="020F0502020204030204" pitchFamily="34" charset="0"/>
              </a:rPr>
              <a:t> Je </a:t>
            </a:r>
            <a:r>
              <a:rPr lang="cs-CZ" altLang="cs-CZ" sz="3000" dirty="0">
                <a:latin typeface="Calibri" panose="020F0502020204030204" pitchFamily="34" charset="0"/>
              </a:rPr>
              <a:t>propojen s technologií A-to-Z Link </a:t>
            </a:r>
            <a:r>
              <a:rPr lang="cs-CZ" altLang="cs-CZ" sz="3000" dirty="0" err="1">
                <a:latin typeface="Calibri" panose="020F0502020204030204" pitchFamily="34" charset="0"/>
              </a:rPr>
              <a:t>Resolver</a:t>
            </a: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 smtClean="0">
                <a:latin typeface="Calibri" panose="020F0502020204030204" pitchFamily="34" charset="0"/>
              </a:rPr>
              <a:t>     (</a:t>
            </a:r>
            <a:r>
              <a:rPr lang="cs-CZ" altLang="cs-CZ" sz="3000" dirty="0">
                <a:latin typeface="Calibri" panose="020F0502020204030204" pitchFamily="34" charset="0"/>
              </a:rPr>
              <a:t>EBSCO Full Text </a:t>
            </a:r>
            <a:r>
              <a:rPr lang="cs-CZ" altLang="cs-CZ" sz="3000" dirty="0" err="1">
                <a:latin typeface="Calibri" panose="020F0502020204030204" pitchFamily="34" charset="0"/>
              </a:rPr>
              <a:t>Finder</a:t>
            </a:r>
            <a:r>
              <a:rPr lang="cs-CZ" altLang="cs-CZ" sz="3000" dirty="0">
                <a:latin typeface="Calibri" panose="020F0502020204030204" pitchFamily="34" charset="0"/>
              </a:rPr>
              <a:t>)</a:t>
            </a:r>
            <a:endParaRPr lang="en-US" altLang="cs-CZ" sz="3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9147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786812" cy="508000"/>
          </a:xfrm>
        </p:spPr>
        <p:txBody>
          <a:bodyPr/>
          <a:lstStyle/>
          <a:p>
            <a:r>
              <a:rPr lang="cs-CZ" altLang="cs-CZ" sz="2900" kern="12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</a:p>
        </p:txBody>
      </p:sp>
      <p:pic>
        <p:nvPicPr>
          <p:cNvPr id="56323" name="Obrázek 5" descr="soc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5188"/>
            <a:ext cx="914400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667625" cy="5784861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899592" y="3284984"/>
            <a:ext cx="6552728" cy="785813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491880" y="4171697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Zadání </a:t>
            </a: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údajů o časopisu/knize (titul, téma nebo ISSN/ISBN)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8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786812" cy="508000"/>
          </a:xfrm>
        </p:spPr>
        <p:txBody>
          <a:bodyPr/>
          <a:lstStyle/>
          <a:p>
            <a:r>
              <a:rPr lang="cs-CZ" altLang="cs-CZ" sz="2900" kern="12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</a:p>
        </p:txBody>
      </p:sp>
      <p:pic>
        <p:nvPicPr>
          <p:cNvPr id="56323" name="Obrázek 5" descr="soc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5188"/>
            <a:ext cx="914400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7541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915816" y="2967495"/>
            <a:ext cx="3744416" cy="1037569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020272" y="2852936"/>
            <a:ext cx="2347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Seznam vyhledaných výsledků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2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929688" cy="508000"/>
          </a:xfrm>
        </p:spPr>
        <p:txBody>
          <a:bodyPr/>
          <a:lstStyle/>
          <a:p>
            <a:r>
              <a:rPr lang="cs-CZ" altLang="cs-CZ" sz="2900" kern="12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</a:p>
        </p:txBody>
      </p:sp>
      <p:sp>
        <p:nvSpPr>
          <p:cNvPr id="57347" name="Text Box 7"/>
          <p:cNvSpPr txBox="1">
            <a:spLocks noChangeArrowheads="1"/>
          </p:cNvSpPr>
          <p:nvPr/>
        </p:nvSpPr>
        <p:spPr bwMode="auto">
          <a:xfrm>
            <a:off x="6659563" y="1196975"/>
            <a:ext cx="248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48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349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6084888" y="9117013"/>
            <a:ext cx="2700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6" y="836712"/>
            <a:ext cx="8267700" cy="602128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300192" y="5517232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Plné texty časopisu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929688" cy="642937"/>
          </a:xfrm>
        </p:spPr>
        <p:txBody>
          <a:bodyPr/>
          <a:lstStyle/>
          <a:p>
            <a:r>
              <a:rPr lang="cs-CZ" altLang="cs-CZ" sz="2900" kern="12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MU– ukázka kniha</a:t>
            </a:r>
          </a:p>
        </p:txBody>
      </p:sp>
      <p:sp>
        <p:nvSpPr>
          <p:cNvPr id="58371" name="Text Box 7"/>
          <p:cNvSpPr txBox="1">
            <a:spLocks noChangeArrowheads="1"/>
          </p:cNvSpPr>
          <p:nvPr/>
        </p:nvSpPr>
        <p:spPr bwMode="auto">
          <a:xfrm>
            <a:off x="6659563" y="1196975"/>
            <a:ext cx="248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2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373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6084888" y="9117013"/>
            <a:ext cx="2700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375" name="TextovéPole 10"/>
          <p:cNvSpPr txBox="1">
            <a:spLocks noChangeArrowheads="1"/>
          </p:cNvSpPr>
          <p:nvPr/>
        </p:nvSpPr>
        <p:spPr bwMode="auto">
          <a:xfrm>
            <a:off x="4786313" y="2571750"/>
            <a:ext cx="3500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630"/>
            <a:ext cx="9144000" cy="577237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331640" y="1196974"/>
            <a:ext cx="4824536" cy="93588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07504" y="4149080"/>
            <a:ext cx="1728192" cy="50405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411760" y="5805264"/>
            <a:ext cx="3600400" cy="556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3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2113" y="333375"/>
            <a:ext cx="8358187" cy="1214438"/>
          </a:xfrm>
        </p:spPr>
        <p:txBody>
          <a:bodyPr/>
          <a:lstStyle/>
          <a:p>
            <a:r>
              <a:rPr lang="cs-CZ" altLang="cs-CZ" sz="2900" kern="12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 na MU - ukázka kniha - </a:t>
            </a:r>
            <a:r>
              <a:rPr lang="cs-CZ" altLang="cs-CZ" sz="2900" kern="1200" dirty="0" err="1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prolinkování</a:t>
            </a:r>
            <a:r>
              <a:rPr lang="cs-CZ" altLang="cs-CZ" sz="2900" kern="12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databáze EBSCO </a:t>
            </a:r>
            <a:r>
              <a:rPr lang="cs-CZ" altLang="cs-CZ" sz="2900" kern="1200" dirty="0" err="1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eBook</a:t>
            </a:r>
            <a:r>
              <a:rPr lang="cs-CZ" altLang="cs-CZ" sz="2900" kern="12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2468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36912"/>
            <a:ext cx="18097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Elektronické knihy</a:t>
            </a:r>
            <a:endParaRPr lang="cs-CZ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eBook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Collection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2092197"/>
            <a:ext cx="8686800" cy="377728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Multioborová kolekce e-</a:t>
            </a:r>
            <a:r>
              <a:rPr lang="cs-CZ" altLang="cs-CZ" dirty="0" err="1" smtClean="0">
                <a:latin typeface="Calibri" panose="020F0502020204030204" pitchFamily="34" charset="0"/>
              </a:rPr>
              <a:t>books</a:t>
            </a:r>
            <a:r>
              <a:rPr lang="cs-CZ" altLang="cs-CZ" dirty="0" smtClean="0">
                <a:latin typeface="Calibri" panose="020F0502020204030204" pitchFamily="34" charset="0"/>
              </a:rPr>
              <a:t> pro MU na rok 2018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b="1" dirty="0" smtClean="0">
                <a:latin typeface="Calibri" panose="020F0502020204030204" pitchFamily="34" charset="0"/>
              </a:rPr>
              <a:t> Více než 160.000 e-knih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Ukládání do složky (pro trvalé uložení je zapotřebí si   </a:t>
            </a:r>
          </a:p>
          <a:p>
            <a:pPr marL="457200" lvl="1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založit účet v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db</a:t>
            </a:r>
            <a:r>
              <a:rPr lang="cs-CZ" altLang="cs-CZ" sz="3000" dirty="0" smtClean="0">
                <a:latin typeface="Calibri" panose="020F0502020204030204" pitchFamily="34" charset="0"/>
              </a:rPr>
              <a:t> EBSCO)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Offline</a:t>
            </a:r>
            <a:r>
              <a:rPr lang="cs-CZ" altLang="cs-CZ" sz="3000" dirty="0" smtClean="0">
                <a:latin typeface="Calibri" panose="020F0502020204030204" pitchFamily="34" charset="0"/>
              </a:rPr>
              <a:t> čtení přes Adobe Digital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Editions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Sdílení s dalšími uživateli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Import do Citace.com a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EndNote</a:t>
            </a:r>
            <a:r>
              <a:rPr lang="cs-CZ" altLang="cs-CZ" sz="3000" dirty="0" smtClean="0">
                <a:latin typeface="Calibri" panose="020F0502020204030204" pitchFamily="34" charset="0"/>
              </a:rPr>
              <a:t> Web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cs-CZ" altLang="cs-CZ" sz="3600" b="1" dirty="0"/>
              <a:t>Osnova lekce: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Kontrola </a:t>
            </a:r>
            <a:r>
              <a:rPr lang="cs-CZ" altLang="cs-CZ" dirty="0">
                <a:latin typeface="Calibri" panose="020F0502020204030204" pitchFamily="34" charset="0"/>
              </a:rPr>
              <a:t>úkolu, </a:t>
            </a:r>
            <a:r>
              <a:rPr lang="cs-CZ" altLang="cs-CZ" dirty="0" smtClean="0">
                <a:latin typeface="Calibri" panose="020F0502020204030204" pitchFamily="34" charset="0"/>
              </a:rPr>
              <a:t>diskuse</a:t>
            </a:r>
          </a:p>
          <a:p>
            <a:pPr marL="324000" indent="-3240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EndNote</a:t>
            </a:r>
            <a:r>
              <a:rPr lang="cs-CZ" altLang="cs-CZ" dirty="0" smtClean="0">
                <a:latin typeface="Calibri" panose="020F0502020204030204" pitchFamily="34" charset="0"/>
              </a:rPr>
              <a:t> Web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EBSCO </a:t>
            </a:r>
            <a:r>
              <a:rPr lang="cs-CZ" altLang="cs-CZ" dirty="0" err="1">
                <a:latin typeface="Calibri" panose="020F0502020204030204" pitchFamily="34" charset="0"/>
              </a:rPr>
              <a:t>Discovery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Service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Elektronické </a:t>
            </a:r>
            <a:r>
              <a:rPr lang="cs-CZ" altLang="cs-CZ" dirty="0">
                <a:latin typeface="Calibri" panose="020F0502020204030204" pitchFamily="34" charset="0"/>
              </a:rPr>
              <a:t>knihy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0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Výpůjčka e-knih - 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8399"/>
            <a:ext cx="8229600" cy="495296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Ke </a:t>
            </a:r>
            <a:r>
              <a:rPr lang="cs-CZ" altLang="cs-CZ" sz="3500" dirty="0">
                <a:latin typeface="Calibri" panose="020F0502020204030204" pitchFamily="34" charset="0"/>
              </a:rPr>
              <a:t>stažení (vypůjčení) e-knih je potřebné </a:t>
            </a:r>
            <a:endParaRPr lang="cs-CZ" altLang="cs-CZ" sz="3500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nainstalovat </a:t>
            </a:r>
            <a:r>
              <a:rPr lang="cs-CZ" altLang="cs-CZ" sz="3500" dirty="0">
                <a:latin typeface="Calibri" panose="020F0502020204030204" pitchFamily="34" charset="0"/>
              </a:rPr>
              <a:t>do počítače </a:t>
            </a:r>
            <a:r>
              <a:rPr lang="cs-CZ" altLang="cs-CZ" sz="3500" dirty="0" smtClean="0">
                <a:latin typeface="Calibri" panose="020F0502020204030204" pitchFamily="34" charset="0"/>
                <a:hlinkClick r:id="rId3"/>
              </a:rPr>
              <a:t>Adobe® Digital </a:t>
            </a:r>
            <a:r>
              <a:rPr lang="cs-CZ" altLang="cs-CZ" sz="3500" dirty="0" err="1" smtClean="0">
                <a:latin typeface="Calibri" panose="020F0502020204030204" pitchFamily="34" charset="0"/>
                <a:hlinkClick r:id="rId3"/>
              </a:rPr>
              <a:t>Editions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400050" lvl="1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a aktivovat </a:t>
            </a:r>
            <a:r>
              <a:rPr lang="cs-CZ" altLang="cs-CZ" sz="3500" dirty="0" err="1" smtClean="0">
                <a:latin typeface="Calibri" panose="020F0502020204030204" pitchFamily="34" charset="0"/>
              </a:rPr>
              <a:t>AdobeID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400050" lvl="1" indent="0">
              <a:buNone/>
            </a:pPr>
            <a:endParaRPr lang="cs-CZ" altLang="cs-CZ" sz="35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E-knihy </a:t>
            </a:r>
            <a:r>
              <a:rPr lang="cs-CZ" altLang="cs-CZ" sz="3500" dirty="0">
                <a:latin typeface="Calibri" panose="020F0502020204030204" pitchFamily="34" charset="0"/>
              </a:rPr>
              <a:t>lze stáhnout do kteréhokoliv </a:t>
            </a:r>
            <a:endParaRPr lang="cs-CZ" altLang="cs-CZ" sz="3500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cs-CZ" altLang="cs-CZ" sz="3500" dirty="0" smtClean="0">
                <a:latin typeface="Calibri" panose="020F0502020204030204" pitchFamily="34" charset="0"/>
                <a:hlinkClick r:id="rId4"/>
              </a:rPr>
              <a:t>zařízení</a:t>
            </a:r>
            <a:r>
              <a:rPr lang="cs-CZ" altLang="cs-CZ" sz="3500" dirty="0">
                <a:latin typeface="Calibri" panose="020F0502020204030204" pitchFamily="34" charset="0"/>
                <a:hlinkClick r:id="rId4"/>
              </a:rPr>
              <a:t>, </a:t>
            </a:r>
            <a:r>
              <a:rPr lang="cs-CZ" altLang="cs-CZ" sz="3500" dirty="0" smtClean="0">
                <a:latin typeface="Calibri" panose="020F0502020204030204" pitchFamily="34" charset="0"/>
                <a:hlinkClick r:id="rId4"/>
              </a:rPr>
              <a:t> které </a:t>
            </a:r>
            <a:r>
              <a:rPr lang="cs-CZ" altLang="cs-CZ" sz="3500" dirty="0">
                <a:latin typeface="Calibri" panose="020F0502020204030204" pitchFamily="34" charset="0"/>
                <a:hlinkClick r:id="rId4"/>
              </a:rPr>
              <a:t>podporuje Adobe® Digital </a:t>
            </a:r>
            <a:r>
              <a:rPr lang="cs-CZ" altLang="cs-CZ" sz="3500" dirty="0" err="1">
                <a:latin typeface="Calibri" panose="020F0502020204030204" pitchFamily="34" charset="0"/>
                <a:hlinkClick r:id="rId4"/>
              </a:rPr>
              <a:t>Editions</a:t>
            </a:r>
            <a:r>
              <a:rPr lang="cs-CZ" altLang="cs-CZ" sz="3500" b="1" dirty="0">
                <a:latin typeface="Calibri" panose="020F0502020204030204" pitchFamily="34" charset="0"/>
                <a:hlinkClick r:id="rId4"/>
              </a:rPr>
              <a:t> </a:t>
            </a:r>
            <a:endParaRPr lang="cs-CZ" altLang="cs-CZ" sz="3500" b="1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endParaRPr lang="cs-CZ" altLang="cs-CZ" sz="35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Možnost </a:t>
            </a:r>
            <a:r>
              <a:rPr lang="cs-CZ" altLang="cs-CZ" sz="3500" dirty="0">
                <a:latin typeface="Calibri" panose="020F0502020204030204" pitchFamily="34" charset="0"/>
              </a:rPr>
              <a:t>číst knihy na zařízení s OS Android 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    (Android </a:t>
            </a:r>
            <a:r>
              <a:rPr lang="cs-CZ" altLang="cs-CZ" sz="3500" dirty="0">
                <a:latin typeface="Calibri" panose="020F0502020204030204" pitchFamily="34" charset="0"/>
              </a:rPr>
              <a:t>market) a </a:t>
            </a:r>
            <a:r>
              <a:rPr lang="cs-CZ" altLang="cs-CZ" sz="3500" dirty="0" err="1">
                <a:latin typeface="Calibri" panose="020F0502020204030204" pitchFamily="34" charset="0"/>
              </a:rPr>
              <a:t>iPad</a:t>
            </a:r>
            <a:endParaRPr lang="cs-CZ" altLang="cs-CZ" sz="35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5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4" descr="ADE verze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8003232" cy="55892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1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otevřená kniha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4" descr="ADE verze 2 otevrena knih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936105"/>
            <a:ext cx="8215312" cy="592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Taylor</a:t>
            </a:r>
            <a:r>
              <a:rPr lang="en-US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&amp;Francis 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77589"/>
            <a:ext cx="8147248" cy="488430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Máme zakoupeno cca 80 e-knih z oblasti mediálních studií a žurnalistiky a      environmentálních studií</a:t>
            </a:r>
          </a:p>
          <a:p>
            <a:pPr marL="0" indent="0">
              <a:buNone/>
            </a:pPr>
            <a:endParaRPr lang="cs-CZ" altLang="cs-CZ" sz="30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l-PL" sz="3000" dirty="0" smtClean="0"/>
              <a:t> Do </a:t>
            </a:r>
            <a:r>
              <a:rPr lang="pl-PL" sz="3000" dirty="0"/>
              <a:t>konce </a:t>
            </a:r>
            <a:r>
              <a:rPr lang="pl-PL" sz="3000" b="1" dirty="0"/>
              <a:t>roku</a:t>
            </a:r>
            <a:r>
              <a:rPr lang="pl-PL" sz="3000" dirty="0"/>
              <a:t> </a:t>
            </a:r>
            <a:r>
              <a:rPr lang="pl-PL" sz="3000" b="1" dirty="0"/>
              <a:t>2018</a:t>
            </a:r>
            <a:r>
              <a:rPr lang="pl-PL" sz="3000" dirty="0"/>
              <a:t> je kolekce rozšířena o </a:t>
            </a:r>
            <a:r>
              <a:rPr lang="pl-PL" sz="3000" dirty="0" smtClean="0"/>
              <a:t>   </a:t>
            </a:r>
          </a:p>
          <a:p>
            <a:pPr marL="0" indent="0">
              <a:buNone/>
            </a:pPr>
            <a:r>
              <a:rPr lang="pl-PL" sz="3000" dirty="0"/>
              <a:t> </a:t>
            </a:r>
            <a:r>
              <a:rPr lang="pl-PL" sz="3000" dirty="0" smtClean="0"/>
              <a:t>    </a:t>
            </a:r>
            <a:r>
              <a:rPr lang="pl-PL" sz="3000" b="1" dirty="0" smtClean="0"/>
              <a:t>dalších </a:t>
            </a:r>
            <a:r>
              <a:rPr lang="pl-PL" sz="3000" b="1" dirty="0"/>
              <a:t>5400 e-knih </a:t>
            </a:r>
            <a:r>
              <a:rPr lang="pl-PL" sz="3000" dirty="0"/>
              <a:t>(z let 2011-2017).</a:t>
            </a:r>
            <a:endParaRPr lang="en-US" sz="3000" dirty="0"/>
          </a:p>
          <a:p>
            <a:pPr marL="0" indent="0">
              <a:lnSpc>
                <a:spcPct val="150000"/>
              </a:lnSpc>
              <a:buNone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12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eReading.cz – trvalá výpůjčka e-knih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České </a:t>
            </a:r>
            <a:r>
              <a:rPr lang="cs-CZ" altLang="cs-CZ" dirty="0">
                <a:latin typeface="Calibri" panose="020F0502020204030204" pitchFamily="34" charset="0"/>
              </a:rPr>
              <a:t>odborné e-knihy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Seznam dostupných českých </a:t>
            </a:r>
            <a:r>
              <a:rPr lang="cs-CZ" altLang="cs-CZ" sz="3000" dirty="0" err="1">
                <a:latin typeface="Calibri" panose="020F0502020204030204" pitchFamily="34" charset="0"/>
              </a:rPr>
              <a:t>eknih</a:t>
            </a:r>
            <a:r>
              <a:rPr lang="cs-CZ" altLang="cs-CZ" sz="3000" dirty="0">
                <a:latin typeface="Calibri" panose="020F0502020204030204" pitchFamily="34" charset="0"/>
              </a:rPr>
              <a:t> a návod na využití služby naleznete na stránkách </a:t>
            </a:r>
            <a:r>
              <a:rPr lang="cs-CZ" altLang="cs-CZ" sz="3000" dirty="0">
                <a:latin typeface="Calibri" panose="020F0502020204030204" pitchFamily="34" charset="0"/>
                <a:hlinkClick r:id="rId3"/>
              </a:rPr>
              <a:t>knihovny FSS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Podmínka pro využití je registrace čtenáře na portálu eReading.cz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Podporované formáty knih: </a:t>
            </a:r>
            <a:r>
              <a:rPr lang="cs-CZ" altLang="cs-CZ" sz="3000" dirty="0" err="1">
                <a:latin typeface="Calibri" panose="020F0502020204030204" pitchFamily="34" charset="0"/>
              </a:rPr>
              <a:t>pdf</a:t>
            </a:r>
            <a:r>
              <a:rPr lang="cs-CZ" altLang="cs-CZ" sz="3000" dirty="0">
                <a:latin typeface="Calibri" panose="020F0502020204030204" pitchFamily="34" charset="0"/>
              </a:rPr>
              <a:t>, </a:t>
            </a:r>
            <a:r>
              <a:rPr lang="cs-CZ" altLang="cs-CZ" sz="3000" dirty="0" err="1">
                <a:latin typeface="Calibri" panose="020F0502020204030204" pitchFamily="34" charset="0"/>
              </a:rPr>
              <a:t>kindle</a:t>
            </a:r>
            <a:r>
              <a:rPr lang="cs-CZ" altLang="cs-CZ" sz="3000" dirty="0">
                <a:latin typeface="Calibri" panose="020F0502020204030204" pitchFamily="34" charset="0"/>
              </a:rPr>
              <a:t>, </a:t>
            </a:r>
            <a:r>
              <a:rPr lang="cs-CZ" altLang="cs-CZ" sz="3000" dirty="0" err="1">
                <a:latin typeface="Calibri" panose="020F0502020204030204" pitchFamily="34" charset="0"/>
              </a:rPr>
              <a:t>epub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3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885"/>
            <a:ext cx="9144000" cy="484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 descr="erea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/>
              <a:t>Gale </a:t>
            </a:r>
            <a:r>
              <a:rPr lang="cs-CZ" altLang="cs-CZ" sz="3200" b="1" dirty="0" err="1"/>
              <a:t>Virtual</a:t>
            </a:r>
            <a:r>
              <a:rPr lang="cs-CZ" altLang="cs-CZ" sz="3200" b="1" dirty="0"/>
              <a:t> Reference </a:t>
            </a:r>
            <a:r>
              <a:rPr lang="cs-CZ" altLang="cs-CZ" sz="3200" b="1" dirty="0" err="1"/>
              <a:t>Library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dirty="0">
                <a:latin typeface="Calibri" panose="020F0502020204030204" pitchFamily="34" charset="0"/>
              </a:rPr>
              <a:t>Knihy převážně encyklopedického charakteru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Cca 40 e-knih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9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6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altLang="cs-CZ" sz="6600" b="1" dirty="0" smtClean="0">
                <a:solidFill>
                  <a:schemeClr val="bg1"/>
                </a:solidFill>
              </a:rPr>
              <a:t>Kontrola úkolu</a:t>
            </a:r>
            <a:r>
              <a:rPr lang="cs-CZ" altLang="cs-CZ" sz="6600" b="1" dirty="0">
                <a:solidFill>
                  <a:schemeClr val="bg1"/>
                </a:solidFill>
              </a:rPr>
              <a:t>, diskuse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625" y="90872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err="1"/>
              <a:t>Demand</a:t>
            </a:r>
            <a:r>
              <a:rPr lang="cs-CZ" sz="3200" b="1" dirty="0"/>
              <a:t> </a:t>
            </a:r>
            <a:r>
              <a:rPr lang="cs-CZ" sz="3200" b="1" dirty="0" err="1"/>
              <a:t>Driven</a:t>
            </a:r>
            <a:r>
              <a:rPr lang="cs-CZ" sz="3200" b="1" dirty="0"/>
              <a:t> </a:t>
            </a:r>
            <a:r>
              <a:rPr lang="cs-CZ" sz="3200" b="1" dirty="0" err="1" smtClean="0"/>
              <a:t>Acquisition</a:t>
            </a:r>
            <a:r>
              <a:rPr lang="cs-CZ" sz="3200" b="1" dirty="0" smtClean="0"/>
              <a:t> (DDA)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432048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kolekce </a:t>
            </a:r>
            <a:r>
              <a:rPr lang="cs-CZ" dirty="0"/>
              <a:t>knih (cca 200 000 titulů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uživatelé si vybírají na základě vlastních požadavků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po 5 minutách mohou poslat knihovníkům požadavek na nákup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výhodou je téměř okamžitá dostupnost knihy (pokud je daný požadavek schválen)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Více na webu knihovny v sekci </a:t>
            </a:r>
            <a:r>
              <a:rPr lang="cs-CZ" dirty="0" smtClean="0">
                <a:hlinkClick r:id="rId3"/>
              </a:rPr>
              <a:t>E-knihy na 1 kliknutí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2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  <a:endParaRPr lang="cs-CZ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/>
              <a:t>EBSCO </a:t>
            </a:r>
            <a:r>
              <a:rPr lang="cs-CZ" altLang="cs-CZ" sz="3600" b="1" dirty="0" err="1"/>
              <a:t>Discovery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Service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43823"/>
            <a:ext cx="8363272" cy="48965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Umožňuje </a:t>
            </a:r>
            <a:r>
              <a:rPr lang="cs-CZ" altLang="cs-CZ" sz="3000" dirty="0">
                <a:latin typeface="Calibri" panose="020F0502020204030204" pitchFamily="34" charset="0"/>
              </a:rPr>
              <a:t>vyhledávat ve více zdrojích </a:t>
            </a:r>
            <a:r>
              <a:rPr lang="cs-CZ" altLang="cs-CZ" sz="3000" dirty="0" smtClean="0">
                <a:latin typeface="Calibri" panose="020F0502020204030204" pitchFamily="34" charset="0"/>
              </a:rPr>
              <a:t>současně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cs-CZ" altLang="cs-CZ" sz="11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000" b="1" dirty="0" smtClean="0">
                <a:latin typeface="Calibri" panose="020F0502020204030204" pitchFamily="34" charset="0"/>
              </a:rPr>
              <a:t> Seznam </a:t>
            </a:r>
            <a:r>
              <a:rPr lang="cs-CZ" altLang="cs-CZ" sz="3000" b="1" dirty="0">
                <a:latin typeface="Calibri" panose="020F0502020204030204" pitchFamily="34" charset="0"/>
              </a:rPr>
              <a:t>dostupných časopisů a knih na MU </a:t>
            </a:r>
            <a:r>
              <a:rPr lang="cs-CZ" altLang="cs-CZ" sz="3000" dirty="0">
                <a:latin typeface="Calibri" panose="020F0502020204030204" pitchFamily="34" charset="0"/>
              </a:rPr>
              <a:t>- </a:t>
            </a:r>
            <a:r>
              <a:rPr lang="cs-CZ" altLang="cs-CZ" sz="3000" dirty="0" smtClean="0">
                <a:latin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ověření</a:t>
            </a:r>
            <a:r>
              <a:rPr lang="cs-CZ" altLang="cs-CZ" sz="3000" dirty="0">
                <a:latin typeface="Calibri" panose="020F0502020204030204" pitchFamily="34" charset="0"/>
              </a:rPr>
              <a:t>, zda MU má přístup k zadanému </a:t>
            </a:r>
            <a:r>
              <a:rPr lang="cs-CZ" altLang="cs-CZ" sz="3000" dirty="0" smtClean="0">
                <a:latin typeface="Calibri" panose="020F0502020204030204" pitchFamily="34" charset="0"/>
              </a:rPr>
              <a:t>titulu  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časopisu </a:t>
            </a:r>
            <a:r>
              <a:rPr lang="cs-CZ" altLang="cs-CZ" sz="3000" dirty="0">
                <a:latin typeface="Calibri" panose="020F0502020204030204" pitchFamily="34" charset="0"/>
              </a:rPr>
              <a:t>nebo knihy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11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000" b="1" dirty="0" smtClean="0">
                <a:latin typeface="Calibri" panose="020F0502020204030204" pitchFamily="34" charset="0"/>
              </a:rPr>
              <a:t> EBSCO </a:t>
            </a:r>
            <a:r>
              <a:rPr lang="cs-CZ" altLang="cs-CZ" sz="3000" b="1" dirty="0">
                <a:latin typeface="Calibri" panose="020F0502020204030204" pitchFamily="34" charset="0"/>
              </a:rPr>
              <a:t>Full Text </a:t>
            </a:r>
            <a:r>
              <a:rPr lang="cs-CZ" altLang="cs-CZ" sz="3000" b="1" dirty="0" err="1">
                <a:latin typeface="Calibri" panose="020F0502020204030204" pitchFamily="34" charset="0"/>
              </a:rPr>
              <a:t>Finder</a:t>
            </a:r>
            <a:r>
              <a:rPr lang="cs-CZ" altLang="cs-CZ" sz="3000" b="1" dirty="0">
                <a:latin typeface="Calibri" panose="020F0502020204030204" pitchFamily="34" charset="0"/>
              </a:rPr>
              <a:t> </a:t>
            </a:r>
            <a:r>
              <a:rPr lang="cs-CZ" altLang="cs-CZ" sz="3000" dirty="0">
                <a:latin typeface="Calibri" panose="020F0502020204030204" pitchFamily="34" charset="0"/>
              </a:rPr>
              <a:t>- umožňuje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prolinkování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>
                <a:latin typeface="Calibri" panose="020F0502020204030204" pitchFamily="34" charset="0"/>
              </a:rPr>
              <a:t>k plnému textu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3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124744"/>
            <a:ext cx="8783761" cy="62150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b="1" kern="1200" dirty="0">
                <a:latin typeface="Calibri" panose="020F0502020204030204" pitchFamily="34" charset="0"/>
              </a:rPr>
              <a:t>EBSCO </a:t>
            </a:r>
            <a:r>
              <a:rPr lang="cs-CZ" altLang="cs-CZ" b="1" kern="1200" dirty="0" err="1">
                <a:latin typeface="Calibri" panose="020F0502020204030204" pitchFamily="34" charset="0"/>
              </a:rPr>
              <a:t>eBook</a:t>
            </a:r>
            <a:r>
              <a:rPr lang="cs-CZ" altLang="cs-CZ" b="1" kern="1200" dirty="0">
                <a:latin typeface="Calibri" panose="020F0502020204030204" pitchFamily="34" charset="0"/>
              </a:rPr>
              <a:t> </a:t>
            </a:r>
            <a:r>
              <a:rPr lang="cs-CZ" altLang="cs-CZ" b="1" kern="1200" dirty="0" err="1">
                <a:latin typeface="Calibri" panose="020F0502020204030204" pitchFamily="34" charset="0"/>
              </a:rPr>
              <a:t>Academic</a:t>
            </a:r>
            <a:r>
              <a:rPr lang="cs-CZ" altLang="cs-CZ" b="1" kern="1200" dirty="0">
                <a:latin typeface="Calibri" panose="020F0502020204030204" pitchFamily="34" charset="0"/>
              </a:rPr>
              <a:t> </a:t>
            </a:r>
            <a:r>
              <a:rPr lang="cs-CZ" altLang="cs-CZ" b="1" kern="1200" dirty="0" err="1">
                <a:latin typeface="Calibri" panose="020F0502020204030204" pitchFamily="34" charset="0"/>
              </a:rPr>
              <a:t>Collection</a:t>
            </a:r>
            <a:endParaRPr lang="cs-CZ" altLang="cs-CZ" b="1" kern="1200" dirty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2800" kern="1200" dirty="0">
                <a:latin typeface="Calibri" panose="020F0502020204030204" pitchFamily="34" charset="0"/>
                <a:ea typeface="+mn-ea"/>
                <a:cs typeface="+mn-cs"/>
              </a:rPr>
              <a:t>Multioborová databáze, více jak 160.000 </a:t>
            </a:r>
            <a:r>
              <a:rPr lang="cs-CZ" altLang="cs-CZ" sz="2800" kern="1200" dirty="0" smtClean="0">
                <a:latin typeface="Calibri" panose="020F0502020204030204" pitchFamily="34" charset="0"/>
                <a:ea typeface="+mn-ea"/>
                <a:cs typeface="+mn-cs"/>
              </a:rPr>
              <a:t>e-knih</a:t>
            </a:r>
          </a:p>
          <a:p>
            <a:pPr marL="709613" lvl="1" indent="0">
              <a:lnSpc>
                <a:spcPct val="130000"/>
              </a:lnSpc>
              <a:buNone/>
            </a:pPr>
            <a:endParaRPr lang="cs-CZ" altLang="cs-CZ" sz="1600" kern="1200" dirty="0">
              <a:latin typeface="Calibri" panose="020F0502020204030204" pitchFamily="34" charset="0"/>
              <a:ea typeface="+mn-ea"/>
              <a:cs typeface="+mn-cs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b="1" kern="1200" dirty="0" err="1">
                <a:latin typeface="Calibri" panose="020F0502020204030204" pitchFamily="34" charset="0"/>
              </a:rPr>
              <a:t>Taylor</a:t>
            </a:r>
            <a:r>
              <a:rPr lang="cs-CZ" altLang="cs-CZ" b="1" kern="1200" dirty="0">
                <a:latin typeface="Calibri" panose="020F0502020204030204" pitchFamily="34" charset="0"/>
              </a:rPr>
              <a:t> </a:t>
            </a:r>
            <a:r>
              <a:rPr lang="en-US" altLang="cs-CZ" b="1" kern="1200" dirty="0">
                <a:latin typeface="Calibri" panose="020F0502020204030204" pitchFamily="34" charset="0"/>
              </a:rPr>
              <a:t>&amp;</a:t>
            </a:r>
            <a:r>
              <a:rPr lang="cs-CZ" altLang="cs-CZ" b="1" kern="1200" dirty="0">
                <a:latin typeface="Calibri" panose="020F0502020204030204" pitchFamily="34" charset="0"/>
              </a:rPr>
              <a:t> Francis</a:t>
            </a:r>
          </a:p>
          <a:p>
            <a:pPr lvl="1">
              <a:lnSpc>
                <a:spcPct val="130000"/>
              </a:lnSpc>
            </a:pPr>
            <a:r>
              <a:rPr lang="cs-CZ" altLang="cs-CZ" sz="2800" kern="1200" dirty="0">
                <a:latin typeface="Calibri" panose="020F0502020204030204" pitchFamily="34" charset="0"/>
                <a:ea typeface="+mn-ea"/>
                <a:cs typeface="+mn-cs"/>
              </a:rPr>
              <a:t>E-knihy zaměřené na mediální studia a </a:t>
            </a:r>
            <a:r>
              <a:rPr lang="cs-CZ" altLang="cs-CZ" sz="2800" kern="1200" dirty="0" smtClean="0">
                <a:latin typeface="Calibri" panose="020F0502020204030204" pitchFamily="34" charset="0"/>
                <a:ea typeface="+mn-ea"/>
                <a:cs typeface="+mn-cs"/>
              </a:rPr>
              <a:t>žurnalistiku</a:t>
            </a:r>
          </a:p>
          <a:p>
            <a:pPr marL="709613" lvl="1" indent="0">
              <a:lnSpc>
                <a:spcPct val="130000"/>
              </a:lnSpc>
              <a:buNone/>
            </a:pPr>
            <a:endParaRPr lang="cs-CZ" altLang="cs-CZ" sz="1600" kern="1200" dirty="0">
              <a:latin typeface="Calibri" panose="020F0502020204030204" pitchFamily="34" charset="0"/>
              <a:ea typeface="+mn-ea"/>
              <a:cs typeface="+mn-cs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b="1" kern="1200" dirty="0" err="1">
                <a:latin typeface="Calibri" panose="020F0502020204030204" pitchFamily="34" charset="0"/>
              </a:rPr>
              <a:t>Sage</a:t>
            </a:r>
            <a:r>
              <a:rPr lang="cs-CZ" altLang="cs-CZ" b="1" kern="1200" dirty="0">
                <a:latin typeface="Calibri" panose="020F0502020204030204" pitchFamily="34" charset="0"/>
              </a:rPr>
              <a:t> </a:t>
            </a:r>
            <a:r>
              <a:rPr lang="cs-CZ" altLang="cs-CZ" b="1" kern="1200" dirty="0" err="1">
                <a:latin typeface="Calibri" panose="020F0502020204030204" pitchFamily="34" charset="0"/>
              </a:rPr>
              <a:t>Knowledge</a:t>
            </a:r>
            <a:endParaRPr lang="cs-CZ" altLang="cs-CZ" b="1" kern="1200" dirty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2800" kern="1200" dirty="0">
                <a:latin typeface="Calibri" panose="020F0502020204030204" pitchFamily="34" charset="0"/>
                <a:ea typeface="+mn-ea"/>
                <a:cs typeface="+mn-cs"/>
              </a:rPr>
              <a:t>Více než 800 e-knih od vydavatele </a:t>
            </a:r>
            <a:r>
              <a:rPr lang="cs-CZ" altLang="cs-CZ" sz="2800" kern="1200" dirty="0" err="1">
                <a:latin typeface="Calibri" panose="020F0502020204030204" pitchFamily="34" charset="0"/>
                <a:ea typeface="+mn-ea"/>
                <a:cs typeface="+mn-cs"/>
              </a:rPr>
              <a:t>Sage</a:t>
            </a:r>
            <a:r>
              <a:rPr lang="cs-CZ" altLang="cs-CZ" sz="2800" kern="1200" dirty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altLang="cs-CZ" sz="2800" kern="1200" dirty="0" err="1">
                <a:latin typeface="Calibri" panose="020F0502020204030204" pitchFamily="34" charset="0"/>
                <a:ea typeface="+mn-ea"/>
                <a:cs typeface="+mn-cs"/>
              </a:rPr>
              <a:t>Publications</a:t>
            </a:r>
            <a:endParaRPr lang="cs-CZ" altLang="cs-CZ" sz="2800" kern="1200" dirty="0">
              <a:latin typeface="Calibri" panose="020F0502020204030204" pitchFamily="34" charset="0"/>
              <a:ea typeface="+mn-ea"/>
              <a:cs typeface="+mn-cs"/>
            </a:endParaRP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2200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dirty="0" smtClean="0"/>
          </a:p>
          <a:p>
            <a:pPr lvl="1">
              <a:buFont typeface="Wingdings" pitchFamily="2" charset="2"/>
              <a:buNone/>
            </a:pPr>
            <a:endParaRPr lang="cs-CZ" altLang="cs-CZ" sz="2200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dirty="0" smtClean="0"/>
          </a:p>
          <a:p>
            <a:pPr lvl="1"/>
            <a:endParaRPr lang="cs-CZ" altLang="cs-CZ" sz="22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97310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7929562" cy="6215062"/>
          </a:xfrm>
        </p:spPr>
        <p:txBody>
          <a:bodyPr/>
          <a:lstStyle/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2200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b="1" kern="1200" dirty="0">
                <a:latin typeface="Calibri" panose="020F0502020204030204" pitchFamily="34" charset="0"/>
              </a:rPr>
              <a:t>Gale </a:t>
            </a:r>
            <a:r>
              <a:rPr lang="cs-CZ" altLang="cs-CZ" b="1" kern="1200" dirty="0" err="1">
                <a:latin typeface="Calibri" panose="020F0502020204030204" pitchFamily="34" charset="0"/>
              </a:rPr>
              <a:t>Virtual</a:t>
            </a:r>
            <a:r>
              <a:rPr lang="cs-CZ" altLang="cs-CZ" b="1" kern="1200" dirty="0">
                <a:latin typeface="Calibri" panose="020F0502020204030204" pitchFamily="34" charset="0"/>
              </a:rPr>
              <a:t> Reference </a:t>
            </a:r>
            <a:r>
              <a:rPr lang="cs-CZ" altLang="cs-CZ" b="1" kern="1200" dirty="0" err="1">
                <a:latin typeface="Calibri" panose="020F0502020204030204" pitchFamily="34" charset="0"/>
              </a:rPr>
              <a:t>Library</a:t>
            </a:r>
            <a:endParaRPr lang="cs-CZ" altLang="cs-CZ" b="1" kern="1200" dirty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3000" kern="1200" dirty="0">
                <a:latin typeface="Calibri" panose="020F0502020204030204" pitchFamily="34" charset="0"/>
                <a:ea typeface="+mn-ea"/>
                <a:cs typeface="+mn-cs"/>
              </a:rPr>
              <a:t>Multioborová databáze, cca 40 e-knih</a:t>
            </a: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3000" b="1" kern="1200" dirty="0">
              <a:latin typeface="Calibri" panose="020F0502020204030204" pitchFamily="34" charset="0"/>
              <a:ea typeface="+mn-ea"/>
              <a:cs typeface="+mn-cs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b="1" kern="1200" dirty="0">
                <a:latin typeface="Calibri" panose="020F0502020204030204" pitchFamily="34" charset="0"/>
              </a:rPr>
              <a:t>eReading.cz</a:t>
            </a:r>
          </a:p>
          <a:p>
            <a:pPr lvl="1">
              <a:lnSpc>
                <a:spcPct val="130000"/>
              </a:lnSpc>
            </a:pPr>
            <a:r>
              <a:rPr lang="cs-CZ" altLang="cs-CZ" sz="3000" kern="1200" dirty="0">
                <a:latin typeface="Calibri" panose="020F0502020204030204" pitchFamily="34" charset="0"/>
                <a:ea typeface="+mn-ea"/>
                <a:cs typeface="+mn-cs"/>
              </a:rPr>
              <a:t>e-knihy v češtině</a:t>
            </a:r>
          </a:p>
          <a:p>
            <a:pPr lvl="1">
              <a:buFont typeface="Wingdings" pitchFamily="2" charset="2"/>
              <a:buNone/>
            </a:pPr>
            <a:endParaRPr lang="cs-CZ" altLang="cs-CZ" sz="2200" b="1" dirty="0" smtClean="0"/>
          </a:p>
          <a:p>
            <a:pPr lvl="1">
              <a:buFont typeface="Wingdings" pitchFamily="2" charset="2"/>
              <a:buNone/>
            </a:pPr>
            <a:endParaRPr lang="cs-CZ" altLang="cs-CZ" sz="2200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dirty="0" smtClean="0"/>
          </a:p>
          <a:p>
            <a:pPr lvl="1"/>
            <a:endParaRPr lang="cs-CZ" altLang="cs-CZ" sz="22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14169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848" y="1039355"/>
            <a:ext cx="8229600" cy="4680520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endParaRPr lang="cs-CZ" altLang="cs-CZ" sz="2800" dirty="0"/>
          </a:p>
          <a:p>
            <a:pPr>
              <a:buNone/>
              <a:defRPr/>
            </a:pPr>
            <a:endParaRPr lang="cs-CZ" altLang="cs-CZ" sz="28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cs-CZ" altLang="cs-CZ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dirty="0" smtClean="0"/>
              <a:t>STEINEROVÁ</a:t>
            </a:r>
            <a:r>
              <a:rPr lang="cs-CZ" altLang="cs-CZ" dirty="0"/>
              <a:t>, Jela; GREŠKOVÁ, Mirka; ILAVSKÁ, Jana. </a:t>
            </a:r>
            <a:r>
              <a:rPr lang="cs-CZ" altLang="cs-CZ" i="1" dirty="0" err="1"/>
              <a:t>Informačné</a:t>
            </a:r>
            <a:r>
              <a:rPr lang="cs-CZ" altLang="cs-CZ" i="1" dirty="0"/>
              <a:t> </a:t>
            </a:r>
            <a:r>
              <a:rPr lang="cs-CZ" altLang="cs-CZ" i="1" dirty="0" err="1"/>
              <a:t>stratégie</a:t>
            </a:r>
            <a:r>
              <a:rPr lang="cs-CZ" altLang="cs-CZ" i="1" dirty="0"/>
              <a:t> v </a:t>
            </a:r>
            <a:r>
              <a:rPr lang="cs-CZ" altLang="cs-CZ" i="1" dirty="0" err="1"/>
              <a:t>elektronickom</a:t>
            </a:r>
            <a:r>
              <a:rPr lang="cs-CZ" altLang="cs-CZ" i="1" dirty="0"/>
              <a:t> </a:t>
            </a:r>
            <a:r>
              <a:rPr lang="cs-CZ" altLang="cs-CZ" i="1" dirty="0" err="1"/>
              <a:t>prostredí</a:t>
            </a:r>
            <a:r>
              <a:rPr lang="cs-CZ" altLang="cs-CZ" dirty="0"/>
              <a:t>. 1. vyd. Bratislava: Univerzita Komenského v Bratislavě, 2010, 190 s. ISBN 9788022328487.</a:t>
            </a:r>
            <a:endParaRPr lang="cs-CZ" altLang="cs-CZ" dirty="0">
              <a:latin typeface="Arial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dirty="0" smtClean="0"/>
              <a:t> Návod </a:t>
            </a:r>
            <a:r>
              <a:rPr lang="cs-CZ" altLang="cs-CZ" dirty="0"/>
              <a:t>eReading.cz [online]. [cit. 22-10-2013]. Dostupný z: </a:t>
            </a:r>
            <a:r>
              <a:rPr lang="cs-CZ" altLang="cs-CZ" dirty="0">
                <a:hlinkClick r:id="rId3"/>
              </a:rPr>
              <a:t>http://knihovna.fss.muni.cz/ezdroje.php?podsekce=&amp;</a:t>
            </a:r>
            <a:r>
              <a:rPr lang="cs-CZ" altLang="cs-CZ" dirty="0" smtClean="0">
                <a:hlinkClick r:id="rId3"/>
              </a:rPr>
              <a:t>ukol=2&amp;subukol=1&amp;id=53</a:t>
            </a:r>
            <a:endParaRPr lang="cs-CZ" altLang="cs-CZ" dirty="0" smtClean="0"/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dirty="0" smtClean="0"/>
              <a:t> Informace </a:t>
            </a:r>
            <a:r>
              <a:rPr lang="cs-CZ" altLang="cs-CZ" dirty="0"/>
              <a:t>z portálu ezdroje.muni.cz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273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Děkujeme Vám za pozornost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cs-CZ" dirty="0"/>
          </a:p>
          <a:p>
            <a:pPr algn="ctr">
              <a:spcBef>
                <a:spcPct val="0"/>
              </a:spcBef>
            </a:pPr>
            <a:endParaRPr lang="cs-CZ" altLang="cs-CZ" b="1" dirty="0"/>
          </a:p>
          <a:p>
            <a:pPr marL="0" indent="0" algn="ctr">
              <a:spcBef>
                <a:spcPct val="0"/>
              </a:spcBef>
              <a:buNone/>
            </a:pPr>
            <a:endParaRPr lang="cs-CZ" altLang="cs-CZ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dirty="0" smtClean="0">
                <a:solidFill>
                  <a:schemeClr val="bg1"/>
                </a:solidFill>
              </a:rPr>
              <a:t>Ing</a:t>
            </a:r>
            <a:r>
              <a:rPr lang="cs-CZ" altLang="cs-CZ" dirty="0">
                <a:solidFill>
                  <a:schemeClr val="bg1"/>
                </a:solidFill>
              </a:rPr>
              <a:t>. </a:t>
            </a:r>
            <a:r>
              <a:rPr lang="cs-CZ" altLang="cs-CZ" dirty="0" smtClean="0">
                <a:solidFill>
                  <a:schemeClr val="bg1"/>
                </a:solidFill>
              </a:rPr>
              <a:t>Martina </a:t>
            </a:r>
            <a:r>
              <a:rPr lang="cs-CZ" altLang="cs-CZ" dirty="0">
                <a:solidFill>
                  <a:schemeClr val="bg1"/>
                </a:solidFill>
              </a:rPr>
              <a:t>Nedomová, </a:t>
            </a:r>
            <a:r>
              <a:rPr lang="cs-CZ" altLang="cs-CZ" dirty="0" err="1">
                <a:solidFill>
                  <a:schemeClr val="bg1"/>
                </a:solidFill>
              </a:rPr>
              <a:t>DiS</a:t>
            </a:r>
            <a:r>
              <a:rPr lang="cs-CZ" altLang="cs-CZ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 err="1" smtClean="0">
                <a:hlinkClick r:id="rId3"/>
              </a:rPr>
              <a:t>nedomova</a:t>
            </a:r>
            <a:r>
              <a:rPr lang="en-US" altLang="cs-CZ" b="1" dirty="0" smtClean="0">
                <a:hlinkClick r:id="rId3"/>
              </a:rPr>
              <a:t>@fss.muni.cz</a:t>
            </a:r>
            <a:endParaRPr lang="cs-CZ" altLang="cs-CZ" b="1" dirty="0"/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cs-CZ" b="1" dirty="0" err="1">
                <a:hlinkClick r:id="rId4"/>
              </a:rPr>
              <a:t>infozdroje</a:t>
            </a:r>
            <a:r>
              <a:rPr lang="en-US" b="1" dirty="0">
                <a:hlinkClick r:id="rId4"/>
              </a:rPr>
              <a:t>@</a:t>
            </a:r>
            <a:r>
              <a:rPr lang="cs-CZ" b="1" dirty="0">
                <a:hlinkClick r:id="rId4"/>
              </a:rPr>
              <a:t>fss.muni.cz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420888"/>
            <a:ext cx="8569325" cy="45458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Vytvoření účtu v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EndNote Web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Vyhledání záznamů v databázi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Sage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jejich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("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Download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selected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citations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nahoře pod záznamy).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Poté zvolit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- EndNote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kliknout na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Download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Citation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Objeví se další stránka s hláškou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"Otevíráte soubor"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např. sage_dsna9.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enw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Zvolte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"uložit "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(soubor se uloží mezi stažené soubory v PC).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03" name="TextovéPole 2"/>
          <p:cNvSpPr txBox="1">
            <a:spLocks noChangeArrowheads="1"/>
          </p:cNvSpPr>
          <p:nvPr/>
        </p:nvSpPr>
        <p:spPr bwMode="auto">
          <a:xfrm>
            <a:off x="611560" y="1196751"/>
            <a:ext cx="842448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Export záznamů z databáze </a:t>
            </a:r>
            <a:r>
              <a:rPr kumimoji="0" lang="cs-CZ" altLang="cs-CZ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Sage</a:t>
            </a:r>
            <a:r>
              <a:rPr kumimoji="0" lang="cs-CZ" alt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citačního software EndNote Web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1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1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ovéPole 1"/>
          <p:cNvSpPr txBox="1">
            <a:spLocks noChangeArrowheads="1"/>
          </p:cNvSpPr>
          <p:nvPr/>
        </p:nvSpPr>
        <p:spPr bwMode="auto">
          <a:xfrm>
            <a:off x="468313" y="1125538"/>
            <a:ext cx="8567737" cy="635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5)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Otevřete si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citační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manager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EndNote Web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přihlaste 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pomocí zvolených přihlašovacích údajů.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6) V hlavním menu zvolte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Collect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Import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References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".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Vyberte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v polích: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(např. sage_dsna9.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enw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"Import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EndNote Import ",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zvolte složku,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které chcete záznamy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přidat, případně si vytvořte novou (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Group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7) Objeví se hláška sdělující, kolik záznamů bylo naimportováno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(např. "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references were imported into "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Political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Science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group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Pozn. U </a:t>
            </a:r>
            <a:r>
              <a:rPr kumimoji="0" lang="cs-CZ" alt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databáze ProQuest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proces obdobný s tím rozdílem, že je zapotřebí záznamy pomocí funkce "…Další" uložit do formátu RIS. Poté je do EndNote Webu nahrajete pomocí záložky "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Collect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 – „Import 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References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(zvolíte soubor s příponou .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jako "Import 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Option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 zadáte " "ProQuest").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4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 descr="E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038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126713" y="5157192"/>
            <a:ext cx="48967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5000" b="1" dirty="0">
                <a:solidFill>
                  <a:srgbClr val="0070C0"/>
                </a:solidFill>
                <a:latin typeface="Calibri" panose="020F0502020204030204" pitchFamily="34" charset="0"/>
              </a:rPr>
              <a:t>discovery.muni.cz</a:t>
            </a:r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324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Na </a:t>
            </a:r>
            <a:r>
              <a:rPr lang="cs-CZ" altLang="cs-CZ" dirty="0">
                <a:latin typeface="Calibri" panose="020F0502020204030204" pitchFamily="34" charset="0"/>
              </a:rPr>
              <a:t>základě jednoho vyhledávacího  dotazu 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umožňuje </a:t>
            </a:r>
            <a:r>
              <a:rPr lang="cs-CZ" altLang="cs-CZ" dirty="0">
                <a:latin typeface="Calibri" panose="020F0502020204030204" pitchFamily="34" charset="0"/>
              </a:rPr>
              <a:t>prohledávat více zdrojů současně v 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rámci </a:t>
            </a:r>
            <a:r>
              <a:rPr lang="cs-CZ" altLang="cs-CZ" dirty="0">
                <a:latin typeface="Calibri" panose="020F0502020204030204" pitchFamily="34" charset="0"/>
              </a:rPr>
              <a:t>jednoho rozhraní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Podpora </a:t>
            </a:r>
            <a:r>
              <a:rPr lang="cs-CZ" altLang="cs-CZ" dirty="0">
                <a:latin typeface="Calibri" panose="020F0502020204030204" pitchFamily="34" charset="0"/>
              </a:rPr>
              <a:t>vzdáleného přístupu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Producent </a:t>
            </a:r>
            <a:r>
              <a:rPr lang="cs-CZ" altLang="cs-CZ" dirty="0">
                <a:latin typeface="Calibri" panose="020F0502020204030204" pitchFamily="34" charset="0"/>
              </a:rPr>
              <a:t>fa EBSCO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25"/>
            <a:ext cx="9144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dirty="0">
                <a:latin typeface="Calibri" panose="020F0502020204030204" pitchFamily="34" charset="0"/>
              </a:rPr>
              <a:t>Umožňuje prohledávání: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Souborného </a:t>
            </a:r>
            <a:r>
              <a:rPr lang="cs-CZ" altLang="cs-CZ" sz="3000" dirty="0">
                <a:latin typeface="Calibri" panose="020F0502020204030204" pitchFamily="34" charset="0"/>
              </a:rPr>
              <a:t>katalogu knihoven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univerzitních </a:t>
            </a:r>
            <a:r>
              <a:rPr lang="cs-CZ" altLang="cs-CZ" sz="3000" dirty="0">
                <a:latin typeface="Calibri" panose="020F0502020204030204" pitchFamily="34" charset="0"/>
              </a:rPr>
              <a:t>databází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databází </a:t>
            </a:r>
            <a:r>
              <a:rPr lang="cs-CZ" altLang="cs-CZ" sz="3000" dirty="0">
                <a:latin typeface="Calibri" panose="020F0502020204030204" pitchFamily="34" charset="0"/>
              </a:rPr>
              <a:t>elektronických 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závěrečných </a:t>
            </a:r>
            <a:r>
              <a:rPr lang="cs-CZ" altLang="cs-CZ" sz="3000" dirty="0">
                <a:latin typeface="Calibri" panose="020F0502020204030204" pitchFamily="34" charset="0"/>
              </a:rPr>
              <a:t>prací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volně </a:t>
            </a:r>
            <a:r>
              <a:rPr lang="cs-CZ" altLang="cs-CZ" sz="3000" dirty="0">
                <a:latin typeface="Calibri" panose="020F0502020204030204" pitchFamily="34" charset="0"/>
              </a:rPr>
              <a:t>dostupných zdrojů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2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1401</TotalTime>
  <Words>928</Words>
  <Application>Microsoft Office PowerPoint</Application>
  <PresentationFormat>Předvádění na obrazovce (4:3)</PresentationFormat>
  <Paragraphs>164</Paragraphs>
  <Slides>37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Calibri</vt:lpstr>
      <vt:lpstr>Tahoma</vt:lpstr>
      <vt:lpstr>Verdana</vt:lpstr>
      <vt:lpstr>Wingdings</vt:lpstr>
      <vt:lpstr>Motiv5</vt:lpstr>
      <vt:lpstr>template</vt:lpstr>
      <vt:lpstr>1_template</vt:lpstr>
      <vt:lpstr>Základy práce s informačními zdroji pro bc. studenty ZUR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EBSCO Discovery Service</vt:lpstr>
      <vt:lpstr>Prezentace aplikace PowerPoint</vt:lpstr>
      <vt:lpstr>EBSCO Discovery Service</vt:lpstr>
      <vt:lpstr>Více informací o EDS</vt:lpstr>
      <vt:lpstr>EBSCO Full Text Finder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MU– ukázka kniha</vt:lpstr>
      <vt:lpstr>Seznam dostupných časopisů a knih  na MU - ukázka kniha - prolinkování do databáze EBSCO eBook AC</vt:lpstr>
      <vt:lpstr>Elektronické knihy</vt:lpstr>
      <vt:lpstr>EBSCO eBook Academic Collection </vt:lpstr>
      <vt:lpstr>Prezentace aplikace PowerPoint</vt:lpstr>
      <vt:lpstr>Výpůjčka e-knih - Adobe Digital Editions</vt:lpstr>
      <vt:lpstr>Adobe Digital Editions</vt:lpstr>
      <vt:lpstr>Adobe Digital Editions - otevřená kniha</vt:lpstr>
      <vt:lpstr>Taylor&amp;Francis </vt:lpstr>
      <vt:lpstr>Prezentace aplikace PowerPoint</vt:lpstr>
      <vt:lpstr>eReading.cz – trvalá výpůjčka e-knih</vt:lpstr>
      <vt:lpstr>Prezentace aplikace PowerPoint</vt:lpstr>
      <vt:lpstr>Prezentace aplikace PowerPoint</vt:lpstr>
      <vt:lpstr>Gale Virtual Reference Library</vt:lpstr>
      <vt:lpstr>Prezentace aplikace PowerPoint</vt:lpstr>
      <vt:lpstr>Demand Driven Acquisition (DDA)</vt:lpstr>
      <vt:lpstr>Shrnutí</vt:lpstr>
      <vt:lpstr>EBSCO Discovery Service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62</cp:revision>
  <dcterms:created xsi:type="dcterms:W3CDTF">2017-08-02T08:11:17Z</dcterms:created>
  <dcterms:modified xsi:type="dcterms:W3CDTF">2019-04-26T10:36:20Z</dcterms:modified>
</cp:coreProperties>
</file>