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6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Verdana" panose="020B0604030504040204" pitchFamily="3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4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07T10:32:17.560" idx="1">
    <p:pos x="6000" y="0"/>
    <p:text>vyměnit za něco podle mě vhodnějšího, třeba článek na MUNI? https://www.online.muni.cz/student/2135-co-si-pocit-s-diplomkou + přidat odkaz na tvou publikaci? https://www.muni.cz/vyzkum/publikace/702636 jako takový "Pro začátek"?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4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4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4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4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4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4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5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5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5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5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5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5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6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6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1042988" y="1196975"/>
            <a:ext cx="3811587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5006975" y="1196975"/>
            <a:ext cx="3813175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 rot="5400000">
            <a:off x="2195512" y="44450"/>
            <a:ext cx="5472113" cy="777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4750593" y="2599531"/>
            <a:ext cx="6196013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785813" y="730251"/>
            <a:ext cx="6196013" cy="568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text a 2 obsahy" type="txAndTwoObj">
  <p:cSld name="TEXT_AND_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1042988" y="1196975"/>
            <a:ext cx="3811587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2"/>
          </p:nvPr>
        </p:nvSpPr>
        <p:spPr>
          <a:xfrm>
            <a:off x="5006975" y="1196975"/>
            <a:ext cx="3813175" cy="265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3"/>
          </p:nvPr>
        </p:nvSpPr>
        <p:spPr>
          <a:xfrm>
            <a:off x="5006975" y="4008438"/>
            <a:ext cx="3813175" cy="266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2 obsahy nad textem" type="twoObjOverTx">
  <p:cSld name="TWO_OBJECTS_OVER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1042988" y="1196975"/>
            <a:ext cx="3811587" cy="265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5006975" y="1196975"/>
            <a:ext cx="3813175" cy="265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3"/>
          </p:nvPr>
        </p:nvSpPr>
        <p:spPr>
          <a:xfrm>
            <a:off x="1042988" y="4008438"/>
            <a:ext cx="7777162" cy="266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Char char="•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zur.fss.muni.cz/informace-pro-studenty/bakalarske-a-diplomove-pra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discovery.muni.cz" TargetMode="External"/><Relationship Id="rId9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ezdroje.php" TargetMode="External"/><Relationship Id="rId4" Type="http://schemas.openxmlformats.org/officeDocument/2006/relationships/hyperlink" Target="http://discovery.muni.cz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ukol=2&amp;podsekce=16&amp;id=145&amp;letter=M#a145" TargetMode="External"/><Relationship Id="rId5" Type="http://schemas.openxmlformats.org/officeDocument/2006/relationships/hyperlink" Target="http://knihovna.fss.muni.cz/ezdroje.php?ukol=2&amp;podsekce=16&amp;id=54&amp;letter=J#a54" TargetMode="External"/><Relationship Id="rId4" Type="http://schemas.openxmlformats.org/officeDocument/2006/relationships/hyperlink" Target="http://highwire.stanford.edu/lists/freeart.dt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aleph.nkp.cz/F/?func=file&amp;file_name=find-b&amp;local_base=skcm" TargetMode="External"/><Relationship Id="rId12" Type="http://schemas.openxmlformats.org/officeDocument/2006/relationships/hyperlink" Target="http://www.ereading.cz/c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11" Type="http://schemas.openxmlformats.org/officeDocument/2006/relationships/hyperlink" Target="https://www.taylorfrancis.com/" TargetMode="External"/><Relationship Id="rId5" Type="http://schemas.openxmlformats.org/officeDocument/2006/relationships/hyperlink" Target="https://www.knihovny.cz/" TargetMode="External"/><Relationship Id="rId10" Type="http://schemas.openxmlformats.org/officeDocument/2006/relationships/hyperlink" Target="http://sk.sagepub.com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web.a.ebscohost.com/ehost/search/selectdb?vid=0&amp;sid=19d82bc8-027a-43aa-aa9b-2caaa2b1da3b@sdc-v-sessmgr0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85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://www.ssrn.com/en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novinky.cz/internet-a-pc/209215-na-informace-je-zapotrebi-nova-jednotka-zettabyt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683568" y="3140968"/>
            <a:ext cx="7772400" cy="74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ahoma"/>
              <a:buNone/>
            </a:pPr>
            <a:r>
              <a:rPr lang="cs-CZ" sz="3959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Základy práce s informačními zdroji pro bc. studenty ZUR</a:t>
            </a:r>
            <a:endParaRPr sz="3959"/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1"/>
          </p:nvPr>
        </p:nvSpPr>
        <p:spPr>
          <a:xfrm>
            <a:off x="179512" y="5801620"/>
            <a:ext cx="489654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Bc. David Humpolík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6156176" y="5801620"/>
            <a:ext cx="36724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Brno, </a:t>
            </a:r>
            <a:r>
              <a:rPr lang="cs-CZ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</a:t>
            </a:r>
            <a:r>
              <a:rPr lang="cs-CZ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cs-CZ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cs-CZ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201</a:t>
            </a:r>
            <a:r>
              <a:rPr lang="cs-CZ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/>
          <p:nvPr/>
        </p:nvSpPr>
        <p:spPr>
          <a:xfrm>
            <a:off x="179512" y="3573016"/>
            <a:ext cx="1728192" cy="28803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2483768" y="4509120"/>
            <a:ext cx="1728192" cy="36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351" b="7626"/>
          <a:stretch/>
        </p:blipFill>
        <p:spPr>
          <a:xfrm>
            <a:off x="0" y="0"/>
            <a:ext cx="93968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7"/>
          <p:cNvSpPr/>
          <p:nvPr/>
        </p:nvSpPr>
        <p:spPr>
          <a:xfrm>
            <a:off x="3059832" y="1988840"/>
            <a:ext cx="1368152" cy="28803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5076056" y="2276872"/>
            <a:ext cx="936104" cy="36004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1547664" y="2204864"/>
            <a:ext cx="864096" cy="43204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Informační gramotnost</a:t>
            </a:r>
            <a:r>
              <a:rPr lang="cs-CZ" sz="3959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>
              <a:solidFill>
                <a:srgbClr val="FF0000"/>
              </a:solidFill>
            </a:endParaRPr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1"/>
          </p:nvPr>
        </p:nvSpPr>
        <p:spPr>
          <a:xfrm>
            <a:off x="107504" y="2348880"/>
            <a:ext cx="86409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>
              <a:latin typeface="Arial"/>
              <a:ea typeface="Arial"/>
              <a:cs typeface="Arial"/>
              <a:sym typeface="Arial"/>
            </a:endParaRPr>
          </a:p>
          <a:p>
            <a:pPr marL="34290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>
              <a:latin typeface="Arial"/>
              <a:ea typeface="Arial"/>
              <a:cs typeface="Arial"/>
              <a:sym typeface="Arial"/>
            </a:endParaRPr>
          </a:p>
          <a:p>
            <a:pPr marL="80010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❑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informaci: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>
              <a:latin typeface="Arial"/>
              <a:ea typeface="Arial"/>
              <a:cs typeface="Arial"/>
              <a:sym typeface="Arial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/>
          <p:nvPr/>
        </p:nvSpPr>
        <p:spPr>
          <a:xfrm>
            <a:off x="599050" y="1582350"/>
            <a:ext cx="79527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chemeClr val="lt1"/>
                </a:solidFill>
              </a:rPr>
              <a:t>Psaní odborných (závěrečných) prací</a:t>
            </a:r>
            <a:endParaRPr sz="7200" b="1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467544" y="2636912"/>
            <a:ext cx="8229600" cy="37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>
                <a:latin typeface="Tahoma"/>
                <a:ea typeface="Tahoma"/>
                <a:cs typeface="Tahoma"/>
                <a:sym typeface="Tahoma"/>
              </a:rPr>
              <a:t>Propagační </a:t>
            </a:r>
            <a:r>
              <a:rPr lang="cs-CZ" b="1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video</a:t>
            </a:r>
            <a:r>
              <a:rPr lang="cs-CZ" b="1">
                <a:latin typeface="Tahoma"/>
                <a:ea typeface="Tahoma"/>
                <a:cs typeface="Tahoma"/>
                <a:sym typeface="Tahoma"/>
              </a:rPr>
              <a:t> Západočeské univerzity v Plzni</a:t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Metodika psaní odborných prací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822960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000" lvl="0" indent="-406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2000" lvl="0" indent="-406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2000" lvl="0" indent="-406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2000" lvl="0" indent="-406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2000" lvl="0" indent="-305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Pravidla pro psaní závěrečné práce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Základní etapy přípravy písemné práce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-180528" y="1844824"/>
            <a:ext cx="822960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66813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Výzkum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Tvorba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Základní etapy přípravy písemné práce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>
            <a:off x="-180528" y="1844824"/>
            <a:ext cx="822960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66813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Volba tématu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63" name="Google Shape;263;p44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Podívat se do </a:t>
            </a: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Archivu závěrečných prací IS 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Případně na práce jiných univerzit: </a:t>
            </a: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Vysokoškolské kvalifikační práce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Osnova kurzu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323525" y="1689575"/>
            <a:ext cx="8592900" cy="4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Práce s informacemi, základy EIZ, psaní odborných (závěrečných) prací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Citace, citování, plagiátorství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základní terminologie, citační styly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EBSCO Discovery Service a nadstavbové nástroje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databáze elektronických knih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257175"/>
            <a:ext cx="859155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328612"/>
            <a:ext cx="859155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8"/>
          <p:cNvPicPr preferRelativeResize="0"/>
          <p:nvPr/>
        </p:nvPicPr>
        <p:blipFill rotWithShape="1">
          <a:blip r:embed="rId3">
            <a:alphaModFix/>
          </a:blip>
          <a:srcRect l="15542" t="9406" r="14240" b="8877"/>
          <a:stretch/>
        </p:blipFill>
        <p:spPr>
          <a:xfrm>
            <a:off x="251520" y="188640"/>
            <a:ext cx="8568952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257175"/>
            <a:ext cx="859155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Základní etapy přípravy písemné práce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00" name="Google Shape;300;p50"/>
          <p:cNvSpPr txBox="1">
            <a:spLocks noGrp="1"/>
          </p:cNvSpPr>
          <p:nvPr>
            <p:ph type="body" idx="1"/>
          </p:nvPr>
        </p:nvSpPr>
        <p:spPr>
          <a:xfrm>
            <a:off x="-180528" y="1844824"/>
            <a:ext cx="822960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66813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66813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7F7F7F"/>
              </a:buClr>
              <a:buSzPts val="2775"/>
              <a:buAutoNum type="arabicPeriod"/>
            </a:pPr>
            <a:r>
              <a:rPr lang="cs-CZ" sz="277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Informační průzkum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07" name="Google Shape;307;p51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579296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Práce s informačními zdroji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Hledání dokumentů, které souvisí se zvoleným tématem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Získání dokumentů*: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 z knihovny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Výpůjčka/dodání dokumentu z jiné knihovny v  ČR/zahraničí -   MVS/MMVS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E-prezenčka, Copy on Demand (CoD)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Licencované databáze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 Internet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09613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400">
                <a:latin typeface="Arial"/>
                <a:ea typeface="Arial"/>
                <a:cs typeface="Arial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4" name="Google Shape;314;p52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15" name="Google Shape;3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8818"/>
            <a:ext cx="4644009" cy="352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0241" y="-33850"/>
            <a:ext cx="4493757" cy="353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2" descr="mou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4007" y="3500436"/>
            <a:ext cx="4499993" cy="337566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2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Informační</a:t>
            </a:r>
            <a:endParaRPr/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zdroje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Informační zdroje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26" name="Google Shape;326;p53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Knihy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Další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newslettery)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Internet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33" name="Google Shape;333;p54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8507288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Jaký je rozdíl mezi těmito pojmy?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Surface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Deep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Dark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/>
          </a:p>
          <a:p>
            <a:pPr marL="0" lvl="0" indent="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12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34" name="Google Shape;334;p54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cs-CZ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Cvičení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Surface Web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Deep Web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Dark Web</a:t>
            </a:r>
            <a:r>
              <a:rPr lang="cs-CZ" sz="3200"/>
              <a:t/>
            </a:r>
            <a:br>
              <a:rPr lang="cs-CZ" sz="3200"/>
            </a:br>
            <a:endParaRPr sz="3200"/>
          </a:p>
        </p:txBody>
      </p:sp>
      <p:sp>
        <p:nvSpPr>
          <p:cNvPr id="341" name="Google Shape;341;p5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cs-CZ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</a:t>
            </a:r>
            <a:endParaRPr/>
          </a:p>
        </p:txBody>
      </p:sp>
      <p:pic>
        <p:nvPicPr>
          <p:cNvPr id="342" name="Google Shape;34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570" y="0"/>
            <a:ext cx="57305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Podmínky absolvování předmětu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457200" y="1540042"/>
            <a:ext cx="8229600" cy="493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3000" b="1" dirty="0">
                <a:latin typeface="Arial"/>
                <a:ea typeface="Arial"/>
                <a:cs typeface="Arial"/>
                <a:sym typeface="Arial"/>
              </a:rPr>
              <a:t>Zápočet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u="sng" dirty="0">
                <a:latin typeface="Arial"/>
                <a:ea typeface="Arial"/>
                <a:cs typeface="Arial"/>
                <a:sym typeface="Arial"/>
              </a:rPr>
              <a:t>účast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cs-CZ" b="1" u="sng" dirty="0">
                <a:latin typeface="Arial"/>
                <a:ea typeface="Arial"/>
                <a:cs typeface="Arial"/>
                <a:sym typeface="Arial"/>
              </a:rPr>
              <a:t>všech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přednáškách a seminářích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vypracování </a:t>
            </a:r>
            <a:r>
              <a:rPr lang="cs-CZ" b="1" u="sng" dirty="0">
                <a:latin typeface="Arial"/>
                <a:ea typeface="Arial"/>
                <a:cs typeface="Arial"/>
                <a:sym typeface="Arial"/>
              </a:rPr>
              <a:t>všech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praktických </a:t>
            </a:r>
            <a:r>
              <a:rPr lang="cs-CZ" b="1" u="sng" dirty="0">
                <a:latin typeface="Arial"/>
                <a:ea typeface="Arial"/>
                <a:cs typeface="Arial"/>
                <a:sym typeface="Arial"/>
              </a:rPr>
              <a:t>úkolů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Další termíny kurzu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Char char="❖"/>
            </a:pPr>
            <a:r>
              <a:rPr lang="cs-CZ" sz="2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 18. 2.          </a:t>
            </a:r>
            <a:r>
              <a:rPr lang="cs-CZ" sz="22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14:00 </a:t>
            </a:r>
            <a:r>
              <a:rPr lang="cs-CZ" sz="2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– 15:30	PC25 - sem. skupina 1 </a:t>
            </a:r>
            <a:endParaRPr sz="2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2400"/>
              <a:buChar char="❖"/>
            </a:pPr>
            <a:r>
              <a:rPr lang="cs-CZ" sz="2200" dirty="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PO 25. 2          </a:t>
            </a:r>
            <a:r>
              <a:rPr lang="cs-CZ" sz="2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14:00 </a:t>
            </a:r>
            <a:r>
              <a:rPr lang="cs-CZ" sz="22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– 15:30	PC25 - sem. skupina</a:t>
            </a:r>
            <a:r>
              <a:rPr lang="cs-CZ" sz="22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s-CZ" sz="22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❖"/>
            </a:pPr>
            <a:r>
              <a:rPr lang="cs-CZ" sz="2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 4. 3. </a:t>
            </a:r>
            <a:r>
              <a:rPr lang="cs-CZ" sz="2200" dirty="0">
                <a:solidFill>
                  <a:srgbClr val="0000FF"/>
                </a:solidFill>
              </a:rPr>
              <a:t> </a:t>
            </a:r>
            <a:r>
              <a:rPr lang="cs-CZ" sz="2200" dirty="0">
                <a:solidFill>
                  <a:srgbClr val="0000FF"/>
                </a:solidFill>
              </a:rPr>
              <a:t> </a:t>
            </a:r>
            <a:r>
              <a:rPr lang="cs-CZ" sz="2200" dirty="0" smtClean="0">
                <a:solidFill>
                  <a:srgbClr val="0000FF"/>
                </a:solidFill>
              </a:rPr>
              <a:t>              </a:t>
            </a:r>
            <a:r>
              <a:rPr lang="cs-CZ" sz="220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8:00 </a:t>
            </a:r>
            <a:r>
              <a:rPr lang="cs-CZ" sz="22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– 9:40	</a:t>
            </a:r>
            <a:r>
              <a:rPr lang="cs-CZ" sz="220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AVC </a:t>
            </a:r>
            <a:r>
              <a:rPr lang="cs-CZ" sz="22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- všichni</a:t>
            </a:r>
            <a:endParaRPr sz="22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Noto Sans Symbols"/>
              <a:buChar char="❖"/>
            </a:pPr>
            <a:r>
              <a:rPr lang="cs-CZ" sz="2200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 18. </a:t>
            </a:r>
            <a:r>
              <a:rPr lang="cs-CZ" sz="22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3.      </a:t>
            </a:r>
            <a:r>
              <a:rPr lang="cs-CZ" sz="2200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 14:00 </a:t>
            </a:r>
            <a:r>
              <a:rPr lang="cs-CZ" sz="22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– 15:30	PC25 - sem. skupina 1</a:t>
            </a:r>
            <a:endParaRPr sz="2200" dirty="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❖"/>
            </a:pPr>
            <a:r>
              <a:rPr lang="cs-CZ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 </a:t>
            </a:r>
            <a:r>
              <a:rPr lang="cs-CZ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cs-CZ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 (18.3.)   14:00 </a:t>
            </a:r>
            <a:r>
              <a:rPr lang="cs-CZ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- 15:30 </a:t>
            </a:r>
            <a:r>
              <a:rPr lang="cs-CZ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(8:00-9:40) PC25 </a:t>
            </a:r>
            <a:r>
              <a:rPr lang="cs-CZ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sem. </a:t>
            </a:r>
            <a:r>
              <a:rPr lang="cs-CZ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cs-CZ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skupina </a:t>
            </a:r>
            <a:r>
              <a:rPr lang="cs-CZ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>Licencované zdroje I.</a:t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200" b="1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další výrazy - komerční zdroje/databáze, elektronické informační zdroje, </a:t>
            </a: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e-zdroje, EIZ, 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databáze, dokumenty v elektronické podobě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dostupné prostřednictvím </a:t>
            </a: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databází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volně dostupné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komerční (licencované)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1"/>
          </p:nvPr>
        </p:nvSpPr>
        <p:spPr>
          <a:xfrm>
            <a:off x="323528" y="2154860"/>
            <a:ext cx="8229600" cy="42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ProQuest, Wiley, EBSCO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není možné mít zaplacený přístup ke všem kolekcím, tj. ke všem fulltextům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357" name="Google Shape;357;p57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Databáze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za úplatu - 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pro studenty MU zdarma ☺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informace jsou 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prověřené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(prochází recenzním řízením)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články většinou dostupné dříve než v tištěné podobě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doporučený zdroj pro psaní seminárních a závěrečných prací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65" name="Google Shape;365;p58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Licencované zdroje II.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0" y="2701223"/>
            <a:ext cx="86868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stránky knihovny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http://knihovna.fss.muni.cz/ezdroje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i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databáze k oborům vyučovaným na FSS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Portál elektronických informačních zdrojů MU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http://ezdroje.muni.cz/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databáze i z dalších oborů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73" name="Google Shape;373;p59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 se dostanu k licencovaným zdrojům?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80" name="Google Shape;380;p60"/>
          <p:cNvSpPr txBox="1">
            <a:spLocks noGrp="1"/>
          </p:cNvSpPr>
          <p:nvPr>
            <p:ph type="body" idx="1"/>
          </p:nvPr>
        </p:nvSpPr>
        <p:spPr>
          <a:xfrm>
            <a:off x="0" y="3276386"/>
            <a:ext cx="8229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Nastavte si na počítači </a:t>
            </a: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vzdálený přístup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OpenVPN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Shibboleth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EZproxy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81" name="Google Shape;381;p60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 se dostanu k licencovaným zdrojům mimo počítačovou síť MU?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-252536" y="2706470"/>
            <a:ext cx="9289032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EBSCO Discovery Service 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"univerzitní Google"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    pro licencované i volně dostupné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Google Scholar 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u="sng"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literatury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Science Open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89" name="Google Shape;389;p61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cs-CZ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Kde začít?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Vyhledávače, discovery systémy a vědecké sítě</a:t>
            </a: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1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9770" y="2204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6475" y="2195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5192" y="2031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457200" y="1976493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EBSCO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JSTOR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ProQuest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Sage Journals Online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ScienceDirect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SpringerLink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Wiley Online Library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01" name="Google Shape;401;p62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odborné časopisy? 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2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Multioborové databáze jsou dobrým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startovním místem pro vyhledávání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Můžete je prohledávat hromadně prostřednictvím </a:t>
            </a:r>
            <a:r>
              <a:rPr lang="cs-CZ" sz="24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discovery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2"/>
          <p:cNvSpPr/>
          <p:nvPr/>
        </p:nvSpPr>
        <p:spPr>
          <a:xfrm>
            <a:off x="5436096" y="2348880"/>
            <a:ext cx="3394720" cy="36004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62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1">
                <a:solidFill>
                  <a:schemeClr val="dk1"/>
                </a:solidFill>
              </a:rPr>
              <a:t>Multioborové databáze jsou dobrým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1">
                <a:solidFill>
                  <a:schemeClr val="dk1"/>
                </a:solidFill>
              </a:rPr>
              <a:t>startovním místem pro vyhledávání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1">
                <a:solidFill>
                  <a:schemeClr val="dk1"/>
                </a:solidFill>
              </a:rPr>
              <a:t>Můžete je prohledávat hromadně prostřednictvím </a:t>
            </a:r>
            <a:r>
              <a:rPr lang="cs-CZ" sz="2400" i="1" u="sng">
                <a:solidFill>
                  <a:schemeClr val="hlink"/>
                </a:solidFill>
                <a:hlinkClick r:id="rId5"/>
              </a:rPr>
              <a:t>discovery</a:t>
            </a:r>
            <a:endParaRPr sz="24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11" name="Google Shape;411;p63"/>
          <p:cNvSpPr txBox="1">
            <a:spLocks noGrp="1"/>
          </p:cNvSpPr>
          <p:nvPr>
            <p:ph type="body" idx="1"/>
          </p:nvPr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Volně dostupné zdroje: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57250" lvl="1" indent="-4445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Directory of Open Access Journals (DOAJ)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adresář FT vědec. a akad. časopisů s otevřeným přístupem, přes 10.000 čas.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419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Central European Journal of Social Sciences and Humanities (CEJSH) 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abstraktová a fulltextová databáze článků uveřejněných ve vědeckých časopisech z oblasti humanitních a společenských věd vycházejících v ČR, SR, v Maďarsku, Polsku, atd.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419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De Gruyter Online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volně dostupný multioborový zdroj, stovky odborných časopisů.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27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12" name="Google Shape;412;p63"/>
          <p:cNvSpPr txBox="1"/>
          <p:nvPr/>
        </p:nvSpPr>
        <p:spPr>
          <a:xfrm>
            <a:off x="457200" y="1052736"/>
            <a:ext cx="8147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odborné časopisy? II.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4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19" name="Google Shape;419;p64"/>
          <p:cNvSpPr txBox="1">
            <a:spLocks noGrp="1"/>
          </p:cNvSpPr>
          <p:nvPr>
            <p:ph type="body" idx="1"/>
          </p:nvPr>
        </p:nvSpPr>
        <p:spPr>
          <a:xfrm>
            <a:off x="261845" y="1986516"/>
            <a:ext cx="87849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 Volně dostupné zdroje: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HighWire Free Online Full-text Articles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rozsáhlý multioborový repozitář plnotextových a volně dostupných vědeckých časopisů z celého světa; též přístup k webovým sídlům s placeným přístupem.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800100" lvl="1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Časopisy dostupné elektronicky (ÚK FSS)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cs-CZ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Journalism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cs-CZ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Mediální studia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      atd.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800100" lvl="1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/>
          </a:p>
          <a:p>
            <a:pPr marL="800100" lvl="1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20" name="Google Shape;420;p6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odborné časopisy? III.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5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27" name="Google Shape;427;p65"/>
          <p:cNvSpPr txBox="1">
            <a:spLocks noGrp="1"/>
          </p:cNvSpPr>
          <p:nvPr>
            <p:ph type="body" idx="1"/>
          </p:nvPr>
        </p:nvSpPr>
        <p:spPr>
          <a:xfrm>
            <a:off x="457190" y="2491728"/>
            <a:ext cx="82296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cs-CZ" sz="3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 to  Read  (and  Understand)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cs-CZ" sz="3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  Social  Science  Journal  Article</a:t>
            </a:r>
            <a:endParaRPr sz="35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23528" y="19168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cs-CZ" sz="7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Práce s informacemi</a:t>
            </a:r>
            <a:endParaRPr sz="7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6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34" name="Google Shape;434;p66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511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Katalogy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Katalog MU Aleph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Souborné katalogy – </a:t>
            </a: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knihovny.cz</a:t>
            </a: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,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CASLIN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Ebsco Discovery Service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709613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Licencované databáze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Ebsco eBooks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Sage Knowledge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Taylor&amp;Francis eBooks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eReading.cz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35" name="Google Shape;435;p66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knihy?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7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42" name="Google Shape;442;p67"/>
          <p:cNvSpPr txBox="1">
            <a:spLocks noGrp="1"/>
          </p:cNvSpPr>
          <p:nvPr>
            <p:ph type="body" idx="1"/>
          </p:nvPr>
        </p:nvSpPr>
        <p:spPr>
          <a:xfrm>
            <a:off x="457200" y="1961458"/>
            <a:ext cx="84270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OAPEN Library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volně přístupné akademické knihy, zejména z oblasti humanitních a společenských věd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Directory of Open Access Books (DOAB)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seznam recenzovaných knih (OA), přes 4000 knih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Google Books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514350" lvl="0" indent="-4216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DDA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- nový způsob nákupu e-knih dle požadavku uživatelů, platforma ProQuest Ebook Central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0448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/>
          </a:p>
          <a:p>
            <a:pPr marL="742950" lvl="1" indent="-133032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443" name="Google Shape;443;p67"/>
          <p:cNvSpPr txBox="1"/>
          <p:nvPr/>
        </p:nvSpPr>
        <p:spPr>
          <a:xfrm>
            <a:off x="415875" y="1032086"/>
            <a:ext cx="8229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knihy? II.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50" name="Google Shape;450;p68"/>
          <p:cNvSpPr txBox="1">
            <a:spLocks noGrp="1"/>
          </p:cNvSpPr>
          <p:nvPr>
            <p:ph type="body" idx="1"/>
          </p:nvPr>
        </p:nvSpPr>
        <p:spPr>
          <a:xfrm>
            <a:off x="539552" y="2074533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Denní tisk, TV a rozhlasové vysílání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Anopress Monitoring Online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PressReader 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zahraniční deníky a populárně naučné časopisy ze 100 zemí světa, archiv je u většiny titulů 3 měsíce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NEWTON Media</a:t>
            </a:r>
            <a:r>
              <a:rPr lang="cs-CZ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– slovenská mediální databáze, retrospektiva do roku 1998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279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ČTK (pouze knihovna FSS, PC54)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51" name="Google Shape;451;p68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informace z médií?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58" name="Google Shape;458;p69"/>
          <p:cNvSpPr txBox="1">
            <a:spLocks noGrp="1"/>
          </p:cNvSpPr>
          <p:nvPr>
            <p:ph type="body" idx="1"/>
          </p:nvPr>
        </p:nvSpPr>
        <p:spPr>
          <a:xfrm>
            <a:off x="457200" y="2337668"/>
            <a:ext cx="82296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Archiv závěrečných prací MU – Thesis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Vysokoškolské kvalifikační práce – Theses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DART – Europe E-theses Portal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(evrop. závěrečné práce)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ProQuest® Dissertations &amp; Theses (PQDT OPEN)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- Open Access Dissertatitons and Theses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59" name="Google Shape;459;p69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závěrečné práce?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0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66" name="Google Shape;466;p70"/>
          <p:cNvSpPr txBox="1">
            <a:spLocks noGrp="1"/>
          </p:cNvSpPr>
          <p:nvPr>
            <p:ph type="body" idx="1"/>
          </p:nvPr>
        </p:nvSpPr>
        <p:spPr>
          <a:xfrm>
            <a:off x="457200" y="2637218"/>
            <a:ext cx="82296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Gale Virtual Reference Library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(encyklopedie)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 World Factbook</a:t>
            </a:r>
            <a:endParaRPr b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67" name="Google Shape;467;p70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referenční díla?</a:t>
            </a:r>
            <a:r>
              <a:rPr lang="cs-CZ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1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74" name="Google Shape;474;p71"/>
          <p:cNvSpPr txBox="1">
            <a:spLocks noGrp="1"/>
          </p:cNvSpPr>
          <p:nvPr>
            <p:ph type="body" idx="1"/>
          </p:nvPr>
        </p:nvSpPr>
        <p:spPr>
          <a:xfrm>
            <a:off x="498525" y="2628314"/>
            <a:ext cx="82296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Český statistický úřad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Eurostat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75" name="Google Shape;475;p71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statistické údaje?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82" name="Google Shape;482;p72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000" lvl="0" indent="-406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Social Science Research Network</a:t>
            </a: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- brána k informačním zdrojům pro oblast humanitních věd a výzkumu (abstrakty)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2000" lvl="0" indent="-406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ICPSR (Inter-university Consortium for Political and Social Research) 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– sociálněvědný datový archiv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2000" lvl="0" indent="-406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Google Scholar</a:t>
            </a: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;)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483" name="Google Shape;483;p72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 hledat další zdroje? I.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3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Vyhledávání</a:t>
            </a:r>
            <a:endParaRPr sz="7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4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97" name="Google Shape;497;p74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5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04" name="Google Shape;504;p75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Osnova</a:t>
            </a: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3175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3175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3175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typy informačních zdrojů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3175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00100" lvl="1" indent="-3175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kde hledat knihy, odborné časopisy, informace z médií, závěrečné práce, referenční díla, statistické údaje, oborové brány?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59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11" name="Google Shape;511;p76"/>
          <p:cNvSpPr txBox="1">
            <a:spLocks noGrp="1"/>
          </p:cNvSpPr>
          <p:nvPr>
            <p:ph type="body" idx="1"/>
          </p:nvPr>
        </p:nvSpPr>
        <p:spPr>
          <a:xfrm>
            <a:off x="228600" y="1723204"/>
            <a:ext cx="8686800" cy="49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Zamyslete se o čem chcete psát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73685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je nutné mít dost informací o daném tématu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(pokud se studiem problematiky začínáte,    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nebojte se využít učebnice, encyklopedie,                     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radu vyučujícího apod.)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2) Zformulujte téma nebo problém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73685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lze využít tzv. 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myšlenkových map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- grafické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znázornění tématu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73685" algn="l" rtl="0">
              <a:lnSpc>
                <a:spcPct val="90000"/>
              </a:lnSpc>
              <a:spcBef>
                <a:spcPts val="777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aplikace -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Pět nejlepších nástrojů pro tvorbu myšlenkových map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/>
          </a:p>
          <a:p>
            <a:pPr marL="457200" lvl="1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/>
          </a:p>
          <a:p>
            <a:pPr marL="457200" lvl="1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512" name="Google Shape;512;p76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Téma a klíčová slova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76" descr="žárovk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7"/>
          <p:cNvSpPr txBox="1"/>
          <p:nvPr/>
        </p:nvSpPr>
        <p:spPr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800" b="0" i="0" u="none" strike="noStrike" cap="non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7"/>
          <p:cNvSpPr/>
          <p:nvPr/>
        </p:nvSpPr>
        <p:spPr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Zdroj: http://35d50322364c5467929d-116d0a662068ba1c259eb7735f950309.r77.cf2.rackcdn.com/Example%20Education%20maps/science%20investigation.png</a:t>
            </a:r>
            <a:endParaRPr/>
          </a:p>
        </p:txBody>
      </p:sp>
      <p:pic>
        <p:nvPicPr>
          <p:cNvPr id="520" name="Google Shape;52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8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27" name="Google Shape;527;p78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28" name="Google Shape;52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32656"/>
            <a:ext cx="8064895" cy="587901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8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https://s-media-cache-ak0.pinimg.com/736x/b1/8c/7d/b18c7dde7e01870bd4715b308241c155.jpg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9"/>
          <p:cNvSpPr txBox="1">
            <a:spLocks noGrp="1"/>
          </p:cNvSpPr>
          <p:nvPr>
            <p:ph type="title"/>
          </p:nvPr>
        </p:nvSpPr>
        <p:spPr>
          <a:xfrm>
            <a:off x="507840" y="897656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36" name="Google Shape;536;p79"/>
          <p:cNvSpPr txBox="1">
            <a:spLocks noGrp="1"/>
          </p:cNvSpPr>
          <p:nvPr>
            <p:ph type="body" idx="1"/>
          </p:nvPr>
        </p:nvSpPr>
        <p:spPr>
          <a:xfrm>
            <a:off x="218692" y="1810341"/>
            <a:ext cx="8807896" cy="55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1) Zformulujte výzkumnou otázku (téma nebo problém)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57250" lvl="1" indent="-4191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zjistěte si dost informací o daném tématu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Příliš obecná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: Jaký je vztah mezi státní regulací a energetickou účinností?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Specifická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: Jak program Zelená úsporám přispívá k energetické účinnosti v městě Brně?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Triviální: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 Je Ruská federace vlivným energetickým exportérem?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Netriviáln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í: Jak  Ruská federace využívá energii v zahraniční politice ve vztahu k pobaltským státům?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Nerealizovatelná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: Jaké osobní pohnutky vedly  ministra  Kubu  k prosazování prolomení limitů pro těžbu uhlí v severních Čechách?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Realizovatelná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: Jaká  jsou  hlavní  témata spojená  s energetikou ve  veřejném diskurzu vlády České republiky?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200"/>
              <a:t>                                                                                              Zdroj: https://is.muni.cz/do/fss/57816/65190270/MVEB_thesis_guidelines.pdf</a:t>
            </a:r>
            <a:endParaRPr/>
          </a:p>
          <a:p>
            <a:pPr marL="742950" lvl="1" indent="-165100" algn="l" rtl="0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endParaRPr sz="1900"/>
          </a:p>
          <a:p>
            <a:pPr marL="45720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457200" lvl="1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457200" lvl="1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37" name="Google Shape;537;p79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cs-CZ" sz="32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Téma - </a:t>
            </a:r>
            <a:r>
              <a:rPr lang="cs-CZ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Výzkumná otázka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79" descr="žárov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0"/>
            <a:ext cx="1043608" cy="136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0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45" name="Google Shape;545;p80"/>
          <p:cNvSpPr txBox="1">
            <a:spLocks noGrp="1"/>
          </p:cNvSpPr>
          <p:nvPr>
            <p:ph type="body" idx="1"/>
          </p:nvPr>
        </p:nvSpPr>
        <p:spPr>
          <a:xfrm>
            <a:off x="457200" y="2060841"/>
            <a:ext cx="82296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3)</a:t>
            </a:r>
            <a:r>
              <a:rPr lang="cs-CZ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Vyjádřete téma ve formě</a:t>
            </a:r>
            <a:endParaRPr sz="1800" i="1">
              <a:latin typeface="Arial"/>
              <a:ea typeface="Arial"/>
              <a:cs typeface="Arial"/>
              <a:sym typeface="Arial"/>
            </a:endParaRPr>
          </a:p>
          <a:p>
            <a:pPr marL="1200150" lvl="1" indent="-433705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 klíčových slov (hesel)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2" indent="4572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None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-      používejte zejména </a:t>
            </a:r>
            <a:r>
              <a:rPr lang="cs-CZ" sz="1800" b="1" i="1">
                <a:latin typeface="Arial"/>
                <a:ea typeface="Arial"/>
                <a:cs typeface="Arial"/>
                <a:sym typeface="Arial"/>
              </a:rPr>
              <a:t>podstatná jména</a:t>
            </a: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828800" lvl="2" indent="-428815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příd. jména, zájmena a slovesa pouze pokud jsou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371600" lvl="2" indent="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None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       opravdu nezbytné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828800" lvl="2" indent="-428815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vyhýbejte se tzv. stop words (předložky, spojky, členy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371600" lvl="2" indent="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None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        v cizích jazycích)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1" indent="4572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None/>
            </a:pPr>
            <a:r>
              <a:rPr lang="cs-CZ" sz="1800" b="1" i="1">
                <a:latin typeface="Arial"/>
                <a:ea typeface="Arial"/>
                <a:cs typeface="Arial"/>
                <a:sym typeface="Arial"/>
              </a:rPr>
              <a:t>  př. Palestina; dějiny; starověk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4572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Noto Sans Symbols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1200150" lvl="1" indent="-428815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Pozn. v katalozích knihoven můžete nalézt i tzv. </a:t>
            </a: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předmětová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42950" lvl="1" indent="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None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       hesla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1" indent="4572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None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cs-CZ" sz="1800" b="1" i="1">
                <a:latin typeface="Arial"/>
                <a:ea typeface="Arial"/>
                <a:cs typeface="Arial"/>
                <a:sym typeface="Arial"/>
              </a:rPr>
              <a:t>př. Palestina – dějiny – starověk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sp>
        <p:nvSpPr>
          <p:cNvPr id="546" name="Google Shape;546;p80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Téma a klíčová slova II.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1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53" name="Google Shape;553;p81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507288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3600">
                <a:latin typeface="Arial"/>
                <a:ea typeface="Arial"/>
                <a:cs typeface="Arial"/>
                <a:sym typeface="Arial"/>
              </a:rPr>
              <a:t>Určete vhodná klíčová slova (případně synonyma) pro výzkumnou otázku: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12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554" name="Google Shape;554;p81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cs-CZ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Cvičení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2"/>
          <p:cNvSpPr txBox="1"/>
          <p:nvPr/>
        </p:nvSpPr>
        <p:spPr>
          <a:xfrm>
            <a:off x="1187624" y="1412776"/>
            <a:ext cx="7200800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Zadání 1. praktického úkolu</a:t>
            </a:r>
            <a:endParaRPr sz="7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IS MU - ZUR163 – Studijní materiály – Úkol č. 1</a:t>
            </a:r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83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Shrnutí</a:t>
            </a:r>
            <a:endParaRPr sz="7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4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75" name="Google Shape;575;p84"/>
          <p:cNvSpPr txBox="1">
            <a:spLocks noGrp="1"/>
          </p:cNvSpPr>
          <p:nvPr>
            <p:ph type="body" idx="1"/>
          </p:nvPr>
        </p:nvSpPr>
        <p:spPr>
          <a:xfrm>
            <a:off x="457200" y="1986518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Volba tématu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Kontrola v Archivu závěrečných prací IS 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Katalogy knihoven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Veřejné dostupné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576" name="Google Shape;576;p84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Psaní odborných (závěrečných) prací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5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83" name="Google Shape;583;p85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23525" y="1385400"/>
            <a:ext cx="8207700" cy="5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</p:txBody>
      </p:sp>
      <p:sp>
        <p:nvSpPr>
          <p:cNvPr id="175" name="Google Shape;175;p32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The Fishscale of Academicness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90" name="Google Shape;590;p86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KATUŠČÁK, D., B. DROBÍKOVÁ, R. PAPÍK. </a:t>
            </a:r>
            <a:r>
              <a:rPr lang="cs-CZ" sz="2400" i="1">
                <a:latin typeface="Arial"/>
                <a:ea typeface="Arial"/>
                <a:cs typeface="Arial"/>
                <a:sym typeface="Arial"/>
              </a:rPr>
              <a:t>Jak psát závěrečné a kvalifikační práce.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Nitra: Enigma, 2008, 161 s. ISBN 978-80-89132-70-6.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BOTHMA, Theo. </a:t>
            </a:r>
            <a:r>
              <a:rPr lang="cs-CZ" sz="2400" i="1">
                <a:latin typeface="Arial"/>
                <a:ea typeface="Arial"/>
                <a:cs typeface="Arial"/>
                <a:sym typeface="Arial"/>
              </a:rPr>
              <a:t>Navigating information literacy: your information society survival toolkit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. 3rd ed. Cape Town: Pearson Education, 2011, 208 s. ISBN 9781775782278. 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591" name="Google Shape;591;p86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Literatura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7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cs-CZ" sz="3959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598" name="Google Shape;598;p87"/>
          <p:cNvSpPr txBox="1">
            <a:spLocks noGrp="1"/>
          </p:cNvSpPr>
          <p:nvPr>
            <p:ph type="body" idx="1"/>
          </p:nvPr>
        </p:nvSpPr>
        <p:spPr>
          <a:xfrm>
            <a:off x="539552" y="1592796"/>
            <a:ext cx="82296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lang="cs-CZ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http://cathryno.global2.vic.edu.au/2010/05/08/deep-web-vs-surface-web/</a:t>
            </a:r>
            <a:r>
              <a:rPr lang="cs-CZ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(deep wep)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https://www.novinky.cz/internet-a-pc/209215-na-informace-je-zapotrebi-nova-jednotka-zettabyte.html 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(jak se počítá na počítači)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18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https://s-media-cache-ak0.pinimg.com/736x/b1/8c/7d/b18c7dde7e01870bd4715b308241c155.jpg</a:t>
            </a: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   (myšlenková mapa)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</a:pPr>
            <a:r>
              <a:rPr lang="cs-CZ" sz="18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http://35d50322364c5467929d-116d0a662068ba1c259eb7735f950309.r77.cf2.rackcdn.com/Example%20Education%20maps/science%20investigation.png</a:t>
            </a:r>
            <a:r>
              <a:rPr lang="cs-CZ" sz="1800" i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i="1">
                <a:latin typeface="Arial"/>
                <a:ea typeface="Arial"/>
                <a:cs typeface="Arial"/>
                <a:sym typeface="Arial"/>
              </a:rPr>
              <a:t>(myšlenková mapa)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599" name="Google Shape;599;p87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cs-CZ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Obrázky</a:t>
            </a:r>
            <a:endParaRPr sz="32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8"/>
          <p:cNvSpPr txBox="1">
            <a:spLocks noGrp="1"/>
          </p:cNvSpPr>
          <p:nvPr>
            <p:ph type="body" idx="1"/>
          </p:nvPr>
        </p:nvSpPr>
        <p:spPr>
          <a:xfrm>
            <a:off x="395536" y="2708920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Děkuji Vám za pozornost</a:t>
            </a:r>
            <a:endParaRPr sz="4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 b="1">
                <a:solidFill>
                  <a:schemeClr val="lt1"/>
                </a:solidFill>
              </a:rPr>
              <a:t>Bc. David Humpolík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>
                <a:solidFill>
                  <a:schemeClr val="lt1"/>
                </a:solidFill>
              </a:rPr>
              <a:t>humpolik@fss.muni.cz</a:t>
            </a:r>
            <a:endParaRPr/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>
                <a:solidFill>
                  <a:schemeClr val="lt1"/>
                </a:solidFill>
              </a:rPr>
              <a:t>infozdroje@fss.muni.cz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lang="cs-CZ" sz="3240" b="1">
                <a:latin typeface="Tahoma"/>
                <a:ea typeface="Tahoma"/>
                <a:cs typeface="Tahoma"/>
                <a:sym typeface="Tahoma"/>
              </a:rPr>
              <a:t>Informační společnost</a:t>
            </a:r>
            <a:r>
              <a:rPr lang="cs-CZ" sz="3959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sz="3959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>
              <a:solidFill>
                <a:srgbClr val="FF0000"/>
              </a:solidFill>
            </a:endParaRPr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b="1">
                <a:latin typeface="Arial"/>
                <a:ea typeface="Arial"/>
                <a:cs typeface="Arial"/>
                <a:sym typeface="Arial"/>
              </a:rPr>
              <a:t> kvalita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436050" y="1052736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cs-CZ" sz="3600" b="1">
                <a:latin typeface="Tahoma"/>
                <a:ea typeface="Tahoma"/>
                <a:cs typeface="Tahoma"/>
                <a:sym typeface="Tahoma"/>
              </a:rPr>
              <a:t>Kolik existuje informací online?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57200" y="1952475"/>
            <a:ext cx="8229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Množství informací na internetu v roce 2016 bylo 7,7 zetabajtů dat, což je 7,7 bilionu gigabajtů - běžný pevný disk má 1024 gigabajtů.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i="1">
                <a:latin typeface="Arial"/>
                <a:ea typeface="Arial"/>
                <a:cs typeface="Arial"/>
                <a:sym typeface="Arial"/>
              </a:rPr>
              <a:t>“Kdybychom všechny tyto informace vytiskli na papír s běžnou velikostí písma, pokryli bychom jím celé Spojené státy. Vrstvou vysokou 4,5 metru.”</a:t>
            </a:r>
            <a:endParaRPr sz="28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90" name="Google Shape;190;p34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1000"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95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GREGOR, Miloš a Petra VEJVODOVÁ. </a:t>
            </a:r>
            <a:r>
              <a:rPr lang="cs-CZ" sz="950" i="1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Nejlepší kniha o fake news, dezinformacích a manipulacích!!!</a:t>
            </a:r>
            <a:r>
              <a:rPr lang="cs-CZ" sz="95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. Brno: CPress, 2018. ISBN 978-80-264-1805-4.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436050" y="1124744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cs-CZ" sz="3600" b="1">
                <a:latin typeface="Tahoma"/>
                <a:ea typeface="Tahoma"/>
                <a:cs typeface="Tahoma"/>
                <a:sym typeface="Tahoma"/>
              </a:rPr>
              <a:t>Kolik existuje informací?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200232" y="5930862"/>
            <a:ext cx="849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Zdroje: </a:t>
            </a:r>
            <a:b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informace je zapotřebí nová jednotka, zettabyte. </a:t>
            </a:r>
            <a:r>
              <a:rPr lang="cs-CZ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Novinky.cz</a:t>
            </a: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[online]. [cit. 2017-10-03]. Dostupné z: </a:t>
            </a:r>
            <a:r>
              <a:rPr lang="cs-CZ" sz="1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https://www.novinky.cz/internet-a-pc/209215-na-informace-je-zapotrebi-nova-jednotka-zettabyte.html</a:t>
            </a: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much data do we create </a:t>
            </a:r>
            <a:r>
              <a:rPr lang="cs-CZ" sz="1000">
                <a:latin typeface="Calibri"/>
                <a:ea typeface="Calibri"/>
                <a:cs typeface="Calibri"/>
                <a:sym typeface="Calibri"/>
              </a:rPr>
              <a:t>every day? </a:t>
            </a:r>
            <a:r>
              <a:rPr lang="cs-CZ" sz="1000" i="1"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lang="cs-CZ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[cit. 2019-2-12]. Dostupné z: </a:t>
            </a: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https://www.forbes.com/sites/bernardmarr/2018/05/21/how-much-data-do-we-create-every-day-the-mind-blowing-stats-everyone-should-read/#3ff7a21d60ba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478325" y="1941900"/>
            <a:ext cx="8567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Každý den vytvoří lidstvo 2,5 quintilionu bytů dat = </a:t>
            </a:r>
            <a:br>
              <a:rPr lang="cs-CZ" sz="2400">
                <a:latin typeface="Arial"/>
                <a:ea typeface="Arial"/>
                <a:cs typeface="Arial"/>
                <a:sym typeface="Arial"/>
              </a:rPr>
            </a:br>
            <a:r>
              <a:rPr lang="cs-CZ" sz="2400">
                <a:latin typeface="Arial"/>
                <a:ea typeface="Arial"/>
                <a:cs typeface="Arial"/>
                <a:sym typeface="Arial"/>
              </a:rPr>
              <a:t>2,5 000 000 000 000 000 000 bytů.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❏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Kvůli měření musely vzniknout nové jednotky.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6250" y="3292450"/>
            <a:ext cx="4311325" cy="27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5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Office PowerPoint</Application>
  <PresentationFormat>Předvádění na obrazovce (4:3)</PresentationFormat>
  <Paragraphs>451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Calibri</vt:lpstr>
      <vt:lpstr>Noto Sans Symbols</vt:lpstr>
      <vt:lpstr>Verdana</vt:lpstr>
      <vt:lpstr>Tahoma</vt:lpstr>
      <vt:lpstr>Arial</vt:lpstr>
      <vt:lpstr>Motiv5</vt:lpstr>
      <vt:lpstr>template</vt:lpstr>
      <vt:lpstr>Základy práce s informačními zdroji pro bc. studenty ZUR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 online?</vt:lpstr>
      <vt:lpstr>Kolik existuje informací?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 </vt:lpstr>
      <vt:lpstr>Surface Web x Deep Web x Dark Web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ZUR</dc:title>
  <dc:creator>Martina Nedomová</dc:creator>
  <cp:lastModifiedBy>Martina Nedomová</cp:lastModifiedBy>
  <cp:revision>1</cp:revision>
  <dcterms:modified xsi:type="dcterms:W3CDTF">2019-02-20T09:37:10Z</dcterms:modified>
</cp:coreProperties>
</file>