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78" r:id="rId4"/>
    <p:sldId id="295" r:id="rId5"/>
    <p:sldId id="274" r:id="rId6"/>
    <p:sldId id="275" r:id="rId7"/>
    <p:sldId id="296" r:id="rId8"/>
    <p:sldId id="283" r:id="rId9"/>
    <p:sldId id="282" r:id="rId10"/>
    <p:sldId id="321" r:id="rId11"/>
    <p:sldId id="322" r:id="rId12"/>
    <p:sldId id="293" r:id="rId13"/>
    <p:sldId id="294" r:id="rId14"/>
    <p:sldId id="324" r:id="rId15"/>
    <p:sldId id="325" r:id="rId16"/>
    <p:sldId id="297" r:id="rId17"/>
    <p:sldId id="305" r:id="rId18"/>
    <p:sldId id="306" r:id="rId19"/>
    <p:sldId id="300" r:id="rId20"/>
    <p:sldId id="287" r:id="rId21"/>
    <p:sldId id="302" r:id="rId22"/>
    <p:sldId id="304" r:id="rId23"/>
    <p:sldId id="303" r:id="rId24"/>
    <p:sldId id="281" r:id="rId25"/>
    <p:sldId id="285" r:id="rId26"/>
    <p:sldId id="286" r:id="rId27"/>
    <p:sldId id="299" r:id="rId28"/>
    <p:sldId id="272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0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9" d="100"/>
          <a:sy n="69" d="100"/>
        </p:scale>
        <p:origin x="60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08D7C-A5AA-46A1-8433-6E8E66305860}" type="slidenum">
              <a:rPr lang="en-US" altLang="cs-CZ" sz="1300" smtClean="0"/>
              <a:pPr>
                <a:spcBef>
                  <a:spcPct val="0"/>
                </a:spcBef>
              </a:pPr>
              <a:t>14</a:t>
            </a:fld>
            <a:endParaRPr lang="en-US" altLang="cs-CZ" sz="1300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1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5540A8-4B7E-4971-90E7-5D0504DFE947}" type="slidenum">
              <a:rPr lang="en-US" altLang="cs-CZ" sz="1300" smtClean="0"/>
              <a:pPr>
                <a:spcBef>
                  <a:spcPct val="0"/>
                </a:spcBef>
              </a:pPr>
              <a:t>15</a:t>
            </a:fld>
            <a:endParaRPr lang="en-US" altLang="cs-CZ" sz="1300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7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eklamabezsexismu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satecko.cz/" TargetMode="External"/><Relationship Id="rId2" Type="http://schemas.openxmlformats.org/officeDocument/2006/relationships/hyperlink" Target="http://zenskaprava.cz/files/kriteriaWEB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Sexistická </a:t>
            </a: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Josef Kotásek</a:t>
            </a:r>
          </a:p>
          <a:p>
            <a:r>
              <a:rPr lang="cs-CZ" i="1" dirty="0" smtClean="0"/>
              <a:t>Katedra obchodního práva</a:t>
            </a:r>
            <a:endParaRPr lang="cs-CZ" i="1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07" y="5577665"/>
            <a:ext cx="902335" cy="9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právní a mimoprávní regulace?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5309" y="1411550"/>
            <a:ext cx="11277891" cy="4420450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Veřejnoprávní regulace</a:t>
            </a:r>
            <a:endParaRPr lang="cs-CZ" altLang="cs-CZ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Zákon o regulaci reklamy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Zvláštní zákony</a:t>
            </a:r>
            <a:endParaRPr lang="cs-CZ" sz="2200" dirty="0"/>
          </a:p>
          <a:p>
            <a:pPr marL="72000" indent="0"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Nekalá soutěž</a:t>
            </a:r>
            <a:endParaRPr lang="cs-CZ" altLang="cs-CZ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Občanský zákoník – generální klauzule proti nekalé soutěži</a:t>
            </a:r>
          </a:p>
          <a:p>
            <a:pPr marL="72000" indent="0"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Samoregulační mechanismy</a:t>
            </a:r>
            <a:endParaRPr lang="cs-CZ" altLang="cs-CZ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Rada pro reklamu</a:t>
            </a:r>
          </a:p>
          <a:p>
            <a:pPr marL="72000" lv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015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Omezené možnosti obcí v přenesené působnosti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5309" y="1411550"/>
            <a:ext cx="11277891" cy="4420450"/>
          </a:xfrm>
        </p:spPr>
        <p:txBody>
          <a:bodyPr/>
          <a:lstStyle/>
          <a:p>
            <a:r>
              <a:rPr lang="cs-CZ" sz="2300" dirty="0" smtClean="0"/>
              <a:t>Obec může nařízením stanovit</a:t>
            </a:r>
          </a:p>
          <a:p>
            <a:pPr marL="72000" indent="0">
              <a:buNone/>
            </a:pPr>
            <a:r>
              <a:rPr lang="cs-CZ" sz="2300" dirty="0" smtClean="0"/>
              <a:t>a</a:t>
            </a:r>
            <a:r>
              <a:rPr lang="cs-CZ" sz="2300" dirty="0"/>
              <a:t>) veřejně přístupná místa, na nichž je reklama </a:t>
            </a:r>
            <a:r>
              <a:rPr lang="cs-CZ" sz="2300" dirty="0" smtClean="0"/>
              <a:t>šířená na veřejných místech </a:t>
            </a:r>
            <a:r>
              <a:rPr lang="cs-CZ" sz="2300" dirty="0"/>
              <a:t>zakázána,</a:t>
            </a:r>
          </a:p>
          <a:p>
            <a:pPr marL="72000" indent="0">
              <a:buNone/>
            </a:pPr>
            <a:r>
              <a:rPr lang="cs-CZ" sz="2300" dirty="0" smtClean="0"/>
              <a:t>b</a:t>
            </a:r>
            <a:r>
              <a:rPr lang="cs-CZ" sz="2300" dirty="0"/>
              <a:t>) dobu, v níž </a:t>
            </a:r>
            <a:r>
              <a:rPr lang="cs-CZ" sz="2300" dirty="0" smtClean="0"/>
              <a:t>je tato </a:t>
            </a:r>
            <a:r>
              <a:rPr lang="cs-CZ" sz="2300" dirty="0"/>
              <a:t>reklama </a:t>
            </a:r>
            <a:r>
              <a:rPr lang="cs-CZ" sz="2300" dirty="0" smtClean="0"/>
              <a:t>zakázána</a:t>
            </a:r>
            <a:r>
              <a:rPr lang="cs-CZ" sz="2300" dirty="0"/>
              <a:t>,</a:t>
            </a:r>
          </a:p>
          <a:p>
            <a:pPr marL="72000" indent="0">
              <a:buNone/>
            </a:pPr>
            <a:r>
              <a:rPr lang="cs-CZ" sz="2300" dirty="0"/>
              <a:t>c) druhy komunikačních médií, kterými nesmí být </a:t>
            </a:r>
            <a:r>
              <a:rPr lang="cs-CZ" sz="2300" dirty="0" smtClean="0"/>
              <a:t>tato reklama šířena</a:t>
            </a:r>
            <a:r>
              <a:rPr lang="cs-CZ" sz="2300" dirty="0"/>
              <a:t>, popřípadě též</a:t>
            </a:r>
          </a:p>
          <a:p>
            <a:pPr marL="72000" indent="0">
              <a:buNone/>
            </a:pPr>
            <a:r>
              <a:rPr lang="cs-CZ" sz="2300" dirty="0"/>
              <a:t>d) akce, na něž se zákaz šíření reklamy nevztahuje</a:t>
            </a:r>
            <a:r>
              <a:rPr lang="cs-CZ" sz="2300" dirty="0" smtClean="0"/>
              <a:t>.</a:t>
            </a:r>
          </a:p>
          <a:p>
            <a:endParaRPr lang="cs-CZ" sz="2300" dirty="0" smtClean="0"/>
          </a:p>
          <a:p>
            <a:r>
              <a:rPr lang="cs-CZ" sz="2300" dirty="0" smtClean="0"/>
              <a:t>Limity: jen reklama </a:t>
            </a:r>
            <a:r>
              <a:rPr lang="cs-CZ" sz="2300" dirty="0"/>
              <a:t>šířená na veřejně přístupných místech mimo provozovnu jiným způsobem než prostřednictvím reklamního nebo propagačního </a:t>
            </a:r>
            <a:r>
              <a:rPr lang="cs-CZ" sz="2300" dirty="0" smtClean="0"/>
              <a:t>zařízení</a:t>
            </a:r>
            <a:endParaRPr lang="cs-CZ" sz="2300" dirty="0"/>
          </a:p>
          <a:p>
            <a:pPr marL="72000" lv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44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Komerční projevy v širším kontextu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42913" cy="4389202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1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Svoboda podnikání – čl. 26 Listiny (v režimu čl. 41), NSS </a:t>
            </a:r>
            <a:r>
              <a:rPr lang="cs-CZ" sz="2100" dirty="0" smtClean="0"/>
              <a:t>3 </a:t>
            </a:r>
            <a:r>
              <a:rPr lang="cs-CZ" sz="2100" dirty="0"/>
              <a:t>As </a:t>
            </a:r>
            <a:r>
              <a:rPr lang="cs-CZ" sz="2100" dirty="0" smtClean="0"/>
              <a:t>38/2015-31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regulace reklamy představuje zásah do práva podnikat a provozovat jinou hospodářskou činnost zaručeného článkem 26 Listiny základních práv a svobod. </a:t>
            </a:r>
            <a:endParaRPr lang="cs-CZ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musí </a:t>
            </a:r>
            <a:r>
              <a:rPr lang="cs-CZ" sz="2100" dirty="0"/>
              <a:t>být vykládána tak, aby byla zachována proporcionalita mezi zájmy, které vedou k zásahu do tohoto práva, a mírou omezení výkonu tohoto práva</a:t>
            </a:r>
            <a:r>
              <a:rPr lang="cs-CZ" sz="21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z</a:t>
            </a:r>
            <a:r>
              <a:rPr lang="cs-CZ" sz="2100" dirty="0" smtClean="0"/>
              <a:t>ásah do práva podnikat v rámci testu proporcionality (vhodnost, potřebnost, vážení v kolizi stojících hodnot)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jde o liberální svobodu jednotlivce, který neočekává žádné plnění od státu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metodologie přezkumu: nikoliv méně přísný test racionality </a:t>
            </a: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39608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Svoboda projevu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42913" cy="4389202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1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Svoboda podnikání – čl. 26 Listiny (v režimu čl. 41), NSS </a:t>
            </a:r>
            <a:r>
              <a:rPr lang="cs-CZ" sz="2100" dirty="0" smtClean="0"/>
              <a:t>3 </a:t>
            </a:r>
            <a:r>
              <a:rPr lang="cs-CZ" sz="2100" dirty="0"/>
              <a:t>As </a:t>
            </a:r>
            <a:r>
              <a:rPr lang="cs-CZ" sz="2100" dirty="0" smtClean="0"/>
              <a:t>38/2015-31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regulace reklamy představuje zásah do práva podnikat a provozovat jinou hospodářskou činnost zaručeného článkem 26 Listiny základních práv a svobod. </a:t>
            </a:r>
            <a:endParaRPr lang="cs-CZ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proporcionalita </a:t>
            </a:r>
            <a:r>
              <a:rPr lang="cs-CZ" sz="2100" dirty="0"/>
              <a:t>mezi zájmy, které vedou k zásahu do tohoto práva, a mírou </a:t>
            </a:r>
            <a:r>
              <a:rPr lang="cs-CZ" sz="2100" dirty="0" smtClean="0"/>
              <a:t>omezení</a:t>
            </a:r>
            <a:endParaRPr lang="cs-CZ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z</a:t>
            </a:r>
            <a:r>
              <a:rPr lang="cs-CZ" sz="2100" dirty="0" smtClean="0"/>
              <a:t>ásah do práva podnikat v rámci testu proporcionality (vhodnost, potřebnost, vážení v kolizi stojících hodnot)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jde o liberální svobodu jednotlivce, který neočekává žádné plnění od státu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/>
              <a:t>nestačí tedy (méně) </a:t>
            </a:r>
            <a:r>
              <a:rPr lang="cs-CZ" sz="2100" dirty="0" smtClean="0"/>
              <a:t>přísný test racionality </a:t>
            </a:r>
            <a:endParaRPr lang="cs-CZ" sz="21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03194"/>
            <a:ext cx="3365390" cy="15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524000" y="6207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711450" y="1"/>
            <a:ext cx="795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Josef Kotásek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bg1"/>
                </a:solidFill>
              </a:rPr>
              <a:t>Masaryk University, Faculty of Law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703388" y="3729038"/>
            <a:ext cx="8640762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2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>
              <a:solidFill>
                <a:schemeClr val="bg1"/>
              </a:solidFill>
            </a:endParaRPr>
          </a:p>
        </p:txBody>
      </p:sp>
      <p:pic>
        <p:nvPicPr>
          <p:cNvPr id="43015" name="Picture 2" descr="http://www.mediaguru.cz/wp-content/uploads/2011/11/benetton-1991-baiser-248x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7484"/>
            <a:ext cx="4488873" cy="29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http://www.mediaguru.cz/wp-content/uploads/2011/11/benetton-1989-menottes-248x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8" y="4109245"/>
            <a:ext cx="5141824" cy="23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6" descr="http://www.mediaguru.cz/wp-content/uploads/2011/11/benetton-1996-chevaux-248x1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51" y="397165"/>
            <a:ext cx="4832494" cy="314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benetton-1989-bebes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59" y="4065807"/>
            <a:ext cx="3989389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1524000" y="6207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11450" y="1"/>
            <a:ext cx="795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Josef Kotásek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bg1"/>
                </a:solidFill>
              </a:rPr>
              <a:t>Masaryk University, Faculty of Law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03388" y="3729038"/>
            <a:ext cx="8640762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2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i="1">
              <a:solidFill>
                <a:schemeClr val="bg1"/>
              </a:solidFill>
            </a:endParaRPr>
          </a:p>
        </p:txBody>
      </p:sp>
      <p:pic>
        <p:nvPicPr>
          <p:cNvPr id="45063" name="Picture 8" descr="http://www.mediaguru.cz/wp-content/uploads/2011/11/benetton-1993-hiv2-248x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6" y="620713"/>
            <a:ext cx="4451394" cy="25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2" descr="http://www.whoswho.de/images/galerie/benetton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1" y="2353686"/>
            <a:ext cx="3722254" cy="301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AutoShape 4" descr="data:image/jpeg;base64,/9j/4AAQSkZJRgABAQAAAQABAAD/2wCEAAkGBhQSERUUExMWFRUWGRsaGBgYGR0cIBwaHBoaHBscHRkbICYfGB4mHBwbHzAgIycqLCwsHCAxNTAqNSYrLCkBCQoKDgwOGg8PGiwkHyQtLCwpKi8sLCwsLCwsLCwsLCwsLCwsLCwsLCwsLCwpLCwsKSwsLCwsLCwpLCwsLCwsLP/AABEIALkBEAMBIgACEQEDEQH/xAAcAAACAwEBAQEAAAAAAAAAAAAFBgMEBwIBAAj/xABHEAABAgMFBgMFBQYDBwUBAAABAhEAAyEEBRIxQQYiUWFxgRMykQdCUqGxFCPB0fAWM2Jy4fEVkrIIU2OCosPSNEODk8Ik/8QAGQEAAwEBAQAAAAAAAAAAAAAAAgMEAQAF/8QALBEAAgIBAwQBBAIBBQAAAAAAAAECEQMSITEEE0FRIhQjM2EykXFCUqGx8P/aAAwDAQACEQMRAD8A0navbtFgmykTJUxSZgJK0BwltCMz2gEv20WbApUtBmKEwICAsBSklt8JIdq5NA32w2acq02YoxeGEErFW84HR2J7QiXrdnh77jDqhcsLD1rXebvCnOnQWltWjUJXtelqmJQbPMTiUASVJo5Adm5xJbPaTNQpYF22haUKwhSVoL0BoA/ukFoyGRLxAYWD1+7mzAAAdEqCgMuWUSTL1tqFrKbRMUMbgqCSSQMIVVi+FgzEcY22Caav2yJQQJtgtUt6hwKt1aOpftwsTkLROlkH3kg/6SWjPZe09q3FLtDqTiASuRRlBjWWnkM4tXntWZrA/ZlS0LSpKJqVhRZLMpRIDVJy0EZbOpGg2b2y2FZAxFL/AB7vzIaLKfalZT5VJP8A8iPzjM5trlzMLWWxrJKFKIUE5KcyxQjC1H4Z5Qbn7HWSbLBCLMFOCcMyaGAUHSGRVw4dhnwEZqb8G6UvI7r9oKGT4clUxzXCtFBx5x2faHLHmkzE/wAxSPxjKdoNm7FJlFSd1YBYIngtwdKgFK/LpAudtpLQwlyHSAQxJapGe8eDdz2xyn4Ciom7WbbWUt2SQ3xEDjrrlFr9ox8BPcRgl07dJOBCwd4spWgFMNACS3rD1KmbqfDUGIfVLg8DUKhbyzjyMWOMuBzO3crFhwqfqInRtchQBSgqB4EH9VhEs8hazUrSBxKhwyKVEERenXWcLJmkasySOlQ/rGrqH6MeH9jaNspLsaHJiRE0zaMAP4avUQgyrpQEOVLJzKgwDHJyH59Y+tNkwlPhzFgOcQIZ6OBTL56Ry6lXujJdPLwx1Vten/dK9Ux2ratAD4FeohAnqWw35ieIcCoObx3LvFaH30njjanPdYnX9ZtXUY3yKeDL4Hg7Yo+BXqIjO3Ev4FeohP8AEmgggpWNQEN6b39I9tN4JoFSWOrUqcn5nrBxzYpeQHjyob/25l/7tXqI9Rtqg/8Atq9RCKudJDFfiSxzS49UvF2R4JS6JmLhX9GGrS+BLeRcjinbJHwK9REn7WI+BXqITvCB1rxjoOMlP1hmmIPckOw2gT8J9RHido0n3FeohS+0Uqa9Y4TbWJjNCO7khxG0KfhI7iPv2gSPdPyhQVbNYiN6DjG6EZ3ZDsi/0n3T8o+N/p+E/KEuVe4HvJ7mKd47TJlpJUotTJJOeVcsq5wLUVywlPI+P+h7mbTIHun1EcJ2pQfdPqIzeXtLJmD94U8cSSP6aRblXhLIKhOSQOAJ+QrHJQ9nOWT1/wAGho2gSfdPyi9ZLYFuwIaMftG3cqWaY1EaYcP+ov8AKG32Z7TKthtBKQlKPDwh3NcbuewjpRilaNhOblTOPaVYJcyZJxpJISplBRBFRkxjOtobKqQlKpcxWB2UFMo51qQ+UaT7RUKMyThFMK3LningC/yhTkTJhB3e2NJflVvm3ePMyzqbPShBuKBUnZWXaGKRLAwjCsBVegcNV9Isy9g8FQpSv4BMUkDuQX4NBUW3AoAggkBy6WHUuwi2m9XDvTmn+j98ucKWUY8QG/ZdblnQ6SkgLfu2GjRVOyNrTRM0FB0LEvzqxENKbZ/A7h6OHFK1iwLyTqFD0MMWT9i3D9CjZ9l52AmYlJmaNLcMSNcTijmnSJ7PNtImpQvB4ZcEiWN1xmApBI7HMw1y7dL+MDqGiwhlMyknofpBW3wDt5MY9o81p0uWMJwoG8lq6AkjVg+QhUlzOdOEaf7TLkJtKJqpRUkyhk9SlRcEjkQePaEBGz01SyEoUBmH4HKtH6wamoqmcscpbxRREsUYg8QIc7gvG1WiT4EggGWA6iQCz0YmuYakA712Rm2dCVqqFDMF68IYfZvY1kzFqxBIADg4XLksTrx9IDJKLhqQyEJRlTDtiuO24t61t0OL/wDIA6wxWu0TZQDDGBTzgccyrtFGSlUtYABU9SpSyW40L8chF61yzMQ6VJJFRiGJuORfl+cQubsrUVQPtd4zGwgS0jVpgzfLCAOMQTbQs1K0ANXM5ULMekXLNa5KT4VoLFSXAloUABWmSuEV0z0nykqTWoSRRuYoW059oFmlC1uoHCqlXDGhYu/DMU7xS8fAMcxSymlAnC9SGcDJukG7QlIGIYhqRhJdjVwzigd6acYAXraUrCkOUocgtQqGoq7B4K/ZsItvYM3VfgWoJSXqHycDnyeDL4lOlnbPDwJpxhR2asUlIUmWFKKiCagUyZ3Gp0/CGa6pbKWkyylgC5U7ucgTUdHjl8f4mZd3uiS23ZLWk7jrVXECaHN201pWKdnTZisSikqKWxEg50zPXhBuV73Jj6uPwhcu3ZabMtJImnACrESspVnk6Ul3cVbjFeN3yRzVcDTIuqSDugcKH+sULRJKVMElRxMx3acahjE9uu6ak0KX03SoM7itD+so+s9nV7+f8Ls/Vn7Vje9KDpGPDGatkapjABUqYkkFsiKcwSflHC5SgHVQEgAAglyWy0glKs+Il8QLUIJHZwX0jq03Pj5DUUL8C5BJg/qJvcX9PjWwr35aFYCmSoiZSmAqJFdQGT3ijdM5eEieF4iQ27kDzYAd4Z7PcIllsb1eqatwz/COplgKgJbAJzUoasXYAOwc6wzvyYH08UB5knwEFctKlqwkElgw50Nfqzwq3haVTSSXDkUz78zyjQb2mS5cpScRAViTxLmpLnpnWFyz3PJmrwpnBmxKVxGoYih79oQk73KLVFW4btC5SyoYsJDqrkGyyZgD/mhjtVwyzIDO2J6ULMRUgZPzAoOkS2C4paUpSlRCUqdmzbicny/IQZmqSAA9D+tPqYauGIk99jOtrrmTLShWHCVHSrbuVTWvKGv2JysItXMy/wDuRJtHOkiWRNQlQSHS41ds9MoveyiwBEuasHz4KO4DYvzhsJ/6RcoW9QR24WypXRX1ELclXzg/t8sBUoOMlN6p7wsy7SAOAGrado83qPyM9LAvtotOGq8eLsqVZpB6gEfOIBbUs4L9Pyjr7Un4m6/1hCYxpnZupBoEhB4po3pHCwUlnOf6zyiYWkUIIbsfrEc0gqNXPGlYYmhbTI1IBOURqsSTlnFuXLDZU4RVvNKlSlplHDManHsdHFAYJSFyWwOvudMs8hUwLLpZnqHJAqDnQwvS7/QohTgHgwHWnCIlbSHCZFtlqVLycOlaT8XBZGbKhavECVMaUsTZZqkgEHoQagiHywakdhzrGMtuk2ecorExUpDMWG6ZnAAU5nTvDZclhQizoThQHQCcRdyal35xn122mXLmS/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/CAKNn8a0qBBlipDjSrAD8G6RVBbavAlzSekpbNLMiYETgd4Jo4GZCgSeDavDvds4Gb90lVAyi7VDP5yH/tFedZsTkyUKw+VW6/vGhbE/VmiWRjFRLwlJZiwJDmoP5tASercJKlQStMxMolS5mELSUkN1ZW69Q50hUk7XzrLOWhJlzGwupyoK3XcGjZtlFnam+Zc9Iky3MzGGLAPQjdOecI0+zKlTVJIJKTXq3HVor6Wr+RH1Kbj8TVrr2qVMQlSilBZsNSKHOoy7wZmXwlyKJKfMFHDXiCYXrkuRUyRKUgEDA5c5qc6jtwyg/NuRK1FSlEvoketda6xk03J6fZ0NKitRaReMo18RHdQ/OIZd6IJdKn08qmfPNmoBWKl4ypEiWpa0MAPeDk/rlCHO2nXidCChJqlGGjVrvOGJ1pSA3GqKY9XhbGKVJTV/M4HHRwT8s4+l2lKElRPVlFXpXKEKw37NTMImJStOZBAerZEigDa9oZLJektRJRLlh2bcSOz5KZsxSMujnHwT2y+0rSRhJSdKEU1GjwvqnJSokISHq7n827NpBK129MhylDkgpFMnY0TrlRtTElh2mmMteBKknAkOgDMgAjiCS+uVIbHdWxUnWyIZNrtJSkpJShiaHDXoB86RUTtVN8USyVKUS4xFwaZnRtM9IPLvazlRfBukv5TSvpHPiyVg4UJJLbwCeWo5QLN29F6yI8aS84A4qkBRAoaZltPlDDsNdZk+KMZUklJS7UG9wAGucK9insMI8lWAzDnLjDdsfaEq8TCXbC//V86Q7HJNoVNNFPb25fHVJUAHQFsSMnw5QkWyyzUJY4kgUDBxyYc+J7mH7bS8lSjKCSkKOLzcA3IwtJvCaujIHPEkh/5QASM4j6inkZZgclBegfYrAtnBUQausBhTLOutGiVN1TQHKkKDnJRyrRqcvWLNqnTJcvGvC4LEBBbCSG3i7+lIHr2jWqiAlfEMH+hpE+y5H3J8Hpuqaoq+7caGnDjyMTWa7Z6QEqxPyqPVuMSWa85xSHSxL6jtRz9Hitdt+TJySglnBBUFNViwAIpVso34mfL9FiddsxIUZjgKGYIBcirNrWFxd6rlKTIX5iCJc5qKSBRxooZEfonEKX4f3hJI4klvTLtAm+p6fDKVl3y5nQjgRmCKiOUldeCbLbF2/7yE+QJpTvy2StdAC9AHepBZm0J5RU2TQmZMIVLCwyVAkZEKGWpoT1grOsaDZV+RRAcCu7V2rrQ1zLwF2XtKUzikkOQRSr9C8Wxd4mkIaqaGva4vZXywLDcgcQI6Qx3bbkzpaWqrClzlvYUk115+kLu0c/xLItkFnTyPmHOLdxTQlZCEpCcRAOZNetADw4RG39tfpsctp2GGY+XPJj/AFDiFW0iYu1rSZ2AZy8f+kM4HYEmHmUiXPVmKecj5V4/lAbaLY/xAJ0pZxD3VVSQXI1DcP1U8eNyVj+9GMlYNVImPKAtHmWkBlLLhi7oWni4cReuGWJPiImjCma4SooYlQcCqXxboHujUx3s3cH3iZ01W8BRKaAaebETxhgtVlCFAFlAHGgq4h6h/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/I1Sr4XZ3Sy04d10u27TNNKc4+V7RlpX51KbRQJfWsOM6wIYnAAFPQavXVx8oDXtcNmEtapkhDAByAxqQHfvE/dSY7tauCsnatVpmJ3UkYaIBoVGpLKfRqRRvOzSQCpUsoVxLvUueQz0EXpF2WWZISkS/DxkkLStKqpFCFAnSjFmaCdrsaRZloVMMxIQWKgCRTiM4nyTt3ZdixqMaozJa0KmEIBchwxbJ8vipF65Zxx4PdIcNpWrnSBMoNOqKp8lBmOL5BnOR0gtcM7FMoDwJAbMlnDEP0pFTpIkabe4YnSQZksu6UhT8XamnM5nhE+NQSkJU4A41oMvXtBGXdoP/ALZY5ly75kkMzZxwqzS0guFdQxY5k4RV/VoDWhWllVEqUST92nE7kUfi/wAQjpCZKHxKSt2NA3y1+sV7Rd0vC+NYo4OHMFtGfLk3fPiVdcsfEs8CQnpTT8ILUgXfBNarzQhvD3yW0yD5dW+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/UQQNpYsFECjVJ7PwgffE3EUnEgqA95g/c1+R0jIsOmBduLjmow2hIXLmHdIRiYhIfE7mtGIdoV1bWTV+GhRBUFpLsKsfeZmI4jOHr7YohJUAMIZgX/6mD6acoQb9SJc9C5MvCtyslwoF1kBke6Ax9ekX4ql8WiLNDStQ9WmwmZLWmYyxgVqoDItQls6wj7LyB9oQpgmpYcaF/wAoblzEqkqx2h1lBoFgsoigOEN5mEItyzUy56FFflVWhNDR37x2BPRJE82tSNDvcBciYKjdegGlW46cYEWa+FYlALlyQS5WqmJwCcAzavz7wUvS0IEiYRMSCEnPpwBfpFGfZgBItGEBkIQviKDCo0oQadxwhGOSS3RQoa5cjvs7KHgbgcuXId6MAACAcm1iMWhaUmWoHEAH1A4Zs5ZwwBgTJta5aTMSuYCAaBIUDwxAhxWjvwpAGTedrnqmSxLxhRxE0QUgl8ySAxyVnR+ju45x2NeFQnTY83fIUaJ8xDsad682rzi9eIZCUqQlSgRTE1FPVw3DvCLKlW6XMlzkJXMmEKQRulIdhQJUWDh8RZyNIu2q1zUhpyiVhypxkWBNMmoO1YFz0wr2aseqdrwFLbJU0zCGTg4lQd9M2OXeAM6ZhzBB5bp51A/CJpG1ckyinCuXMLMoqcUIJYgCIxbFLLBSiGy3sv8AmGXyiZpoqiS3WhBmJGIhyMwDXKmEp+kNE2zpKGXhUCQCMNDnmFPwhTRZ1YkqBUioLp5HJi4htmUY4ictf/yYyzJ8i7bLlRJ8RaKJUDilhLoUjCApKkoOJBBSlaVMwPCKg2YkEObKtD6oml+6VBTf35QwSrxkJUErZK1F0u1Tl1SchVn0izMBzhryySVCVBNu0XLLNSpIGHygZmrtqAGf84H394fhrRMJTiDChJehB6PrHBPIHqPxIjifICgysv4VKSPRJEAsifIWiuDPDPwrBTiDZjV9aineDyNpAUYSGYaxcOw0la9wqSfhJJHZXm9Ynl3ChAwk0FCAG/qYTkkj1cUoyjuZ7bbQZsx0IIWo1JNO0Omw1y+GMUwpfSo568ekW74u6UJKN04ZeQzYH8PlWFxViKiyVpHHFUAcd2v1imOVSjSPOy43qbZpgQGer6ekUbXKxpON+ShQjm/HKsUpM9Xh/d2uSCEABBQBUZ1WQa8dOcXLXiVZiopxTMOSd7ecZMWLdYK9ifTuL32cqdlHUUAqOjjrFmbd7p8ysQ1LihzyLd3irImzwpXjpmtphQlTcyVJP1j60XlLSCTNJbJCpYQ5/mAjNTC0I9nSZi0ELxAgAJYIJppiK3CXhu9lclaTaCtqmW2T+/mwaEeTtXJZiVJoKFL/ADBf5RoXs4vCXNE7ArE2B6EM+Pj3inA3rRPmj8bPvaLI/dLcshK3A1cp01hakW3CgNhJHE8ajPlrDd7QB9yKDyqbkQU6awmWS7CapWpuDFgeDip6EtE/VL7rKOmf20XpV5q5cqA8OMVjZFYiCSRo5/D9d4nlXSs08RupV+LvEM65MAJCEqGvGnFwCYmrYeqvYrWsMQBMQCeaSfQue/WOF3YpWU1Kq6mg5UAb0jpRoMCQk6uKEdiB84icFVFBxoDVvxHOO/wMK86ylBUihLBsOVRpQQH2g2BtM5QXKGPAhKWSwUCHphUQSau/OCFtczDvM4z4HKBlivO3BSpUuahGECpAOIfEN2oPPvFuC07I+o3jTA0zZcy1ITPmpRmcK5cwEZBlFKCoAglixFDAa22RCJqkhlIehSrFT+bCkn/KOkHbdd9pmqInTxiyDMeLCgcZmkRWe7J9lPjeEmckUIWAoNxbzJL6iLO4k6Iu1tZBdGzE6cfurOpRAxVJTu1qHZ66B3aNWsKN0S1pkKm4AJiDuKAUmoIc6aU4wqr2itK5EsyEy5ONTKYOoECjksBQUCUhqcYVbXes4WkzFKaalQqndqmnu1LjMu51MIyJ5P8AI7G9H+DUrhmmSTKW71Seac08jSC4lJmKJTmoAejwt3XesxW/hOEnxQouWlqyJWc8JdBBghf9pUbJOxLIIRQgJCnChwbo4qM9GiNNp0yqSTWpBOzHwZikLaqQsE0DOoGp6xS2xlpVLC8YBwkHCUnEkgkHXmH5iMvuqzm0W1EpcxakmYU4lVOEE1YuxYRoF53FNTKWVTAvClVVUJASW7to+kNyfFaUKxpN22Adn7pkDCVWhSVqS5TgOEOx8wOYZiSBkdKwcGzxVWz2hMwcAWNf1nSFeXe3h7s6WpFAxQX0byltQ9DB/Zm9JSphacnymijh6ebXWhOULlGT3aHppcMLXbYbRLV96hZQ1WBWDQg0S5+UXps8FCUhJSlOQbDTRg7+oBiaVbpbj75H+ZP1eKlt3jQcRQmFS2Ry3YBv6Qce6klwC9QyiMxQ6NTWFWbeU6SslC1JLqJS9C9S4yzfSGm956FTVmo3mOIOKDD+ELu0FiCWUCCCKkDXm/6pDIPemHJbBO49sMT+IlNciHG8SOwGeUHxfshSm8TC5UADTy0d+B0dox6yW1SFks9YOTVS1BKiTSoakOngpiIZVJfs14DAgEVCgKgv6N9XirabEZgoreHHI8n48DCFsfthgJlKJTLUSxYqKCciG0NHoY0JNoY4gCWzGujAdYly46dMbim1vHkHSmUCk1Boe4hOSMCiKk5bxJyLUIIbqYYJNtwlWN2FCBRSScqFq9Yqpuixq/dzlSn0mAmvUFuELwJqy3qaTQKmTXoxHCoPygNa7etCzhWtNB5SRpyhsXs1Mb7pcqaMxgmAHskiFe9ritCFqK5Ewcyg6DiKHtFuNb7kGSW2xyjau0Jynq7n/wAocNmb4mz5CjNUDv4Q4TUNyYUf6Qi3ddiZhONfhpBqcClaHhR8qE6w5bP2KzycQRaErCiCMScBHrQxuVRS2Ax23uLO1x//AKVlNBu6BnYOcm/vGg+wRRItb/8AC/7sLF9XLMnTVLk+GtJAoJqHoGyUAGh39jdzzJH2nxJeDF4TVSQW8R/KTWsUdPLhCM8dmM22aSUpAaqV0f8AlhIu2fhWxyMPG2agEAnRK/wjLvt6ZSwVbqFHPLCrM9AdOfWJupjeRjem/GPCLbKTQlR5MPlFhFslDj6CE0XpKOUxCuigfkDWPlX3KQXXNSmhZ3/R7RNqneyHPHH2G73sqSypeEJKVE56AmjZU5GAE6WiYndKVjQpIdPMEVSaco7st7eI6gQlCXw4gd6hxKAbLC/A0ygZMsEpanCmUclIOFTZFiKkGN87hpNKijaLTLkzgiapSpagH1IBLF1Eu2sM1vuFCEpmyAnwyEuEmhFWNaV1EIe1ImjCFqSvPCrCymp5uMN3s2v4qQbOvhQK/wCodxvesWQVJMkyu3QOvG5yd+zrMtQ9xR3D0xUQelOkULHeiiAkKOIUISHf0/IxqEm5LMlWEy0qJDsp1UJzZRPDhBuRZUJACQEjgGSPQQbip7ehUZuG5kl13Xa5ilIEpbBQUcQws6QAXU1C0X5nsonzpqlrmS5QLUcqOQGQDfONTSWdgO35x8mNjBRdgyyNqqBGzmz4scgSVTDMS5qRhbFmMzT6PC/t3dy5UkqTMWJZUkNiLEFTFBGR49BDuqYNYpzVypwMhbKC0mmhHB9FChGvpAzUZOv6OhOUd/7MwuG5SL1UoBgleJmLHGMtGoSYZNorss0xZUVJRPQMbYs8NWUgnXiGMW7NcK5EzCt5iCQAo6ow4Ug8wGT2HGAF+bKGRP8AFl4RKJok7xCmqCFPmXILnSEPUufBTHTJqgOqYJnnKTUgvT6eU9i7ZiLNwWBEqbjKkjzNiI6EfrOB972Vt9AZvMlmHUcG4N9IJbIXkFY0krxOCSU0AZqqFGoM4B3ptFG10xkTbZb/ALwVyzb1ZvnHtov4WZIUJS5qVEuUHIjJyXc9eEei0nEE4Fl3ZW6wYakKJSO0XV21UqSpYlLmN7iKkj0NO0Kh/IyfAt2S6/GSFhaUuPKo7wfiA7RN+zk1LAy5cwGlS3dmr0aA09c3ET4TOcgtPXJQHHSLFjvWYkjemy8qMWz/AIQoH17QSW4btrkQ1XecROGr+UZg8G0r9Ikk2SYkOpJA4GhiC22sqmrUkkuol+pNYnkXkpIActzj1NLaPLUkmey7Kkl3b6xptw2pJsqErm4lioqKAOAC1TQ68uEZlMRMmt4e8sDJILnsM4lssu0oQuYWRheigQSwNWDZHQ694XLDKSGxzwi99hs2nt4E5KcKiwG8kA82bEMmeAn+Loo5Kc3BBH9IktNutK8AUjxDhSxSS5fKgcakUAzgjY9nrVMH7paP5ykN2d/lEehJbljyW7soyLak1SoHoYatmrymLQoFamGmL6jPKFm23DMSfvJPdg3UKEX7JYEyrLMKpqsK0lgVqIBZk0A0NHrWBaRtti9f15jx533ZBVMVUKoW3S4I4uXB1MUpdpU5wgtSmZ4aGsDrTaV0TQBORYPWueo1iM2wu5z4j8qRcsexG8lMNC1l6s4+Ld+rRqfsUmP9qqD+6yIP+84RjUm3l6qI6k/X841r2DzQo2xq/uq0/wCLwgscKkgcs9UGPO1rbj5Mr8IyO8VpUtcpacKVKIQp3Ge6591QpyMavtihzLzZlOz/AMPCMsvFvEUkoOBRIScwRwIYM/5RPn/IxmD+BcsVlEuWlDZCJkTJbsMPBg2cUrssZDla1LCWwJJoABRxkpjxd2HOLs6co1BKQ2SaDo2QfQCInRYrLC0UNNDpwB/XVoCmfLmOP+lQwq6sa9xyi+JSlFlKUdM6frvAhNpSs4WL8FJZ6sGfPtWNijbAe1SCFoGIqGGmLMB8sWZ716x5Z7cqTbSWShRKSAkkgEAEMaO/4xFtZNaYkO7JFDXMnWF82hSqkkkMxJchhQdo9HHDVE8/JNRkbLaL6InyZ9RLmJAH8wzSW9e45w3SLQFBKk1BDj0rTlGZ7I2n7VZlSCd8uqWTQYxmO/58omlzJ4SlOJWEmuFz14BwAaDWJZXBjoxU1X/qNFtl+ypPnWH4Zn0H4xUl3zPnVkymSRSZMoOoSKq7PENy3TIlpC0ArOeNVSOgyT2DwRVMJMdKb8sWopcL+ykq7iojxZq18UpOFPoCCR6RblTwgMlISngA2vz6xI4cH1jmYoGkBxwwrvktWaaFDCTCdtteBBVZ1ywAcK0rKwygDokhnejPRukG518SpJZS6j3U1P5D1j28Lvk3lZynMpJCVapWMweXHsYdF61pfIt/blq8GcCW1DiSeIy4VSqnPSCmzslKQcGEirtQ4uBfRtQ/4wIt1y2mykpBJAd0mvoOgFQ0FtmLSTKUfDw11LCgApuuavT+jplHYtUi9ZdpQiYoEYkOQzBxUjP3hrWGOZLlWiU1FIOvDoc0kRmM+8ULKilBQpWEs5IeuLCS7jI1qHarQUuK/FyjQmrEgmh7cW1jtLRjSlwMRkTbKWWg2mzk0LOtH69OYidd1SJ0iZMkFjgURVmOEs490vFy7b8E2oodRR/XURY/w+UtSiUB1ghTOlwXBBYjSGR0yESco7H54lzsJI4wzbNrl4FKUMSwd0EOB2/ODG3Hs4TJSufZlOgbypas0j+E+8OtRzhR2fWcZTk8eljakefkTiO1t8OchxuKb3KGmVdYBWuVMH3SpmJEweYpDiocOM3Dxdsww5mlY9vucEWZQ1phV/FiB/OKmlRIm7Vki5Ckii6D3TRw9cJO9kPKSYms+0U5ALLcA6h9f66QFlylHCqVMB3XZTqBKhUZFKTRmJBqOERi8UikyWpChR01B7Go7KMeK8dnvLIkOlj22LHGh2eqNQ3A694lXfdjnpKVpKUqzGEo55peE+Vakq8qkkGjEgGtMixjtaN08Rx0qPxheihlp8B6dsFJnf8AprQQDod8acCDk2kCbZ7MZ6fJMlLfi6fqGHrENnnlBxA5agscyIc7LbVLSApTkAHsQ4fs1Y15ZRA7MZGW31c8yzLwTkYFEO4IUCC7EEUbSkar7AWa1gf8KvEfetz45wtbeoGGSCgqLqrR2pTioOXbjDH7BFDHbQNPBr/92mkXYJ66ZFmhosftrEP4f/NT/LwjMLyQMSkFJFSHY5deMahtWtsGtFUdvhjMZpC3IrXI0Y/jXURL1P5GP6f+JTu+850s+F4aFUxCaThJHOhry7xYeYs1ISx+F/rTvHyFJRVWWuZ+QBPeJUzDmEL7sn/UXA7RLLfdIqWx4bOr3pq8OqRhAPInC7d+MWLwuUs4TiSa4WcinAO4iJJVwSOjqPzYfKGOyWwKSjKoq54cAxevOOSMk64M4ve4DOLjPCwelRlUA4uhrzpCNKQXKci+tOMfoVV3oWXKW4lLV9frGcbX7FqkzzNlJ+6W5BruqZ2PcEg6xZhyNKpEeWKk7Qr7M30qRPSQWD9n0MbfJuqVPlmagMqal3csHqQ2lX0zrH58tKGWWpV/xjWvZjtLiQJSj/fX8D/mhmWK5aAxydNeUGbgt5QtUldC7MdIYp4CQ5LAQLv67HUmchNQUhWh4ZwPTY7RaVULJFMRoPkKni0RaXF6eSptTWq69ly13+hD4XUfT5ZwMVaLTaR92CQabpCU9yWJ6vBuwXBJleZIKw5xLLs2bBgGqM+Mc3vtUiSUISkqUvyOClDanE1U/wAoMHHF5kxby1tBFa79jQ7zlufhR/5EP8u8WrbYl2a0CdISVIX+9lpGRAJxNwPHQ9THd33kFqSTNBLFwnyg8gHJ18xfKkdm+JkxTSU5FitQYdQmh/zN3iioKOwlynKW7JbXeMicyQpK1KD4WJ3dcTeXvq0RC5paEKZKgACTVyafM/0iK03EtMpRkKT453g6Qz6sAAkHgSC30Qb02jtyCuXNWUqDgghIIoags9XNRnANanbQcXSpMW1gHI9DEsq1lxiJpryimhTVEXZEhMwFjVsuevLKOkq5HxGTZy1KVOQlLsSx4jIvRuH94dVSiQQpXJozjZm0qRaUHw1TGzCTVmI5AjqYfZU2eSWRJlJ0JJmK9AUpOvLrCHBBSkVrfYfFkzZflxoWHJYA4CxJ6gA9Yyu5blmeIiZgV4aiQFMWLUzh62utM+TKKxaFbysJAShIqFEswcZceMW12koumzKs+6QUaA1UVBbuGIKvw4Q/p5aET546inarBgQKV4NEVm2a+1S1KUQlCTkciWLuQxDOC/1g/Z7vnzQn7QmSAR7iS/feAHaDt2WVKJaUBITShFM3rlz1fvFU83x0rklhhqWrwZJa5ps6jIUFYJZYLTUaHk7F6jiaR744XkoLDDL8QeUX7dKOIunMl1JfCWpiHetecD7TZUKYkDE2YccxURFafJ6STXBVXd6FZpKejM394hm2NctLoWpuA/Ri9LlTApkrCw+S2Bb+cj6xVNrUhTLCkgkZkkB82oOzCGJvwwGkRf4upgFyweJDpJz7O7HtD5cl7Y5Et5ZxCgdg6fdUWBfpTJ6PCvZbOFKQVMUlwFYXDkUyoC7UhzRJEpKcRCQwDqLcNSw4QnK09khmNPyxL2vvla5ipUzDhlnEkpSzEgZuSToM4dfYHOClWwh3aS4On73hCdf20CET7RL8GUvGjwytt58Ob5Fi1aOwhs/2e0sq2hwaSMus6LsCpIizyHfbuVNUZPhNUlJds1FITn3hLTs7Oo4SMmJVSuFv9QHVxpDft/a1oXICV4ArEFFnasuvapcVgLbQESyftEwHEAlJWg+8N/dBDEISQKM1SXDozJa2eXKb1Om9v3QNVcc6hKpYoWJLCigjzM3mIH5RFKu2aWdSEklQwqIBZJIWWbIMXJ4GGCdITLdrUWBUMTyyQMOP4XLrqKjlUxAUJkhAE9SgcaiUzEUUElVCUFgojjVxTit40Y5z/wBz/sEKuucMJxIwkEhWIYcICSVO1BvDm9IsyLmtKEgIMtKVqIDNWhW9A6nDkM+eVYv2eelYSROWHCSoFcrdxBSVGqBupCUgoGYIy1q3lPUhAXLtJWcQJBKaboL4T/Eos2QpRjGaImOcqvU/7Bcu+pwU2PXgPyhytdgE5Cpahuq4OG4F3zeECUolYJLl3fvGmYa0Pr+qxkFuP6LJKV27MX242S8JTplKGRB0CcinV2Uxd6YukC9lp5s89Kn1H5emkblet0ptMoy1NXylsixHcaEcIxa+bkVImqQoYSk/pjqOcU6rVMuiknZtl3WpE6UFNRQyNeornWLyUBsu0ZzsdtWmWlKVqDByriGHDXjQfSOr+9qoRuWdLn4lfgn84GE/D5Nnjd7cD/OCWdWFk1dWQPHlCptPtBZJkuYgjxpgQoAoHl1cL0DsSxL5VihclkTeEnHPtC1qINAWSgnLd1I7CBSbjlWaYuV4xVPUnAErRhQoLYApU5JY/jwgXkbCWJLkBWS2TpMxKnUtOBK15nCk0D8BUV5trGrXRbkrlggt1/Hn+cZ8mwhKvtJMwS0S0oIQAFJOASzic4SDQsTXGKEAiD2zs7zISCzJLFOAgkYgCkZM4ypHWnsjXF8su7X3JPmDxJUxakgb0oKOmqRkejPr0y+3TS5do3W7ppMsGtehbsNAaVrSEr2g7GkpNplDnMQA/VYb1IHXi2wMbp0ZoikTyZpSoKSYiZukSIltWOY6I9bIWyT4aySELKxugFRZgzMCSHxfrNjVbUl2CsVGdJSDp2PVnhf2KUBIJDB1EEniADx4aaNByZPf4iOQpXrSJJSpsdpsS/aFaV4ZSCUscSmAaoYAuSTkSIpWradSrPLs6EYEJSkKq5UzEnIYd4PT1gvtXYvtFpsslKSFKd6vukirDJmVqcoIbZ7CjCqfIDaqlgAAACqk5NlUf2ijHWhWIm/kMGzs3xLOlbEU+In6xJf1s8KzrUM2OEA7xNBQHNnFKwO2UtLWdKdcsucLNo2pmTbXPRKUDJBLAh/KnA4Oj1PeNlurMjGpUU/toxOmoNXYpOuYGrU1ePFTApik01BIyfjkfQHnE08hTKKa8RTkfnxirNs28Ak55JUwJ6VY/WEIqIFzAlgo4QOZb10dyeFdI8nIdDFiKa9NY6XMY4VJ1qCMu3aK06whsUtZlngMvTSGIF2S3NdaVzsNU0JJSopy05h2MO8mzh96rkOT+fD84Wtk7IvxVLOBQwkOHd6ZikMn244iCCyThOINX5nUVrAZLbNjsgDtDsRJUmZOlrwEBSikqxBRqaKNQTzOeUHvYDJCTbGdyJLv/wDNFfay2yhYJpUXJSEoDVCyQQzgahz0Iib/AGfrSVqtj6CR/wB6LemcnyQdQorgddvbvEwSiSXTjZm/h1JDfOFMbOIPvq/y94eNr0ApQ4epb5caQBlirsR6cORhGf8AIxcOmxTjqktwV+yqPjV6COk7JpPvq9BBkDoOsdJQSQX3c2Zn/p2hdI76TF6BP7JI/wB4o9h+cefsohv3ivQQbCP1+tY9loD5P9Y6kZ9Ji9AZGyKKETFeghjSeEQhhE6CIONIOOKMP4o+8SFnbDZz7UjEktNSMgHxMCQG0L5GucMhD1j1MsaRtjKMAm2ZWWRd+ETWTZ2fNdSJa1tmQCRTmKRt/wCz1nKsZky8Wb4RmS7kZE8zWLoQkfg1G6cIPUZsZRsNJAWtpuFZYCXkVDiFFQDjLD+UH7ba1lCpighKkPgUoB0kZpLjdJYinHlFrafYY2ib4klSEFnYuCpXUCmlecd7N7PzlS5ibajGlVBjViVoDSoAp5nCuuipRt2hqkq3FYTxNlzFKkhSJ2/KTMU/lYKViBBSzuRQhJcYgCIuXDe58TwDLUgysgouoUAIJYFQDAh6tTICDO0Gza0JVhWPCcKbA5QpI84KSAA2dAKlxqKMm0mZaJZKUmbhwlaHZYGRwtukD9MBHWkdWob7tDIoQ7lwafrjwi59oehfphLH/mZuVY4lSQB0bLlFgogogSMw222KMtXjSUvLUapT7h6D3T8ukJ2Bjw/CN9EwVLEtp/SEDa3ZVMrFOkihzSxo50cNhfR46TpWhmN70zjZWxJTKxAVVV+LPl6t2gtMtiMipIPBw/pEd13RhkoQpS1ABwFaPVsIzHIvF9N2slkg/T9f3iRq2U2kAL92QXaSidJmMsBsJdLDFQhWhrkWy7QTOzlsNmMpVsxEioKXp8ImPiIPMQZs0hUtCcOfwk669H6NllV70u1EpDIqc6gt+fq/0ivG46aZJkvVaE+y3QsINnE9EqYpObFTJJIJGQB0zpA+6PZbOlTSoWiWUPoFOoaHC1DyfvA7bS8JibaopUxQwBHLlX+8F9m9vvcn6MAsdvMG61HpGxkls1sbJS5T3GW7tiZCAcbzMTZukBnyY89TAa/fZ9muQpLV3Vk9wC3esONktqZicQq+TVfpE5AMNcIOOwlZJp7sxWbMIdCw4BIZTltM/d7RyqzpZwphSitOh/sesaRtFcMi0E4iUTBQKA9MQ97rzhEvXZmfJBVhxhhvIqCAdaOO8TVTpFsZprct7JymmTBUKCa5MW1FHcV5M0c+0CZhsiglqrQOPE5vQhhx/K9szMJs4z1Hpl9frBC1XcialSJyApJHodG1BzhafztmyVxdGO/43NKUoWorQkuxPbPM8KxrH+z8U4rbhdmkZ0/33B4Xbf7OAAfCKXDsFqwuDxJGF6500BfOGr2FXcqTMtqVpKT9zQ0Oc6PTxyjJ7Hm5IyS3NOvG6kzsOIkM+XNvyimrZhOi1A8WH4iDCMo6hrxRk7aFqclsmBTswim+qlasa8TEv+AJ+I/L6QVj6M7MPR3cl7Bf+Ap+IxyrZ9PxK+UFo+juzD0d3JewT+z6fiPoI6Fxj4j6CChjyM7MPR3cl7B4ucfEflHpugfEfQQQj6N7UPRmuQONzj4j6R8LoHxGCEfR3ah6N1y9g7/Bh8R9I9F0j4vlBCPY3tQ9Ha5A1d0A+8YHWTYiRKmqmyxhUuhZ2bMsl2DkA5aQxR9GdmHo5TkvIPTdAGR+UeKuf+I+kEY9juzD0drl7ByLpA975CPJ9ypWkpUXBDGmnCCMfRvahxR2uQKkXAlAYH5fnHSrmr5yx0b+sE4+jOzD0d3Jewaq5Qdfl/WPBcgd8R9P6wTj6O7MPR3cl7EbaD2WS7VMMzxlSydMIPVqhg9e57Cx7E0P/wCrX/8AWP8AyjTY+juzD0b3Z+xMuL2eqstBa1qQS5SUD5Mqhg+LjAyU3b+sFI+juzBeDHkk+WCp1whQYqfgSBTvFWXsoE5TT/lH5wfj6MeGD3aNWWa2TFxexqfdmYSS5ISKvn35xAnYUVecSCXIKE1p1dsj2hqj6O+nx+je9P2KJ9n4BdFomJ4pIC0kUDYVksGGhGkFrj2e+zLmKEwrCwgBJAAThxZHMvi1yaDEfQSxRi7SBeST5Z//2Q=="/>
          <p:cNvSpPr>
            <a:spLocks noChangeAspect="1" noChangeArrowheads="1"/>
          </p:cNvSpPr>
          <p:nvPr/>
        </p:nvSpPr>
        <p:spPr bwMode="auto">
          <a:xfrm>
            <a:off x="60626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5066" name="AutoShape 6" descr="data:image/jpeg;base64,/9j/4AAQSkZJRgABAQAAAQABAAD/2wCEAAkGBhQSERUUExMWFRUWGRsaGBgYGR0cIBwaHBoaHBscHRkbICYfGB4mHBwbHzAgIycqLCwsHCAxNTAqNSYrLCkBCQoKDgwOGg8PGiwkHyQtLCwpKi8sLCwsLCwsLCwsLCwsLCwsLCwsLCwsLCwpLCwsKSwsLCwsLCwpLCwsLCwsLP/AABEIALkBEAMBIgACEQEDEQH/xAAcAAACAwEBAQEAAAAAAAAAAAAFBgMEBwIBAAj/xABHEAABAgMFBgMFBQYDBwUBAAABAhEAAyEEBRIxQQYiUWFxgRMykQdCUqGxFCPB0fAWM2Jy4fEVkrIIU2OCosPSNEODk8Ik/8QAGQEAAwEBAQAAAAAAAAAAAAAAAgMEAQAF/8QALBEAAgIBAwQBBAIBBQAAAAAAAAECEQMSITEEE0FRIhQjM2EykXFCUqGx8P/aAAwDAQACEQMRAD8A0navbtFgmykTJUxSZgJK0BwltCMz2gEv20WbApUtBmKEwICAsBSklt8JIdq5NA32w2acq02YoxeGEErFW84HR2J7QiXrdnh77jDqhcsLD1rXebvCnOnQWltWjUJXtelqmJQbPMTiUASVJo5Adm5xJbPaTNQpYF22haUKwhSVoL0BoA/ukFoyGRLxAYWD1+7mzAAAdEqCgMuWUSTL1tqFrKbRMUMbgqCSSQMIVVi+FgzEcY22Caav2yJQQJtgtUt6hwKt1aOpftwsTkLROlkH3kg/6SWjPZe09q3FLtDqTiASuRRlBjWWnkM4tXntWZrA/ZlS0LSpKJqVhRZLMpRIDVJy0EZbOpGg2b2y2FZAxFL/AB7vzIaLKfalZT5VJP8A8iPzjM5trlzMLWWxrJKFKIUE5KcyxQjC1H4Z5Qbn7HWSbLBCLMFOCcMyaGAUHSGRVw4dhnwEZqb8G6UvI7r9oKGT4clUxzXCtFBx5x2faHLHmkzE/wAxSPxjKdoNm7FJlFSd1YBYIngtwdKgFK/LpAudtpLQwlyHSAQxJapGe8eDdz2xyn4Ciom7WbbWUt2SQ3xEDjrrlFr9ox8BPcRgl07dJOBCwd4spWgFMNACS3rD1KmbqfDUGIfVLg8DUKhbyzjyMWOMuBzO3crFhwqfqInRtchQBSgqB4EH9VhEs8hazUrSBxKhwyKVEERenXWcLJmkasySOlQ/rGrqH6MeH9jaNspLsaHJiRE0zaMAP4avUQgyrpQEOVLJzKgwDHJyH59Y+tNkwlPhzFgOcQIZ6OBTL56Ry6lXujJdPLwx1Vten/dK9Ux2ratAD4FeohAnqWw35ieIcCoObx3LvFaH30njjanPdYnX9ZtXUY3yKeDL4Hg7Yo+BXqIjO3Ev4FeohP8AEmgggpWNQEN6b39I9tN4JoFSWOrUqcn5nrBxzYpeQHjyob/25l/7tXqI9Rtqg/8Atq9RCKudJDFfiSxzS49UvF2R4JS6JmLhX9GGrS+BLeRcjinbJHwK9REn7WI+BXqITvCB1rxjoOMlP1hmmIPckOw2gT8J9RHido0n3FeohS+0Uqa9Y4TbWJjNCO7khxG0KfhI7iPv2gSPdPyhQVbNYiN6DjG6EZ3ZDsi/0n3T8o+N/p+E/KEuVe4HvJ7mKd47TJlpJUotTJJOeVcsq5wLUVywlPI+P+h7mbTIHun1EcJ2pQfdPqIzeXtLJmD94U8cSSP6aRblXhLIKhOSQOAJ+QrHJQ9nOWT1/wAGho2gSfdPyi9ZLYFuwIaMftG3cqWaY1EaYcP+ov8AKG32Z7TKthtBKQlKPDwh3NcbuewjpRilaNhOblTOPaVYJcyZJxpJISplBRBFRkxjOtobKqQlKpcxWB2UFMo51qQ+UaT7RUKMyThFMK3LningC/yhTkTJhB3e2NJflVvm3ePMyzqbPShBuKBUnZWXaGKRLAwjCsBVegcNV9Isy9g8FQpSv4BMUkDuQX4NBUW3AoAggkBy6WHUuwi2m9XDvTmn+j98ucKWUY8QG/ZdblnQ6SkgLfu2GjRVOyNrTRM0FB0LEvzqxENKbZ/A7h6OHFK1iwLyTqFD0MMWT9i3D9CjZ9l52AmYlJmaNLcMSNcTijmnSJ7PNtImpQvB4ZcEiWN1xmApBI7HMw1y7dL+MDqGiwhlMyknofpBW3wDt5MY9o81p0uWMJwoG8lq6AkjVg+QhUlzOdOEaf7TLkJtKJqpRUkyhk9SlRcEjkQePaEBGz01SyEoUBmH4HKtH6wamoqmcscpbxRREsUYg8QIc7gvG1WiT4EggGWA6iQCz0YmuYakA712Rm2dCVqqFDMF68IYfZvY1kzFqxBIADg4XLksTrx9IDJKLhqQyEJRlTDtiuO24t61t0OL/wDIA6wxWu0TZQDDGBTzgccyrtFGSlUtYABU9SpSyW40L8chF61yzMQ6VJJFRiGJuORfl+cQubsrUVQPtd4zGwgS0jVpgzfLCAOMQTbQs1K0ANXM5ULMekXLNa5KT4VoLFSXAloUABWmSuEV0z0nykqTWoSRRuYoW059oFmlC1uoHCqlXDGhYu/DMU7xS8fAMcxSymlAnC9SGcDJukG7QlIGIYhqRhJdjVwzigd6acYAXraUrCkOUocgtQqGoq7B4K/ZsItvYM3VfgWoJSXqHycDnyeDL4lOlnbPDwJpxhR2asUlIUmWFKKiCagUyZ3Gp0/CGa6pbKWkyylgC5U7ucgTUdHjl8f4mZd3uiS23ZLWk7jrVXECaHN201pWKdnTZisSikqKWxEg50zPXhBuV73Jj6uPwhcu3ZabMtJImnACrESspVnk6Ul3cVbjFeN3yRzVcDTIuqSDugcKH+sULRJKVMElRxMx3acahjE9uu6ak0KX03SoM7itD+so+s9nV7+f8Ls/Vn7Vje9KDpGPDGatkapjABUqYkkFsiKcwSflHC5SgHVQEgAAglyWy0glKs+Il8QLUIJHZwX0jq03Pj5DUUL8C5BJg/qJvcX9PjWwr35aFYCmSoiZSmAqJFdQGT3ijdM5eEieF4iQ27kDzYAd4Z7PcIllsb1eqatwz/COplgKgJbAJzUoasXYAOwc6wzvyYH08UB5knwEFctKlqwkElgw50Nfqzwq3haVTSSXDkUz78zyjQb2mS5cpScRAViTxLmpLnpnWFyz3PJmrwpnBmxKVxGoYih79oQk73KLVFW4btC5SyoYsJDqrkGyyZgD/mhjtVwyzIDO2J6ULMRUgZPzAoOkS2C4paUpSlRCUqdmzbicny/IQZmqSAA9D+tPqYauGIk99jOtrrmTLShWHCVHSrbuVTWvKGv2JysItXMy/wDuRJtHOkiWRNQlQSHS41ds9MoveyiwBEuasHz4KO4DYvzhsJ/6RcoW9QR24WypXRX1ELclXzg/t8sBUoOMlN6p7wsy7SAOAGrado83qPyM9LAvtotOGq8eLsqVZpB6gEfOIBbUs4L9Pyjr7Un4m6/1hCYxpnZupBoEhB4po3pHCwUlnOf6zyiYWkUIIbsfrEc0gqNXPGlYYmhbTI1IBOURqsSTlnFuXLDZU4RVvNKlSlplHDManHsdHFAYJSFyWwOvudMs8hUwLLpZnqHJAqDnQwvS7/QohTgHgwHWnCIlbSHCZFtlqVLycOlaT8XBZGbKhavECVMaUsTZZqkgEHoQagiHywakdhzrGMtuk2ecorExUpDMWG6ZnAAU5nTvDZclhQizoThQHQCcRdyal35xn122mXLmS/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/CAKNn8a0qBBlipDjSrAD8G6RVBbavAlzSekpbNLMiYETgd4Jo4GZCgSeDavDvds4Gb90lVAyi7VDP5yH/tFedZsTkyUKw+VW6/vGhbE/VmiWRjFRLwlJZiwJDmoP5tASercJKlQStMxMolS5mELSUkN1ZW69Q50hUk7XzrLOWhJlzGwupyoK3XcGjZtlFnam+Zc9Iky3MzGGLAPQjdOecI0+zKlTVJIJKTXq3HVor6Wr+RH1Kbj8TVrr2qVMQlSilBZsNSKHOoy7wZmXwlyKJKfMFHDXiCYXrkuRUyRKUgEDA5c5qc6jtwyg/NuRK1FSlEvoketda6xk03J6fZ0NKitRaReMo18RHdQ/OIZd6IJdKn08qmfPNmoBWKl4ypEiWpa0MAPeDk/rlCHO2nXidCChJqlGGjVrvOGJ1pSA3GqKY9XhbGKVJTV/M4HHRwT8s4+l2lKElRPVlFXpXKEKw37NTMImJStOZBAerZEigDa9oZLJektRJRLlh2bcSOz5KZsxSMujnHwT2y+0rSRhJSdKEU1GjwvqnJSokISHq7n827NpBK129MhylDkgpFMnY0TrlRtTElh2mmMteBKknAkOgDMgAjiCS+uVIbHdWxUnWyIZNrtJSkpJShiaHDXoB86RUTtVN8USyVKUS4xFwaZnRtM9IPLvazlRfBukv5TSvpHPiyVg4UJJLbwCeWo5QLN29F6yI8aS84A4qkBRAoaZltPlDDsNdZk+KMZUklJS7UG9wAGucK9insMI8lWAzDnLjDdsfaEq8TCXbC//V86Q7HJNoVNNFPb25fHVJUAHQFsSMnw5QkWyyzUJY4kgUDBxyYc+J7mH7bS8lSjKCSkKOLzcA3IwtJvCaujIHPEkh/5QASM4j6inkZZgclBegfYrAtnBUQausBhTLOutGiVN1TQHKkKDnJRyrRqcvWLNqnTJcvGvC4LEBBbCSG3i7+lIHr2jWqiAlfEMH+hpE+y5H3J8Hpuqaoq+7caGnDjyMTWa7Z6QEqxPyqPVuMSWa85xSHSxL6jtRz9Hitdt+TJySglnBBUFNViwAIpVso34mfL9FiddsxIUZjgKGYIBcirNrWFxd6rlKTIX5iCJc5qKSBRxooZEfonEKX4f3hJI4klvTLtAm+p6fDKVl3y5nQjgRmCKiOUldeCbLbF2/7yE+QJpTvy2StdAC9AHepBZm0J5RU2TQmZMIVLCwyVAkZEKGWpoT1grOsaDZV+RRAcCu7V2rrQ1zLwF2XtKUzikkOQRSr9C8Wxd4mkIaqaGva4vZXywLDcgcQI6Qx3bbkzpaWqrClzlvYUk115+kLu0c/xLItkFnTyPmHOLdxTQlZCEpCcRAOZNetADw4RG39tfpsctp2GGY+XPJj/AFDiFW0iYu1rSZ2AZy8f+kM4HYEmHmUiXPVmKecj5V4/lAbaLY/xAJ0pZxD3VVSQXI1DcP1U8eNyVj+9GMlYNVImPKAtHmWkBlLLhi7oWni4cReuGWJPiImjCma4SooYlQcCqXxboHujUx3s3cH3iZ01W8BRKaAaebETxhgtVlCFAFlAHGgq4h6h/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/I1Sr4XZ3Sy04d10u27TNNKc4+V7RlpX51KbRQJfWsOM6wIYnAAFPQavXVx8oDXtcNmEtapkhDAByAxqQHfvE/dSY7tauCsnatVpmJ3UkYaIBoVGpLKfRqRRvOzSQCpUsoVxLvUueQz0EXpF2WWZISkS/DxkkLStKqpFCFAnSjFmaCdrsaRZloVMMxIQWKgCRTiM4nyTt3ZdixqMaozJa0KmEIBchwxbJ8vipF65Zxx4PdIcNpWrnSBMoNOqKp8lBmOL5BnOR0gtcM7FMoDwJAbMlnDEP0pFTpIkabe4YnSQZksu6UhT8XamnM5nhE+NQSkJU4A41oMvXtBGXdoP/ALZY5ly75kkMzZxwqzS0guFdQxY5k4RV/VoDWhWllVEqUST92nE7kUfi/wAQjpCZKHxKSt2NA3y1+sV7Rd0vC+NYo4OHMFtGfLk3fPiVdcsfEs8CQnpTT8ILUgXfBNarzQhvD3yW0yD5dW+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/UQQNpYsFECjVJ7PwgffE3EUnEgqA95g/c1+R0jIsOmBduLjmow2hIXLmHdIRiYhIfE7mtGIdoV1bWTV+GhRBUFpLsKsfeZmI4jOHr7YohJUAMIZgX/6mD6acoQb9SJc9C5MvCtyslwoF1kBke6Ax9ekX4ql8WiLNDStQ9WmwmZLWmYyxgVqoDItQls6wj7LyB9oQpgmpYcaF/wAoblzEqkqx2h1lBoFgsoigOEN5mEItyzUy56FFflVWhNDR37x2BPRJE82tSNDvcBciYKjdegGlW46cYEWa+FYlALlyQS5WqmJwCcAzavz7wUvS0IEiYRMSCEnPpwBfpFGfZgBItGEBkIQviKDCo0oQadxwhGOSS3RQoa5cjvs7KHgbgcuXId6MAACAcm1iMWhaUmWoHEAH1A4Zs5ZwwBgTJta5aTMSuYCAaBIUDwxAhxWjvwpAGTedrnqmSxLxhRxE0QUgl8ySAxyVnR+ju45x2NeFQnTY83fIUaJ8xDsad682rzi9eIZCUqQlSgRTE1FPVw3DvCLKlW6XMlzkJXMmEKQRulIdhQJUWDh8RZyNIu2q1zUhpyiVhypxkWBNMmoO1YFz0wr2aseqdrwFLbJU0zCGTg4lQd9M2OXeAM6ZhzBB5bp51A/CJpG1ckyinCuXMLMoqcUIJYgCIxbFLLBSiGy3sv8AmGXyiZpoqiS3WhBmJGIhyMwDXKmEp+kNE2zpKGXhUCQCMNDnmFPwhTRZ1YkqBUioLp5HJi4htmUY4ictf/yYyzJ8i7bLlRJ8RaKJUDilhLoUjCApKkoOJBBSlaVMwPCKg2YkEObKtD6oml+6VBTf35QwSrxkJUErZK1F0u1Tl1SchVn0izMBzhryySVCVBNu0XLLNSpIGHygZmrtqAGf84H394fhrRMJTiDChJehB6PrHBPIHqPxIjifICgysv4VKSPRJEAsifIWiuDPDPwrBTiDZjV9aineDyNpAUYSGYaxcOw0la9wqSfhJJHZXm9Ynl3ChAwk0FCAG/qYTkkj1cUoyjuZ7bbQZsx0IIWo1JNO0Omw1y+GMUwpfSo568ekW74u6UJKN04ZeQzYH8PlWFxViKiyVpHHFUAcd2v1imOVSjSPOy43qbZpgQGer6ekUbXKxpON+ShQjm/HKsUpM9Xh/d2uSCEABBQBUZ1WQa8dOcXLXiVZiopxTMOSd7ecZMWLdYK9ifTuL32cqdlHUUAqOjjrFmbd7p8ysQ1LihzyLd3irImzwpXjpmtphQlTcyVJP1j60XlLSCTNJbJCpYQ5/mAjNTC0I9nSZi0ELxAgAJYIJppiK3CXhu9lclaTaCtqmW2T+/mwaEeTtXJZiVJoKFL/ADBf5RoXs4vCXNE7ArE2B6EM+Pj3inA3rRPmj8bPvaLI/dLcshK3A1cp01hakW3CgNhJHE8ajPlrDd7QB9yKDyqbkQU6awmWS7CapWpuDFgeDip6EtE/VL7rKOmf20XpV5q5cqA8OMVjZFYiCSRo5/D9d4nlXSs08RupV+LvEM65MAJCEqGvGnFwCYmrYeqvYrWsMQBMQCeaSfQue/WOF3YpWU1Kq6mg5UAb0jpRoMCQk6uKEdiB84icFVFBxoDVvxHOO/wMK86ylBUihLBsOVRpQQH2g2BtM5QXKGPAhKWSwUCHphUQSau/OCFtczDvM4z4HKBlivO3BSpUuahGECpAOIfEN2oPPvFuC07I+o3jTA0zZcy1ITPmpRmcK5cwEZBlFKCoAglixFDAa22RCJqkhlIehSrFT+bCkn/KOkHbdd9pmqInTxiyDMeLCgcZmkRWe7J9lPjeEmckUIWAoNxbzJL6iLO4k6Iu1tZBdGzE6cfurOpRAxVJTu1qHZ66B3aNWsKN0S1pkKm4AJiDuKAUmoIc6aU4wqr2itK5EsyEy5ONTKYOoECjksBQUCUhqcYVbXes4WkzFKaalQqndqmnu1LjMu51MIyJ5P8AI7G9H+DUrhmmSTKW71Seac08jSC4lJmKJTmoAejwt3XesxW/hOEnxQouWlqyJWc8JdBBghf9pUbJOxLIIRQgJCnChwbo4qM9GiNNp0yqSTWpBOzHwZikLaqQsE0DOoGp6xS2xlpVLC8YBwkHCUnEkgkHXmH5iMvuqzm0W1EpcxakmYU4lVOEE1YuxYRoF53FNTKWVTAvClVVUJASW7to+kNyfFaUKxpN22Adn7pkDCVWhSVqS5TgOEOx8wOYZiSBkdKwcGzxVWz2hMwcAWNf1nSFeXe3h7s6WpFAxQX0byltQ9DB/Zm9JSphacnymijh6ebXWhOULlGT3aHppcMLXbYbRLV96hZQ1WBWDQg0S5+UXps8FCUhJSlOQbDTRg7+oBiaVbpbj75H+ZP1eKlt3jQcRQmFS2Ry3YBv6Qce6klwC9QyiMxQ6NTWFWbeU6SslC1JLqJS9C9S4yzfSGm956FTVmo3mOIOKDD+ELu0FiCWUCCCKkDXm/6pDIPemHJbBO49sMT+IlNciHG8SOwGeUHxfshSm8TC5UADTy0d+B0dox6yW1SFks9YOTVS1BKiTSoakOngpiIZVJfs14DAgEVCgKgv6N9XirabEZgoreHHI8n48DCFsfthgJlKJTLUSxYqKCciG0NHoY0JNoY4gCWzGujAdYly46dMbim1vHkHSmUCk1Boe4hOSMCiKk5bxJyLUIIbqYYJNtwlWN2FCBRSScqFq9Yqpuixq/dzlSn0mAmvUFuELwJqy3qaTQKmTXoxHCoPygNa7etCzhWtNB5SRpyhsXs1Mb7pcqaMxgmAHskiFe9ritCFqK5Ewcyg6DiKHtFuNb7kGSW2xyjau0Jynq7n/wAocNmb4mz5CjNUDv4Q4TUNyYUf6Qi3ddiZhONfhpBqcClaHhR8qE6w5bP2KzycQRaErCiCMScBHrQxuVRS2Ax23uLO1x//AKVlNBu6BnYOcm/vGg+wRRItb/8AC/7sLF9XLMnTVLk+GtJAoJqHoGyUAGh39jdzzJH2nxJeDF4TVSQW8R/KTWsUdPLhCM8dmM22aSUpAaqV0f8AlhIu2fhWxyMPG2agEAnRK/wjLvt6ZSwVbqFHPLCrM9AdOfWJupjeRjem/GPCLbKTQlR5MPlFhFslDj6CE0XpKOUxCuigfkDWPlX3KQXXNSmhZ3/R7RNqneyHPHH2G73sqSypeEJKVE56AmjZU5GAE6WiYndKVjQpIdPMEVSaco7st7eI6gQlCXw4gd6hxKAbLC/A0ygZMsEpanCmUclIOFTZFiKkGN87hpNKijaLTLkzgiapSpagH1IBLF1Eu2sM1vuFCEpmyAnwyEuEmhFWNaV1EIe1ImjCFqSvPCrCymp5uMN3s2v4qQbOvhQK/wCodxvesWQVJMkyu3QOvG5yd+zrMtQ9xR3D0xUQelOkULHeiiAkKOIUISHf0/IxqEm5LMlWEy0qJDsp1UJzZRPDhBuRZUJACQEjgGSPQQbip7ehUZuG5kl13Xa5ilIEpbBQUcQws6QAXU1C0X5nsonzpqlrmS5QLUcqOQGQDfONTSWdgO35x8mNjBRdgyyNqqBGzmz4scgSVTDMS5qRhbFmMzT6PC/t3dy5UkqTMWJZUkNiLEFTFBGR49BDuqYNYpzVypwMhbKC0mmhHB9FChGvpAzUZOv6OhOUd/7MwuG5SL1UoBgleJmLHGMtGoSYZNorss0xZUVJRPQMbYs8NWUgnXiGMW7NcK5EzCt5iCQAo6ow4Ug8wGT2HGAF+bKGRP8AFl4RKJok7xCmqCFPmXILnSEPUufBTHTJqgOqYJnnKTUgvT6eU9i7ZiLNwWBEqbjKkjzNiI6EfrOB972Vt9AZvMlmHUcG4N9IJbIXkFY0krxOCSU0AZqqFGoM4B3ptFG10xkTbZb/ALwVyzb1ZvnHtov4WZIUJS5qVEuUHIjJyXc9eEei0nEE4Fl3ZW6wYakKJSO0XV21UqSpYlLmN7iKkj0NO0Kh/IyfAt2S6/GSFhaUuPKo7wfiA7RN+zk1LAy5cwGlS3dmr0aA09c3ET4TOcgtPXJQHHSLFjvWYkjemy8qMWz/AIQoH17QSW4btrkQ1XecROGr+UZg8G0r9Ikk2SYkOpJA4GhiC22sqmrUkkuol+pNYnkXkpIActzj1NLaPLUkmey7Kkl3b6xptw2pJsqErm4lioqKAOAC1TQ68uEZlMRMmt4e8sDJILnsM4lssu0oQuYWRheigQSwNWDZHQ694XLDKSGxzwi99hs2nt4E5KcKiwG8kA82bEMmeAn+Loo5Kc3BBH9IktNutK8AUjxDhSxSS5fKgcakUAzgjY9nrVMH7paP5ykN2d/lEehJbljyW7soyLak1SoHoYatmrymLQoFamGmL6jPKFm23DMSfvJPdg3UKEX7JYEyrLMKpqsK0lgVqIBZk0A0NHrWBaRtti9f15jx533ZBVMVUKoW3S4I4uXB1MUpdpU5wgtSmZ4aGsDrTaV0TQBORYPWueo1iM2wu5z4j8qRcsexG8lMNC1l6s4+Ld+rRqfsUmP9qqD+6yIP+84RjUm3l6qI6k/X841r2DzQo2xq/uq0/wCLwgscKkgcs9UGPO1rbj5Mr8IyO8VpUtcpacKVKIQp3Ge6591QpyMavtihzLzZlOz/AMPCMsvFvEUkoOBRIScwRwIYM/5RPn/IxmD+BcsVlEuWlDZCJkTJbsMPBg2cUrssZDla1LCWwJJoABRxkpjxd2HOLs6co1BKQ2SaDo2QfQCInRYrLC0UNNDpwB/XVoCmfLmOP+lQwq6sa9xyi+JSlFlKUdM6frvAhNpSs4WL8FJZ6sGfPtWNijbAe1SCFoGIqGGmLMB8sWZ716x5Z7cqTbSWShRKSAkkgEAEMaO/4xFtZNaYkO7JFDXMnWF82hSqkkkMxJchhQdo9HHDVE8/JNRkbLaL6InyZ9RLmJAH8wzSW9e45w3SLQFBKk1BDj0rTlGZ7I2n7VZlSCd8uqWTQYxmO/58omlzJ4SlOJWEmuFz14BwAaDWJZXBjoxU1X/qNFtl+ypPnWH4Zn0H4xUl3zPnVkymSRSZMoOoSKq7PENy3TIlpC0ArOeNVSOgyT2DwRVMJMdKb8sWopcL+ykq7iojxZq18UpOFPoCCR6RblTwgMlISngA2vz6xI4cH1jmYoGkBxwwrvktWaaFDCTCdtteBBVZ1ywAcK0rKwygDokhnejPRukG518SpJZS6j3U1P5D1j28Lvk3lZynMpJCVapWMweXHsYdF61pfIt/blq8GcCW1DiSeIy4VSqnPSCmzslKQcGEirtQ4uBfRtQ/4wIt1y2mykpBJAd0mvoOgFQ0FtmLSTKUfDw11LCgApuuavT+jplHYtUi9ZdpQiYoEYkOQzBxUjP3hrWGOZLlWiU1FIOvDoc0kRmM+8ULKilBQpWEs5IeuLCS7jI1qHarQUuK/FyjQmrEgmh7cW1jtLRjSlwMRkTbKWWg2mzk0LOtH69OYidd1SJ0iZMkFjgURVmOEs490vFy7b8E2oodRR/XURY/w+UtSiUB1ghTOlwXBBYjSGR0yESco7H54lzsJI4wzbNrl4FKUMSwd0EOB2/ODG3Hs4TJSufZlOgbypas0j+E+8OtRzhR2fWcZTk8eljakefkTiO1t8OchxuKb3KGmVdYBWuVMH3SpmJEweYpDiocOM3Dxdsww5mlY9vucEWZQ1phV/FiB/OKmlRIm7Vki5Ckii6D3TRw9cJO9kPKSYms+0U5ALLcA6h9f66QFlylHCqVMB3XZTqBKhUZFKTRmJBqOERi8UikyWpChR01B7Go7KMeK8dnvLIkOlj22LHGh2eqNQ3A694lXfdjnpKVpKUqzGEo55peE+Vakq8qkkGjEgGtMixjtaN08Rx0qPxheihlp8B6dsFJnf8AprQQDod8acCDk2kCbZ7MZ6fJMlLfi6fqGHrENnnlBxA5agscyIc7LbVLSApTkAHsQ4fs1Y15ZRA7MZGW31c8yzLwTkYFEO4IUCC7EEUbSkar7AWa1gf8KvEfetz45wtbeoGGSCgqLqrR2pTioOXbjDH7BFDHbQNPBr/92mkXYJ66ZFmhosftrEP4f/NT/LwjMLyQMSkFJFSHY5deMahtWtsGtFUdvhjMZpC3IrXI0Y/jXURL1P5GP6f+JTu+850s+F4aFUxCaThJHOhry7xYeYs1ISx+F/rTvHyFJRVWWuZ+QBPeJUzDmEL7sn/UXA7RLLfdIqWx4bOr3pq8OqRhAPInC7d+MWLwuUs4TiSa4WcinAO4iJJVwSOjqPzYfKGOyWwKSjKoq54cAxevOOSMk64M4ve4DOLjPCwelRlUA4uhrzpCNKQXKci+tOMfoVV3oWXKW4lLV9frGcbX7FqkzzNlJ+6W5BruqZ2PcEg6xZhyNKpEeWKk7Qr7M30qRPSQWD9n0MbfJuqVPlmagMqal3csHqQ2lX0zrH58tKGWWpV/xjWvZjtLiQJSj/fX8D/mhmWK5aAxydNeUGbgt5QtUldC7MdIYp4CQ5LAQLv67HUmchNQUhWh4ZwPTY7RaVULJFMRoPkKni0RaXF6eSptTWq69ly13+hD4XUfT5ZwMVaLTaR92CQabpCU9yWJ6vBuwXBJleZIKw5xLLs2bBgGqM+Mc3vtUiSUISkqUvyOClDanE1U/wAoMHHF5kxby1tBFa79jQ7zlufhR/5EP8u8WrbYl2a0CdISVIX+9lpGRAJxNwPHQ9THd33kFqSTNBLFwnyg8gHJ18xfKkdm+JkxTSU5FitQYdQmh/zN3iioKOwlynKW7JbXeMicyQpK1KD4WJ3dcTeXvq0RC5paEKZKgACTVyafM/0iK03EtMpRkKT453g6Qz6sAAkHgSC30Qb02jtyCuXNWUqDgghIIoags9XNRnANanbQcXSpMW1gHI9DEsq1lxiJpryimhTVEXZEhMwFjVsuevLKOkq5HxGTZy1KVOQlLsSx4jIvRuH94dVSiQQpXJozjZm0qRaUHw1TGzCTVmI5AjqYfZU2eSWRJlJ0JJmK9AUpOvLrCHBBSkVrfYfFkzZflxoWHJYA4CxJ6gA9Yyu5blmeIiZgV4aiQFMWLUzh62utM+TKKxaFbysJAShIqFEswcZceMW12koumzKs+6QUaA1UVBbuGIKvw4Q/p5aET546inarBgQKV4NEVm2a+1S1KUQlCTkciWLuQxDOC/1g/Z7vnzQn7QmSAR7iS/feAHaDt2WVKJaUBITShFM3rlz1fvFU83x0rklhhqWrwZJa5ps6jIUFYJZYLTUaHk7F6jiaR744XkoLDDL8QeUX7dKOIunMl1JfCWpiHetecD7TZUKYkDE2YccxURFafJ6STXBVXd6FZpKejM394hm2NctLoWpuA/Ri9LlTApkrCw+S2Bb+cj6xVNrUhTLCkgkZkkB82oOzCGJvwwGkRf4upgFyweJDpJz7O7HtD5cl7Y5Et5ZxCgdg6fdUWBfpTJ6PCvZbOFKQVMUlwFYXDkUyoC7UhzRJEpKcRCQwDqLcNSw4QnK09khmNPyxL2vvla5ipUzDhlnEkpSzEgZuSToM4dfYHOClWwh3aS4On73hCdf20CET7RL8GUvGjwytt58Ob5Fi1aOwhs/2e0sq2hwaSMus6LsCpIizyHfbuVNUZPhNUlJds1FITn3hLTs7Oo4SMmJVSuFv9QHVxpDft/a1oXICV4ArEFFnasuvapcVgLbQESyftEwHEAlJWg+8N/dBDEISQKM1SXDozJa2eXKb1Om9v3QNVcc6hKpYoWJLCigjzM3mIH5RFKu2aWdSEklQwqIBZJIWWbIMXJ4GGCdITLdrUWBUMTyyQMOP4XLrqKjlUxAUJkhAE9SgcaiUzEUUElVCUFgojjVxTit40Y5z/wBz/sEKuucMJxIwkEhWIYcICSVO1BvDm9IsyLmtKEgIMtKVqIDNWhW9A6nDkM+eVYv2eelYSROWHCSoFcrdxBSVGqBupCUgoGYIy1q3lPUhAXLtJWcQJBKaboL4T/Eos2QpRjGaImOcqvU/7Bcu+pwU2PXgPyhytdgE5Cpahuq4OG4F3zeECUolYJLl3fvGmYa0Pr+qxkFuP6LJKV27MX242S8JTplKGRB0CcinV2Uxd6YukC9lp5s89Kn1H5emkblet0ptMoy1NXylsixHcaEcIxa+bkVImqQoYSk/pjqOcU6rVMuiknZtl3WpE6UFNRQyNeornWLyUBsu0ZzsdtWmWlKVqDByriGHDXjQfSOr+9qoRuWdLn4lfgn84GE/D5Nnjd7cD/OCWdWFk1dWQPHlCptPtBZJkuYgjxpgQoAoHl1cL0DsSxL5VihclkTeEnHPtC1qINAWSgnLd1I7CBSbjlWaYuV4xVPUnAErRhQoLYApU5JY/jwgXkbCWJLkBWS2TpMxKnUtOBK15nCk0D8BUV5trGrXRbkrlggt1/Hn+cZ8mwhKvtJMwS0S0oIQAFJOASzic4SDQsTXGKEAiD2zs7zISCzJLFOAgkYgCkZM4ypHWnsjXF8su7X3JPmDxJUxakgb0oKOmqRkejPr0y+3TS5do3W7ppMsGtehbsNAaVrSEr2g7GkpNplDnMQA/VYb1IHXi2wMbp0ZoikTyZpSoKSYiZukSIltWOY6I9bIWyT4aySELKxugFRZgzMCSHxfrNjVbUl2CsVGdJSDp2PVnhf2KUBIJDB1EEniADx4aaNByZPf4iOQpXrSJJSpsdpsS/aFaV4ZSCUscSmAaoYAuSTkSIpWradSrPLs6EYEJSkKq5UzEnIYd4PT1gvtXYvtFpsslKSFKd6vukirDJmVqcoIbZ7CjCqfIDaqlgAAACqk5NlUf2ijHWhWIm/kMGzs3xLOlbEU+In6xJf1s8KzrUM2OEA7xNBQHNnFKwO2UtLWdKdcsucLNo2pmTbXPRKUDJBLAh/KnA4Oj1PeNlurMjGpUU/toxOmoNXYpOuYGrU1ePFTApik01BIyfjkfQHnE08hTKKa8RTkfnxirNs28Ak55JUwJ6VY/WEIqIFzAlgo4QOZb10dyeFdI8nIdDFiKa9NY6XMY4VJ1qCMu3aK06whsUtZlngMvTSGIF2S3NdaVzsNU0JJSopy05h2MO8mzh96rkOT+fD84Wtk7IvxVLOBQwkOHd6ZikMn244iCCyThOINX5nUVrAZLbNjsgDtDsRJUmZOlrwEBSikqxBRqaKNQTzOeUHvYDJCTbGdyJLv/wDNFfay2yhYJpUXJSEoDVCyQQzgahz0Iib/AGfrSVqtj6CR/wB6LemcnyQdQorgddvbvEwSiSXTjZm/h1JDfOFMbOIPvq/y94eNr0ApQ4epb5caQBlirsR6cORhGf8AIxcOmxTjqktwV+yqPjV6COk7JpPvq9BBkDoOsdJQSQX3c2Zn/p2hdI76TF6BP7JI/wB4o9h+cefsohv3ivQQbCP1+tY9loD5P9Y6kZ9Ji9AZGyKKETFeghjSeEQhhE6CIONIOOKMP4o+8SFnbDZz7UjEktNSMgHxMCQG0L5GucMhD1j1MsaRtjKMAm2ZWWRd+ETWTZ2fNdSJa1tmQCRTmKRt/wCz1nKsZky8Wb4RmS7kZE8zWLoQkfg1G6cIPUZsZRsNJAWtpuFZYCXkVDiFFQDjLD+UH7ba1lCpighKkPgUoB0kZpLjdJYinHlFrafYY2ib4klSEFnYuCpXUCmlecd7N7PzlS5ibajGlVBjViVoDSoAp5nCuuipRt2hqkq3FYTxNlzFKkhSJ2/KTMU/lYKViBBSzuRQhJcYgCIuXDe58TwDLUgysgouoUAIJYFQDAh6tTICDO0Gza0JVhWPCcKbA5QpI84KSAA2dAKlxqKMm0mZaJZKUmbhwlaHZYGRwtukD9MBHWkdWob7tDIoQ7lwafrjwi59oehfphLH/mZuVY4lSQB0bLlFgogogSMw222KMtXjSUvLUapT7h6D3T8ukJ2Bjw/CN9EwVLEtp/SEDa3ZVMrFOkihzSxo50cNhfR46TpWhmN70zjZWxJTKxAVVV+LPl6t2gtMtiMipIPBw/pEd13RhkoQpS1ABwFaPVsIzHIvF9N2slkg/T9f3iRq2U2kAL92QXaSidJmMsBsJdLDFQhWhrkWy7QTOzlsNmMpVsxEioKXp8ImPiIPMQZs0hUtCcOfwk669H6NllV70u1EpDIqc6gt+fq/0ivG46aZJkvVaE+y3QsINnE9EqYpObFTJJIJGQB0zpA+6PZbOlTSoWiWUPoFOoaHC1DyfvA7bS8JibaopUxQwBHLlX+8F9m9vvcn6MAsdvMG61HpGxkls1sbJS5T3GW7tiZCAcbzMTZukBnyY89TAa/fZ9muQpLV3Vk9wC3esONktqZicQq+TVfpE5AMNcIOOwlZJp7sxWbMIdCw4BIZTltM/d7RyqzpZwphSitOh/sesaRtFcMi0E4iUTBQKA9MQ97rzhEvXZmfJBVhxhhvIqCAdaOO8TVTpFsZprct7JymmTBUKCa5MW1FHcV5M0c+0CZhsiglqrQOPE5vQhhx/K9szMJs4z1Hpl9frBC1XcialSJyApJHodG1BzhafztmyVxdGO/43NKUoWorQkuxPbPM8KxrH+z8U4rbhdmkZ0/33B4Xbf7OAAfCKXDsFqwuDxJGF6500BfOGr2FXcqTMtqVpKT9zQ0Oc6PTxyjJ7Hm5IyS3NOvG6kzsOIkM+XNvyimrZhOi1A8WH4iDCMo6hrxRk7aFqclsmBTswim+qlasa8TEv+AJ+I/L6QVj6M7MPR3cl7Bf+Ap+IxyrZ9PxK+UFo+juzD0d3JewT+z6fiPoI6Fxj4j6CChjyM7MPR3cl7B4ucfEflHpugfEfQQQj6N7UPRmuQONzj4j6R8LoHxGCEfR3ah6N1y9g7/Bh8R9I9F0j4vlBCPY3tQ9Ha5A1d0A+8YHWTYiRKmqmyxhUuhZ2bMsl2DkA5aQxR9GdmHo5TkvIPTdAGR+UeKuf+I+kEY9juzD0drl7ByLpA975CPJ9ypWkpUXBDGmnCCMfRvahxR2uQKkXAlAYH5fnHSrmr5yx0b+sE4+jOzD0d3Jewaq5Qdfl/WPBcgd8R9P6wTj6O7MPR3cl7EbaD2WS7VMMzxlSydMIPVqhg9e57Cx7E0P/wCrX/8AWP8AyjTY+juzD0b3Z+xMuL2eqstBa1qQS5SUD5Mqhg+LjAyU3b+sFI+juzBeDHkk+WCp1whQYqfgSBTvFWXsoE5TT/lH5wfj6MeGD3aNWWa2TFxexqfdmYSS5ISKvn35xAnYUVecSCXIKE1p1dsj2hqj6O+nx+je9P2KJ9n4BdFomJ4pIC0kUDYVksGGhGkFrj2e+zLmKEwrCwgBJAAThxZHMvi1yaDEfQSxRi7SBeST5Z//2Q=="/>
          <p:cNvSpPr>
            <a:spLocks noChangeAspect="1" noChangeArrowheads="1"/>
          </p:cNvSpPr>
          <p:nvPr/>
        </p:nvSpPr>
        <p:spPr bwMode="auto">
          <a:xfrm>
            <a:off x="621506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5067" name="AutoShape 8" descr="data:image/jpeg;base64,/9j/4AAQSkZJRgABAQAAAQABAAD/2wCEAAkGBhQSERUUExMWFRUWGRsaGBgYGR0cIBwaHBoaHBscHRkbICYfGB4mHBwbHzAgIycqLCwsHCAxNTAqNSYrLCkBCQoKDgwOGg8PGiwkHyQtLCwpKi8sLCwsLCwsLCwsLCwsLCwsLCwsLCwsLCwpLCwsKSwsLCwsLCwpLCwsLCwsLP/AABEIALkBEAMBIgACEQEDEQH/xAAcAAACAwEBAQEAAAAAAAAAAAAFBgMEBwIBAAj/xABHEAABAgMFBgMFBQYDBwUBAAABAhEAAyEEBRIxQQYiUWFxgRMykQdCUqGxFCPB0fAWM2Jy4fEVkrIIU2OCosPSNEODk8Ik/8QAGQEAAwEBAQAAAAAAAAAAAAAAAgMEAQAF/8QALBEAAgIBAwQBBAIBBQAAAAAAAAECEQMSITEEE0FRIhQjM2EykXFCUqGx8P/aAAwDAQACEQMRAD8A0navbtFgmykTJUxSZgJK0BwltCMz2gEv20WbApUtBmKEwICAsBSklt8JIdq5NA32w2acq02YoxeGEErFW84HR2J7QiXrdnh77jDqhcsLD1rXebvCnOnQWltWjUJXtelqmJQbPMTiUASVJo5Adm5xJbPaTNQpYF22haUKwhSVoL0BoA/ukFoyGRLxAYWD1+7mzAAAdEqCgMuWUSTL1tqFrKbRMUMbgqCSSQMIVVi+FgzEcY22Caav2yJQQJtgtUt6hwKt1aOpftwsTkLROlkH3kg/6SWjPZe09q3FLtDqTiASuRRlBjWWnkM4tXntWZrA/ZlS0LSpKJqVhRZLMpRIDVJy0EZbOpGg2b2y2FZAxFL/AB7vzIaLKfalZT5VJP8A8iPzjM5trlzMLWWxrJKFKIUE5KcyxQjC1H4Z5Qbn7HWSbLBCLMFOCcMyaGAUHSGRVw4dhnwEZqb8G6UvI7r9oKGT4clUxzXCtFBx5x2faHLHmkzE/wAxSPxjKdoNm7FJlFSd1YBYIngtwdKgFK/LpAudtpLQwlyHSAQxJapGe8eDdz2xyn4Ciom7WbbWUt2SQ3xEDjrrlFr9ox8BPcRgl07dJOBCwd4spWgFMNACS3rD1KmbqfDUGIfVLg8DUKhbyzjyMWOMuBzO3crFhwqfqInRtchQBSgqB4EH9VhEs8hazUrSBxKhwyKVEERenXWcLJmkasySOlQ/rGrqH6MeH9jaNspLsaHJiRE0zaMAP4avUQgyrpQEOVLJzKgwDHJyH59Y+tNkwlPhzFgOcQIZ6OBTL56Ry6lXujJdPLwx1Vten/dK9Ux2ratAD4FeohAnqWw35ieIcCoObx3LvFaH30njjanPdYnX9ZtXUY3yKeDL4Hg7Yo+BXqIjO3Ev4FeohP8AEmgggpWNQEN6b39I9tN4JoFSWOrUqcn5nrBxzYpeQHjyob/25l/7tXqI9Rtqg/8Atq9RCKudJDFfiSxzS49UvF2R4JS6JmLhX9GGrS+BLeRcjinbJHwK9REn7WI+BXqITvCB1rxjoOMlP1hmmIPckOw2gT8J9RHido0n3FeohS+0Uqa9Y4TbWJjNCO7khxG0KfhI7iPv2gSPdPyhQVbNYiN6DjG6EZ3ZDsi/0n3T8o+N/p+E/KEuVe4HvJ7mKd47TJlpJUotTJJOeVcsq5wLUVywlPI+P+h7mbTIHun1EcJ2pQfdPqIzeXtLJmD94U8cSSP6aRblXhLIKhOSQOAJ+QrHJQ9nOWT1/wAGho2gSfdPyi9ZLYFuwIaMftG3cqWaY1EaYcP+ov8AKG32Z7TKthtBKQlKPDwh3NcbuewjpRilaNhOblTOPaVYJcyZJxpJISplBRBFRkxjOtobKqQlKpcxWB2UFMo51qQ+UaT7RUKMyThFMK3LningC/yhTkTJhB3e2NJflVvm3ePMyzqbPShBuKBUnZWXaGKRLAwjCsBVegcNV9Isy9g8FQpSv4BMUkDuQX4NBUW3AoAggkBy6WHUuwi2m9XDvTmn+j98ucKWUY8QG/ZdblnQ6SkgLfu2GjRVOyNrTRM0FB0LEvzqxENKbZ/A7h6OHFK1iwLyTqFD0MMWT9i3D9CjZ9l52AmYlJmaNLcMSNcTijmnSJ7PNtImpQvB4ZcEiWN1xmApBI7HMw1y7dL+MDqGiwhlMyknofpBW3wDt5MY9o81p0uWMJwoG8lq6AkjVg+QhUlzOdOEaf7TLkJtKJqpRUkyhk9SlRcEjkQePaEBGz01SyEoUBmH4HKtH6wamoqmcscpbxRREsUYg8QIc7gvG1WiT4EggGWA6iQCz0YmuYakA712Rm2dCVqqFDMF68IYfZvY1kzFqxBIADg4XLksTrx9IDJKLhqQyEJRlTDtiuO24t61t0OL/wDIA6wxWu0TZQDDGBTzgccyrtFGSlUtYABU9SpSyW40L8chF61yzMQ6VJJFRiGJuORfl+cQubsrUVQPtd4zGwgS0jVpgzfLCAOMQTbQs1K0ANXM5ULMekXLNa5KT4VoLFSXAloUABWmSuEV0z0nykqTWoSRRuYoW059oFmlC1uoHCqlXDGhYu/DMU7xS8fAMcxSymlAnC9SGcDJukG7QlIGIYhqRhJdjVwzigd6acYAXraUrCkOUocgtQqGoq7B4K/ZsItvYM3VfgWoJSXqHycDnyeDL4lOlnbPDwJpxhR2asUlIUmWFKKiCagUyZ3Gp0/CGa6pbKWkyylgC5U7ucgTUdHjl8f4mZd3uiS23ZLWk7jrVXECaHN201pWKdnTZisSikqKWxEg50zPXhBuV73Jj6uPwhcu3ZabMtJImnACrESspVnk6Ul3cVbjFeN3yRzVcDTIuqSDugcKH+sULRJKVMElRxMx3acahjE9uu6ak0KX03SoM7itD+so+s9nV7+f8Ls/Vn7Vje9KDpGPDGatkapjABUqYkkFsiKcwSflHC5SgHVQEgAAglyWy0glKs+Il8QLUIJHZwX0jq03Pj5DUUL8C5BJg/qJvcX9PjWwr35aFYCmSoiZSmAqJFdQGT3ijdM5eEieF4iQ27kDzYAd4Z7PcIllsb1eqatwz/COplgKgJbAJzUoasXYAOwc6wzvyYH08UB5knwEFctKlqwkElgw50Nfqzwq3haVTSSXDkUz78zyjQb2mS5cpScRAViTxLmpLnpnWFyz3PJmrwpnBmxKVxGoYih79oQk73KLVFW4btC5SyoYsJDqrkGyyZgD/mhjtVwyzIDO2J6ULMRUgZPzAoOkS2C4paUpSlRCUqdmzbicny/IQZmqSAA9D+tPqYauGIk99jOtrrmTLShWHCVHSrbuVTWvKGv2JysItXMy/wDuRJtHOkiWRNQlQSHS41ds9MoveyiwBEuasHz4KO4DYvzhsJ/6RcoW9QR24WypXRX1ELclXzg/t8sBUoOMlN6p7wsy7SAOAGrado83qPyM9LAvtotOGq8eLsqVZpB6gEfOIBbUs4L9Pyjr7Un4m6/1hCYxpnZupBoEhB4po3pHCwUlnOf6zyiYWkUIIbsfrEc0gqNXPGlYYmhbTI1IBOURqsSTlnFuXLDZU4RVvNKlSlplHDManHsdHFAYJSFyWwOvudMs8hUwLLpZnqHJAqDnQwvS7/QohTgHgwHWnCIlbSHCZFtlqVLycOlaT8XBZGbKhavECVMaUsTZZqkgEHoQagiHywakdhzrGMtuk2ecorExUpDMWG6ZnAAU5nTvDZclhQizoThQHQCcRdyal35xn122mXLmS/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/CAKNn8a0qBBlipDjSrAD8G6RVBbavAlzSekpbNLMiYETgd4Jo4GZCgSeDavDvds4Gb90lVAyi7VDP5yH/tFedZsTkyUKw+VW6/vGhbE/VmiWRjFRLwlJZiwJDmoP5tASercJKlQStMxMolS5mELSUkN1ZW69Q50hUk7XzrLOWhJlzGwupyoK3XcGjZtlFnam+Zc9Iky3MzGGLAPQjdOecI0+zKlTVJIJKTXq3HVor6Wr+RH1Kbj8TVrr2qVMQlSilBZsNSKHOoy7wZmXwlyKJKfMFHDXiCYXrkuRUyRKUgEDA5c5qc6jtwyg/NuRK1FSlEvoketda6xk03J6fZ0NKitRaReMo18RHdQ/OIZd6IJdKn08qmfPNmoBWKl4ypEiWpa0MAPeDk/rlCHO2nXidCChJqlGGjVrvOGJ1pSA3GqKY9XhbGKVJTV/M4HHRwT8s4+l2lKElRPVlFXpXKEKw37NTMImJStOZBAerZEigDa9oZLJektRJRLlh2bcSOz5KZsxSMujnHwT2y+0rSRhJSdKEU1GjwvqnJSokISHq7n827NpBK129MhylDkgpFMnY0TrlRtTElh2mmMteBKknAkOgDMgAjiCS+uVIbHdWxUnWyIZNrtJSkpJShiaHDXoB86RUTtVN8USyVKUS4xFwaZnRtM9IPLvazlRfBukv5TSvpHPiyVg4UJJLbwCeWo5QLN29F6yI8aS84A4qkBRAoaZltPlDDsNdZk+KMZUklJS7UG9wAGucK9insMI8lWAzDnLjDdsfaEq8TCXbC//V86Q7HJNoVNNFPb25fHVJUAHQFsSMnw5QkWyyzUJY4kgUDBxyYc+J7mH7bS8lSjKCSkKOLzcA3IwtJvCaujIHPEkh/5QASM4j6inkZZgclBegfYrAtnBUQausBhTLOutGiVN1TQHKkKDnJRyrRqcvWLNqnTJcvGvC4LEBBbCSG3i7+lIHr2jWqiAlfEMH+hpE+y5H3J8Hpuqaoq+7caGnDjyMTWa7Z6QEqxPyqPVuMSWa85xSHSxL6jtRz9Hitdt+TJySglnBBUFNViwAIpVso34mfL9FiddsxIUZjgKGYIBcirNrWFxd6rlKTIX5iCJc5qKSBRxooZEfonEKX4f3hJI4klvTLtAm+p6fDKVl3y5nQjgRmCKiOUldeCbLbF2/7yE+QJpTvy2StdAC9AHepBZm0J5RU2TQmZMIVLCwyVAkZEKGWpoT1grOsaDZV+RRAcCu7V2rrQ1zLwF2XtKUzikkOQRSr9C8Wxd4mkIaqaGva4vZXywLDcgcQI6Qx3bbkzpaWqrClzlvYUk115+kLu0c/xLItkFnTyPmHOLdxTQlZCEpCcRAOZNetADw4RG39tfpsctp2GGY+XPJj/AFDiFW0iYu1rSZ2AZy8f+kM4HYEmHmUiXPVmKecj5V4/lAbaLY/xAJ0pZxD3VVSQXI1DcP1U8eNyVj+9GMlYNVImPKAtHmWkBlLLhi7oWni4cReuGWJPiImjCma4SooYlQcCqXxboHujUx3s3cH3iZ01W8BRKaAaebETxhgtVlCFAFlAHGgq4h6h/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/I1Sr4XZ3Sy04d10u27TNNKc4+V7RlpX51KbRQJfWsOM6wIYnAAFPQavXVx8oDXtcNmEtapkhDAByAxqQHfvE/dSY7tauCsnatVpmJ3UkYaIBoVGpLKfRqRRvOzSQCpUsoVxLvUueQz0EXpF2WWZISkS/DxkkLStKqpFCFAnSjFmaCdrsaRZloVMMxIQWKgCRTiM4nyTt3ZdixqMaozJa0KmEIBchwxbJ8vipF65Zxx4PdIcNpWrnSBMoNOqKp8lBmOL5BnOR0gtcM7FMoDwJAbMlnDEP0pFTpIkabe4YnSQZksu6UhT8XamnM5nhE+NQSkJU4A41oMvXtBGXdoP/ALZY5ly75kkMzZxwqzS0guFdQxY5k4RV/VoDWhWllVEqUST92nE7kUfi/wAQjpCZKHxKSt2NA3y1+sV7Rd0vC+NYo4OHMFtGfLk3fPiVdcsfEs8CQnpTT8ILUgXfBNarzQhvD3yW0yD5dW+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/UQQNpYsFECjVJ7PwgffE3EUnEgqA95g/c1+R0jIsOmBduLjmow2hIXLmHdIRiYhIfE7mtGIdoV1bWTV+GhRBUFpLsKsfeZmI4jOHr7YohJUAMIZgX/6mD6acoQb9SJc9C5MvCtyslwoF1kBke6Ax9ekX4ql8WiLNDStQ9WmwmZLWmYyxgVqoDItQls6wj7LyB9oQpgmpYcaF/wAoblzEqkqx2h1lBoFgsoigOEN5mEItyzUy56FFflVWhNDR37x2BPRJE82tSNDvcBciYKjdegGlW46cYEWa+FYlALlyQS5WqmJwCcAzavz7wUvS0IEiYRMSCEnPpwBfpFGfZgBItGEBkIQviKDCo0oQadxwhGOSS3RQoa5cjvs7KHgbgcuXId6MAACAcm1iMWhaUmWoHEAH1A4Zs5ZwwBgTJta5aTMSuYCAaBIUDwxAhxWjvwpAGTedrnqmSxLxhRxE0QUgl8ySAxyVnR+ju45x2NeFQnTY83fIUaJ8xDsad682rzi9eIZCUqQlSgRTE1FPVw3DvCLKlW6XMlzkJXMmEKQRulIdhQJUWDh8RZyNIu2q1zUhpyiVhypxkWBNMmoO1YFz0wr2aseqdrwFLbJU0zCGTg4lQd9M2OXeAM6ZhzBB5bp51A/CJpG1ckyinCuXMLMoqcUIJYgCIxbFLLBSiGy3sv8AmGXyiZpoqiS3WhBmJGIhyMwDXKmEp+kNE2zpKGXhUCQCMNDnmFPwhTRZ1YkqBUioLp5HJi4htmUY4ictf/yYyzJ8i7bLlRJ8RaKJUDilhLoUjCApKkoOJBBSlaVMwPCKg2YkEObKtD6oml+6VBTf35QwSrxkJUErZK1F0u1Tl1SchVn0izMBzhryySVCVBNu0XLLNSpIGHygZmrtqAGf84H394fhrRMJTiDChJehB6PrHBPIHqPxIjifICgysv4VKSPRJEAsifIWiuDPDPwrBTiDZjV9aineDyNpAUYSGYaxcOw0la9wqSfhJJHZXm9Ynl3ChAwk0FCAG/qYTkkj1cUoyjuZ7bbQZsx0IIWo1JNO0Omw1y+GMUwpfSo568ekW74u6UJKN04ZeQzYH8PlWFxViKiyVpHHFUAcd2v1imOVSjSPOy43qbZpgQGer6ekUbXKxpON+ShQjm/HKsUpM9Xh/d2uSCEABBQBUZ1WQa8dOcXLXiVZiopxTMOSd7ecZMWLdYK9ifTuL32cqdlHUUAqOjjrFmbd7p8ysQ1LihzyLd3irImzwpXjpmtphQlTcyVJP1j60XlLSCTNJbJCpYQ5/mAjNTC0I9nSZi0ELxAgAJYIJppiK3CXhu9lclaTaCtqmW2T+/mwaEeTtXJZiVJoKFL/ADBf5RoXs4vCXNE7ArE2B6EM+Pj3inA3rRPmj8bPvaLI/dLcshK3A1cp01hakW3CgNhJHE8ajPlrDd7QB9yKDyqbkQU6awmWS7CapWpuDFgeDip6EtE/VL7rKOmf20XpV5q5cqA8OMVjZFYiCSRo5/D9d4nlXSs08RupV+LvEM65MAJCEqGvGnFwCYmrYeqvYrWsMQBMQCeaSfQue/WOF3YpWU1Kq6mg5UAb0jpRoMCQk6uKEdiB84icFVFBxoDVvxHOO/wMK86ylBUihLBsOVRpQQH2g2BtM5QXKGPAhKWSwUCHphUQSau/OCFtczDvM4z4HKBlivO3BSpUuahGECpAOIfEN2oPPvFuC07I+o3jTA0zZcy1ITPmpRmcK5cwEZBlFKCoAglixFDAa22RCJqkhlIehSrFT+bCkn/KOkHbdd9pmqInTxiyDMeLCgcZmkRWe7J9lPjeEmckUIWAoNxbzJL6iLO4k6Iu1tZBdGzE6cfurOpRAxVJTu1qHZ66B3aNWsKN0S1pkKm4AJiDuKAUmoIc6aU4wqr2itK5EsyEy5ONTKYOoECjksBQUCUhqcYVbXes4WkzFKaalQqndqmnu1LjMu51MIyJ5P8AI7G9H+DUrhmmSTKW71Seac08jSC4lJmKJTmoAejwt3XesxW/hOEnxQouWlqyJWc8JdBBghf9pUbJOxLIIRQgJCnChwbo4qM9GiNNp0yqSTWpBOzHwZikLaqQsE0DOoGp6xS2xlpVLC8YBwkHCUnEkgkHXmH5iMvuqzm0W1EpcxakmYU4lVOEE1YuxYRoF53FNTKWVTAvClVVUJASW7to+kNyfFaUKxpN22Adn7pkDCVWhSVqS5TgOEOx8wOYZiSBkdKwcGzxVWz2hMwcAWNf1nSFeXe3h7s6WpFAxQX0byltQ9DB/Zm9JSphacnymijh6ebXWhOULlGT3aHppcMLXbYbRLV96hZQ1WBWDQg0S5+UXps8FCUhJSlOQbDTRg7+oBiaVbpbj75H+ZP1eKlt3jQcRQmFS2Ry3YBv6Qce6klwC9QyiMxQ6NTWFWbeU6SslC1JLqJS9C9S4yzfSGm956FTVmo3mOIOKDD+ELu0FiCWUCCCKkDXm/6pDIPemHJbBO49sMT+IlNciHG8SOwGeUHxfshSm8TC5UADTy0d+B0dox6yW1SFks9YOTVS1BKiTSoakOngpiIZVJfs14DAgEVCgKgv6N9XirabEZgoreHHI8n48DCFsfthgJlKJTLUSxYqKCciG0NHoY0JNoY4gCWzGujAdYly46dMbim1vHkHSmUCk1Boe4hOSMCiKk5bxJyLUIIbqYYJNtwlWN2FCBRSScqFq9Yqpuixq/dzlSn0mAmvUFuELwJqy3qaTQKmTXoxHCoPygNa7etCzhWtNB5SRpyhsXs1Mb7pcqaMxgmAHskiFe9ritCFqK5Ewcyg6DiKHtFuNb7kGSW2xyjau0Jynq7n/wAocNmb4mz5CjNUDv4Q4TUNyYUf6Qi3ddiZhONfhpBqcClaHhR8qE6w5bP2KzycQRaErCiCMScBHrQxuVRS2Ax23uLO1x//AKVlNBu6BnYOcm/vGg+wRRItb/8AC/7sLF9XLMnTVLk+GtJAoJqHoGyUAGh39jdzzJH2nxJeDF4TVSQW8R/KTWsUdPLhCM8dmM22aSUpAaqV0f8AlhIu2fhWxyMPG2agEAnRK/wjLvt6ZSwVbqFHPLCrM9AdOfWJupjeRjem/GPCLbKTQlR5MPlFhFslDj6CE0XpKOUxCuigfkDWPlX3KQXXNSmhZ3/R7RNqneyHPHH2G73sqSypeEJKVE56AmjZU5GAE6WiYndKVjQpIdPMEVSaco7st7eI6gQlCXw4gd6hxKAbLC/A0ygZMsEpanCmUclIOFTZFiKkGN87hpNKijaLTLkzgiapSpagH1IBLF1Eu2sM1vuFCEpmyAnwyEuEmhFWNaV1EIe1ImjCFqSvPCrCymp5uMN3s2v4qQbOvhQK/wCodxvesWQVJMkyu3QOvG5yd+zrMtQ9xR3D0xUQelOkULHeiiAkKOIUISHf0/IxqEm5LMlWEy0qJDsp1UJzZRPDhBuRZUJACQEjgGSPQQbip7ehUZuG5kl13Xa5ilIEpbBQUcQws6QAXU1C0X5nsonzpqlrmS5QLUcqOQGQDfONTSWdgO35x8mNjBRdgyyNqqBGzmz4scgSVTDMS5qRhbFmMzT6PC/t3dy5UkqTMWJZUkNiLEFTFBGR49BDuqYNYpzVypwMhbKC0mmhHB9FChGvpAzUZOv6OhOUd/7MwuG5SL1UoBgleJmLHGMtGoSYZNorss0xZUVJRPQMbYs8NWUgnXiGMW7NcK5EzCt5iCQAo6ow4Ug8wGT2HGAF+bKGRP8AFl4RKJok7xCmqCFPmXILnSEPUufBTHTJqgOqYJnnKTUgvT6eU9i7ZiLNwWBEqbjKkjzNiI6EfrOB972Vt9AZvMlmHUcG4N9IJbIXkFY0krxOCSU0AZqqFGoM4B3ptFG10xkTbZb/ALwVyzb1ZvnHtov4WZIUJS5qVEuUHIjJyXc9eEei0nEE4Fl3ZW6wYakKJSO0XV21UqSpYlLmN7iKkj0NO0Kh/IyfAt2S6/GSFhaUuPKo7wfiA7RN+zk1LAy5cwGlS3dmr0aA09c3ET4TOcgtPXJQHHSLFjvWYkjemy8qMWz/AIQoH17QSW4btrkQ1XecROGr+UZg8G0r9Ikk2SYkOpJA4GhiC22sqmrUkkuol+pNYnkXkpIActzj1NLaPLUkmey7Kkl3b6xptw2pJsqErm4lioqKAOAC1TQ68uEZlMRMmt4e8sDJILnsM4lssu0oQuYWRheigQSwNWDZHQ694XLDKSGxzwi99hs2nt4E5KcKiwG8kA82bEMmeAn+Loo5Kc3BBH9IktNutK8AUjxDhSxSS5fKgcakUAzgjY9nrVMH7paP5ykN2d/lEehJbljyW7soyLak1SoHoYatmrymLQoFamGmL6jPKFm23DMSfvJPdg3UKEX7JYEyrLMKpqsK0lgVqIBZk0A0NHrWBaRtti9f15jx533ZBVMVUKoW3S4I4uXB1MUpdpU5wgtSmZ4aGsDrTaV0TQBORYPWueo1iM2wu5z4j8qRcsexG8lMNC1l6s4+Ld+rRqfsUmP9qqD+6yIP+84RjUm3l6qI6k/X841r2DzQo2xq/uq0/wCLwgscKkgcs9UGPO1rbj5Mr8IyO8VpUtcpacKVKIQp3Ge6591QpyMavtihzLzZlOz/AMPCMsvFvEUkoOBRIScwRwIYM/5RPn/IxmD+BcsVlEuWlDZCJkTJbsMPBg2cUrssZDla1LCWwJJoABRxkpjxd2HOLs6co1BKQ2SaDo2QfQCInRYrLC0UNNDpwB/XVoCmfLmOP+lQwq6sa9xyi+JSlFlKUdM6frvAhNpSs4WL8FJZ6sGfPtWNijbAe1SCFoGIqGGmLMB8sWZ716x5Z7cqTbSWShRKSAkkgEAEMaO/4xFtZNaYkO7JFDXMnWF82hSqkkkMxJchhQdo9HHDVE8/JNRkbLaL6InyZ9RLmJAH8wzSW9e45w3SLQFBKk1BDj0rTlGZ7I2n7VZlSCd8uqWTQYxmO/58omlzJ4SlOJWEmuFz14BwAaDWJZXBjoxU1X/qNFtl+ypPnWH4Zn0H4xUl3zPnVkymSRSZMoOoSKq7PENy3TIlpC0ArOeNVSOgyT2DwRVMJMdKb8sWopcL+ykq7iojxZq18UpOFPoCCR6RblTwgMlISngA2vz6xI4cH1jmYoGkBxwwrvktWaaFDCTCdtteBBVZ1ywAcK0rKwygDokhnejPRukG518SpJZS6j3U1P5D1j28Lvk3lZynMpJCVapWMweXHsYdF61pfIt/blq8GcCW1DiSeIy4VSqnPSCmzslKQcGEirtQ4uBfRtQ/4wIt1y2mykpBJAd0mvoOgFQ0FtmLSTKUfDw11LCgApuuavT+jplHYtUi9ZdpQiYoEYkOQzBxUjP3hrWGOZLlWiU1FIOvDoc0kRmM+8ULKilBQpWEs5IeuLCS7jI1qHarQUuK/FyjQmrEgmh7cW1jtLRjSlwMRkTbKWWg2mzk0LOtH69OYidd1SJ0iZMkFjgURVmOEs490vFy7b8E2oodRR/XURY/w+UtSiUB1ghTOlwXBBYjSGR0yESco7H54lzsJI4wzbNrl4FKUMSwd0EOB2/ODG3Hs4TJSufZlOgbypas0j+E+8OtRzhR2fWcZTk8eljakefkTiO1t8OchxuKb3KGmVdYBWuVMH3SpmJEweYpDiocOM3Dxdsww5mlY9vucEWZQ1phV/FiB/OKmlRIm7Vki5Ckii6D3TRw9cJO9kPKSYms+0U5ALLcA6h9f66QFlylHCqVMB3XZTqBKhUZFKTRmJBqOERi8UikyWpChR01B7Go7KMeK8dnvLIkOlj22LHGh2eqNQ3A694lXfdjnpKVpKUqzGEo55peE+Vakq8qkkGjEgGtMixjtaN08Rx0qPxheihlp8B6dsFJnf8AprQQDod8acCDk2kCbZ7MZ6fJMlLfi6fqGHrENnnlBxA5agscyIc7LbVLSApTkAHsQ4fs1Y15ZRA7MZGW31c8yzLwTkYFEO4IUCC7EEUbSkar7AWa1gf8KvEfetz45wtbeoGGSCgqLqrR2pTioOXbjDH7BFDHbQNPBr/92mkXYJ66ZFmhosftrEP4f/NT/LwjMLyQMSkFJFSHY5deMahtWtsGtFUdvhjMZpC3IrXI0Y/jXURL1P5GP6f+JTu+850s+F4aFUxCaThJHOhry7xYeYs1ISx+F/rTvHyFJRVWWuZ+QBPeJUzDmEL7sn/UXA7RLLfdIqWx4bOr3pq8OqRhAPInC7d+MWLwuUs4TiSa4WcinAO4iJJVwSOjqPzYfKGOyWwKSjKoq54cAxevOOSMk64M4ve4DOLjPCwelRlUA4uhrzpCNKQXKci+tOMfoVV3oWXKW4lLV9frGcbX7FqkzzNlJ+6W5BruqZ2PcEg6xZhyNKpEeWKk7Qr7M30qRPSQWD9n0MbfJuqVPlmagMqal3csHqQ2lX0zrH58tKGWWpV/xjWvZjtLiQJSj/fX8D/mhmWK5aAxydNeUGbgt5QtUldC7MdIYp4CQ5LAQLv67HUmchNQUhWh4ZwPTY7RaVULJFMRoPkKni0RaXF6eSptTWq69ly13+hD4XUfT5ZwMVaLTaR92CQabpCU9yWJ6vBuwXBJleZIKw5xLLs2bBgGqM+Mc3vtUiSUISkqUvyOClDanE1U/wAoMHHF5kxby1tBFa79jQ7zlufhR/5EP8u8WrbYl2a0CdISVIX+9lpGRAJxNwPHQ9THd33kFqSTNBLFwnyg8gHJ18xfKkdm+JkxTSU5FitQYdQmh/zN3iioKOwlynKW7JbXeMicyQpK1KD4WJ3dcTeXvq0RC5paEKZKgACTVyafM/0iK03EtMpRkKT453g6Qz6sAAkHgSC30Qb02jtyCuXNWUqDgghIIoags9XNRnANanbQcXSpMW1gHI9DEsq1lxiJpryimhTVEXZEhMwFjVsuevLKOkq5HxGTZy1KVOQlLsSx4jIvRuH94dVSiQQpXJozjZm0qRaUHw1TGzCTVmI5AjqYfZU2eSWRJlJ0JJmK9AUpOvLrCHBBSkVrfYfFkzZflxoWHJYA4CxJ6gA9Yyu5blmeIiZgV4aiQFMWLUzh62utM+TKKxaFbysJAShIqFEswcZceMW12koumzKs+6QUaA1UVBbuGIKvw4Q/p5aET546inarBgQKV4NEVm2a+1S1KUQlCTkciWLuQxDOC/1g/Z7vnzQn7QmSAR7iS/feAHaDt2WVKJaUBITShFM3rlz1fvFU83x0rklhhqWrwZJa5ps6jIUFYJZYLTUaHk7F6jiaR744XkoLDDL8QeUX7dKOIunMl1JfCWpiHetecD7TZUKYkDE2YccxURFafJ6STXBVXd6FZpKejM394hm2NctLoWpuA/Ri9LlTApkrCw+S2Bb+cj6xVNrUhTLCkgkZkkB82oOzCGJvwwGkRf4upgFyweJDpJz7O7HtD5cl7Y5Et5ZxCgdg6fdUWBfpTJ6PCvZbOFKQVMUlwFYXDkUyoC7UhzRJEpKcRCQwDqLcNSw4QnK09khmNPyxL2vvla5ipUzDhlnEkpSzEgZuSToM4dfYHOClWwh3aS4On73hCdf20CET7RL8GUvGjwytt58Ob5Fi1aOwhs/2e0sq2hwaSMus6LsCpIizyHfbuVNUZPhNUlJds1FITn3hLTs7Oo4SMmJVSuFv9QHVxpDft/a1oXICV4ArEFFnasuvapcVgLbQESyftEwHEAlJWg+8N/dBDEISQKM1SXDozJa2eXKb1Om9v3QNVcc6hKpYoWJLCigjzM3mIH5RFKu2aWdSEklQwqIBZJIWWbIMXJ4GGCdITLdrUWBUMTyyQMOP4XLrqKjlUxAUJkhAE9SgcaiUzEUUElVCUFgojjVxTit40Y5z/wBz/sEKuucMJxIwkEhWIYcICSVO1BvDm9IsyLmtKEgIMtKVqIDNWhW9A6nDkM+eVYv2eelYSROWHCSoFcrdxBSVGqBupCUgoGYIy1q3lPUhAXLtJWcQJBKaboL4T/Eos2QpRjGaImOcqvU/7Bcu+pwU2PXgPyhytdgE5Cpahuq4OG4F3zeECUolYJLl3fvGmYa0Pr+qxkFuP6LJKV27MX242S8JTplKGRB0CcinV2Uxd6YukC9lp5s89Kn1H5emkblet0ptMoy1NXylsixHcaEcIxa+bkVImqQoYSk/pjqOcU6rVMuiknZtl3WpE6UFNRQyNeornWLyUBsu0ZzsdtWmWlKVqDByriGHDXjQfSOr+9qoRuWdLn4lfgn84GE/D5Nnjd7cD/OCWdWFk1dWQPHlCptPtBZJkuYgjxpgQoAoHl1cL0DsSxL5VihclkTeEnHPtC1qINAWSgnLd1I7CBSbjlWaYuV4xVPUnAErRhQoLYApU5JY/jwgXkbCWJLkBWS2TpMxKnUtOBK15nCk0D8BUV5trGrXRbkrlggt1/Hn+cZ8mwhKvtJMwS0S0oIQAFJOASzic4SDQsTXGKEAiD2zs7zISCzJLFOAgkYgCkZM4ypHWnsjXF8su7X3JPmDxJUxakgb0oKOmqRkejPr0y+3TS5do3W7ppMsGtehbsNAaVrSEr2g7GkpNplDnMQA/VYb1IHXi2wMbp0ZoikTyZpSoKSYiZukSIltWOY6I9bIWyT4aySELKxugFRZgzMCSHxfrNjVbUl2CsVGdJSDp2PVnhf2KUBIJDB1EEniADx4aaNByZPf4iOQpXrSJJSpsdpsS/aFaV4ZSCUscSmAaoYAuSTkSIpWradSrPLs6EYEJSkKq5UzEnIYd4PT1gvtXYvtFpsslKSFKd6vukirDJmVqcoIbZ7CjCqfIDaqlgAAACqk5NlUf2ijHWhWIm/kMGzs3xLOlbEU+In6xJf1s8KzrUM2OEA7xNBQHNnFKwO2UtLWdKdcsucLNo2pmTbXPRKUDJBLAh/KnA4Oj1PeNlurMjGpUU/toxOmoNXYpOuYGrU1ePFTApik01BIyfjkfQHnE08hTKKa8RTkfnxirNs28Ak55JUwJ6VY/WEIqIFzAlgo4QOZb10dyeFdI8nIdDFiKa9NY6XMY4VJ1qCMu3aK06whsUtZlngMvTSGIF2S3NdaVzsNU0JJSopy05h2MO8mzh96rkOT+fD84Wtk7IvxVLOBQwkOHd6ZikMn244iCCyThOINX5nUVrAZLbNjsgDtDsRJUmZOlrwEBSikqxBRqaKNQTzOeUHvYDJCTbGdyJLv/wDNFfay2yhYJpUXJSEoDVCyQQzgahz0Iib/AGfrSVqtj6CR/wB6LemcnyQdQorgddvbvEwSiSXTjZm/h1JDfOFMbOIPvq/y94eNr0ApQ4epb5caQBlirsR6cORhGf8AIxcOmxTjqktwV+yqPjV6COk7JpPvq9BBkDoOsdJQSQX3c2Zn/p2hdI76TF6BP7JI/wB4o9h+cefsohv3ivQQbCP1+tY9loD5P9Y6kZ9Ji9AZGyKKETFeghjSeEQhhE6CIONIOOKMP4o+8SFnbDZz7UjEktNSMgHxMCQG0L5GucMhD1j1MsaRtjKMAm2ZWWRd+ETWTZ2fNdSJa1tmQCRTmKRt/wCz1nKsZky8Wb4RmS7kZE8zWLoQkfg1G6cIPUZsZRsNJAWtpuFZYCXkVDiFFQDjLD+UH7ba1lCpighKkPgUoB0kZpLjdJYinHlFrafYY2ib4klSEFnYuCpXUCmlecd7N7PzlS5ibajGlVBjViVoDSoAp5nCuuipRt2hqkq3FYTxNlzFKkhSJ2/KTMU/lYKViBBSzuRQhJcYgCIuXDe58TwDLUgysgouoUAIJYFQDAh6tTICDO0Gza0JVhWPCcKbA5QpI84KSAA2dAKlxqKMm0mZaJZKUmbhwlaHZYGRwtukD9MBHWkdWob7tDIoQ7lwafrjwi59oehfphLH/mZuVY4lSQB0bLlFgogogSMw222KMtXjSUvLUapT7h6D3T8ukJ2Bjw/CN9EwVLEtp/SEDa3ZVMrFOkihzSxo50cNhfR46TpWhmN70zjZWxJTKxAVVV+LPl6t2gtMtiMipIPBw/pEd13RhkoQpS1ABwFaPVsIzHIvF9N2slkg/T9f3iRq2U2kAL92QXaSidJmMsBsJdLDFQhWhrkWy7QTOzlsNmMpVsxEioKXp8ImPiIPMQZs0hUtCcOfwk669H6NllV70u1EpDIqc6gt+fq/0ivG46aZJkvVaE+y3QsINnE9EqYpObFTJJIJGQB0zpA+6PZbOlTSoWiWUPoFOoaHC1DyfvA7bS8JibaopUxQwBHLlX+8F9m9vvcn6MAsdvMG61HpGxkls1sbJS5T3GW7tiZCAcbzMTZukBnyY89TAa/fZ9muQpLV3Vk9wC3esONktqZicQq+TVfpE5AMNcIOOwlZJp7sxWbMIdCw4BIZTltM/d7RyqzpZwphSitOh/sesaRtFcMi0E4iUTBQKA9MQ97rzhEvXZmfJBVhxhhvIqCAdaOO8TVTpFsZprct7JymmTBUKCa5MW1FHcV5M0c+0CZhsiglqrQOPE5vQhhx/K9szMJs4z1Hpl9frBC1XcialSJyApJHodG1BzhafztmyVxdGO/43NKUoWorQkuxPbPM8KxrH+z8U4rbhdmkZ0/33B4Xbf7OAAfCKXDsFqwuDxJGF6500BfOGr2FXcqTMtqVpKT9zQ0Oc6PTxyjJ7Hm5IyS3NOvG6kzsOIkM+XNvyimrZhOi1A8WH4iDCMo6hrxRk7aFqclsmBTswim+qlasa8TEv+AJ+I/L6QVj6M7MPR3cl7Bf+Ap+IxyrZ9PxK+UFo+juzD0d3JewT+z6fiPoI6Fxj4j6CChjyM7MPR3cl7B4ucfEflHpugfEfQQQj6N7UPRmuQONzj4j6R8LoHxGCEfR3ah6N1y9g7/Bh8R9I9F0j4vlBCPY3tQ9Ha5A1d0A+8YHWTYiRKmqmyxhUuhZ2bMsl2DkA5aQxR9GdmHo5TkvIPTdAGR+UeKuf+I+kEY9juzD0drl7ByLpA975CPJ9ypWkpUXBDGmnCCMfRvahxR2uQKkXAlAYH5fnHSrmr5yx0b+sE4+jOzD0d3Jewaq5Qdfl/WPBcgd8R9P6wTj6O7MPR3cl7EbaD2WS7VMMzxlSydMIPVqhg9e57Cx7E0P/wCrX/8AWP8AyjTY+juzD0b3Z+xMuL2eqstBa1qQS5SUD5Mqhg+LjAyU3b+sFI+juzBeDHkk+WCp1whQYqfgSBTvFWXsoE5TT/lH5wfj6MeGD3aNWWa2TFxexqfdmYSS5ISKvn35xAnYUVecSCXIKE1p1dsj2hqj6O+nx+je9P2KJ9n4BdFomJ4pIC0kUDYVksGGhGkFrj2e+zLmKEwrCwgBJAAThxZHMvi1yaDEfQSxRi7SBeST5Z//2Q=="/>
          <p:cNvSpPr>
            <a:spLocks noChangeAspect="1" noChangeArrowheads="1"/>
          </p:cNvSpPr>
          <p:nvPr/>
        </p:nvSpPr>
        <p:spPr bwMode="auto">
          <a:xfrm>
            <a:off x="6367463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pic>
        <p:nvPicPr>
          <p:cNvPr id="45068" name="Picture 10" descr="http://heiland-am-highway.de/wp-content/uploads/2012/05/Benetton-Kinderarbe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59" y="3531394"/>
            <a:ext cx="4473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Určitost právní úpravy sexistické reklamy a reklamy s genderovými 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stereotypy?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32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0291" y="1692002"/>
            <a:ext cx="10992909" cy="4535998"/>
          </a:xfrm>
        </p:spPr>
        <p:txBody>
          <a:bodyPr/>
          <a:lstStyle/>
          <a:p>
            <a:pPr marL="72000" indent="0">
              <a:buNone/>
            </a:pPr>
            <a:r>
              <a:rPr lang="cs-CZ" sz="1900" dirty="0" smtClean="0"/>
              <a:t>ESLP</a:t>
            </a:r>
            <a:r>
              <a:rPr lang="cs-CZ" sz="1900" dirty="0" smtClean="0"/>
              <a:t>: ustanovení </a:t>
            </a:r>
            <a:r>
              <a:rPr lang="cs-CZ" sz="1900" dirty="0"/>
              <a:t>zákonů musí být natolik určitá, aby umožnila jednotlivci regulovat své chování, a tudíž i předvídat, zda určitým chováním mohou zákon porušit. </a:t>
            </a:r>
            <a:endParaRPr lang="cs-CZ" sz="1900" dirty="0" smtClean="0"/>
          </a:p>
          <a:p>
            <a:pPr marL="72000" indent="0">
              <a:buNone/>
            </a:pPr>
            <a:r>
              <a:rPr lang="cs-CZ" sz="1900" dirty="0" smtClean="0"/>
              <a:t>- "</a:t>
            </a:r>
            <a:r>
              <a:rPr lang="cs-CZ" sz="1900" dirty="0"/>
              <a:t>Předvídatelnost" je tak jedním z požadavků obsažených v pojmu "stanoveno zákonem" použitého v čl. 10 odst. 2 </a:t>
            </a:r>
            <a:r>
              <a:rPr lang="cs-CZ" sz="1900" dirty="0" smtClean="0"/>
              <a:t>Evropské úmluvy o ochraně lidských práv.</a:t>
            </a:r>
            <a:endParaRPr lang="cs-CZ" sz="1900" dirty="0" smtClean="0"/>
          </a:p>
          <a:p>
            <a:pPr marL="72000" indent="0">
              <a:buNone/>
            </a:pPr>
            <a:r>
              <a:rPr lang="cs-CZ" sz="1900" dirty="0" smtClean="0"/>
              <a:t> - pravidlo </a:t>
            </a:r>
            <a:r>
              <a:rPr lang="cs-CZ" sz="1900" dirty="0"/>
              <a:t>chování nemůže být považováno za "zákon", pokud není formulováno s dostatečnou přesností, aby umožňovalo občanům - je-li to potřebné, s náležitou radou odborníka - předpokládat, do stupně, který je za daných okolností rozumný, důsledky, které předmětné jednání může mít [viz rozsudek ESLP ve věci </a:t>
            </a:r>
            <a:r>
              <a:rPr lang="cs-CZ" sz="1900" dirty="0" err="1"/>
              <a:t>Olsson</a:t>
            </a:r>
            <a:r>
              <a:rPr lang="cs-CZ" sz="1900" dirty="0"/>
              <a:t>, 1988, str. 30, odst. 61 (a)]. </a:t>
            </a:r>
            <a:endParaRPr lang="cs-CZ" sz="1900" dirty="0" smtClean="0"/>
          </a:p>
          <a:p>
            <a:pPr marL="72000" indent="0">
              <a:buNone/>
            </a:pPr>
            <a:r>
              <a:rPr lang="cs-CZ" sz="1900" b="1" dirty="0" smtClean="0"/>
              <a:t>- nemožnost </a:t>
            </a:r>
            <a:r>
              <a:rPr lang="cs-CZ" sz="1900" b="1" dirty="0"/>
              <a:t>dosáhnout absolutní přesnosti </a:t>
            </a:r>
            <a:r>
              <a:rPr lang="cs-CZ" sz="1900" dirty="0"/>
              <a:t>při tvorbě zákonů, zejména v oblastech, v nichž se situace mění v závislosti na panujících názorech společnosti (viz rozsudek ESLP ve věci </a:t>
            </a:r>
            <a:r>
              <a:rPr lang="cs-CZ" sz="1900" dirty="0" err="1"/>
              <a:t>Barthold</a:t>
            </a:r>
            <a:r>
              <a:rPr lang="cs-CZ" sz="1900" dirty="0"/>
              <a:t>, 1985, str. 22, odst. 47).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5484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 odst. 3 zákona o regulaci reklamy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500" dirty="0" smtClean="0"/>
              <a:t>reklama </a:t>
            </a:r>
            <a:r>
              <a:rPr lang="cs-CZ" sz="2500" dirty="0"/>
              <a:t>nesmí být v rozporu s dobrými mravy, </a:t>
            </a:r>
            <a:endParaRPr lang="cs-CZ" sz="2500" dirty="0" smtClean="0"/>
          </a:p>
          <a:p>
            <a:pPr marL="72000" indent="0">
              <a:buNone/>
            </a:pPr>
            <a:r>
              <a:rPr lang="cs-CZ" sz="2500" dirty="0" smtClean="0"/>
              <a:t>zejména </a:t>
            </a:r>
            <a:r>
              <a:rPr lang="cs-CZ" sz="2500" dirty="0"/>
              <a:t>nesmí obsahovat </a:t>
            </a:r>
            <a:r>
              <a:rPr lang="cs-CZ" sz="2500" b="1" dirty="0"/>
              <a:t>jakoukoliv </a:t>
            </a:r>
            <a:r>
              <a:rPr lang="cs-CZ" sz="2500" b="1" dirty="0" smtClean="0"/>
              <a:t>diskriminaci</a:t>
            </a:r>
          </a:p>
          <a:p>
            <a:pPr marL="72000" indent="0">
              <a:buNone/>
            </a:pPr>
            <a:r>
              <a:rPr lang="cs-CZ" sz="2500" b="1" dirty="0" smtClean="0"/>
              <a:t> </a:t>
            </a:r>
            <a:r>
              <a:rPr lang="cs-CZ" sz="2500" b="1" dirty="0"/>
              <a:t>z důvodů </a:t>
            </a:r>
            <a:r>
              <a:rPr lang="cs-CZ" sz="2500" dirty="0"/>
              <a:t>rasy,</a:t>
            </a:r>
            <a:r>
              <a:rPr lang="cs-CZ" sz="2500" b="1" dirty="0"/>
              <a:t> pohlaví</a:t>
            </a:r>
            <a:r>
              <a:rPr lang="cs-CZ" sz="2500" dirty="0"/>
              <a:t> nebo národnosti nebo napadat náboženské nebo národnostní cítění, ohrožovat </a:t>
            </a:r>
            <a:r>
              <a:rPr lang="cs-CZ" sz="2500" b="1" dirty="0"/>
              <a:t>obecně nepřijatelným způsobem mravnost, snižovat lidskou důstojnost, obsahovat prvky pornografie, násilí</a:t>
            </a:r>
            <a:r>
              <a:rPr lang="cs-CZ" sz="2500" dirty="0"/>
              <a:t> nebo prvky využívající motivu strachu.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88" y="146412"/>
            <a:ext cx="3580391" cy="26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32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92002"/>
            <a:ext cx="11059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800" dirty="0" smtClean="0"/>
              <a:t>Posudek Krajského živnostenského úřadu</a:t>
            </a:r>
          </a:p>
          <a:p>
            <a:pPr marL="72000" indent="0">
              <a:buNone/>
            </a:pPr>
            <a:r>
              <a:rPr lang="cs-CZ" sz="1800" dirty="0" smtClean="0"/>
              <a:t>Moravskoslezského kraje:</a:t>
            </a:r>
          </a:p>
          <a:p>
            <a:pPr marL="7200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 smtClean="0"/>
              <a:t>Neobsahuje prvky pornografie, jelikož tělo</a:t>
            </a:r>
          </a:p>
          <a:p>
            <a:pPr marL="72000" indent="0">
              <a:buNone/>
            </a:pPr>
            <a:r>
              <a:rPr lang="cs-CZ" sz="1800" dirty="0"/>
              <a:t>n</a:t>
            </a:r>
            <a:r>
              <a:rPr lang="cs-CZ" sz="1800" dirty="0" smtClean="0"/>
              <a:t>ení zobrazeno v lascivních, vyzývacích </a:t>
            </a:r>
            <a:r>
              <a:rPr lang="cs-CZ" sz="1800" dirty="0" err="1" smtClean="0"/>
              <a:t>pozi</a:t>
            </a:r>
            <a:r>
              <a:rPr lang="cs-CZ" sz="1800" dirty="0" smtClean="0"/>
              <a:t>-</a:t>
            </a:r>
          </a:p>
          <a:p>
            <a:pPr marL="72000" indent="0">
              <a:buNone/>
            </a:pPr>
            <a:r>
              <a:rPr lang="cs-CZ" sz="1800" dirty="0"/>
              <a:t>c</a:t>
            </a:r>
            <a:r>
              <a:rPr lang="cs-CZ" sz="1800" dirty="0" smtClean="0"/>
              <a:t>ích;</a:t>
            </a:r>
          </a:p>
          <a:p>
            <a:pPr marL="72000" indent="0">
              <a:buNone/>
            </a:pPr>
            <a:r>
              <a:rPr lang="cs-CZ" sz="1800" dirty="0" smtClean="0"/>
              <a:t>- vyobrazení ženského těla slouží k upoutání</a:t>
            </a:r>
          </a:p>
          <a:p>
            <a:pPr marL="72000" indent="0">
              <a:buNone/>
            </a:pPr>
            <a:r>
              <a:rPr lang="cs-CZ" sz="1800" dirty="0" smtClean="0"/>
              <a:t>pozornosti ve vztahu k produktům;</a:t>
            </a:r>
          </a:p>
          <a:p>
            <a:pPr marL="72000" indent="0">
              <a:buNone/>
            </a:pPr>
            <a:endParaRPr lang="cs-CZ" sz="1800" dirty="0" smtClean="0"/>
          </a:p>
          <a:p>
            <a:pPr marL="72000" indent="0">
              <a:buNone/>
            </a:pPr>
            <a:r>
              <a:rPr lang="cs-CZ" sz="1800" dirty="0" smtClean="0"/>
              <a:t>- nevyvolává sexistický ani vulgární dojem</a:t>
            </a:r>
          </a:p>
          <a:p>
            <a:pPr marL="72000" indent="0">
              <a:buNone/>
            </a:pP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99" y="1567576"/>
            <a:ext cx="5773802" cy="48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 pornografie či násilí v reklamě</a:t>
            </a:r>
            <a:endParaRPr lang="cs-CZ" sz="3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9" y="1717963"/>
            <a:ext cx="5715000" cy="3810000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08" y="2369886"/>
            <a:ext cx="8000096" cy="34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MimoPrávo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4800" y="1384917"/>
            <a:ext cx="11268364" cy="5237556"/>
          </a:xfrm>
        </p:spPr>
        <p:txBody>
          <a:bodyPr/>
          <a:lstStyle/>
          <a:p>
            <a:r>
              <a:rPr lang="cs-CZ" sz="1900" dirty="0" err="1" smtClean="0"/>
              <a:t>Zeitgeist</a:t>
            </a:r>
            <a:r>
              <a:rPr lang="cs-CZ" sz="1900" dirty="0" smtClean="0"/>
              <a:t>, moderní téma, „feminismus a </a:t>
            </a:r>
            <a:r>
              <a:rPr lang="cs-CZ" sz="1900" dirty="0" err="1" smtClean="0"/>
              <a:t>genderismus</a:t>
            </a:r>
            <a:r>
              <a:rPr lang="cs-CZ" sz="1900" dirty="0" smtClean="0"/>
              <a:t>“</a:t>
            </a:r>
          </a:p>
          <a:p>
            <a:r>
              <a:rPr lang="cs-CZ" sz="1900" dirty="0" smtClean="0"/>
              <a:t>Import problémů prvního světa, trocha toho </a:t>
            </a:r>
            <a:r>
              <a:rPr lang="cs-CZ" sz="1900" dirty="0" smtClean="0"/>
              <a:t>nepohodlí, sex </a:t>
            </a:r>
            <a:r>
              <a:rPr lang="cs-CZ" sz="1900" dirty="0" err="1" smtClean="0"/>
              <a:t>sells</a:t>
            </a:r>
            <a:endParaRPr lang="cs-CZ" sz="1900" dirty="0" smtClean="0"/>
          </a:p>
          <a:p>
            <a:r>
              <a:rPr lang="cs-CZ" sz="1900" dirty="0" smtClean="0"/>
              <a:t>Sociální </a:t>
            </a:r>
            <a:r>
              <a:rPr lang="cs-CZ" sz="1900" dirty="0"/>
              <a:t>inženýrství jedné </a:t>
            </a:r>
            <a:r>
              <a:rPr lang="cs-CZ" sz="1900" dirty="0" smtClean="0"/>
              <a:t>ideologie, diktatura aktivní menšiny, SJW</a:t>
            </a:r>
            <a:endParaRPr lang="cs-CZ" sz="1900" b="1" dirty="0"/>
          </a:p>
          <a:p>
            <a:r>
              <a:rPr lang="cs-CZ" sz="1900" dirty="0"/>
              <a:t>Klišé: bezuzdný reklamní průmysl v. moralizující </a:t>
            </a:r>
            <a:r>
              <a:rPr lang="cs-CZ" sz="1900" dirty="0" err="1"/>
              <a:t>progresivisté</a:t>
            </a:r>
            <a:endParaRPr lang="cs-CZ" sz="1900" dirty="0"/>
          </a:p>
          <a:p>
            <a:r>
              <a:rPr lang="cs-CZ" sz="1900" dirty="0" smtClean="0"/>
              <a:t>Ohrožení patriarchátu, kastrační nůžky, </a:t>
            </a:r>
            <a:r>
              <a:rPr lang="cs-CZ" sz="1900" i="1" dirty="0" err="1" smtClean="0"/>
              <a:t>mansplaining</a:t>
            </a:r>
            <a:endParaRPr lang="cs-CZ" sz="1900" i="1" dirty="0" smtClean="0"/>
          </a:p>
          <a:p>
            <a:r>
              <a:rPr lang="cs-CZ" sz="1900" dirty="0" smtClean="0"/>
              <a:t>Uražený pořadatel oslav ženství, latentní agrese</a:t>
            </a:r>
          </a:p>
          <a:p>
            <a:r>
              <a:rPr lang="cs-CZ" sz="1900" dirty="0" smtClean="0"/>
              <a:t>Módní sebemrskačství „toxickým“ mužstvím (</a:t>
            </a:r>
            <a:r>
              <a:rPr lang="cs-CZ" sz="1900" dirty="0" err="1" smtClean="0"/>
              <a:t>Gillete</a:t>
            </a:r>
            <a:r>
              <a:rPr lang="cs-CZ" sz="1900" dirty="0" smtClean="0"/>
              <a:t>)</a:t>
            </a:r>
          </a:p>
          <a:p>
            <a:r>
              <a:rPr lang="cs-CZ" sz="1900" dirty="0" smtClean="0"/>
              <a:t>Apoštolové svobody slova a </a:t>
            </a:r>
            <a:r>
              <a:rPr lang="cs-CZ" sz="1900" dirty="0" smtClean="0"/>
              <a:t>„zdravého rozumu“, </a:t>
            </a:r>
            <a:r>
              <a:rPr lang="cs-CZ" sz="1900" dirty="0" err="1" smtClean="0"/>
              <a:t>desexualizace</a:t>
            </a:r>
            <a:r>
              <a:rPr lang="cs-CZ" sz="1900" dirty="0" smtClean="0"/>
              <a:t> reklamy</a:t>
            </a:r>
          </a:p>
          <a:p>
            <a:r>
              <a:rPr lang="cs-CZ" sz="1900" dirty="0" smtClean="0"/>
              <a:t>Špatně maskovaná pruderie, harmonie s religiózně motivovanými zákazy</a:t>
            </a:r>
          </a:p>
          <a:p>
            <a:r>
              <a:rPr lang="cs-CZ" sz="1900" dirty="0" smtClean="0"/>
              <a:t>Zástupný problém (skleněné stropy a rozdíly ve mzdě)</a:t>
            </a:r>
          </a:p>
          <a:p>
            <a:r>
              <a:rPr lang="cs-CZ" sz="1900" dirty="0" smtClean="0"/>
              <a:t>Dynamika vztahů mezi mužem a ženou, nedostatek vzájemné </a:t>
            </a:r>
            <a:r>
              <a:rPr lang="cs-CZ" sz="1900" dirty="0" smtClean="0"/>
              <a:t>empatie</a:t>
            </a:r>
          </a:p>
          <a:p>
            <a:r>
              <a:rPr lang="cs-CZ" sz="1900" dirty="0"/>
              <a:t>„Zábavné téma</a:t>
            </a:r>
            <a:r>
              <a:rPr lang="cs-CZ" sz="1900" dirty="0" smtClean="0"/>
              <a:t>“??</a:t>
            </a:r>
            <a:endParaRPr lang="cs-CZ" sz="1900" dirty="0" smtClean="0"/>
          </a:p>
          <a:p>
            <a:pPr marL="72000" indent="0"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87" y="161574"/>
            <a:ext cx="3821868" cy="22688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67" y="2566931"/>
            <a:ext cx="3183588" cy="23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NSS 2 As 19/2015, ÚS 728/10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„Dobré mravy“ je </a:t>
            </a:r>
            <a:r>
              <a:rPr lang="cs-CZ" dirty="0" smtClean="0"/>
              <a:t>nutno </a:t>
            </a:r>
            <a:r>
              <a:rPr lang="cs-CZ" dirty="0"/>
              <a:t>chápat ve smyslu dobrých mravů soutěže, na které odkazuje generální klauzule proti nekalé </a:t>
            </a:r>
            <a:r>
              <a:rPr lang="cs-CZ" dirty="0" smtClean="0"/>
              <a:t>soutěži. </a:t>
            </a:r>
          </a:p>
          <a:p>
            <a:r>
              <a:rPr lang="cs-CZ" dirty="0" smtClean="0"/>
              <a:t>Dobré </a:t>
            </a:r>
            <a:r>
              <a:rPr lang="cs-CZ" dirty="0"/>
              <a:t>mravy jsou takové mravy, které respektují všechny společenské, kulturní a mravní normy, jež v historickém vývoji osvědčují jistou neměnnost, vystihují podstatné historické tendence, jsou sdíleny rozhodující částí společnosti a mají povahu norem základních. </a:t>
            </a:r>
          </a:p>
        </p:txBody>
      </p:sp>
    </p:spTree>
    <p:extLst>
      <p:ext uri="{BB962C8B-B14F-4D97-AF65-F5344CB8AC3E}">
        <p14:creationId xmlns:p14="http://schemas.microsoft.com/office/powerpoint/2010/main" val="3306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Deskripce nebo ambice?</a:t>
            </a:r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3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 a nadsázka v 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reklamě???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433467"/>
            <a:ext cx="3202132" cy="43985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05" y="1961776"/>
            <a:ext cx="4762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Rozdíly?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Reklama laborující se sexuálními motivy</a:t>
            </a:r>
          </a:p>
          <a:p>
            <a:pPr>
              <a:buFontTx/>
              <a:buChar char="-"/>
            </a:pPr>
            <a:r>
              <a:rPr lang="cs-CZ" dirty="0" smtClean="0"/>
              <a:t>Reklama sexistická</a:t>
            </a:r>
          </a:p>
          <a:p>
            <a:pPr>
              <a:buFontTx/>
              <a:buChar char="-"/>
            </a:pPr>
            <a:r>
              <a:rPr lang="cs-CZ" dirty="0" smtClean="0"/>
              <a:t>Reklama vulgární a pornografická</a:t>
            </a:r>
          </a:p>
          <a:p>
            <a:pPr>
              <a:buFontTx/>
              <a:buChar char="-"/>
            </a:pPr>
            <a:r>
              <a:rPr lang="cs-CZ" dirty="0" smtClean="0"/>
              <a:t>Reklama používající stereotypy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7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Nekalá soutěž – GK § 2976 + nekalé obchodní praktiky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se dostane </a:t>
            </a:r>
            <a:r>
              <a:rPr lang="cs-CZ" b="1" dirty="0"/>
              <a:t>v hospodářském styku</a:t>
            </a:r>
            <a:r>
              <a:rPr lang="cs-CZ" dirty="0"/>
              <a:t> do rozporu s dobrými mravy soutěže jednáním způsobilým </a:t>
            </a:r>
            <a:r>
              <a:rPr lang="cs-CZ" b="1" dirty="0"/>
              <a:t>přivodit újmu</a:t>
            </a:r>
            <a:r>
              <a:rPr lang="cs-CZ" dirty="0"/>
              <a:t> jiným soutěžitelům nebo </a:t>
            </a:r>
            <a:r>
              <a:rPr lang="cs-CZ" b="1" dirty="0"/>
              <a:t>zákazníkům</a:t>
            </a:r>
            <a:r>
              <a:rPr lang="cs-CZ" dirty="0"/>
              <a:t>, dopustí se nekalé soutěže. </a:t>
            </a:r>
            <a:r>
              <a:rPr lang="cs-CZ" dirty="0" smtClean="0"/>
              <a:t>Nekalá </a:t>
            </a:r>
            <a:r>
              <a:rPr lang="cs-CZ" dirty="0"/>
              <a:t>soutěž se zakazuje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Primárně chráněné zájmy soutěžitelů a </a:t>
            </a:r>
            <a:r>
              <a:rPr lang="cs-CZ" dirty="0" smtClean="0"/>
              <a:t>zákazníků</a:t>
            </a:r>
            <a:endParaRPr lang="cs-CZ" dirty="0" smtClean="0"/>
          </a:p>
          <a:p>
            <a:r>
              <a:rPr lang="cs-CZ" dirty="0" smtClean="0"/>
              <a:t>Svoboda rozhodování adresáta komerčního projevu</a:t>
            </a:r>
          </a:p>
          <a:p>
            <a:pPr marL="7200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4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Klamavá reklama + Nekalá obchodní praktika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37351" y="1500326"/>
            <a:ext cx="11549849" cy="4331674"/>
          </a:xfrm>
        </p:spPr>
        <p:txBody>
          <a:bodyPr/>
          <a:lstStyle/>
          <a:p>
            <a:r>
              <a:rPr lang="cs-CZ" sz="2600" dirty="0" smtClean="0"/>
              <a:t>reklama</a:t>
            </a:r>
            <a:r>
              <a:rPr lang="cs-CZ" sz="2600" dirty="0"/>
              <a:t>, která souvisí s podnikáním nebo povoláním, sleduje podpořit odbyt movitých nebo nemovitých věcí nebo poskytování služeb, včetně práv a povinností, klame nebo je způsobilá klamat podáním nebo jakýmkoli jiným způsobem osoby, jimž je určena nebo k nimž dospěje, a tím </a:t>
            </a:r>
            <a:r>
              <a:rPr lang="cs-CZ" sz="2600" b="1" dirty="0"/>
              <a:t>i zřejmě způsobilá ovlivnit hospodářské chování takových osob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obchodní </a:t>
            </a:r>
            <a:r>
              <a:rPr lang="cs-CZ" sz="2600" dirty="0"/>
              <a:t>praktika je nekalá, je-li v rozporu s požadavky odborné péče a podstatně narušuje nebo je způsobilá </a:t>
            </a:r>
            <a:r>
              <a:rPr lang="cs-CZ" sz="2600" b="1" dirty="0"/>
              <a:t>podstatně narušit ekonomické chování spotřebitele</a:t>
            </a:r>
            <a:r>
              <a:rPr lang="cs-CZ" sz="2600" dirty="0"/>
              <a:t>, kterému je určena, nebo který je jejímu působení vystaven, ve vztahu k výrobku nebo službě.</a:t>
            </a:r>
            <a:endParaRPr lang="cs-CZ" sz="2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8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Sexismus jako agresivní nekalá obchodní praktika?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575" y="1278384"/>
            <a:ext cx="11869444" cy="4553616"/>
          </a:xfrm>
        </p:spPr>
        <p:txBody>
          <a:bodyPr/>
          <a:lstStyle/>
          <a:p>
            <a:r>
              <a:rPr lang="cs-CZ" sz="2400" dirty="0"/>
              <a:t>v</a:t>
            </a:r>
            <a:r>
              <a:rPr lang="cs-CZ" sz="2400" dirty="0" smtClean="0"/>
              <a:t>e svých </a:t>
            </a:r>
            <a:r>
              <a:rPr lang="cs-CZ" sz="2400" dirty="0"/>
              <a:t>věcných souvislostech a s přihlédnutím ke všem jejím rysům a okolnostem výrazně zhoršuje nebo může výrazně zhoršit svobodu volby nebo chování spotřebitele ve vztahu k výrobku nebo službě, a to </a:t>
            </a:r>
            <a:endParaRPr lang="cs-CZ" sz="2400" dirty="0" smtClean="0"/>
          </a:p>
          <a:p>
            <a:pPr lvl="1"/>
            <a:r>
              <a:rPr lang="cs-CZ" sz="1600" dirty="0" smtClean="0"/>
              <a:t>obtěžováním</a:t>
            </a:r>
            <a:r>
              <a:rPr lang="cs-CZ" sz="1600" dirty="0"/>
              <a:t>, </a:t>
            </a:r>
            <a:endParaRPr lang="cs-CZ" sz="1600" dirty="0" smtClean="0"/>
          </a:p>
          <a:p>
            <a:pPr lvl="1"/>
            <a:r>
              <a:rPr lang="cs-CZ" sz="1600" dirty="0" smtClean="0"/>
              <a:t>donucováním </a:t>
            </a:r>
            <a:r>
              <a:rPr lang="cs-CZ" sz="1600" dirty="0"/>
              <a:t>včetně použití fyzické síly nebo </a:t>
            </a:r>
            <a:endParaRPr lang="cs-CZ" sz="1600" dirty="0" smtClean="0"/>
          </a:p>
          <a:p>
            <a:pPr lvl="1"/>
            <a:r>
              <a:rPr lang="cs-CZ" sz="1600" dirty="0"/>
              <a:t>n</a:t>
            </a:r>
            <a:r>
              <a:rPr lang="cs-CZ" sz="1600" dirty="0" smtClean="0"/>
              <a:t>epatřičným </a:t>
            </a:r>
            <a:r>
              <a:rPr lang="cs-CZ" sz="1600" dirty="0"/>
              <a:t>ovlivňováním, </a:t>
            </a:r>
            <a:endParaRPr lang="cs-CZ" sz="1600" dirty="0" smtClean="0"/>
          </a:p>
          <a:p>
            <a:r>
              <a:rPr lang="cs-CZ" sz="2400" dirty="0" smtClean="0"/>
              <a:t>čímž </a:t>
            </a:r>
            <a:r>
              <a:rPr lang="cs-CZ" sz="2400" dirty="0"/>
              <a:t>způsobí nebo může způsobit, že spotřebitel učiní rozhodnutí ohledně koupě, které by jinak </a:t>
            </a:r>
            <a:r>
              <a:rPr lang="cs-CZ" sz="2400" dirty="0" smtClean="0"/>
              <a:t>neučinil</a:t>
            </a:r>
            <a:endParaRPr lang="cs-CZ" sz="2600" dirty="0"/>
          </a:p>
          <a:p>
            <a:r>
              <a:rPr lang="cs-CZ" sz="2600" dirty="0" smtClean="0"/>
              <a:t>Neexistuje obecný zákaz emočních podnětů</a:t>
            </a:r>
          </a:p>
          <a:p>
            <a:r>
              <a:rPr lang="cs-CZ" sz="2600" dirty="0" smtClean="0"/>
              <a:t>Evropský základ právní úpravy (selektivní regulace sexismu v rozporu s EU)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8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 </a:t>
            </a:r>
            <a:r>
              <a:rPr lang="cs-CZ" altLang="cs-CZ" sz="3200" b="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sells</a:t>
            </a:r>
            <a:r>
              <a:rPr lang="cs-CZ" altLang="cs-CZ" sz="32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altLang="cs-CZ" sz="3200" b="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altLang="cs-CZ" sz="3200" b="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ood no </a:t>
            </a:r>
            <a:r>
              <a:rPr lang="cs-CZ" altLang="cs-CZ" sz="3200" b="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boobs</a:t>
            </a:r>
            <a:r>
              <a:rPr lang="cs-CZ" altLang="cs-CZ" sz="32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575" y="1278384"/>
            <a:ext cx="11869444" cy="4553616"/>
          </a:xfrm>
        </p:spPr>
        <p:txBody>
          <a:bodyPr/>
          <a:lstStyle/>
          <a:p>
            <a:r>
              <a:rPr lang="cs-CZ" dirty="0" smtClean="0"/>
              <a:t>studie </a:t>
            </a:r>
            <a:r>
              <a:rPr lang="cs-CZ" dirty="0"/>
              <a:t>tří amerických univerzit </a:t>
            </a:r>
            <a:r>
              <a:rPr lang="cs-CZ" dirty="0" smtClean="0"/>
              <a:t>- analýza </a:t>
            </a:r>
            <a:r>
              <a:rPr lang="cs-CZ" dirty="0"/>
              <a:t>78 studií provedených mezi lety 1967 a </a:t>
            </a:r>
            <a:r>
              <a:rPr lang="cs-CZ" dirty="0" smtClean="0"/>
              <a:t>2017</a:t>
            </a:r>
          </a:p>
          <a:p>
            <a:r>
              <a:rPr lang="cs-CZ" dirty="0" smtClean="0"/>
              <a:t> sex </a:t>
            </a:r>
            <a:r>
              <a:rPr lang="cs-CZ" dirty="0"/>
              <a:t>v reklamě sice zvyšuje pozornost a zájem zákazníků, ale nemá dopad na jejich nákupní chování. </a:t>
            </a:r>
            <a:endParaRPr lang="cs-CZ" dirty="0" smtClean="0"/>
          </a:p>
          <a:p>
            <a:r>
              <a:rPr lang="cs-CZ" dirty="0" smtClean="0"/>
              <a:t>autoři </a:t>
            </a:r>
            <a:r>
              <a:rPr lang="cs-CZ" dirty="0"/>
              <a:t>studií zkoumali celkem 17 tisíc zákazníků - zejména ve Spojených státech, ale i Austrálii, evropských či asijských </a:t>
            </a:r>
            <a:r>
              <a:rPr lang="cs-CZ" dirty="0" smtClean="0"/>
              <a:t>zemích</a:t>
            </a:r>
            <a:endParaRPr lang="cs-CZ" dirty="0"/>
          </a:p>
          <a:p>
            <a:r>
              <a:rPr lang="cs-CZ" dirty="0" err="1" smtClean="0"/>
              <a:t>Vampire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9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pro 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reklamu I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RADA PRO REKLAMU</a:t>
            </a:r>
            <a:r>
              <a:rPr lang="cs-CZ" sz="2000" dirty="0"/>
              <a:t> </a:t>
            </a:r>
            <a:r>
              <a:rPr lang="cs-CZ" sz="2000" dirty="0" smtClean="0"/>
              <a:t>založena </a:t>
            </a:r>
            <a:r>
              <a:rPr lang="cs-CZ" sz="2000" dirty="0"/>
              <a:t>v srpnu 1994 zadavateli, agenturami a médii po vzoru vyspělých evropských států jako první východoevropská organizace samoregulace reklamy. </a:t>
            </a:r>
            <a:endParaRPr lang="cs-CZ" sz="2000" dirty="0" smtClean="0"/>
          </a:p>
          <a:p>
            <a:r>
              <a:rPr lang="cs-CZ" sz="2000" dirty="0" smtClean="0"/>
              <a:t>Cíle: dosažení </a:t>
            </a:r>
            <a:r>
              <a:rPr lang="cs-CZ" sz="2000" dirty="0"/>
              <a:t>čestné, legální, decentní, a pravdivé reklamy na území České republiky. </a:t>
            </a:r>
          </a:p>
          <a:p>
            <a:r>
              <a:rPr lang="cs-CZ" sz="2000" dirty="0" smtClean="0"/>
              <a:t>člen </a:t>
            </a:r>
            <a:r>
              <a:rPr lang="cs-CZ" sz="2000" b="1" dirty="0"/>
              <a:t>EASA</a:t>
            </a:r>
            <a:r>
              <a:rPr lang="cs-CZ" sz="2000" dirty="0"/>
              <a:t> – Evropské asociace samoregulačních </a:t>
            </a:r>
            <a:r>
              <a:rPr lang="cs-CZ" sz="2000" dirty="0" smtClean="0"/>
              <a:t>orgánů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Schweizerische</a:t>
            </a:r>
            <a:r>
              <a:rPr lang="cs-CZ" sz="2000" dirty="0" smtClean="0"/>
              <a:t> </a:t>
            </a:r>
            <a:r>
              <a:rPr lang="cs-CZ" sz="2000" dirty="0" err="1" smtClean="0"/>
              <a:t>Lauterkeitkommission</a:t>
            </a:r>
            <a:r>
              <a:rPr lang="cs-CZ" sz="2000" dirty="0" smtClean="0"/>
              <a:t>, </a:t>
            </a:r>
            <a:r>
              <a:rPr lang="cs-CZ" sz="2000" dirty="0" err="1" smtClean="0"/>
              <a:t>Deutscher</a:t>
            </a:r>
            <a:r>
              <a:rPr lang="cs-CZ" sz="2000" dirty="0" smtClean="0"/>
              <a:t> </a:t>
            </a:r>
            <a:r>
              <a:rPr lang="cs-CZ" sz="2000" dirty="0" err="1" smtClean="0"/>
              <a:t>Werberat</a:t>
            </a:r>
            <a:r>
              <a:rPr lang="cs-CZ" sz="2000" dirty="0" smtClean="0"/>
              <a:t>, </a:t>
            </a:r>
            <a:r>
              <a:rPr lang="cs-CZ" sz="2000" dirty="0" err="1" smtClean="0"/>
              <a:t>Österreichischer</a:t>
            </a:r>
            <a:r>
              <a:rPr lang="cs-CZ" sz="2000" dirty="0" smtClean="0"/>
              <a:t> </a:t>
            </a:r>
            <a:r>
              <a:rPr lang="cs-CZ" sz="2000" dirty="0" err="1" smtClean="0"/>
              <a:t>Werberat</a:t>
            </a:r>
            <a:r>
              <a:rPr lang="cs-CZ" sz="2000" dirty="0" smtClean="0"/>
              <a:t>, </a:t>
            </a:r>
            <a:r>
              <a:rPr lang="cs-CZ" sz="2000" dirty="0" err="1"/>
              <a:t>Związek</a:t>
            </a:r>
            <a:r>
              <a:rPr lang="cs-CZ" sz="2000" dirty="0"/>
              <a:t> </a:t>
            </a:r>
            <a:r>
              <a:rPr lang="cs-CZ" sz="2000" dirty="0" err="1"/>
              <a:t>Stowarzyszeń</a:t>
            </a:r>
            <a:r>
              <a:rPr lang="cs-CZ" sz="2000" dirty="0"/>
              <a:t> Rada </a:t>
            </a:r>
            <a:r>
              <a:rPr lang="cs-CZ" sz="2000" dirty="0" smtClean="0"/>
              <a:t>Reklamy, Rada </a:t>
            </a:r>
            <a:r>
              <a:rPr lang="cs-CZ" sz="2000" dirty="0" err="1" smtClean="0"/>
              <a:t>pre</a:t>
            </a:r>
            <a:r>
              <a:rPr lang="cs-CZ" sz="2000" dirty="0" smtClean="0"/>
              <a:t> reklamu) </a:t>
            </a:r>
          </a:p>
          <a:p>
            <a:r>
              <a:rPr lang="cs-CZ" sz="2000" dirty="0" smtClean="0"/>
              <a:t>Členové Rady pro reklamu</a:t>
            </a:r>
          </a:p>
          <a:p>
            <a:r>
              <a:rPr lang="cs-CZ" sz="2000" dirty="0" smtClean="0"/>
              <a:t>Etický kodex</a:t>
            </a:r>
            <a:endParaRPr lang="cs-CZ" sz="20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191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pro 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reklamu II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vymahatelnost, </a:t>
            </a:r>
          </a:p>
          <a:p>
            <a:r>
              <a:rPr lang="cs-CZ" sz="2200" dirty="0" smtClean="0"/>
              <a:t>„pachatel“ jako oběť „cenzury“</a:t>
            </a:r>
          </a:p>
          <a:p>
            <a:r>
              <a:rPr lang="cs-CZ" sz="2200" dirty="0" smtClean="0"/>
              <a:t>Členské </a:t>
            </a:r>
            <a:r>
              <a:rPr lang="cs-CZ" sz="2200" dirty="0"/>
              <a:t>organizace RPR výslovně uznávají Kodex a zavazují se, že nevyrobí ani </a:t>
            </a:r>
            <a:r>
              <a:rPr lang="cs-CZ" sz="2200" b="1" dirty="0"/>
              <a:t>nepřijmou žádnou reklamu</a:t>
            </a:r>
            <a:r>
              <a:rPr lang="cs-CZ" sz="2200" dirty="0"/>
              <a:t>, která by byla v rozporu s Kodexem, popřípadě že </a:t>
            </a:r>
            <a:r>
              <a:rPr lang="cs-CZ" sz="2200" b="1" dirty="0"/>
              <a:t>stáhnou reklamu</a:t>
            </a:r>
            <a:r>
              <a:rPr lang="cs-CZ" sz="2200" dirty="0"/>
              <a:t>, u níž by byl takový rozpor </a:t>
            </a:r>
            <a:r>
              <a:rPr lang="cs-CZ" sz="2200" b="1" dirty="0"/>
              <a:t>dodatečně zjištěn </a:t>
            </a:r>
            <a:r>
              <a:rPr lang="cs-CZ" sz="2200" dirty="0"/>
              <a:t>orgánem etické samoregulace v reklamě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2015 </a:t>
            </a:r>
            <a:r>
              <a:rPr lang="cs-CZ" sz="2200" dirty="0"/>
              <a:t>Stínová rada pro </a:t>
            </a:r>
            <a:r>
              <a:rPr lang="cs-CZ" sz="2200" dirty="0" smtClean="0"/>
              <a:t>reklamu (</a:t>
            </a:r>
            <a:r>
              <a:rPr lang="cs-CZ" sz="2200" dirty="0" err="1" smtClean="0"/>
              <a:t>Iggy</a:t>
            </a:r>
            <a:r>
              <a:rPr lang="cs-CZ" sz="2200" dirty="0" smtClean="0"/>
              <a:t>): </a:t>
            </a:r>
          </a:p>
          <a:p>
            <a:r>
              <a:rPr lang="cs-CZ" sz="2200" dirty="0" smtClean="0">
                <a:hlinkClick r:id="rId2"/>
              </a:rPr>
              <a:t>http</a:t>
            </a:r>
            <a:r>
              <a:rPr lang="cs-CZ" sz="2200" dirty="0">
                <a:hlinkClick r:id="rId2"/>
              </a:rPr>
              <a:t>://reklamabezsexismu.cz/</a:t>
            </a:r>
            <a:r>
              <a:rPr lang="cs-CZ" sz="2200" dirty="0"/>
              <a:t> </a:t>
            </a:r>
            <a:r>
              <a:rPr lang="cs-CZ" sz="2200" dirty="0" smtClean="0"/>
              <a:t>	1% „delikvence“</a:t>
            </a:r>
            <a:endParaRPr lang="cs-CZ" sz="2200" dirty="0"/>
          </a:p>
          <a:p>
            <a:endParaRPr lang="cs-CZ" sz="2200" dirty="0"/>
          </a:p>
          <a:p>
            <a:endParaRPr lang="cs-CZ" sz="2000" dirty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11" y="97654"/>
            <a:ext cx="5051798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a inspirace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29305"/>
            <a:ext cx="11059200" cy="4402695"/>
          </a:xfrm>
        </p:spPr>
        <p:txBody>
          <a:bodyPr/>
          <a:lstStyle/>
          <a:p>
            <a:r>
              <a:rPr lang="cs-CZ" sz="2200" dirty="0" smtClean="0"/>
              <a:t>Co je sexistická reklama – Katalog kritérií (NESEHNUTÍ 2014</a:t>
            </a:r>
            <a:r>
              <a:rPr lang="cs-CZ" sz="2200" dirty="0"/>
              <a:t>) -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zenskaprava.cz/files/kriteriaWEB.pdf</a:t>
            </a:r>
            <a:r>
              <a:rPr lang="cs-CZ" sz="2200" dirty="0" smtClean="0"/>
              <a:t> </a:t>
            </a:r>
          </a:p>
          <a:p>
            <a:r>
              <a:rPr lang="cs-CZ" sz="2200" dirty="0" smtClean="0"/>
              <a:t>Metodická informace MPO č. 12/2015 k rozeznávaní sexismu v reklamě </a:t>
            </a:r>
          </a:p>
          <a:p>
            <a:r>
              <a:rPr lang="cs-CZ" sz="2200" dirty="0" smtClean="0"/>
              <a:t>Kvasnicová, J. Právní boj proti sexistické reklamě; NESEHNUTÍ 2015</a:t>
            </a:r>
          </a:p>
          <a:p>
            <a:r>
              <a:rPr lang="cs-CZ" sz="2200" dirty="0" smtClean="0">
                <a:hlinkClick r:id="rId3"/>
              </a:rPr>
              <a:t>www.prasatecko.cz</a:t>
            </a:r>
            <a:r>
              <a:rPr lang="cs-CZ" sz="2200" dirty="0" smtClean="0"/>
              <a:t> . </a:t>
            </a:r>
            <a:r>
              <a:rPr lang="cs-CZ" sz="2200" dirty="0" err="1" smtClean="0"/>
              <a:t>Pinkstinks</a:t>
            </a:r>
            <a:r>
              <a:rPr lang="cs-CZ" sz="2200" dirty="0" smtClean="0"/>
              <a:t> (SRN</a:t>
            </a:r>
            <a:r>
              <a:rPr lang="cs-CZ" sz="2200" dirty="0" smtClean="0"/>
              <a:t>), </a:t>
            </a:r>
            <a:r>
              <a:rPr lang="de-DE" sz="2200" dirty="0"/>
              <a:t>"</a:t>
            </a:r>
            <a:r>
              <a:rPr lang="de-DE" sz="2200" dirty="0" err="1"/>
              <a:t>Terre</a:t>
            </a:r>
            <a:r>
              <a:rPr lang="de-DE" sz="2200" dirty="0"/>
              <a:t> des </a:t>
            </a:r>
            <a:r>
              <a:rPr lang="de-DE" sz="2200" dirty="0" err="1"/>
              <a:t>Femmes</a:t>
            </a:r>
            <a:r>
              <a:rPr lang="de-DE" sz="2200" dirty="0"/>
              <a:t>" </a:t>
            </a:r>
            <a:r>
              <a:rPr lang="cs-CZ" sz="2200" dirty="0" smtClean="0"/>
              <a:t>- </a:t>
            </a:r>
            <a:r>
              <a:rPr lang="de-DE" sz="2200" dirty="0" smtClean="0"/>
              <a:t>"</a:t>
            </a:r>
            <a:r>
              <a:rPr lang="de-DE" sz="2200" dirty="0"/>
              <a:t>Der zornige Kaktus</a:t>
            </a:r>
            <a:r>
              <a:rPr lang="de-DE" sz="2200" dirty="0" smtClean="0"/>
              <a:t>"</a:t>
            </a:r>
            <a:endParaRPr lang="cs-CZ" sz="2200" dirty="0" smtClean="0"/>
          </a:p>
          <a:p>
            <a:r>
              <a:rPr lang="cs-CZ" sz="2200" dirty="0" err="1" smtClean="0"/>
              <a:t>Rechtliche</a:t>
            </a:r>
            <a:r>
              <a:rPr lang="cs-CZ" sz="2200" dirty="0" smtClean="0"/>
              <a:t> </a:t>
            </a:r>
            <a:r>
              <a:rPr lang="cs-CZ" sz="2200" dirty="0" err="1" smtClean="0"/>
              <a:t>Zuläsigkeit</a:t>
            </a:r>
            <a:r>
              <a:rPr lang="cs-CZ" sz="2200" dirty="0" smtClean="0"/>
              <a:t> </a:t>
            </a:r>
            <a:r>
              <a:rPr lang="cs-CZ" sz="2200" dirty="0" err="1" smtClean="0"/>
              <a:t>und</a:t>
            </a:r>
            <a:r>
              <a:rPr lang="cs-CZ" sz="2200" dirty="0" smtClean="0"/>
              <a:t> </a:t>
            </a:r>
            <a:r>
              <a:rPr lang="cs-CZ" sz="2200" dirty="0" err="1" smtClean="0"/>
              <a:t>Verbotsmöglichkeiten</a:t>
            </a:r>
            <a:r>
              <a:rPr lang="cs-CZ" sz="2200" dirty="0" smtClean="0"/>
              <a:t> </a:t>
            </a:r>
            <a:r>
              <a:rPr lang="cs-CZ" sz="2200" dirty="0" err="1" smtClean="0"/>
              <a:t>für</a:t>
            </a:r>
            <a:r>
              <a:rPr lang="cs-CZ" sz="2200" dirty="0" smtClean="0"/>
              <a:t> </a:t>
            </a:r>
            <a:r>
              <a:rPr lang="cs-CZ" sz="2200" dirty="0" err="1" smtClean="0"/>
              <a:t>sexistische</a:t>
            </a:r>
            <a:r>
              <a:rPr lang="cs-CZ" sz="2200" dirty="0" smtClean="0"/>
              <a:t> </a:t>
            </a:r>
            <a:r>
              <a:rPr lang="cs-CZ" sz="2200" dirty="0" err="1" smtClean="0"/>
              <a:t>Werbung</a:t>
            </a:r>
            <a:r>
              <a:rPr lang="cs-CZ" sz="2200" dirty="0" smtClean="0"/>
              <a:t>, </a:t>
            </a:r>
            <a:r>
              <a:rPr lang="cs-CZ" sz="2200" i="1" dirty="0" err="1" smtClean="0"/>
              <a:t>Deutscher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Bundestag</a:t>
            </a:r>
            <a:endParaRPr lang="cs-CZ" sz="2200" i="1" dirty="0" smtClean="0"/>
          </a:p>
          <a:p>
            <a:r>
              <a:rPr lang="cs-CZ" sz="2200" dirty="0" smtClean="0"/>
              <a:t>Usnesení EP A6-0199/2008 – Zpráva o vlivu </a:t>
            </a:r>
            <a:r>
              <a:rPr lang="cs-CZ" sz="2200" dirty="0"/>
              <a:t>marketingu </a:t>
            </a:r>
            <a:r>
              <a:rPr lang="cs-CZ" sz="2200" dirty="0" smtClean="0"/>
              <a:t>a reklamy </a:t>
            </a:r>
            <a:r>
              <a:rPr lang="cs-CZ" sz="2200" dirty="0"/>
              <a:t>na rovnost mužů </a:t>
            </a:r>
            <a:r>
              <a:rPr lang="cs-CZ" sz="2200" dirty="0" smtClean="0"/>
              <a:t>a žen</a:t>
            </a:r>
          </a:p>
          <a:p>
            <a:r>
              <a:rPr lang="cs-CZ" sz="2200" dirty="0" smtClean="0"/>
              <a:t>Usnesení EP odstranění </a:t>
            </a:r>
            <a:r>
              <a:rPr lang="cs-CZ" sz="2200" dirty="0"/>
              <a:t>genderových stereotypů </a:t>
            </a:r>
            <a:r>
              <a:rPr lang="cs-CZ" sz="2200" dirty="0" smtClean="0"/>
              <a:t>v EU </a:t>
            </a:r>
            <a:r>
              <a:rPr lang="cs-CZ" sz="2200" dirty="0"/>
              <a:t>2012/2116 (INI)</a:t>
            </a:r>
          </a:p>
          <a:p>
            <a:endParaRPr lang="cs-CZ" sz="1600" i="1" dirty="0" smtClean="0"/>
          </a:p>
          <a:p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437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Kodex rady – mravnost reklamy, čl. 1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500" dirty="0"/>
              <a:t>Reklama nesmí obsahovat tvrzení a vizuální prezentace, které by porušovaly hrubým způsobem normy </a:t>
            </a:r>
            <a:r>
              <a:rPr lang="cs-CZ" sz="2500" b="1" dirty="0"/>
              <a:t>slušnosti a mravnosti </a:t>
            </a:r>
            <a:r>
              <a:rPr lang="cs-CZ" sz="2500" dirty="0"/>
              <a:t>obecně přijímané těmi, u nichž je pravděpodobné, že je reklama zasáhne. Zejména </a:t>
            </a:r>
            <a:r>
              <a:rPr lang="cs-CZ" sz="2500" b="1" dirty="0"/>
              <a:t>prezentace lidského těla </a:t>
            </a:r>
            <a:r>
              <a:rPr lang="cs-CZ" sz="2500" dirty="0"/>
              <a:t>musí být uskutečňována s plným zvážením jejího dopadu na všechny typy čtenářů a diváků. Porušení Kodexu budou posuzována s ohledem na celkový kontext, vztah reklamy k produktu, zvolenou cílovou skupinu a použitá média.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758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Kodex rady - sexualita v reklamě na alkohol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8.3. </a:t>
            </a:r>
            <a:r>
              <a:rPr lang="cs-CZ" dirty="0" smtClean="0"/>
              <a:t>Reklama </a:t>
            </a:r>
            <a:r>
              <a:rPr lang="cs-CZ" dirty="0"/>
              <a:t>nebude tvrdit ani naznačovat, </a:t>
            </a:r>
          </a:p>
          <a:p>
            <a:pPr marL="72000" indent="0">
              <a:buNone/>
            </a:pPr>
            <a:r>
              <a:rPr lang="cs-CZ" dirty="0" smtClean="0"/>
              <a:t>že </a:t>
            </a:r>
            <a:r>
              <a:rPr lang="cs-CZ" dirty="0"/>
              <a:t>konzumace alkoholu může přispět </a:t>
            </a:r>
            <a:endParaRPr lang="cs-CZ" dirty="0" smtClean="0"/>
          </a:p>
          <a:p>
            <a:pPr marL="72000" indent="0">
              <a:buNone/>
            </a:pPr>
            <a:r>
              <a:rPr lang="cs-CZ" dirty="0" smtClean="0"/>
              <a:t>k </a:t>
            </a:r>
            <a:r>
              <a:rPr lang="cs-CZ" dirty="0"/>
              <a:t>sexuálnímu úspěchu. Reklama nebude </a:t>
            </a:r>
            <a:endParaRPr lang="cs-CZ" dirty="0" smtClean="0"/>
          </a:p>
          <a:p>
            <a:pPr marL="72000" indent="0">
              <a:buNone/>
            </a:pPr>
            <a:r>
              <a:rPr lang="cs-CZ" dirty="0" smtClean="0"/>
              <a:t>podněcovat </a:t>
            </a:r>
            <a:r>
              <a:rPr lang="cs-CZ" dirty="0"/>
              <a:t>k sexuální promiskuitě, nebude obsahovat nahotu nebo částečnou nahotu zobrazenou způsobem urážejícím lidskou důstojnost, nebude prezentovat alkoholické nápoje jako prostředek k odstranění sexuálních zábran či strachu vůbec</a:t>
            </a:r>
            <a:r>
              <a:rPr lang="cs-CZ" dirty="0" smtClean="0"/>
              <a:t>. BGH 1995, </a:t>
            </a:r>
            <a:r>
              <a:rPr lang="cs-CZ" i="1" dirty="0" err="1" smtClean="0"/>
              <a:t>Busengrapscher</a:t>
            </a:r>
            <a:endParaRPr lang="cs-CZ" i="1" dirty="0" smtClean="0"/>
          </a:p>
          <a:p>
            <a:endParaRPr lang="cs-CZ" dirty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37" y="346358"/>
            <a:ext cx="3415643" cy="34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Kodex rady a reklama na kosmetické přípravky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300" dirty="0" smtClean="0"/>
              <a:t>Vzhledem </a:t>
            </a:r>
            <a:r>
              <a:rPr lang="cs-CZ" sz="2300" dirty="0"/>
              <a:t>k tomu, jaký může mít reklamní a marketingová komunikace týkající se kosmetiky dopad na sebehodnocení spotřebitele, mělo by v případě, že jsou v reklamě použity modelky, být zohledněno následující: </a:t>
            </a:r>
            <a:r>
              <a:rPr lang="cs-CZ" sz="2300" b="1" dirty="0" smtClean="0"/>
              <a:t>nezaměřovat </a:t>
            </a:r>
            <a:r>
              <a:rPr lang="cs-CZ" sz="2300" b="1" dirty="0"/>
              <a:t>se na tělo nebo jeho části, pokud nejsou relevantní pro inzerovaný výrobek, nepoužívat nahé modelky  či  modely způsobem, který je ponižující, odcizující nebo sexuálně urážlivý</a:t>
            </a:r>
            <a:r>
              <a:rPr lang="cs-CZ" sz="2300" dirty="0"/>
              <a:t>. Při užití nahoty by mělo být zohledněno, pro jaký typ medií je reklama určena, a jakému publiku je určena.</a:t>
            </a:r>
          </a:p>
          <a:p>
            <a:endParaRPr lang="cs-CZ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378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Kodex rady a reklama na kosmetické přípravky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 smtClean="0"/>
              <a:t>Vzhledem </a:t>
            </a:r>
            <a:r>
              <a:rPr lang="cs-CZ" sz="2200" dirty="0"/>
              <a:t>k tomu, jaký může mít reklamní a marketingová komunikace týkající se kosmetiky dopad na sebehodnocení spotřebitele, mělo by v případě, že jsou v reklamě použity modelky, být zohledněno následující:  </a:t>
            </a:r>
            <a:r>
              <a:rPr lang="cs-CZ" sz="2200" b="1" dirty="0"/>
              <a:t>nezaměřovat se na tělo nebo jeho části, pokud nejsou relevantní pro inzerovaný výrobek, nepoužívat nahé modelky  či  modely způsobem, který je ponižující, odcizující nebo sexuálně urážlivý</a:t>
            </a:r>
            <a:r>
              <a:rPr lang="cs-CZ" sz="2200" dirty="0"/>
              <a:t>. Při užití nahoty by mělo být zohledněno, pro jaký typ medií je reklama určena, a jakému publiku je určena</a:t>
            </a:r>
            <a:r>
              <a:rPr lang="cs-CZ" sz="2200" dirty="0" smtClean="0"/>
              <a:t>.</a:t>
            </a:r>
          </a:p>
          <a:p>
            <a:pPr marL="72000" indent="0">
              <a:buNone/>
            </a:pPr>
            <a:r>
              <a:rPr lang="cs-CZ" sz="2200" dirty="0"/>
              <a:t>reklama na kosmetické přípravky, včetně jejího vyobrazení, by neměla propagovat </a:t>
            </a:r>
            <a:r>
              <a:rPr lang="cs-CZ" sz="2200" b="1" dirty="0"/>
              <a:t>předčasnou </a:t>
            </a:r>
            <a:r>
              <a:rPr lang="cs-CZ" sz="2200" b="1" dirty="0" err="1"/>
              <a:t>sexualizaci</a:t>
            </a:r>
            <a:r>
              <a:rPr lang="cs-CZ" sz="2200" b="1" dirty="0"/>
              <a:t> mládeže</a:t>
            </a:r>
            <a:r>
              <a:rPr lang="cs-CZ" sz="2200" dirty="0"/>
              <a:t>.</a:t>
            </a:r>
          </a:p>
          <a:p>
            <a:pPr marL="72000" indent="0">
              <a:buNone/>
            </a:pPr>
            <a:endParaRPr lang="cs-CZ" sz="2300" dirty="0"/>
          </a:p>
          <a:p>
            <a:endParaRPr lang="cs-CZ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337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– 033/2015/STÍŽ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07910"/>
            <a:ext cx="7120980" cy="4524090"/>
          </a:xfrm>
        </p:spPr>
        <p:txBody>
          <a:bodyPr/>
          <a:lstStyle/>
          <a:p>
            <a:r>
              <a:rPr lang="cs-CZ" sz="2000" dirty="0"/>
              <a:t>Arbitrážní komise nepovažuje předmětnou komerční komunikaci (plakát) z estetického hlediska za podařenou. I přes výrazné výhrady k estetické stránce plakátu však členové Arbitrážní komise nemohli konstatovat zásadní porušení norem etického Kodexu reklamy. </a:t>
            </a:r>
          </a:p>
          <a:p>
            <a:r>
              <a:rPr lang="cs-CZ" sz="2000" dirty="0"/>
              <a:t>Členové Arbitrážní komise nicméně považují za potřebné zadavatele předmětné reklamy upozornit na to, že v případě použití neselektivního média, jakým je např. </a:t>
            </a:r>
            <a:r>
              <a:rPr lang="cs-CZ" sz="2000" dirty="0" err="1"/>
              <a:t>outdoor</a:t>
            </a:r>
            <a:r>
              <a:rPr lang="cs-CZ" sz="2000" dirty="0"/>
              <a:t>, musí počítat s negativní reakcí lidí, kterým tato komunikace není primárně adresována. To je evidentně i případ této reklamy.   </a:t>
            </a:r>
          </a:p>
          <a:p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95" y="583666"/>
            <a:ext cx="3764541" cy="53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Bydli a panuj – čj. 026/2017/STÍŽ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92002"/>
            <a:ext cx="11528618" cy="4139998"/>
          </a:xfrm>
        </p:spPr>
        <p:txBody>
          <a:bodyPr/>
          <a:lstStyle/>
          <a:p>
            <a:pPr marL="72000" lvl="0" indent="0">
              <a:spcBef>
                <a:spcPct val="0"/>
              </a:spcBef>
              <a:buClrTx/>
              <a:buSzTx/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Stěžovatel:</a:t>
            </a:r>
          </a:p>
          <a:p>
            <a:pPr marL="72000" lvl="0" indent="0">
              <a:spcBef>
                <a:spcPct val="0"/>
              </a:spcBef>
              <a:buClrTx/>
              <a:buSzTx/>
              <a:buNone/>
            </a:pPr>
            <a:r>
              <a:rPr lang="cs-CZ" sz="2200" dirty="0"/>
              <a:t>jde o zdůraznění nerovnoprávnosti mužů a </a:t>
            </a:r>
            <a:r>
              <a:rPr lang="cs-CZ" sz="2200" dirty="0" smtClean="0"/>
              <a:t>žen</a:t>
            </a:r>
          </a:p>
          <a:p>
            <a:pPr marL="72000" indent="0">
              <a:spcBef>
                <a:spcPct val="0"/>
              </a:spcBef>
              <a:buClrTx/>
              <a:buSzTx/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Zadavatel:</a:t>
            </a:r>
          </a:p>
          <a:p>
            <a:r>
              <a:rPr lang="cs-CZ" sz="2100" dirty="0"/>
              <a:t>Skutečnost, že vyobrazenou postavou je právě žena, je zcela irelevantní. Pohlaví vyobrazené osoby nemá v dané kampani jakýkoliv význam a v žádném případě nepoukazuje na rozdíly mezi muži a ženami, ani nemá jakkoliv naznačovat, že žena nebo muž druhému pohlaví „panuje“. Reklama </a:t>
            </a:r>
            <a:r>
              <a:rPr lang="cs-CZ" sz="2100" dirty="0" smtClean="0"/>
              <a:t>žádným </a:t>
            </a:r>
            <a:r>
              <a:rPr lang="cs-CZ" sz="2100" dirty="0"/>
              <a:t>prvkem, a to ani vizuálem, ani reklamním sloganem (ani současným působením obou těchto prvků) nevyjadřuje odlišné či dokonce nerovnoprávné postavení mezi muži a ženami ve společnosti, ani nepoukazuje na vzájemné postavení mužů a žen v jejich vzájemném vztahu, ať už v soukromém životě nebo kdekoliv jinde</a:t>
            </a:r>
            <a:r>
              <a:rPr lang="cs-CZ" sz="2100" dirty="0" smtClean="0"/>
              <a:t>.</a:t>
            </a:r>
            <a:endParaRPr lang="cs-CZ" altLang="cs-CZ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4" y="1"/>
            <a:ext cx="2823666" cy="32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Hodiny Playboy a neselektivní média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9516"/>
            <a:ext cx="10753200" cy="44924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n</a:t>
            </a:r>
            <a:r>
              <a:rPr lang="cs-CZ" sz="2100" dirty="0" smtClean="0"/>
              <a:t>ahota v reklamě </a:t>
            </a:r>
            <a:r>
              <a:rPr lang="cs-CZ" sz="2100" dirty="0"/>
              <a:t>na časopis Playboy </a:t>
            </a:r>
            <a:r>
              <a:rPr lang="cs-CZ" sz="2100" dirty="0" smtClean="0"/>
              <a:t>umístěná </a:t>
            </a:r>
            <a:r>
              <a:rPr lang="cs-CZ" sz="2100" dirty="0"/>
              <a:t>na "reklamních hodinách" </a:t>
            </a:r>
            <a:r>
              <a:rPr lang="cs-CZ" sz="2100" dirty="0" smtClean="0"/>
              <a:t>v</a:t>
            </a:r>
            <a:r>
              <a:rPr lang="cs-CZ" sz="2100" dirty="0"/>
              <a:t> </a:t>
            </a:r>
            <a:r>
              <a:rPr lang="cs-CZ" sz="2100" dirty="0" smtClean="0"/>
              <a:t>Příbrami</a:t>
            </a:r>
            <a:endParaRPr lang="cs-CZ" altLang="cs-CZ" sz="21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cs-CZ" altLang="cs-CZ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Arbitrážní komise (017/2016/STÍŽ):</a:t>
            </a:r>
            <a:endParaRPr lang="cs-CZ" altLang="cs-CZ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100" dirty="0" smtClean="0"/>
              <a:t>„</a:t>
            </a:r>
            <a:r>
              <a:rPr lang="cs-CZ" sz="2100" dirty="0"/>
              <a:t>reklama nesmí obsahovat tvrzení a vizuální prezentace, které by porušovaly hrubým způsobem normy slušnosti a mravnosti obecně přijíman</a:t>
            </a:r>
            <a:r>
              <a:rPr lang="cs-CZ" sz="2000" dirty="0"/>
              <a:t>é těmi, u nichž je pravděpodobné, že je reklama </a:t>
            </a:r>
            <a:r>
              <a:rPr lang="cs-CZ" sz="2000" dirty="0" smtClean="0"/>
              <a:t>zasáhne“.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 smtClean="0"/>
              <a:t>Prezentace </a:t>
            </a:r>
            <a:r>
              <a:rPr lang="cs-CZ" sz="2000" dirty="0"/>
              <a:t>lidského těla musí být uskutečňována s plným zvážením jejího dopadu na všechny typy čtenářů a diváků. </a:t>
            </a:r>
            <a:endParaRPr lang="cs-CZ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 smtClean="0"/>
              <a:t>Porušení </a:t>
            </a:r>
            <a:r>
              <a:rPr lang="cs-CZ" sz="2000" dirty="0"/>
              <a:t>Kodexu budou posuzována s ohledem na celkový kontext, vztah reklamy k produktu, zvolenou cílovou skupinu a použitá média.“ </a:t>
            </a:r>
          </a:p>
        </p:txBody>
      </p:sp>
    </p:spTree>
    <p:extLst>
      <p:ext uri="{BB962C8B-B14F-4D97-AF65-F5344CB8AC3E}">
        <p14:creationId xmlns:p14="http://schemas.microsoft.com/office/powerpoint/2010/main" val="39847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Vyměňte starou za novou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r>
              <a:rPr lang="cs-CZ" sz="2200" dirty="0"/>
              <a:t>Stížnost směřuje proti inzerci na tiskárny HP </a:t>
            </a:r>
            <a:endParaRPr lang="cs-CZ" sz="2200" dirty="0" smtClean="0"/>
          </a:p>
          <a:p>
            <a:r>
              <a:rPr lang="cs-CZ" sz="2200" i="1" dirty="0"/>
              <a:t>007/2014/STÍŽ</a:t>
            </a:r>
            <a:endParaRPr lang="cs-CZ" sz="2200" dirty="0"/>
          </a:p>
          <a:p>
            <a:r>
              <a:rPr lang="cs-CZ" sz="2200" dirty="0" smtClean="0"/>
              <a:t>V</a:t>
            </a:r>
            <a:r>
              <a:rPr lang="cs-CZ" sz="2200" dirty="0"/>
              <a:t> podnětu stěžovatelka uvádí: „</a:t>
            </a:r>
            <a:r>
              <a:rPr lang="cs-CZ" sz="2200" i="1" dirty="0"/>
              <a:t>Chtěla bych upozornit na </a:t>
            </a:r>
            <a:endParaRPr lang="cs-CZ" sz="2200" i="1" dirty="0" smtClean="0"/>
          </a:p>
          <a:p>
            <a:pPr marL="72000" indent="0">
              <a:buNone/>
            </a:pPr>
            <a:r>
              <a:rPr lang="cs-CZ" sz="2200" i="1" dirty="0" smtClean="0"/>
              <a:t>sexistickou </a:t>
            </a:r>
            <a:r>
              <a:rPr lang="cs-CZ" sz="2200" i="1" dirty="0"/>
              <a:t>a </a:t>
            </a:r>
            <a:r>
              <a:rPr lang="cs-CZ" sz="2200" i="1" dirty="0" err="1"/>
              <a:t>ageistickou</a:t>
            </a:r>
            <a:r>
              <a:rPr lang="cs-CZ" sz="2200" i="1" dirty="0"/>
              <a:t> reklamou na tiskárny HP. </a:t>
            </a:r>
            <a:endParaRPr lang="cs-CZ" sz="2200" i="1" dirty="0" smtClean="0"/>
          </a:p>
          <a:p>
            <a:pPr marL="72000" indent="0">
              <a:buNone/>
            </a:pPr>
            <a:r>
              <a:rPr lang="cs-CZ" sz="2200" i="1" dirty="0" smtClean="0"/>
              <a:t>(…) </a:t>
            </a:r>
            <a:r>
              <a:rPr lang="cs-CZ" sz="2200" i="1" dirty="0"/>
              <a:t>Uráží mě naznačení, že odběratele reklamy, zřejmě muži, </a:t>
            </a:r>
            <a:endParaRPr lang="cs-CZ" sz="2200" i="1" dirty="0" smtClean="0"/>
          </a:p>
          <a:p>
            <a:pPr marL="72000" indent="0">
              <a:buNone/>
            </a:pPr>
            <a:r>
              <a:rPr lang="cs-CZ" sz="2200" i="1" dirty="0" smtClean="0"/>
              <a:t>mají </a:t>
            </a:r>
            <a:r>
              <a:rPr lang="cs-CZ" sz="2200" i="1" dirty="0"/>
              <a:t>svolení k tomu měnit ženy stejně jako věci, podle jejich věku a "opotřebování". Pohoršuje mě také </a:t>
            </a:r>
            <a:r>
              <a:rPr lang="cs-CZ" sz="2200" i="1" dirty="0" err="1"/>
              <a:t>dehonestující</a:t>
            </a:r>
            <a:r>
              <a:rPr lang="cs-CZ" sz="2200" i="1" dirty="0"/>
              <a:t> srovnání žen s věcmi v této reklamě</a:t>
            </a:r>
            <a:r>
              <a:rPr lang="cs-CZ" sz="2200" i="1" dirty="0" smtClean="0"/>
              <a:t>.“</a:t>
            </a:r>
          </a:p>
          <a:p>
            <a:pPr marL="72000" indent="0">
              <a:buNone/>
            </a:pPr>
            <a:r>
              <a:rPr lang="cs-CZ" sz="2200" i="1" dirty="0" smtClean="0"/>
              <a:t>AK: </a:t>
            </a:r>
            <a:r>
              <a:rPr lang="cs-CZ" sz="2200" dirty="0" smtClean="0"/>
              <a:t>personifikace </a:t>
            </a:r>
            <a:r>
              <a:rPr lang="cs-CZ" sz="2200" dirty="0"/>
              <a:t>„nové versus staré</a:t>
            </a:r>
            <a:r>
              <a:rPr lang="cs-CZ" sz="2200" dirty="0" smtClean="0"/>
              <a:t>“, zbytečná paralela </a:t>
            </a:r>
            <a:r>
              <a:rPr lang="cs-CZ" sz="2200" dirty="0"/>
              <a:t>„Reklama musí být slušná, čestná a pravdivá. Musí být vytvářena s vědomím odpovědnosti vůči spotřebiteli i společnosti“. </a:t>
            </a:r>
            <a:r>
              <a:rPr lang="cs-CZ" sz="2200" dirty="0" smtClean="0"/>
              <a:t>Stížnosti </a:t>
            </a:r>
            <a:r>
              <a:rPr lang="cs-CZ" sz="2200" dirty="0"/>
              <a:t>se vyhovuje – reklama je neetická. </a:t>
            </a:r>
            <a:endParaRPr lang="cs-CZ" sz="2200" i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54" y="53989"/>
            <a:ext cx="283884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cs-CZ" altLang="cs-CZ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cs-CZ" altLang="cs-CZ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019/2018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Reklama: </a:t>
            </a:r>
            <a:endParaRPr lang="cs-CZ" altLang="cs-CZ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billboard </a:t>
            </a:r>
            <a:r>
              <a:rPr lang="cs-CZ" sz="2200" dirty="0"/>
              <a:t>na letišti Václava Havla. </a:t>
            </a: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AK </a:t>
            </a:r>
            <a:r>
              <a:rPr lang="cs-CZ" sz="2200" dirty="0" smtClean="0"/>
              <a:t>aprobována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Členové </a:t>
            </a:r>
            <a:r>
              <a:rPr lang="cs-CZ" sz="2200" dirty="0"/>
              <a:t>Arbitrážní komise </a:t>
            </a:r>
            <a:r>
              <a:rPr lang="cs-CZ" sz="2200" dirty="0" smtClean="0"/>
              <a:t>zadavatele upozorňují </a:t>
            </a:r>
            <a:r>
              <a:rPr lang="cs-CZ" sz="2200" dirty="0"/>
              <a:t>na </a:t>
            </a:r>
            <a:r>
              <a:rPr lang="cs-CZ" sz="2200" b="1" dirty="0"/>
              <a:t>zvyšující se tlaky </a:t>
            </a:r>
            <a:r>
              <a:rPr lang="cs-CZ" sz="2200" dirty="0"/>
              <a:t>na přísnější regulaci reklamy na alkoholické nápoje. Použití motivu, který se tak často stává terčem stížností, je cestou, která proces těsnější regulace může jenom urychlit.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07281"/>
            <a:ext cx="4578927" cy="38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Etický kodex pivovarů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500" dirty="0"/>
              <a:t>Reklama nebude tvrdit ani naznačovat, že konzumace alkoholu může přispět </a:t>
            </a:r>
            <a:r>
              <a:rPr lang="cs-CZ" sz="2500" dirty="0" smtClean="0"/>
              <a:t>k sexuálnímu </a:t>
            </a:r>
            <a:r>
              <a:rPr lang="cs-CZ" sz="2500" dirty="0"/>
              <a:t>úspěchu. Reklama nebude podněcovat k sexuální promiskuitě, </a:t>
            </a:r>
            <a:r>
              <a:rPr lang="cs-CZ" sz="2500" b="1" dirty="0"/>
              <a:t>nebude obsahovat nahotu nebo částečnou nahotu zobrazenou nechutným způsobem</a:t>
            </a:r>
            <a:r>
              <a:rPr lang="cs-CZ" sz="2500" dirty="0"/>
              <a:t>, zobrazení ženské či mužské podoby </a:t>
            </a:r>
            <a:r>
              <a:rPr lang="cs-CZ" sz="2500" dirty="0" smtClean="0"/>
              <a:t>v jakékoliv </a:t>
            </a:r>
            <a:r>
              <a:rPr lang="cs-CZ" sz="2500" dirty="0"/>
              <a:t>kompromitující situaci a nebude prezentovat alkohol </a:t>
            </a:r>
            <a:r>
              <a:rPr lang="cs-CZ" sz="2500" dirty="0" smtClean="0"/>
              <a:t>v pivu jako prostředek k odstranění </a:t>
            </a:r>
            <a:r>
              <a:rPr lang="cs-CZ" sz="2500" dirty="0"/>
              <a:t>sexuálních zábran či strachu vůbec.</a:t>
            </a:r>
          </a:p>
        </p:txBody>
      </p:sp>
    </p:spTree>
    <p:extLst>
      <p:ext uri="{BB962C8B-B14F-4D97-AF65-F5344CB8AC3E}">
        <p14:creationId xmlns:p14="http://schemas.microsoft.com/office/powerpoint/2010/main" val="22218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Vnímání sexistické reklamy českou veřejností (CVVM), 2018 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29305"/>
            <a:ext cx="11325418" cy="5119277"/>
          </a:xfrm>
        </p:spPr>
        <p:txBody>
          <a:bodyPr/>
          <a:lstStyle/>
          <a:p>
            <a:pPr marL="72000" indent="0">
              <a:buNone/>
            </a:pPr>
            <a:r>
              <a:rPr lang="de-DE" sz="2000" dirty="0" err="1"/>
              <a:t>Více</a:t>
            </a:r>
            <a:r>
              <a:rPr lang="de-DE" sz="2000" dirty="0"/>
              <a:t> </a:t>
            </a:r>
            <a:r>
              <a:rPr lang="de-DE" sz="2000" dirty="0" err="1"/>
              <a:t>jak</a:t>
            </a:r>
            <a:r>
              <a:rPr lang="de-DE" sz="2000" dirty="0"/>
              <a:t> </a:t>
            </a:r>
            <a:r>
              <a:rPr lang="de-DE" sz="2000" dirty="0" err="1"/>
              <a:t>tři</a:t>
            </a:r>
            <a:r>
              <a:rPr lang="de-DE" sz="2000" dirty="0"/>
              <a:t> </a:t>
            </a:r>
            <a:r>
              <a:rPr lang="de-DE" sz="2000" dirty="0" err="1"/>
              <a:t>pětiny</a:t>
            </a:r>
            <a:r>
              <a:rPr lang="de-DE" sz="2000" dirty="0"/>
              <a:t> (61 %) </a:t>
            </a:r>
            <a:r>
              <a:rPr lang="cs-CZ" sz="2000" dirty="0" smtClean="0"/>
              <a:t>negativní postoj k reklamě jako takové</a:t>
            </a:r>
          </a:p>
          <a:p>
            <a:pPr marL="72000" indent="0">
              <a:buNone/>
            </a:pPr>
            <a:r>
              <a:rPr lang="cs-CZ" sz="2000" dirty="0" smtClean="0"/>
              <a:t>U</a:t>
            </a:r>
            <a:r>
              <a:rPr lang="de-DE" sz="2000" dirty="0" smtClean="0"/>
              <a:t> </a:t>
            </a:r>
            <a:r>
              <a:rPr lang="de-DE" sz="2000" dirty="0" err="1"/>
              <a:t>sexistického</a:t>
            </a:r>
            <a:r>
              <a:rPr lang="de-DE" sz="2000" dirty="0"/>
              <a:t> </a:t>
            </a:r>
            <a:r>
              <a:rPr lang="de-DE" sz="2000" dirty="0" err="1"/>
              <a:t>obsahu</a:t>
            </a:r>
            <a:r>
              <a:rPr lang="de-DE" sz="2000" dirty="0"/>
              <a:t> </a:t>
            </a:r>
            <a:r>
              <a:rPr lang="cs-CZ" sz="2000" dirty="0" smtClean="0"/>
              <a:t>nejvíce </a:t>
            </a:r>
            <a:r>
              <a:rPr lang="cs-CZ" sz="2000" dirty="0"/>
              <a:t>vadí </a:t>
            </a:r>
            <a:r>
              <a:rPr lang="cs-CZ" sz="2000" dirty="0" smtClean="0"/>
              <a:t>násilí </a:t>
            </a:r>
            <a:r>
              <a:rPr lang="cs-CZ" sz="2000" dirty="0"/>
              <a:t>vůči ženám (91 </a:t>
            </a:r>
            <a:r>
              <a:rPr lang="cs-CZ" sz="2000" dirty="0" smtClean="0"/>
              <a:t>%), </a:t>
            </a:r>
            <a:r>
              <a:rPr lang="cs-CZ" sz="2000" dirty="0"/>
              <a:t>zesměšňování lidí na základě toho, jak vypadají (75 %) a </a:t>
            </a:r>
            <a:r>
              <a:rPr lang="cs-CZ" sz="2000" dirty="0" smtClean="0"/>
              <a:t>zobrazování </a:t>
            </a:r>
            <a:r>
              <a:rPr lang="cs-CZ" sz="2000" dirty="0"/>
              <a:t>stereotypů </a:t>
            </a:r>
            <a:r>
              <a:rPr lang="cs-CZ" sz="2000" dirty="0" smtClean="0"/>
              <a:t>v souvislosti </a:t>
            </a:r>
            <a:r>
              <a:rPr lang="cs-CZ" sz="2000" dirty="0"/>
              <a:t>se ženami i </a:t>
            </a:r>
            <a:r>
              <a:rPr lang="cs-CZ" sz="2000" dirty="0" smtClean="0"/>
              <a:t>s muži </a:t>
            </a:r>
            <a:r>
              <a:rPr lang="cs-CZ" sz="2000" dirty="0"/>
              <a:t>(shodně 54 %). </a:t>
            </a: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Nejméně </a:t>
            </a:r>
            <a:r>
              <a:rPr lang="cs-CZ" sz="2000" dirty="0"/>
              <a:t>vadí to, že </a:t>
            </a:r>
            <a:r>
              <a:rPr lang="cs-CZ" sz="2000" dirty="0" smtClean="0"/>
              <a:t>v reklamě vystupují jen </a:t>
            </a:r>
            <a:r>
              <a:rPr lang="cs-CZ" sz="2000" dirty="0"/>
              <a:t>ženy a muži odpovídající určitému ideálu krásy (46 </a:t>
            </a:r>
            <a:r>
              <a:rPr lang="cs-CZ" sz="2000" dirty="0" smtClean="0"/>
              <a:t>%).</a:t>
            </a:r>
          </a:p>
          <a:p>
            <a:pPr marL="72000" indent="0">
              <a:buNone/>
            </a:pPr>
            <a:r>
              <a:rPr lang="de-DE" sz="2000" dirty="0" err="1" smtClean="0"/>
              <a:t>Všechny</a:t>
            </a:r>
            <a:r>
              <a:rPr lang="de-DE" sz="2000" dirty="0" smtClean="0"/>
              <a:t> </a:t>
            </a:r>
            <a:r>
              <a:rPr lang="de-DE" sz="2000" dirty="0" err="1"/>
              <a:t>formy</a:t>
            </a:r>
            <a:r>
              <a:rPr lang="de-DE" sz="2000" dirty="0"/>
              <a:t> </a:t>
            </a:r>
            <a:r>
              <a:rPr lang="de-DE" sz="2000" dirty="0" err="1"/>
              <a:t>sexistického</a:t>
            </a:r>
            <a:r>
              <a:rPr lang="de-DE" sz="2000" dirty="0"/>
              <a:t> </a:t>
            </a:r>
            <a:r>
              <a:rPr lang="de-DE" sz="2000" dirty="0" err="1"/>
              <a:t>obsahu</a:t>
            </a:r>
            <a:r>
              <a:rPr lang="de-DE" sz="2000" dirty="0"/>
              <a:t> </a:t>
            </a:r>
            <a:r>
              <a:rPr lang="de-DE" sz="2000" dirty="0" smtClean="0"/>
              <a:t>v</a:t>
            </a:r>
            <a:r>
              <a:rPr lang="cs-CZ" sz="2000" dirty="0" smtClean="0"/>
              <a:t> reklamě </a:t>
            </a:r>
            <a:r>
              <a:rPr lang="cs-CZ" sz="2000" b="1" dirty="0"/>
              <a:t>vadí více ženám</a:t>
            </a:r>
            <a:r>
              <a:rPr lang="cs-CZ" sz="2000" dirty="0"/>
              <a:t>. </a:t>
            </a: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Se </a:t>
            </a:r>
            <a:r>
              <a:rPr lang="cs-CZ" sz="2000" dirty="0"/>
              <a:t>zvyšujícím se </a:t>
            </a:r>
            <a:r>
              <a:rPr lang="cs-CZ" sz="2000" dirty="0" smtClean="0"/>
              <a:t>vzděláním častěji </a:t>
            </a:r>
            <a:r>
              <a:rPr lang="cs-CZ" sz="2000" dirty="0"/>
              <a:t>vadí zobrazování odhalených ženských těl, </a:t>
            </a:r>
            <a:r>
              <a:rPr lang="cs-CZ" sz="2000" dirty="0" smtClean="0"/>
              <a:t>stereotypů a </a:t>
            </a:r>
            <a:r>
              <a:rPr lang="cs-CZ" sz="2000" dirty="0"/>
              <a:t>zesměšňování lidí neodpovídajících ideálu krásy, lidem s (neúplným) základním vzděláním pak </a:t>
            </a:r>
            <a:r>
              <a:rPr lang="cs-CZ" sz="2000" dirty="0" smtClean="0"/>
              <a:t>v reklamách </a:t>
            </a:r>
            <a:r>
              <a:rPr lang="cs-CZ" sz="2000" dirty="0"/>
              <a:t>méně vadí zobrazování násilí vůči ženám. </a:t>
            </a: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Zesměšňování </a:t>
            </a:r>
            <a:r>
              <a:rPr lang="cs-CZ" sz="2000" dirty="0"/>
              <a:t>lidí neodpovídajících ideálu krásy vadí méně mladým lidem ve věku 15 až 19 </a:t>
            </a:r>
            <a:r>
              <a:rPr lang="cs-CZ" sz="2000" dirty="0" smtClean="0"/>
              <a:t>let</a:t>
            </a:r>
          </a:p>
          <a:p>
            <a:pPr marL="72000" indent="0">
              <a:buNone/>
            </a:pPr>
            <a:r>
              <a:rPr lang="de-DE" sz="2000" dirty="0" err="1" smtClean="0"/>
              <a:t>Sexistický</a:t>
            </a:r>
            <a:r>
              <a:rPr lang="de-DE" sz="2000" dirty="0" smtClean="0"/>
              <a:t> </a:t>
            </a:r>
            <a:r>
              <a:rPr lang="de-DE" sz="2000" dirty="0" err="1"/>
              <a:t>obsah</a:t>
            </a:r>
            <a:r>
              <a:rPr lang="de-DE" sz="2000" dirty="0"/>
              <a:t> </a:t>
            </a:r>
            <a:r>
              <a:rPr lang="de-DE" sz="2000" dirty="0" smtClean="0"/>
              <a:t>v</a:t>
            </a:r>
            <a:r>
              <a:rPr lang="cs-CZ" sz="2000" dirty="0" smtClean="0"/>
              <a:t> reklamě v zásadě vadí </a:t>
            </a:r>
            <a:r>
              <a:rPr lang="cs-CZ" sz="2000" dirty="0"/>
              <a:t>dotázaným obecně jako takový </a:t>
            </a:r>
            <a:r>
              <a:rPr lang="cs-CZ" sz="2000" dirty="0" smtClean="0"/>
              <a:t>– bez ohledu na zadavatele</a:t>
            </a:r>
          </a:p>
          <a:p>
            <a:pPr marL="72000" indent="0">
              <a:buNone/>
            </a:pPr>
            <a:endParaRPr lang="cs-CZ" sz="2100" dirty="0"/>
          </a:p>
          <a:p>
            <a:endParaRPr lang="cs-CZ" sz="1600" i="1" dirty="0" smtClean="0"/>
          </a:p>
          <a:p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141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Stínová Rada pro reklamu a Anticeny „sexistické </a:t>
            </a:r>
            <a:r>
              <a:rPr lang="cs-CZ" altLang="cs-CZ" sz="32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prasátečko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b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Branky, body…</a:t>
            </a:r>
            <a:b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79" y="2506156"/>
            <a:ext cx="5432809" cy="31157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7" y="2506157"/>
            <a:ext cx="5379694" cy="31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Sexistická reklama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94691"/>
            <a:ext cx="10753200" cy="443730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dirty="0" smtClean="0"/>
              <a:t>způsob </a:t>
            </a:r>
            <a:r>
              <a:rPr lang="cs-CZ" sz="1800" dirty="0"/>
              <a:t>prezentace mužů a žen, který </a:t>
            </a:r>
            <a:r>
              <a:rPr lang="cs-CZ" sz="1800" dirty="0" smtClean="0"/>
              <a:t>upevňuje (nebo odráží?) </a:t>
            </a:r>
          </a:p>
          <a:p>
            <a:pPr marL="72000" indent="0">
              <a:buNone/>
            </a:pPr>
            <a:r>
              <a:rPr lang="cs-CZ" sz="1800" dirty="0" smtClean="0"/>
              <a:t>předsudky </a:t>
            </a:r>
            <a:r>
              <a:rPr lang="cs-CZ" sz="1800" dirty="0"/>
              <a:t>o rolích žen a mužů ve </a:t>
            </a:r>
            <a:r>
              <a:rPr lang="cs-CZ" sz="1800" dirty="0" smtClean="0"/>
              <a:t>společnosti</a:t>
            </a:r>
          </a:p>
          <a:p>
            <a:pPr>
              <a:buFontTx/>
              <a:buChar char="-"/>
            </a:pPr>
            <a:r>
              <a:rPr lang="cs-CZ" sz="1800" dirty="0" smtClean="0"/>
              <a:t>stereotypní zobrazování mužů a žen v jejich tradičních rolích</a:t>
            </a:r>
          </a:p>
          <a:p>
            <a:pPr>
              <a:buFontTx/>
              <a:buChar char="-"/>
            </a:pPr>
            <a:r>
              <a:rPr lang="cs-CZ" sz="1800" dirty="0" smtClean="0"/>
              <a:t>Norsko: reklama, která nerespektuje rovnost pohlaví, využívá těla jednoho</a:t>
            </a:r>
          </a:p>
          <a:p>
            <a:pPr marL="72000" indent="0">
              <a:buNone/>
            </a:pPr>
            <a:r>
              <a:rPr lang="cs-CZ" sz="1800" dirty="0" smtClean="0"/>
              <a:t>pohlaví, či </a:t>
            </a:r>
            <a:r>
              <a:rPr lang="cs-CZ" sz="1800" b="1" dirty="0" smtClean="0"/>
              <a:t>zobrazuje muže nebo ženy urážlivým nebo degradujícím </a:t>
            </a:r>
            <a:r>
              <a:rPr lang="cs-CZ" sz="1800" b="1" dirty="0" err="1" smtClean="0"/>
              <a:t>zp</a:t>
            </a:r>
            <a:r>
              <a:rPr lang="cs-CZ" sz="1800" b="1" dirty="0" smtClean="0"/>
              <a:t>.</a:t>
            </a:r>
            <a:endParaRPr lang="cs-CZ" sz="1800" b="1" dirty="0" smtClean="0"/>
          </a:p>
          <a:p>
            <a:r>
              <a:rPr lang="cs-CZ" sz="1800" b="1" dirty="0" err="1" smtClean="0"/>
              <a:t>Watchgroup</a:t>
            </a:r>
            <a:r>
              <a:rPr lang="cs-CZ" sz="1800" b="1" dirty="0" smtClean="0"/>
              <a:t> Salzburg:</a:t>
            </a:r>
            <a:endParaRPr lang="cs-CZ" sz="1800" dirty="0"/>
          </a:p>
          <a:p>
            <a:pPr marL="72000" indent="0">
              <a:buNone/>
            </a:pPr>
            <a:r>
              <a:rPr lang="de-DE" sz="1800" dirty="0"/>
              <a:t>(1) Die Personen (meist Frauen) werden in sexuell </a:t>
            </a:r>
            <a:endParaRPr lang="cs-CZ" sz="1800" dirty="0" smtClean="0"/>
          </a:p>
          <a:p>
            <a:pPr marL="72000" indent="0">
              <a:buNone/>
            </a:pPr>
            <a:r>
              <a:rPr lang="de-DE" sz="1800" dirty="0" smtClean="0"/>
              <a:t>aufreizender </a:t>
            </a:r>
            <a:r>
              <a:rPr lang="de-DE" sz="1800" dirty="0"/>
              <a:t>Pose </a:t>
            </a:r>
            <a:r>
              <a:rPr lang="de-DE" sz="1800" dirty="0" smtClean="0"/>
              <a:t>ohne</a:t>
            </a:r>
            <a:r>
              <a:rPr lang="cs-CZ" sz="1800" dirty="0" smtClean="0"/>
              <a:t> </a:t>
            </a:r>
            <a:r>
              <a:rPr lang="cs-CZ" sz="1800" dirty="0" err="1" smtClean="0"/>
              <a:t>Produktbezug</a:t>
            </a:r>
            <a:r>
              <a:rPr lang="cs-CZ" sz="1800" dirty="0" smtClean="0"/>
              <a:t> </a:t>
            </a:r>
            <a:r>
              <a:rPr lang="cs-CZ" sz="1800" dirty="0" err="1"/>
              <a:t>dargestellt</a:t>
            </a:r>
            <a:r>
              <a:rPr lang="cs-CZ" sz="1800" dirty="0"/>
              <a:t>.</a:t>
            </a:r>
          </a:p>
          <a:p>
            <a:pPr marL="72000" indent="0">
              <a:buNone/>
            </a:pPr>
            <a:r>
              <a:rPr lang="de-DE" sz="1800" dirty="0"/>
              <a:t>(2) Die Personen werden in Rollenbilder dargestellt, </a:t>
            </a:r>
            <a:endParaRPr lang="cs-CZ" sz="1800" dirty="0" smtClean="0"/>
          </a:p>
          <a:p>
            <a:pPr marL="72000" indent="0">
              <a:buNone/>
            </a:pPr>
            <a:r>
              <a:rPr lang="de-DE" sz="1800" dirty="0" smtClean="0"/>
              <a:t>die </a:t>
            </a:r>
            <a:r>
              <a:rPr lang="de-DE" sz="1800" dirty="0"/>
              <a:t>Klischees </a:t>
            </a:r>
            <a:r>
              <a:rPr lang="de-DE" sz="1800" dirty="0" smtClean="0"/>
              <a:t>verfestigen</a:t>
            </a:r>
            <a:r>
              <a:rPr lang="cs-CZ" sz="1800" dirty="0" smtClean="0"/>
              <a:t> </a:t>
            </a:r>
            <a:r>
              <a:rPr lang="de-DE" sz="1800" dirty="0" smtClean="0"/>
              <a:t>(z.B</a:t>
            </a:r>
            <a:r>
              <a:rPr lang="de-DE" sz="1800" dirty="0"/>
              <a:t>. Frauen stehen am Herd, </a:t>
            </a:r>
            <a:endParaRPr lang="cs-CZ" sz="1800" dirty="0" smtClean="0"/>
          </a:p>
          <a:p>
            <a:pPr marL="72000" indent="0">
              <a:buNone/>
            </a:pPr>
            <a:r>
              <a:rPr lang="de-DE" sz="1800" dirty="0" smtClean="0"/>
              <a:t>spielen </a:t>
            </a:r>
            <a:r>
              <a:rPr lang="de-DE" sz="1800" dirty="0"/>
              <a:t>mit Kindern; Männer arbeiten technisch,</a:t>
            </a:r>
          </a:p>
          <a:p>
            <a:r>
              <a:rPr lang="cs-CZ" sz="1800" dirty="0" err="1"/>
              <a:t>sind</a:t>
            </a:r>
            <a:r>
              <a:rPr lang="cs-CZ" sz="1800" dirty="0"/>
              <a:t> </a:t>
            </a:r>
            <a:r>
              <a:rPr lang="cs-CZ" sz="1800" dirty="0" err="1"/>
              <a:t>Experten</a:t>
            </a:r>
            <a:r>
              <a:rPr lang="cs-CZ" sz="1800" dirty="0"/>
              <a:t>).</a:t>
            </a:r>
            <a:endParaRPr lang="cs-CZ" sz="1800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63" y="212436"/>
            <a:ext cx="3349603" cy="42487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00" y="4504664"/>
            <a:ext cx="3296766" cy="23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Sexistická reklama v Kodexu rakouské rady pro reklamu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171577"/>
            <a:ext cx="11417782" cy="4660424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Reklamou diskriminující na základě pohlaví (sexistickou reklamou) je zejména reklama, která </a:t>
            </a:r>
          </a:p>
          <a:p>
            <a:pPr marL="72000" indent="0">
              <a:buNone/>
            </a:pPr>
            <a:r>
              <a:rPr lang="de-DE" sz="2000" dirty="0" smtClean="0"/>
              <a:t>a</a:t>
            </a:r>
            <a:r>
              <a:rPr lang="de-DE" sz="2000" dirty="0"/>
              <a:t>) </a:t>
            </a:r>
            <a:r>
              <a:rPr lang="cs-CZ" sz="2000" dirty="0"/>
              <a:t>z</a:t>
            </a:r>
            <a:r>
              <a:rPr lang="cs-CZ" sz="2000" dirty="0" smtClean="0"/>
              <a:t>obrazuje muže a ženy ponižujícím způsobem</a:t>
            </a:r>
            <a:r>
              <a:rPr lang="de-DE" sz="2000" dirty="0" smtClean="0"/>
              <a:t>;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b) </a:t>
            </a:r>
            <a:r>
              <a:rPr lang="cs-CZ" sz="2000" dirty="0"/>
              <a:t>z</a:t>
            </a:r>
            <a:r>
              <a:rPr lang="cs-CZ" sz="2000" dirty="0" smtClean="0"/>
              <a:t>pochybňuje rovnost pohlaví</a:t>
            </a:r>
            <a:r>
              <a:rPr lang="de-DE" sz="2000" dirty="0" smtClean="0"/>
              <a:t>;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c) </a:t>
            </a:r>
            <a:r>
              <a:rPr lang="cs-CZ" sz="2000" dirty="0" smtClean="0"/>
              <a:t>zobrazuje podřízení nebo vykořisťování způsobem, která ukazuje nebo naznačuje, že násilí nebo nadřazené chování je tolerovatelné;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d) </a:t>
            </a:r>
            <a:r>
              <a:rPr lang="cs-CZ" sz="2000" dirty="0" smtClean="0"/>
              <a:t>zobrazuje osobu v čistě sexualizované úloze jako upoutávku; zvláště nesmí být zobrazeny části nahého ženského či mužského těla bez přímé obsahové souvislosti s propagovaným produktem;</a:t>
            </a:r>
            <a:r>
              <a:rPr lang="de-DE" sz="2000" dirty="0" smtClean="0"/>
              <a:t>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e) </a:t>
            </a:r>
            <a:r>
              <a:rPr lang="cs-CZ" sz="2000" dirty="0" smtClean="0"/>
              <a:t>překládá ponižující obraz sexuality nebo zobrazení, která osobu redukují na její sexualitu</a:t>
            </a:r>
            <a:r>
              <a:rPr lang="de-DE" sz="2000" dirty="0" smtClean="0"/>
              <a:t>;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f) </a:t>
            </a:r>
            <a:r>
              <a:rPr lang="cs-CZ" sz="2000" dirty="0" smtClean="0"/>
              <a:t>zesměšňuje osoby, které neodpovídají převažujícím představám o příslušnosti k určitému pohlaví </a:t>
            </a:r>
            <a:r>
              <a:rPr lang="de-DE" sz="2000" dirty="0" smtClean="0"/>
              <a:t>(</a:t>
            </a:r>
            <a:r>
              <a:rPr lang="cs-CZ" sz="2000" dirty="0" smtClean="0"/>
              <a:t>I</a:t>
            </a:r>
            <a:r>
              <a:rPr lang="de-DE" sz="2000" dirty="0" err="1" smtClean="0"/>
              <a:t>ntersexu</a:t>
            </a:r>
            <a:r>
              <a:rPr lang="cs-CZ" sz="2000" dirty="0" err="1" smtClean="0"/>
              <a:t>alita</a:t>
            </a:r>
            <a:r>
              <a:rPr lang="de-DE" sz="2000" dirty="0" smtClean="0"/>
              <a:t>, </a:t>
            </a:r>
            <a:r>
              <a:rPr lang="de-DE" sz="2000" dirty="0" err="1" smtClean="0"/>
              <a:t>Transgende</a:t>
            </a:r>
            <a:r>
              <a:rPr lang="cs-CZ" sz="2000" dirty="0" smtClean="0"/>
              <a:t>r</a:t>
            </a:r>
            <a:r>
              <a:rPr lang="de-DE" sz="2000" dirty="0" smtClean="0"/>
              <a:t>)</a:t>
            </a:r>
            <a:r>
              <a:rPr lang="cs-CZ" sz="2000" dirty="0"/>
              <a:t>.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h</a:t>
            </a:r>
            <a:r>
              <a:rPr lang="de-DE" sz="2000" dirty="0"/>
              <a:t>) </a:t>
            </a:r>
            <a:r>
              <a:rPr lang="cs-CZ" sz="2000" dirty="0" smtClean="0"/>
              <a:t>reklama nesmí podněcovat k násilí, nebo je schvalovat, podporovat nebo oslavovat, (…) zvláště násilí na ženách a nesmí zobrazovat dívky a chlapce a dívky sexualizovaným způsobem</a:t>
            </a:r>
            <a:r>
              <a:rPr lang="de-DE" sz="2000" dirty="0" smtClean="0"/>
              <a:t>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48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Příklady?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1352013"/>
            <a:ext cx="5753609" cy="323846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11" y="1352013"/>
            <a:ext cx="6036494" cy="33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Sexistická reklama v </a:t>
            </a:r>
            <a:r>
              <a:rPr lang="cs-CZ" altLang="cs-CZ" sz="32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MetInf</a:t>
            </a:r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12/2015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03927"/>
            <a:ext cx="11040726" cy="4428073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 smtClean="0"/>
              <a:t>- nerovné </a:t>
            </a:r>
            <a:r>
              <a:rPr lang="cs-CZ" sz="2400" dirty="0"/>
              <a:t>zacházení na základě </a:t>
            </a:r>
            <a:r>
              <a:rPr lang="cs-CZ" sz="2400" dirty="0" smtClean="0"/>
              <a:t>pohlaví</a:t>
            </a:r>
            <a:r>
              <a:rPr lang="cs-CZ" sz="2400" dirty="0"/>
              <a:t>;</a:t>
            </a:r>
            <a:endParaRPr lang="cs-CZ" sz="2400" dirty="0" smtClean="0"/>
          </a:p>
          <a:p>
            <a:pPr marL="72000" indent="0">
              <a:buNone/>
            </a:pPr>
            <a:r>
              <a:rPr lang="cs-CZ" sz="2400" dirty="0" smtClean="0"/>
              <a:t>- typ </a:t>
            </a:r>
            <a:r>
              <a:rPr lang="cs-CZ" sz="2400" dirty="0"/>
              <a:t>diskriminace, který se v reklamě projevuje tím, že např. ponižuje, zesměšňuje nebo znevažuje ženy (a řídčeji i muže) s využitím stereotypů, anebo jako sexuální </a:t>
            </a:r>
            <a:r>
              <a:rPr lang="cs-CZ" sz="2400" dirty="0" err="1" smtClean="0"/>
              <a:t>objektifikace</a:t>
            </a:r>
            <a:r>
              <a:rPr lang="cs-CZ" sz="2400" dirty="0" smtClean="0"/>
              <a:t>; </a:t>
            </a:r>
          </a:p>
          <a:p>
            <a:pPr>
              <a:buFontTx/>
              <a:buChar char="-"/>
            </a:pPr>
            <a:r>
              <a:rPr lang="cs-CZ" sz="2400" dirty="0" smtClean="0"/>
              <a:t>otevřené </a:t>
            </a:r>
            <a:r>
              <a:rPr lang="cs-CZ" sz="2400" dirty="0"/>
              <a:t>nebo skryté vyjádření nižší hodnoty žen vůči mužům nebo naopak. 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přímo </a:t>
            </a:r>
            <a:r>
              <a:rPr lang="cs-CZ" sz="2400" dirty="0"/>
              <a:t>či nepřímo uvádí či staví na předpokladu, že jedno z pohlaví, zpravidla ženy, je méně důležité nebo schopné než pohlaví </a:t>
            </a:r>
            <a:r>
              <a:rPr lang="cs-CZ" sz="2400" dirty="0" smtClean="0"/>
              <a:t>druhé;</a:t>
            </a:r>
          </a:p>
          <a:p>
            <a:pPr>
              <a:buFontTx/>
              <a:buChar char="-"/>
            </a:pPr>
            <a:r>
              <a:rPr lang="cs-CZ" sz="2400" dirty="0" smtClean="0"/>
              <a:t>zobrazování </a:t>
            </a:r>
            <a:r>
              <a:rPr lang="cs-CZ" sz="2400" dirty="0"/>
              <a:t>osob jako objektů, </a:t>
            </a:r>
            <a:r>
              <a:rPr lang="cs-CZ" sz="2400" dirty="0" smtClean="0"/>
              <a:t>redukce </a:t>
            </a:r>
            <a:r>
              <a:rPr lang="cs-CZ" sz="2400" dirty="0"/>
              <a:t>lidské osoby na tělesnou schránku, opomíjení její osobnosti a popírání s tím související důstojnosti a hodnoty dané osoby (sexuální </a:t>
            </a:r>
            <a:r>
              <a:rPr lang="cs-CZ" sz="2400" dirty="0" err="1"/>
              <a:t>objektifikace</a:t>
            </a:r>
            <a:r>
              <a:rPr lang="cs-CZ" sz="2400" dirty="0" smtClean="0"/>
              <a:t>). 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63" y="106485"/>
            <a:ext cx="3197840" cy="20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právní a mimoprávní regulace?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5309" y="1411550"/>
            <a:ext cx="11277891" cy="4420450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Veřejnoprávní regulace</a:t>
            </a:r>
            <a:endParaRPr lang="cs-CZ" altLang="cs-CZ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Zákon o regulaci reklamy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Zvláštní zákony</a:t>
            </a:r>
            <a:endParaRPr lang="cs-CZ" sz="2200" dirty="0"/>
          </a:p>
          <a:p>
            <a:pPr marL="72000" indent="0"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Nekalá soutěž</a:t>
            </a:r>
            <a:endParaRPr lang="cs-CZ" altLang="cs-CZ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Občanský zákoník – generální klauzule proti nekalé soutěži</a:t>
            </a:r>
          </a:p>
          <a:p>
            <a:pPr marL="72000" indent="0">
              <a:buNone/>
            </a:pPr>
            <a:r>
              <a:rPr lang="cs-CZ" altLang="cs-CZ" sz="2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Samoregulační mechanismy</a:t>
            </a:r>
            <a:endParaRPr lang="cs-CZ" altLang="cs-CZ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Rada pro reklamu</a:t>
            </a:r>
          </a:p>
          <a:p>
            <a:pPr marL="72000" lvl="0" indent="0">
              <a:buNone/>
            </a:pPr>
            <a:r>
              <a:rPr lang="cs-CZ" sz="2200" b="1" dirty="0" smtClean="0">
                <a:solidFill>
                  <a:srgbClr val="9100DC"/>
                </a:solidFill>
              </a:rPr>
              <a:t>Nařízení obce</a:t>
            </a:r>
          </a:p>
          <a:p>
            <a:pPr marL="72000" lvl="0" indent="0">
              <a:buNone/>
            </a:pPr>
            <a:r>
              <a:rPr lang="cs-CZ" sz="1400" dirty="0" smtClean="0"/>
              <a:t>vydané </a:t>
            </a:r>
            <a:r>
              <a:rPr lang="cs-CZ" sz="1400" dirty="0"/>
              <a:t>v přenesené působnosti k regulaci šíření reklamy na veřejně přístupných místech na svém území v souladu s ustanovením § 2 odst. 1 písm. d) zákona o regulaci </a:t>
            </a:r>
            <a:r>
              <a:rPr lang="cs-CZ" sz="1400" dirty="0" smtClean="0"/>
              <a:t>reklamy – limity § 2 odst. 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573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46859</Template>
  <TotalTime>32723</TotalTime>
  <Words>2259</Words>
  <Application>Microsoft Office PowerPoint</Application>
  <PresentationFormat>Širokoúhlá obrazovka</PresentationFormat>
  <Paragraphs>269</Paragraphs>
  <Slides>40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Tahoma</vt:lpstr>
      <vt:lpstr>Times New Roman</vt:lpstr>
      <vt:lpstr>Wingdings</vt:lpstr>
      <vt:lpstr>Prezentace_MU_CZ</vt:lpstr>
      <vt:lpstr>Sexistická reklama</vt:lpstr>
      <vt:lpstr>MimoPrávo</vt:lpstr>
      <vt:lpstr>Zdroje a inspirace</vt:lpstr>
      <vt:lpstr>Vnímání sexistické reklamy českou veřejností (CVVM), 2018 </vt:lpstr>
      <vt:lpstr>Sexistická reklama</vt:lpstr>
      <vt:lpstr>Sexistická reklama v Kodexu rakouské rady pro reklamu</vt:lpstr>
      <vt:lpstr>Příklady?</vt:lpstr>
      <vt:lpstr>Sexistická reklama v MetInf 12/2015</vt:lpstr>
      <vt:lpstr>Možnosti právní a mimoprávní regulace?</vt:lpstr>
      <vt:lpstr>Možnosti právní a mimoprávní regulace?</vt:lpstr>
      <vt:lpstr>Omezené možnosti obcí v přenesené působnosti</vt:lpstr>
      <vt:lpstr>Komerční projevy v širším kontextu</vt:lpstr>
      <vt:lpstr>Svoboda projevu</vt:lpstr>
      <vt:lpstr>Prezentace aplikace PowerPoint</vt:lpstr>
      <vt:lpstr>Prezentace aplikace PowerPoint</vt:lpstr>
      <vt:lpstr>Určitost právní úpravy sexistické reklamy a reklamy s genderovými stereotypy?   </vt:lpstr>
      <vt:lpstr>§ 2 odst. 3 zákona o regulaci reklamy</vt:lpstr>
      <vt:lpstr>Day to Day</vt:lpstr>
      <vt:lpstr>Prvky pornografie či násilí v reklamě</vt:lpstr>
      <vt:lpstr>NSS 2 As 19/2015, ÚS 728/10</vt:lpstr>
      <vt:lpstr>Deskripce nebo ambice?</vt:lpstr>
      <vt:lpstr>Humor a nadsázka v reklamě???</vt:lpstr>
      <vt:lpstr>Rozdíly?</vt:lpstr>
      <vt:lpstr>Nekalá soutěž – GK § 2976 + nekalé obchodní praktiky</vt:lpstr>
      <vt:lpstr>Klamavá reklama + Nekalá obchodní praktika</vt:lpstr>
      <vt:lpstr>Sexismus jako agresivní nekalá obchodní praktika?</vt:lpstr>
      <vt:lpstr>Sex sells nebo food no boobs?</vt:lpstr>
      <vt:lpstr>Rada pro reklamu I</vt:lpstr>
      <vt:lpstr>Rada pro reklamu II</vt:lpstr>
      <vt:lpstr>Kodex rady – mravnost reklamy, čl. 1</vt:lpstr>
      <vt:lpstr>Kodex rady - sexualita v reklamě na alkohol</vt:lpstr>
      <vt:lpstr>Kodex rady a reklama na kosmetické přípravky</vt:lpstr>
      <vt:lpstr>Kodex rady a reklama na kosmetické přípravky</vt:lpstr>
      <vt:lpstr>Love – 033/2015/STÍŽ</vt:lpstr>
      <vt:lpstr>Bydli a panuj – čj. 026/2017/STÍŽ </vt:lpstr>
      <vt:lpstr>Hodiny Playboy a neselektivní média</vt:lpstr>
      <vt:lpstr>Vyměňte starou za novou</vt:lpstr>
      <vt:lpstr>Double fun – 019/2018</vt:lpstr>
      <vt:lpstr>Etický kodex pivovarů </vt:lpstr>
      <vt:lpstr>Stínová Rada pro reklamu a Anticeny „sexistické prasátečko“ Branky, body… 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Evaluační rozhovory 2019</dc:title>
  <dc:creator>Markéta Selucká</dc:creator>
  <cp:lastModifiedBy>Josef Kotásek</cp:lastModifiedBy>
  <cp:revision>55</cp:revision>
  <cp:lastPrinted>1601-01-01T00:00:00Z</cp:lastPrinted>
  <dcterms:created xsi:type="dcterms:W3CDTF">2019-02-15T07:50:11Z</dcterms:created>
  <dcterms:modified xsi:type="dcterms:W3CDTF">2019-04-11T10:07:43Z</dcterms:modified>
</cp:coreProperties>
</file>