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0" r:id="rId2"/>
    <p:sldMasterId id="2147483661" r:id="rId3"/>
    <p:sldMasterId id="2147483663" r:id="rId4"/>
    <p:sldMasterId id="2147483717" r:id="rId5"/>
  </p:sldMasterIdLst>
  <p:notesMasterIdLst>
    <p:notesMasterId r:id="rId18"/>
  </p:notesMasterIdLst>
  <p:handoutMasterIdLst>
    <p:handoutMasterId r:id="rId19"/>
  </p:handoutMasterIdLst>
  <p:sldIdLst>
    <p:sldId id="260" r:id="rId6"/>
    <p:sldId id="265" r:id="rId7"/>
    <p:sldId id="267" r:id="rId8"/>
    <p:sldId id="266" r:id="rId9"/>
    <p:sldId id="293" r:id="rId10"/>
    <p:sldId id="292" r:id="rId11"/>
    <p:sldId id="289" r:id="rId12"/>
    <p:sldId id="290" r:id="rId13"/>
    <p:sldId id="291" r:id="rId14"/>
    <p:sldId id="273" r:id="rId15"/>
    <p:sldId id="278" r:id="rId16"/>
    <p:sldId id="294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F5F5F5"/>
    <a:srgbClr val="F8F8F8"/>
    <a:srgbClr val="EAEAEA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4" autoAdjust="0"/>
    <p:restoredTop sz="94777" autoAdjust="0"/>
  </p:normalViewPr>
  <p:slideViewPr>
    <p:cSldViewPr snapToGrid="0">
      <p:cViewPr varScale="1">
        <p:scale>
          <a:sx n="109" d="100"/>
          <a:sy n="109" d="100"/>
        </p:scale>
        <p:origin x="18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87F5F2-6C19-454A-B64A-CC4B463111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376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806C6A4-5DD5-4014-AEA8-36F8FF2546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216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DAD547-5AB8-4BEA-85DB-C220916594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61AFA-54C5-4247-9835-6A861DCFD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42399-4D94-4A22-A4FA-E303D33D293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C0471-99D0-4796-ABE4-1D36B13C89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536995-A8E7-45C4-9120-B851004215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DD0E63-03AA-487C-819A-05780EA1E7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260373-47AD-40DA-BB7D-ABDAEEA852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513465-C528-4656-A248-B1ECCFBEB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287409-ADE4-4253-9F76-DDE73B278E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5FBB74-7A38-48B5-9993-22F66C8F7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E06D60-D285-4D05-98EE-6DE0B8DEFD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182254-F905-403F-9595-BF563C3EF7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21CD-5A72-407E-A1E5-23A6662543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D5FDBA-D5A2-41BF-ABC7-032E0F3D7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59D68-51BC-448D-9F7A-DE2BEB9A00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491526-5293-44EF-BB83-F0A24F9639BC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4BFF59-6C43-40B3-971A-09252EFF9C4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8A8EB-0294-43EE-9E19-3E35121F24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02A9EA-D1C4-418A-B293-E0204200A7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D3793E-4B1C-48A3-83BB-967AF43A80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7F173C-59BC-4362-B2E2-3DAB4BB47C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C0CAF-92DA-4932-8E5D-E8A52F4D84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56206E-EC84-4B7E-AA67-E5495E1AA1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1561B0-C770-4AD2-98DE-22774558E3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69DF9-D0EE-4E7D-9631-0DBDD4E8A1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E75F54-2D53-49E4-B83C-BFCFB601B1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B8D7B-2D62-49A0-A3FE-AD510F7472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A58983-AFC2-4633-BCEA-7B977DECAC8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A5B11-F53F-4210-8BB1-93B7C63E21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273EB9-A996-45CA-9776-44B236E2F7D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0FB0F5-DB26-466E-8A05-3110E997FA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68FAB-97A4-4B18-BF88-409114338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E573A-E088-4AEA-885D-4745119BA2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1E6522-0932-4C34-87E3-9A08A5ACFB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D9980A-E26C-449D-A2D6-85C2A2C012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618DC1-FA07-4983-BB8A-27BA4E8A52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025FA7-B966-4128-AD2B-B1649C7F35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52EC6-C90E-48DB-9BE1-6C84A81B2D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0BD157-678C-46F2-8DD7-130F1D812A0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E81D-B24F-2E42-ADE0-802B4A1D9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30CAF-C367-AC45-9CC9-1B3486B9E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2E7D7-552D-2B4C-86B4-7899D68C2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D239E-B9FA-AF46-8FC4-F5BCE1B6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BFD72-5472-A44E-B4A7-613025C50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5607-9BCF-4A9A-B074-47E4D24FD4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311202"/>
      </p:ext>
    </p:extLst>
  </p:cSld>
  <p:clrMapOvr>
    <a:masterClrMapping/>
  </p:clrMapOvr>
  <p:hf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2B68B-588A-1E46-822A-633E4F20F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C53E8-D97F-9F42-8002-30523063C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D53D9-8422-B84B-9DB1-823C04557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87651-253E-8F40-93B2-6868F4D0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BEE85-5BA1-154A-8430-BFB56590B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FF59-6C43-40B3-971A-09252EFF9C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238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411E2-3B1A-8D48-9804-0997702B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4D46A-65A9-ED4C-B119-C1E519B16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4845C-E854-5543-A551-02D49350B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F0170-7E34-4043-8319-64148F9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E07EE-6114-A647-8240-42BEEFB95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A8EB-0294-43EE-9E19-3E35121F24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9937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F45E-4EF8-B44D-A5F5-1B4F9D2D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FDC98-AEE0-7142-96EF-C50809A16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A270F-5C7D-DF4A-B314-62402E9BE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391A3-44B7-3447-AFD7-720E7102E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BBC29-2897-0148-9F71-3CB969D0E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8F48C-84E9-FE4B-8A0D-F9C4A5A65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A9EA-D1C4-418A-B293-E0204200A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395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5FF1-5FC0-A845-89F4-18407D5ED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F0AD4-6AF3-F445-9D39-F1422EE31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F8D8-471D-DE44-B211-50909FECE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213BEF-147D-054A-BE65-22E1877EA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F3C66-36ED-1947-9C86-997757F226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7D81CF-04A5-4342-814F-369BEDE69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4E63D3-9139-EF46-9BCB-20B25B329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02FBF3-1406-3F44-962C-CE520D344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3793E-4B1C-48A3-83BB-967AF43A80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83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1F9854-89B4-4C0B-9ECD-0F8CE30D4F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131B-D808-DB46-A348-3B3FC2391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C1D502-48EB-424C-BAAB-6951807C6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99D74-4421-244C-9581-575D23AA7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42B0D3-C1B5-7F4C-9B0A-E1C58801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173C-59BC-4362-B2E2-3DAB4BB47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722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F7AEFC-E6F1-E045-83EB-452256C0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268869-93AA-7E40-AA4C-8B8EA25B0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F2EF9-8694-9B45-B5E6-14A033C2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CAF-92DA-4932-8E5D-E8A52F4D84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9339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59299-0B9E-7B45-93DB-3836410A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9E8BB-48A8-4C4E-BB44-CE98E7910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452987-5529-134D-B4E5-2F0D7A84F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E5CC2-2F4B-514F-81D7-72503CFF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348EA-48D3-1245-912B-C614B37D7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70F62-A1FA-9B4A-98D7-D3951FA3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61B0-C770-4AD2-98DE-22774558E3B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94759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D9A5-3712-C345-A7C5-3D85E25BB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C9D156-8E1F-6747-A681-9CDFBB526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0A2E8-168D-6F4B-A980-9726ED96F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87108-42FF-C04F-9980-81414A770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D188B-5AB2-4C4D-A077-F8668FCB9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C12C0-2E27-8F44-9EBE-A149738D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9DF9-D0EE-4E7D-9631-0DBDD4E8A1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9008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9CA1A-03D4-EF49-95D2-F6702B218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40EFA-F0C1-9548-BCCD-955F7EAAE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C0677-5DBF-994A-9DF1-AA3BC0C7D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E003B-13FB-5446-AC86-85DFEA506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E5509-2DD4-904B-A000-C3CD4C488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5F54-2D53-49E4-B83C-BFCFB601B1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0616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B7327F-9CBC-F54F-88C1-AF7CE815C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E87A9-FE84-4946-B83E-8C5ED19B2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C7C35-51B3-3241-B1D4-5BDAE520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79BEA-0ACA-0E41-9397-CBAAA0F17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24294-5A9E-BA4F-A214-1641D945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8D7B-2D62-49A0-A3FE-AD510F7472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8272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491526-5293-44EF-BB83-F0A24F9639B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7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11E552-1018-4254-8B08-5201B6F765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B24572-B7AC-4464-B18A-5FE2740980F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9FEBF3-B1E4-4406-BFD5-FAECC2A85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59C019-239D-4AC6-B9F5-8E85BCBB64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E5677B9-2E01-40C1-8E12-E1A314ADFCE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9279F263-B4B6-4F83-BD55-4687DF419E0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53D5607-9BCF-4A9A-B074-47E4D24FD49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1D787D4-A515-435D-BF1C-41B3657A41C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15129-1FD6-1642-842F-2AE7472B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A0817-BBAC-DD4A-9C69-551879374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C2D2C-29FF-2C48-8385-F1CC4A2418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8B7A8-611B-0041-98AD-4564606233FA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6153D-DFB4-544D-934D-835E37AA8E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3C116-7FDB-894D-AFD2-5DA87270F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F6E43-6D18-4AED-A3C2-D3C7A1AA67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71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F9EB9F2-07E2-4D64-BBD8-BB5B217F121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0C57C7C-DFE9-4A1E-B7A9-DF40E63366B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1918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85441" y="965199"/>
            <a:ext cx="5074558" cy="4927601"/>
          </a:xfrm>
        </p:spPr>
        <p:txBody>
          <a:bodyPr anchor="ctr">
            <a:normAutofit/>
          </a:bodyPr>
          <a:lstStyle/>
          <a:p>
            <a:r>
              <a:rPr lang="en-US" sz="4700">
                <a:solidFill>
                  <a:schemeClr val="tx1">
                    <a:lumMod val="85000"/>
                    <a:lumOff val="15000"/>
                  </a:schemeClr>
                </a:solidFill>
              </a:rPr>
              <a:t>Media Society and Culture</a:t>
            </a:r>
            <a:br>
              <a:rPr lang="en-US" sz="47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70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sz="47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cs-CZ" sz="47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68985" y="6553690"/>
            <a:ext cx="846365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C2EA6C2-D5A5-4C21-840E-BE0DB5EDD319}" type="slidenum">
              <a:rPr lang="cs-CZ"/>
              <a:pPr>
                <a:spcAft>
                  <a:spcPts val="60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E89ACC69-ADF2-492B-84C5-EA2CC16071F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C403EDB-0003-6A41-9B1B-1D849BEE2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457" y="712268"/>
            <a:ext cx="7807893" cy="1193533"/>
          </a:xfrm>
        </p:spPr>
        <p:txBody>
          <a:bodyPr>
            <a:normAutofit/>
          </a:bodyPr>
          <a:lstStyle/>
          <a:p>
            <a:r>
              <a:rPr lang="en-US" altLang="cs-CZ" dirty="0" smtClean="0">
                <a:solidFill>
                  <a:srgbClr val="FFFFFF"/>
                </a:solidFill>
              </a:rPr>
              <a:t>Agenda </a:t>
            </a:r>
            <a:r>
              <a:rPr lang="en-US" altLang="cs-CZ" dirty="0">
                <a:solidFill>
                  <a:srgbClr val="FFFFFF"/>
                </a:solidFill>
              </a:rPr>
              <a:t>setting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3764341-3CB7-6B46-863C-05FDBC943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7457" y="2050181"/>
            <a:ext cx="7807893" cy="4126782"/>
          </a:xfrm>
        </p:spPr>
        <p:txBody>
          <a:bodyPr>
            <a:normAutofit/>
          </a:bodyPr>
          <a:lstStyle/>
          <a:p>
            <a:r>
              <a:rPr lang="en-US" altLang="cs-CZ" dirty="0">
                <a:solidFill>
                  <a:srgbClr val="FFFFFF"/>
                </a:solidFill>
              </a:rPr>
              <a:t>Experiment 1 – News stories about defense</a:t>
            </a:r>
          </a:p>
          <a:p>
            <a:pPr lvl="1"/>
            <a:r>
              <a:rPr lang="en-US" altLang="cs-CZ" sz="2100" dirty="0">
                <a:solidFill>
                  <a:srgbClr val="FFFFFF"/>
                </a:solidFill>
              </a:rPr>
              <a:t>Group A: Stories about weakness in defense</a:t>
            </a:r>
          </a:p>
          <a:p>
            <a:pPr lvl="1"/>
            <a:r>
              <a:rPr lang="en-US" altLang="cs-CZ" sz="2100" dirty="0">
                <a:solidFill>
                  <a:srgbClr val="FFFFFF"/>
                </a:solidFill>
              </a:rPr>
              <a:t>Group B: No stories about defense</a:t>
            </a:r>
          </a:p>
          <a:p>
            <a:pPr lvl="1"/>
            <a:r>
              <a:rPr lang="en-US" altLang="cs-CZ" sz="2100" dirty="0">
                <a:solidFill>
                  <a:srgbClr val="FFFFFF"/>
                </a:solidFill>
              </a:rPr>
              <a:t>*** Group A participants much more likely to cite defense as a major problem facing nation</a:t>
            </a:r>
          </a:p>
          <a:p>
            <a:r>
              <a:rPr lang="en-US" altLang="cs-CZ" dirty="0">
                <a:solidFill>
                  <a:srgbClr val="FFFFFF"/>
                </a:solidFill>
              </a:rPr>
              <a:t>Experiment 2 – Various news stories</a:t>
            </a:r>
          </a:p>
          <a:p>
            <a:pPr lvl="1"/>
            <a:r>
              <a:rPr lang="en-US" altLang="cs-CZ" sz="2100" dirty="0">
                <a:solidFill>
                  <a:srgbClr val="FFFFFF"/>
                </a:solidFill>
              </a:rPr>
              <a:t>Group A: Stories about defense</a:t>
            </a:r>
          </a:p>
          <a:p>
            <a:pPr lvl="1"/>
            <a:r>
              <a:rPr lang="en-US" altLang="cs-CZ" sz="2100" dirty="0">
                <a:solidFill>
                  <a:srgbClr val="FFFFFF"/>
                </a:solidFill>
              </a:rPr>
              <a:t>Group B: Stories about pollution</a:t>
            </a:r>
          </a:p>
          <a:p>
            <a:pPr lvl="1"/>
            <a:r>
              <a:rPr lang="en-US" altLang="cs-CZ" sz="2100" dirty="0">
                <a:solidFill>
                  <a:srgbClr val="FFFFFF"/>
                </a:solidFill>
              </a:rPr>
              <a:t>Group C: No added stories</a:t>
            </a:r>
          </a:p>
          <a:p>
            <a:pPr lvl="1"/>
            <a:r>
              <a:rPr lang="en-US" altLang="cs-CZ" sz="2100" dirty="0">
                <a:solidFill>
                  <a:srgbClr val="FFFFFF"/>
                </a:solidFill>
              </a:rPr>
              <a:t>*** Participants cited defense, pollution, depending on what stories they were exposed to</a:t>
            </a:r>
          </a:p>
        </p:txBody>
      </p:sp>
    </p:spTree>
    <p:extLst>
      <p:ext uri="{BB962C8B-B14F-4D97-AF65-F5344CB8AC3E}">
        <p14:creationId xmlns:p14="http://schemas.microsoft.com/office/powerpoint/2010/main" val="2304806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E89ACC69-ADF2-492B-84C5-EA2CC16071F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CCDDACB-AC19-A54A-9291-1F2E0802B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457" y="712268"/>
            <a:ext cx="7807893" cy="1193533"/>
          </a:xfrm>
        </p:spPr>
        <p:txBody>
          <a:bodyPr>
            <a:normAutofit/>
          </a:bodyPr>
          <a:lstStyle/>
          <a:p>
            <a:r>
              <a:rPr lang="en-US" altLang="cs-CZ" dirty="0" smtClean="0">
                <a:solidFill>
                  <a:srgbClr val="FFFFFF"/>
                </a:solidFill>
              </a:rPr>
              <a:t>Framing</a:t>
            </a:r>
            <a:endParaRPr lang="en-US" altLang="cs-CZ" dirty="0">
              <a:solidFill>
                <a:srgbClr val="FFFFFF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C2E1F56-2ED7-7C4C-9B05-BC2B90AB7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7457" y="2050181"/>
            <a:ext cx="7807893" cy="412678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cs-CZ" sz="2800" dirty="0">
                <a:solidFill>
                  <a:schemeClr val="bg1"/>
                </a:solidFill>
              </a:rPr>
              <a:t>The way that the media presents a story</a:t>
            </a:r>
          </a:p>
          <a:p>
            <a:pPr>
              <a:lnSpc>
                <a:spcPct val="80000"/>
              </a:lnSpc>
            </a:pPr>
            <a:r>
              <a:rPr lang="en-US" altLang="cs-CZ" sz="2800" dirty="0">
                <a:solidFill>
                  <a:schemeClr val="bg1"/>
                </a:solidFill>
              </a:rPr>
              <a:t>Can affect who we blame for a particular problem, which affects how we think the government should respond</a:t>
            </a:r>
          </a:p>
          <a:p>
            <a:pPr lvl="1">
              <a:lnSpc>
                <a:spcPct val="80000"/>
              </a:lnSpc>
            </a:pPr>
            <a:r>
              <a:rPr lang="en-US" altLang="cs-CZ" sz="2400" dirty="0">
                <a:solidFill>
                  <a:schemeClr val="bg1"/>
                </a:solidFill>
              </a:rPr>
              <a:t>Individual vs. societal frames</a:t>
            </a:r>
          </a:p>
          <a:p>
            <a:pPr lvl="2">
              <a:lnSpc>
                <a:spcPct val="80000"/>
              </a:lnSpc>
            </a:pPr>
            <a:r>
              <a:rPr lang="en-US" altLang="cs-CZ" sz="2000" dirty="0">
                <a:solidFill>
                  <a:schemeClr val="bg1"/>
                </a:solidFill>
              </a:rPr>
              <a:t>Poverty experiment</a:t>
            </a:r>
          </a:p>
          <a:p>
            <a:pPr lvl="2">
              <a:lnSpc>
                <a:spcPct val="80000"/>
              </a:lnSpc>
            </a:pPr>
            <a:r>
              <a:rPr lang="en-US" altLang="cs-CZ" sz="2000" dirty="0">
                <a:solidFill>
                  <a:schemeClr val="bg1"/>
                </a:solidFill>
              </a:rPr>
              <a:t>Those who were exposed to societal frames more likely to blame society for high poverty levels</a:t>
            </a:r>
          </a:p>
          <a:p>
            <a:pPr lvl="3">
              <a:lnSpc>
                <a:spcPct val="80000"/>
              </a:lnSpc>
            </a:pPr>
            <a:r>
              <a:rPr lang="en-US" altLang="cs-CZ" sz="1800" dirty="0">
                <a:solidFill>
                  <a:schemeClr val="bg1"/>
                </a:solidFill>
              </a:rPr>
              <a:t>More likely to support welfare, food stamps, etc.</a:t>
            </a:r>
          </a:p>
          <a:p>
            <a:pPr lvl="2">
              <a:lnSpc>
                <a:spcPct val="80000"/>
              </a:lnSpc>
            </a:pPr>
            <a:r>
              <a:rPr lang="en-US" altLang="cs-CZ" sz="2000" dirty="0">
                <a:solidFill>
                  <a:schemeClr val="bg1"/>
                </a:solidFill>
              </a:rPr>
              <a:t>Those who were exposed to individual frames more likely to blame individuals</a:t>
            </a:r>
          </a:p>
          <a:p>
            <a:pPr lvl="3">
              <a:lnSpc>
                <a:spcPct val="80000"/>
              </a:lnSpc>
            </a:pPr>
            <a:r>
              <a:rPr lang="en-US" altLang="cs-CZ" sz="1800" dirty="0">
                <a:solidFill>
                  <a:schemeClr val="bg1"/>
                </a:solidFill>
              </a:rPr>
              <a:t>Oppose social welfare programs</a:t>
            </a:r>
            <a:endParaRPr lang="en-US" altLang="cs-CZ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E89ACC69-ADF2-492B-84C5-EA2CC16071F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CCDDACB-AC19-A54A-9291-1F2E0802B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457" y="712268"/>
            <a:ext cx="7807893" cy="1193533"/>
          </a:xfrm>
        </p:spPr>
        <p:txBody>
          <a:bodyPr>
            <a:normAutofit/>
          </a:bodyPr>
          <a:lstStyle/>
          <a:p>
            <a:r>
              <a:rPr lang="en-US" altLang="cs-CZ">
                <a:solidFill>
                  <a:srgbClr val="FFFFFF"/>
                </a:solidFill>
              </a:rPr>
              <a:t>Priming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C2E1F56-2ED7-7C4C-9B05-BC2B90AB7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7457" y="2050181"/>
            <a:ext cx="7807893" cy="4126782"/>
          </a:xfrm>
        </p:spPr>
        <p:txBody>
          <a:bodyPr>
            <a:normAutofit/>
          </a:bodyPr>
          <a:lstStyle/>
          <a:p>
            <a:r>
              <a:rPr lang="en-US" altLang="cs-CZ">
                <a:solidFill>
                  <a:srgbClr val="FFFFFF"/>
                </a:solidFill>
              </a:rPr>
              <a:t>Prominence of stories in the media can affect the standards by which we judge political leaders</a:t>
            </a:r>
          </a:p>
          <a:p>
            <a:pPr lvl="1"/>
            <a:r>
              <a:rPr lang="en-US" altLang="cs-CZ" sz="2100">
                <a:solidFill>
                  <a:srgbClr val="FFFFFF"/>
                </a:solidFill>
              </a:rPr>
              <a:t>Bush overall approval rating – 71%</a:t>
            </a:r>
          </a:p>
          <a:p>
            <a:pPr lvl="2"/>
            <a:r>
              <a:rPr lang="en-US" altLang="cs-CZ" sz="2100">
                <a:solidFill>
                  <a:srgbClr val="FFFFFF"/>
                </a:solidFill>
              </a:rPr>
              <a:t>Approval of handling of economy – 49%</a:t>
            </a:r>
          </a:p>
          <a:p>
            <a:pPr lvl="2"/>
            <a:r>
              <a:rPr lang="en-US" altLang="cs-CZ" sz="2100">
                <a:solidFill>
                  <a:srgbClr val="FFFFFF"/>
                </a:solidFill>
              </a:rPr>
              <a:t>Approval of handling of taxes – 52%</a:t>
            </a:r>
          </a:p>
          <a:p>
            <a:pPr lvl="2"/>
            <a:r>
              <a:rPr lang="en-US" altLang="cs-CZ" sz="2100">
                <a:solidFill>
                  <a:srgbClr val="FFFFFF"/>
                </a:solidFill>
              </a:rPr>
              <a:t>Approval of handling war in Iraq – 71%</a:t>
            </a:r>
          </a:p>
          <a:p>
            <a:pPr lvl="1"/>
            <a:r>
              <a:rPr lang="en-US" altLang="cs-CZ" sz="2100">
                <a:solidFill>
                  <a:srgbClr val="FFFFFF"/>
                </a:solidFill>
              </a:rPr>
              <a:t>**Overwhelming coverage of the war is priming the public</a:t>
            </a:r>
          </a:p>
          <a:p>
            <a:pPr lvl="2"/>
            <a:r>
              <a:rPr lang="en-US" altLang="cs-CZ" sz="2100">
                <a:solidFill>
                  <a:srgbClr val="FFFFFF"/>
                </a:solidFill>
              </a:rPr>
              <a:t>Evaluate Bush, they do so based on war, rather than economy or taxes</a:t>
            </a:r>
          </a:p>
        </p:txBody>
      </p:sp>
    </p:spTree>
    <p:extLst>
      <p:ext uri="{BB962C8B-B14F-4D97-AF65-F5344CB8AC3E}">
        <p14:creationId xmlns:p14="http://schemas.microsoft.com/office/powerpoint/2010/main" val="24161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2ED9029-64A6-4BAE-BA25-DC2A13D43E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75" y="0"/>
            <a:ext cx="9144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1E17A99-1553-4633-ADFB-5CCDCF801D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AFABACF-DDBE-415C-8EE1-F7DD68C632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2129" y="1608667"/>
            <a:ext cx="1917293" cy="4491015"/>
          </a:xfrm>
        </p:spPr>
        <p:txBody>
          <a:bodyPr anchor="t">
            <a:normAutofit/>
          </a:bodyPr>
          <a:lstStyle/>
          <a:p>
            <a:pPr algn="r"/>
            <a:r>
              <a:rPr lang="en-US" sz="2800">
                <a:solidFill>
                  <a:srgbClr val="FFFFFF"/>
                </a:solidFill>
              </a:rPr>
              <a:t>News media in a democratic society</a:t>
            </a:r>
            <a:endParaRPr lang="cs-CZ" sz="2800">
              <a:solidFill>
                <a:srgbClr val="FFFFFF"/>
              </a:solidFill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3732021" y="1608667"/>
            <a:ext cx="4718431" cy="4491015"/>
          </a:xfrm>
        </p:spPr>
        <p:txBody>
          <a:bodyPr>
            <a:normAutofit/>
          </a:bodyPr>
          <a:lstStyle/>
          <a:p>
            <a:r>
              <a:rPr lang="en-US" sz="1700" dirty="0">
                <a:solidFill>
                  <a:srgbClr val="FFFFFF"/>
                </a:solidFill>
              </a:rPr>
              <a:t>Is supposed to </a:t>
            </a:r>
          </a:p>
          <a:p>
            <a:endParaRPr lang="en-US" sz="1700" dirty="0">
              <a:solidFill>
                <a:srgbClr val="FFFFFF"/>
              </a:solidFill>
            </a:endParaRPr>
          </a:p>
          <a:p>
            <a:r>
              <a:rPr lang="en-US" sz="1700" dirty="0">
                <a:solidFill>
                  <a:srgbClr val="FFFFFF"/>
                </a:solidFill>
                <a:latin typeface="Georgia" charset="0"/>
              </a:rPr>
              <a:t>Report events objectively as they occur, to allow citizens to make informed political choices</a:t>
            </a:r>
          </a:p>
          <a:p>
            <a:r>
              <a:rPr lang="en-US" sz="1700" dirty="0">
                <a:solidFill>
                  <a:srgbClr val="FFFFFF"/>
                </a:solidFill>
                <a:latin typeface="Georgia" charset="0"/>
              </a:rPr>
              <a:t>Control governmental abuses of power, through investigative journalism</a:t>
            </a:r>
          </a:p>
          <a:p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r>
              <a:rPr lang="en-US" sz="1700" dirty="0">
                <a:solidFill>
                  <a:srgbClr val="FFFFFF"/>
                </a:solidFill>
                <a:latin typeface="Georgia" charset="0"/>
              </a:rPr>
              <a:t>But, it is more like a Propaganda System</a:t>
            </a:r>
          </a:p>
          <a:p>
            <a:r>
              <a:rPr lang="en-US" sz="1700" dirty="0">
                <a:solidFill>
                  <a:srgbClr val="FFFFFF"/>
                </a:solidFill>
                <a:latin typeface="Georgia" charset="0"/>
              </a:rPr>
              <a:t>However, this control is remains invisible when the media are private and formal censorship is absent, portraying themselves as the voice of public</a:t>
            </a:r>
          </a:p>
          <a:p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7048" y="6296279"/>
            <a:ext cx="468301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177549F3-01A3-4630-9E61-BB3CC03104E8}" type="slidenum">
              <a:rPr lang="cs-CZ">
                <a:solidFill>
                  <a:srgbClr val="FFFFFF">
                    <a:alpha val="70000"/>
                  </a:srgb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/>
              <a:t>News Filters 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3</a:t>
            </a:fld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30" y="1680713"/>
            <a:ext cx="244951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324046" y="26162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 dirty="0">
                <a:latin typeface="Rockwell" charset="0"/>
              </a:rPr>
              <a:t>Financial ownership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324046" y="32258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 dirty="0">
                <a:latin typeface="Rockwell" charset="0"/>
              </a:rPr>
              <a:t>Funding through advertising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324046" y="38354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 dirty="0">
                <a:latin typeface="Rockwell" charset="0"/>
              </a:rPr>
              <a:t>Reliance on PR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247846" y="44450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>
                <a:latin typeface="Rockwell" charset="0"/>
              </a:rPr>
              <a:t>“Flak”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247846" y="51308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>
                <a:latin typeface="Rockwell" charset="0"/>
              </a:rPr>
              <a:t>“Anti-communism”</a:t>
            </a:r>
          </a:p>
        </p:txBody>
      </p:sp>
    </p:spTree>
    <p:extLst>
      <p:ext uri="{BB962C8B-B14F-4D97-AF65-F5344CB8AC3E}">
        <p14:creationId xmlns:p14="http://schemas.microsoft.com/office/powerpoint/2010/main" val="413473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2ED9029-64A6-4BAE-BA25-DC2A13D43E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75" y="0"/>
            <a:ext cx="9144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1E17A99-1553-4633-ADFB-5CCDCF801D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AFABACF-DDBE-415C-8EE1-F7DD68C632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2129" y="1608667"/>
            <a:ext cx="1917293" cy="4491015"/>
          </a:xfrm>
        </p:spPr>
        <p:txBody>
          <a:bodyPr anchor="t">
            <a:normAutofit/>
          </a:bodyPr>
          <a:lstStyle/>
          <a:p>
            <a:pPr algn="r"/>
            <a:r>
              <a:rPr lang="en-US" sz="2800" dirty="0">
                <a:solidFill>
                  <a:srgbClr val="FFFFFF"/>
                </a:solidFill>
              </a:rPr>
              <a:t>News Filters </a:t>
            </a:r>
            <a:endParaRPr lang="cs-CZ" sz="2800" dirty="0">
              <a:solidFill>
                <a:srgbClr val="FFFFFF"/>
              </a:solidFill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3732021" y="1608667"/>
            <a:ext cx="4718431" cy="4491015"/>
          </a:xfrm>
        </p:spPr>
        <p:txBody>
          <a:bodyPr>
            <a:normAutofit fontScale="92500" lnSpcReduction="10000"/>
          </a:bodyPr>
          <a:lstStyle/>
          <a:p>
            <a:r>
              <a:rPr lang="en-GB" sz="1800" dirty="0">
                <a:solidFill>
                  <a:srgbClr val="FFFFFF"/>
                </a:solidFill>
              </a:rPr>
              <a:t>corporate ownership of the media (Own interests)</a:t>
            </a:r>
          </a:p>
          <a:p>
            <a:pPr marL="0" indent="0">
              <a:buNone/>
            </a:pPr>
            <a:endParaRPr lang="en-GB" sz="1800" dirty="0">
              <a:solidFill>
                <a:srgbClr val="FFFFFF"/>
              </a:solidFill>
            </a:endParaRPr>
          </a:p>
          <a:p>
            <a:r>
              <a:rPr lang="en-GB" sz="1800" dirty="0">
                <a:solidFill>
                  <a:srgbClr val="FFFFFF"/>
                </a:solidFill>
              </a:rPr>
              <a:t>Financial reliance on advertising (Source of money, Business friendly)</a:t>
            </a:r>
          </a:p>
          <a:p>
            <a:pPr marL="0" indent="0">
              <a:buNone/>
            </a:pPr>
            <a:endParaRPr lang="en-GB" sz="1800" dirty="0">
              <a:solidFill>
                <a:srgbClr val="FFFFFF"/>
              </a:solidFill>
            </a:endParaRPr>
          </a:p>
          <a:p>
            <a:r>
              <a:rPr lang="en-GB" sz="1800" dirty="0">
                <a:solidFill>
                  <a:srgbClr val="FFFFFF"/>
                </a:solidFill>
              </a:rPr>
              <a:t>Reliance on PR information provided by government and business (Limited source of news. Over-reliance on power </a:t>
            </a:r>
            <a:r>
              <a:rPr lang="en-GB" sz="1800" dirty="0" err="1">
                <a:solidFill>
                  <a:srgbClr val="FFFFFF"/>
                </a:solidFill>
              </a:rPr>
              <a:t>eilites</a:t>
            </a:r>
            <a:r>
              <a:rPr lang="en-GB" sz="1800" dirty="0">
                <a:solidFill>
                  <a:srgbClr val="FFFFFF"/>
                </a:solidFill>
              </a:rPr>
              <a:t>) </a:t>
            </a:r>
          </a:p>
          <a:p>
            <a:pPr marL="0" indent="0">
              <a:buNone/>
            </a:pPr>
            <a:endParaRPr lang="en-GB" sz="1800" dirty="0">
              <a:solidFill>
                <a:srgbClr val="FFFFFF"/>
              </a:solidFill>
            </a:endParaRPr>
          </a:p>
          <a:p>
            <a:r>
              <a:rPr lang="en-GB" sz="1800" dirty="0">
                <a:solidFill>
                  <a:srgbClr val="FFFFFF"/>
                </a:solidFill>
              </a:rPr>
              <a:t>“Flak” as a means of disciplining the media (Law suits, petitions, complaints from interest groups/powers/businesses)</a:t>
            </a:r>
          </a:p>
          <a:p>
            <a:pPr marL="0" indent="0">
              <a:buNone/>
            </a:pPr>
            <a:endParaRPr lang="en-GB" sz="1800" dirty="0">
              <a:solidFill>
                <a:srgbClr val="FFFFFF"/>
              </a:solidFill>
            </a:endParaRPr>
          </a:p>
          <a:p>
            <a:r>
              <a:rPr lang="en-GB" sz="1800" dirty="0">
                <a:solidFill>
                  <a:srgbClr val="FFFFFF"/>
                </a:solidFill>
              </a:rPr>
              <a:t>“anticommunism” (Anti-terrorism) as a control mechanism  (Obedient audience. Controlled by fear)</a:t>
            </a:r>
          </a:p>
          <a:p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7048" y="6296279"/>
            <a:ext cx="468301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177549F3-01A3-4630-9E61-BB3CC03104E8}" type="slidenum">
              <a:rPr lang="cs-CZ">
                <a:solidFill>
                  <a:srgbClr val="FFFFFF">
                    <a:alpha val="70000"/>
                  </a:srgbClr>
                </a:solidFill>
              </a:rPr>
              <a:pPr algn="l">
                <a:spcAft>
                  <a:spcPts val="600"/>
                </a:spcAft>
              </a:pPr>
              <a:t>4</a:t>
            </a:fld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2ED9029-64A6-4BAE-BA25-DC2A13D43E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75" y="0"/>
            <a:ext cx="9144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1E17A99-1553-4633-ADFB-5CCDCF801D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AFABACF-DDBE-415C-8EE1-F7DD68C632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2129" y="1608667"/>
            <a:ext cx="1917293" cy="4491015"/>
          </a:xfrm>
        </p:spPr>
        <p:txBody>
          <a:bodyPr anchor="t">
            <a:normAutofit/>
          </a:bodyPr>
          <a:lstStyle/>
          <a:p>
            <a:pPr algn="r"/>
            <a:r>
              <a:rPr lang="en-US" sz="2800" dirty="0"/>
              <a:t>Media </a:t>
            </a:r>
            <a:r>
              <a:rPr lang="en-US" sz="2800" dirty="0" smtClean="0"/>
              <a:t>on </a:t>
            </a:r>
            <a:r>
              <a:rPr lang="en-US" sz="2800" dirty="0"/>
              <a:t>Politics</a:t>
            </a:r>
            <a:endParaRPr lang="cs-CZ" sz="2800" dirty="0">
              <a:solidFill>
                <a:srgbClr val="FFFFFF"/>
              </a:solidFill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3732021" y="1608667"/>
            <a:ext cx="4718431" cy="4491015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000" dirty="0"/>
              <a:t>Transmit political information from political actors to the public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Gatekeeping</a:t>
            </a:r>
          </a:p>
          <a:p>
            <a:pPr lvl="2"/>
            <a:r>
              <a:rPr lang="en-US" sz="1800" dirty="0"/>
              <a:t>Media makes decisions about what is news, and for how long</a:t>
            </a:r>
          </a:p>
          <a:p>
            <a:pPr lvl="2"/>
            <a:endParaRPr lang="en-US" sz="1800" dirty="0"/>
          </a:p>
          <a:p>
            <a:pPr lvl="1"/>
            <a:r>
              <a:rPr lang="en-US" sz="2000" dirty="0"/>
              <a:t>Watchdog function</a:t>
            </a:r>
          </a:p>
          <a:p>
            <a:pPr lvl="2"/>
            <a:r>
              <a:rPr lang="en-US" sz="1800" dirty="0"/>
              <a:t>Informal check in our political system</a:t>
            </a:r>
          </a:p>
          <a:p>
            <a:pPr lvl="3"/>
            <a:r>
              <a:rPr lang="en-US" sz="1600" dirty="0"/>
              <a:t>Media allows the public to keep tabs on behavior of elected officials</a:t>
            </a:r>
          </a:p>
          <a:p>
            <a:pPr lvl="3"/>
            <a:endParaRPr lang="en-US" sz="1600" dirty="0"/>
          </a:p>
          <a:p>
            <a:pPr lvl="1"/>
            <a:r>
              <a:rPr lang="en-US" sz="2000" dirty="0"/>
              <a:t>Expand scope of an issue</a:t>
            </a:r>
          </a:p>
          <a:p>
            <a:pPr lvl="2"/>
            <a:r>
              <a:rPr lang="en-US" sz="1800" dirty="0"/>
              <a:t>More media attention leads to higher levels of public knowledge about issue</a:t>
            </a:r>
          </a:p>
          <a:p>
            <a:pPr lvl="3"/>
            <a:r>
              <a:rPr lang="en-US" sz="1600" dirty="0"/>
              <a:t>This leads to more pressure on politicians</a:t>
            </a: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7048" y="6296279"/>
            <a:ext cx="468301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177549F3-01A3-4630-9E61-BB3CC03104E8}" type="slidenum">
              <a:rPr lang="cs-CZ">
                <a:solidFill>
                  <a:srgbClr val="FFFFFF">
                    <a:alpha val="70000"/>
                  </a:srgbClr>
                </a:solidFill>
              </a:rPr>
              <a:pPr algn="l">
                <a:spcAft>
                  <a:spcPts val="600"/>
                </a:spcAft>
              </a:pPr>
              <a:t>5</a:t>
            </a:fld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228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2ED9029-64A6-4BAE-BA25-DC2A13D43E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75" y="0"/>
            <a:ext cx="9144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1E17A99-1553-4633-ADFB-5CCDCF801D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AFABACF-DDBE-415C-8EE1-F7DD68C632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2129" y="1608667"/>
            <a:ext cx="1917293" cy="4491015"/>
          </a:xfrm>
        </p:spPr>
        <p:txBody>
          <a:bodyPr anchor="t">
            <a:normAutofit/>
          </a:bodyPr>
          <a:lstStyle/>
          <a:p>
            <a:pPr algn="r"/>
            <a:r>
              <a:rPr lang="en-US" sz="2800" dirty="0">
                <a:solidFill>
                  <a:srgbClr val="FFFFFF"/>
                </a:solidFill>
              </a:rPr>
              <a:t>Rich Media Poor Democracy </a:t>
            </a:r>
            <a:endParaRPr lang="cs-CZ" sz="2800" dirty="0">
              <a:solidFill>
                <a:srgbClr val="FFFFFF"/>
              </a:solidFill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3732021" y="1608667"/>
            <a:ext cx="4718431" cy="4491015"/>
          </a:xfrm>
        </p:spPr>
        <p:txBody>
          <a:bodyPr>
            <a:normAutofit/>
          </a:bodyPr>
          <a:lstStyle/>
          <a:p>
            <a:r>
              <a:rPr lang="en-US" sz="1700" b="1" dirty="0">
                <a:solidFill>
                  <a:srgbClr val="FFFFFF"/>
                </a:solidFill>
              </a:rPr>
              <a:t>R</a:t>
            </a:r>
            <a:r>
              <a:rPr lang="en-US" sz="1700" dirty="0">
                <a:solidFill>
                  <a:srgbClr val="FFFFFF"/>
                </a:solidFill>
              </a:rPr>
              <a:t>obert </a:t>
            </a:r>
            <a:r>
              <a:rPr lang="en-US" sz="1700" dirty="0" err="1">
                <a:solidFill>
                  <a:srgbClr val="FFFFFF"/>
                </a:solidFill>
              </a:rPr>
              <a:t>McChesney</a:t>
            </a:r>
            <a:endParaRPr lang="en-US" sz="1700" dirty="0">
              <a:solidFill>
                <a:srgbClr val="FFFFFF"/>
              </a:solidFill>
            </a:endParaRPr>
          </a:p>
          <a:p>
            <a:pPr>
              <a:buNone/>
            </a:pPr>
            <a:endParaRPr lang="en-US" sz="1700" dirty="0">
              <a:solidFill>
                <a:srgbClr val="FFFFFF"/>
              </a:solidFill>
            </a:endParaRPr>
          </a:p>
          <a:p>
            <a:r>
              <a:rPr lang="en-US" sz="1700" dirty="0">
                <a:solidFill>
                  <a:srgbClr val="FFFFFF"/>
                </a:solidFill>
                <a:latin typeface="Georgia" charset="0"/>
              </a:rPr>
              <a:t>Most of the news and entertainment available today comes from just a few massive entertainment </a:t>
            </a:r>
            <a:r>
              <a:rPr lang="en-US" sz="1700" dirty="0" smtClean="0">
                <a:solidFill>
                  <a:srgbClr val="FFFFFF"/>
                </a:solidFill>
                <a:latin typeface="Georgia" charset="0"/>
              </a:rPr>
              <a:t>corporations – function </a:t>
            </a:r>
            <a:r>
              <a:rPr lang="en-US" sz="1700" dirty="0">
                <a:solidFill>
                  <a:srgbClr val="FFFFFF"/>
                </a:solidFill>
                <a:latin typeface="Georgia" charset="0"/>
              </a:rPr>
              <a:t>as virtual monopolies or oligopolies</a:t>
            </a:r>
          </a:p>
          <a:p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r>
              <a:rPr lang="en-US" sz="1700" dirty="0">
                <a:solidFill>
                  <a:srgbClr val="FFFFFF"/>
                </a:solidFill>
                <a:latin typeface="Georgia" charset="0"/>
              </a:rPr>
              <a:t>A handful of media giants compete with one another for market share, but they all know their mutual survival is assured.</a:t>
            </a:r>
          </a:p>
          <a:p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7048" y="6296279"/>
            <a:ext cx="468301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177549F3-01A3-4630-9E61-BB3CC03104E8}" type="slidenum">
              <a:rPr lang="cs-CZ">
                <a:solidFill>
                  <a:srgbClr val="FFFFFF">
                    <a:alpha val="70000"/>
                  </a:srgbClr>
                </a:solidFill>
              </a:rPr>
              <a:pPr algn="l">
                <a:spcAft>
                  <a:spcPts val="600"/>
                </a:spcAft>
              </a:pPr>
              <a:t>6</a:t>
            </a:fld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09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2ED9029-64A6-4BAE-BA25-DC2A13D43E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75" y="0"/>
            <a:ext cx="9144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1E17A99-1553-4633-ADFB-5CCDCF801D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AFABACF-DDBE-415C-8EE1-F7DD68C632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2129" y="1608667"/>
            <a:ext cx="1917293" cy="4491015"/>
          </a:xfrm>
        </p:spPr>
        <p:txBody>
          <a:bodyPr anchor="t">
            <a:normAutofit/>
          </a:bodyPr>
          <a:lstStyle/>
          <a:p>
            <a:pPr algn="r"/>
            <a:r>
              <a:rPr lang="en-US" altLang="en-US" sz="2800" dirty="0" smtClean="0"/>
              <a:t>Media Industries</a:t>
            </a:r>
            <a:endParaRPr lang="cs-CZ" sz="2800" dirty="0">
              <a:solidFill>
                <a:srgbClr val="FFFFFF"/>
              </a:solidFill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3732021" y="1608667"/>
            <a:ext cx="4718431" cy="4491015"/>
          </a:xfrm>
        </p:spPr>
        <p:txBody>
          <a:bodyPr>
            <a:normAutofit/>
          </a:bodyPr>
          <a:lstStyle/>
          <a:p>
            <a:r>
              <a:rPr lang="en-US" altLang="en-US" dirty="0"/>
              <a:t>Main trends</a:t>
            </a:r>
          </a:p>
          <a:p>
            <a:pPr lvl="1"/>
            <a:r>
              <a:rPr lang="en-US" altLang="en-US" dirty="0"/>
              <a:t>Corporate concentration</a:t>
            </a:r>
          </a:p>
          <a:p>
            <a:pPr lvl="1"/>
            <a:r>
              <a:rPr lang="en-US" altLang="en-US" dirty="0"/>
              <a:t>Conglomeration</a:t>
            </a:r>
          </a:p>
          <a:p>
            <a:pPr lvl="1"/>
            <a:r>
              <a:rPr lang="en-US" altLang="en-US" dirty="0" err="1"/>
              <a:t>Hypercommercialism</a:t>
            </a:r>
            <a:endParaRPr lang="en-US" altLang="en-US" dirty="0"/>
          </a:p>
          <a:p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r>
              <a:rPr lang="en-US" altLang="en-US" sz="1800" dirty="0" smtClean="0"/>
              <a:t>“…media </a:t>
            </a:r>
            <a:r>
              <a:rPr lang="en-US" altLang="en-US" sz="1800" dirty="0"/>
              <a:t>system is an integral part of the capitalist political economy, and . . . this relationship has important and troubling implications for democracy.”</a:t>
            </a:r>
          </a:p>
          <a:p>
            <a:r>
              <a:rPr lang="en-US" altLang="en-US" sz="1800" dirty="0"/>
              <a:t>“The media system exists as it does because powerful interests have constructed it so that citizens will not be involved in the key policy decisions that have shaped it.”</a:t>
            </a:r>
          </a:p>
          <a:p>
            <a:pPr>
              <a:buNone/>
            </a:pPr>
            <a:endParaRPr lang="en-US" sz="1700" dirty="0">
              <a:solidFill>
                <a:srgbClr val="FFFFFF"/>
              </a:solidFill>
              <a:latin typeface="Georgia" charset="0"/>
            </a:endParaRPr>
          </a:p>
          <a:p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7048" y="6296279"/>
            <a:ext cx="468301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177549F3-01A3-4630-9E61-BB3CC03104E8}" type="slidenum">
              <a:rPr lang="cs-CZ">
                <a:solidFill>
                  <a:srgbClr val="FFFFFF">
                    <a:alpha val="70000"/>
                  </a:srgbClr>
                </a:solidFill>
              </a:rPr>
              <a:pPr algn="l">
                <a:spcAft>
                  <a:spcPts val="600"/>
                </a:spcAft>
              </a:pPr>
              <a:t>7</a:t>
            </a:fld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83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2ED9029-64A6-4BAE-BA25-DC2A13D43E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75" y="0"/>
            <a:ext cx="9144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1E17A99-1553-4633-ADFB-5CCDCF801D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AFABACF-DDBE-415C-8EE1-F7DD68C632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3577" y="1608667"/>
            <a:ext cx="2765845" cy="4491015"/>
          </a:xfrm>
        </p:spPr>
        <p:txBody>
          <a:bodyPr anchor="t">
            <a:normAutofit/>
          </a:bodyPr>
          <a:lstStyle/>
          <a:p>
            <a:pPr algn="r"/>
            <a:r>
              <a:rPr lang="en-US" altLang="en-US" sz="2800" dirty="0" smtClean="0"/>
              <a:t>Concentration</a:t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Conglomeration</a:t>
            </a:r>
            <a:endParaRPr lang="cs-CZ" sz="2800" dirty="0">
              <a:solidFill>
                <a:srgbClr val="FFFFFF"/>
              </a:solidFill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3732021" y="879231"/>
            <a:ext cx="4718431" cy="5220451"/>
          </a:xfrm>
        </p:spPr>
        <p:txBody>
          <a:bodyPr>
            <a:normAutofit lnSpcReduction="10000"/>
          </a:bodyPr>
          <a:lstStyle/>
          <a:p>
            <a:r>
              <a:rPr lang="en-US" altLang="en-US" sz="2200" dirty="0"/>
              <a:t>“Concentrated media markets tend to be vastly less risky”</a:t>
            </a:r>
          </a:p>
          <a:p>
            <a:r>
              <a:rPr lang="en-US" altLang="en-US" sz="2200" dirty="0"/>
              <a:t>Horizontal integration has been common in media for a long time</a:t>
            </a:r>
          </a:p>
          <a:p>
            <a:pPr lvl="1"/>
            <a:r>
              <a:rPr lang="en-US" altLang="en-US" sz="2200" dirty="0"/>
              <a:t>Low overhead</a:t>
            </a:r>
          </a:p>
          <a:p>
            <a:pPr lvl="1"/>
            <a:r>
              <a:rPr lang="en-US" altLang="en-US" sz="2200" dirty="0"/>
              <a:t>Greater bargaining power</a:t>
            </a:r>
          </a:p>
          <a:p>
            <a:pPr>
              <a:buNone/>
            </a:pPr>
            <a:endParaRPr lang="en-US" sz="2200" dirty="0" smtClean="0">
              <a:solidFill>
                <a:srgbClr val="FFFFFF"/>
              </a:solidFill>
              <a:latin typeface="Georgia" charset="0"/>
            </a:endParaRPr>
          </a:p>
          <a:p>
            <a:pPr>
              <a:buNone/>
            </a:pPr>
            <a:endParaRPr lang="en-US" sz="2200" dirty="0">
              <a:solidFill>
                <a:srgbClr val="FFFFFF"/>
              </a:solidFill>
              <a:latin typeface="Georgia" charset="0"/>
            </a:endParaRPr>
          </a:p>
          <a:p>
            <a:r>
              <a:rPr lang="en-US" sz="2200" dirty="0" smtClean="0">
                <a:solidFill>
                  <a:srgbClr val="FFFFFF"/>
                </a:solidFill>
              </a:rPr>
              <a:t> </a:t>
            </a:r>
            <a:r>
              <a:rPr lang="en-US" altLang="en-US" sz="2200" dirty="0"/>
              <a:t>Vertical integration</a:t>
            </a:r>
          </a:p>
          <a:p>
            <a:pPr lvl="1"/>
            <a:r>
              <a:rPr lang="en-US" altLang="en-US" sz="2200" dirty="0"/>
              <a:t>Synergy</a:t>
            </a:r>
          </a:p>
          <a:p>
            <a:pPr lvl="1"/>
            <a:r>
              <a:rPr lang="en-US" altLang="en-US" sz="2200" dirty="0" smtClean="0"/>
              <a:t>Deregulation</a:t>
            </a:r>
            <a:endParaRPr lang="en-US" altLang="en-US" sz="2200" dirty="0"/>
          </a:p>
          <a:p>
            <a:r>
              <a:rPr lang="en-US" altLang="en-US" sz="2200" dirty="0"/>
              <a:t>Cross-promotion and </a:t>
            </a:r>
            <a:r>
              <a:rPr lang="en-US" altLang="en-US" sz="2200" dirty="0" smtClean="0"/>
              <a:t>cross-selling</a:t>
            </a:r>
          </a:p>
          <a:p>
            <a:r>
              <a:rPr lang="en-US" altLang="en-US" sz="2200" dirty="0" smtClean="0"/>
              <a:t>Merchandising</a:t>
            </a:r>
          </a:p>
          <a:p>
            <a:r>
              <a:rPr lang="en-US" altLang="en-US" sz="2200" dirty="0" smtClean="0"/>
              <a:t>Branding</a:t>
            </a:r>
            <a:endParaRPr lang="en-US" altLang="en-US" sz="2200" dirty="0"/>
          </a:p>
          <a:p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7048" y="6296279"/>
            <a:ext cx="468301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177549F3-01A3-4630-9E61-BB3CC03104E8}" type="slidenum">
              <a:rPr lang="cs-CZ">
                <a:solidFill>
                  <a:srgbClr val="FFFFFF">
                    <a:alpha val="70000"/>
                  </a:srgbClr>
                </a:solidFill>
              </a:rPr>
              <a:pPr algn="l">
                <a:spcAft>
                  <a:spcPts val="600"/>
                </a:spcAft>
              </a:pPr>
              <a:t>8</a:t>
            </a:fld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076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2ED9029-64A6-4BAE-BA25-DC2A13D43ED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75" y="0"/>
            <a:ext cx="9144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1E17A99-1553-4633-ADFB-5CCDCF801D1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AFABACF-DDBE-415C-8EE1-F7DD68C632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3577" y="1608667"/>
            <a:ext cx="2765845" cy="4491015"/>
          </a:xfrm>
        </p:spPr>
        <p:txBody>
          <a:bodyPr anchor="t">
            <a:normAutofit/>
          </a:bodyPr>
          <a:lstStyle/>
          <a:p>
            <a:pPr algn="r"/>
            <a:r>
              <a:rPr lang="en-US" altLang="en-US" sz="2800" dirty="0" smtClean="0"/>
              <a:t>Hyper</a:t>
            </a:r>
            <a:br>
              <a:rPr lang="en-US" altLang="en-US" sz="2800" dirty="0" smtClean="0"/>
            </a:br>
            <a:r>
              <a:rPr lang="en-US" altLang="en-US" sz="2800" dirty="0" smtClean="0"/>
              <a:t>commercialism</a:t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endParaRPr lang="cs-CZ" sz="2800" dirty="0">
              <a:solidFill>
                <a:srgbClr val="FFFFFF"/>
              </a:solidFill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3732021" y="879231"/>
            <a:ext cx="4718431" cy="5220451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800" dirty="0" smtClean="0"/>
              <a:t>spread </a:t>
            </a:r>
            <a:r>
              <a:rPr lang="en-US" altLang="en-US" sz="2800" dirty="0"/>
              <a:t>of media conglomerates externally to new areas of social </a:t>
            </a:r>
            <a:r>
              <a:rPr lang="en-US" altLang="en-US" sz="2800" dirty="0" smtClean="0"/>
              <a:t>life</a:t>
            </a:r>
            <a:endParaRPr lang="en-US" altLang="en-US" sz="2800" dirty="0"/>
          </a:p>
          <a:p>
            <a:pPr lvl="1"/>
            <a:r>
              <a:rPr lang="en-US" altLang="en-US" sz="2400" dirty="0"/>
              <a:t>Amusement parks</a:t>
            </a:r>
          </a:p>
          <a:p>
            <a:pPr lvl="1"/>
            <a:r>
              <a:rPr lang="en-US" altLang="en-US" sz="2400" dirty="0"/>
              <a:t>Spectator sports</a:t>
            </a:r>
          </a:p>
          <a:p>
            <a:r>
              <a:rPr lang="en-US" altLang="en-US" sz="2200" dirty="0">
                <a:solidFill>
                  <a:srgbClr val="FFFFFF"/>
                </a:solidFill>
              </a:rPr>
              <a:t>C</a:t>
            </a:r>
            <a:r>
              <a:rPr lang="en-US" altLang="en-US" sz="2800" dirty="0" smtClean="0"/>
              <a:t>ommercialization </a:t>
            </a:r>
            <a:r>
              <a:rPr lang="en-US" altLang="en-US" sz="2800" dirty="0"/>
              <a:t>of </a:t>
            </a:r>
            <a:r>
              <a:rPr lang="en-US" altLang="en-US" sz="2800" dirty="0" smtClean="0"/>
              <a:t>our childhood</a:t>
            </a:r>
            <a:endParaRPr lang="en-US" altLang="en-US" sz="2800" dirty="0"/>
          </a:p>
          <a:p>
            <a:pPr lvl="1"/>
            <a:r>
              <a:rPr lang="en-US" altLang="en-US" sz="2400" dirty="0"/>
              <a:t>Commercialization of </a:t>
            </a:r>
            <a:r>
              <a:rPr lang="en-US" altLang="en-US" sz="2400" dirty="0" smtClean="0"/>
              <a:t>Life Experiences</a:t>
            </a:r>
            <a:endParaRPr lang="en-US" altLang="en-US" sz="2400" dirty="0"/>
          </a:p>
          <a:p>
            <a:r>
              <a:rPr lang="en-US" altLang="en-US" sz="2800" dirty="0" smtClean="0"/>
              <a:t>Farewell </a:t>
            </a:r>
            <a:r>
              <a:rPr lang="en-US" altLang="en-US" sz="2800" dirty="0"/>
              <a:t>to </a:t>
            </a:r>
            <a:r>
              <a:rPr lang="en-US" altLang="en-US" sz="2800" dirty="0" smtClean="0"/>
              <a:t>journalism</a:t>
            </a:r>
            <a:endParaRPr lang="en-US" altLang="en-US" sz="2800" dirty="0"/>
          </a:p>
          <a:p>
            <a:pPr lvl="1"/>
            <a:r>
              <a:rPr lang="en-US" altLang="en-US" sz="2400" dirty="0"/>
              <a:t>Make journalism a profit center</a:t>
            </a:r>
          </a:p>
          <a:p>
            <a:pPr lvl="1"/>
            <a:r>
              <a:rPr lang="en-US" altLang="en-US" sz="2400" dirty="0"/>
              <a:t>Breakdown of separation between advertising and editorial</a:t>
            </a:r>
          </a:p>
          <a:p>
            <a:pPr lvl="1"/>
            <a:r>
              <a:rPr lang="en-US" altLang="en-US" sz="2400" dirty="0"/>
              <a:t>Lowering editorial standards</a:t>
            </a:r>
          </a:p>
          <a:p>
            <a:pPr lvl="2"/>
            <a:r>
              <a:rPr lang="en-US" altLang="en-US" sz="2000" dirty="0"/>
              <a:t>Lifestyle, nightly horrors, fluff</a:t>
            </a:r>
          </a:p>
          <a:p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7048" y="6296279"/>
            <a:ext cx="468301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177549F3-01A3-4630-9E61-BB3CC03104E8}" type="slidenum">
              <a:rPr lang="cs-CZ">
                <a:solidFill>
                  <a:srgbClr val="FFFFFF">
                    <a:alpha val="70000"/>
                  </a:srgbClr>
                </a:solidFill>
              </a:rPr>
              <a:pPr algn="l">
                <a:spcAft>
                  <a:spcPts val="600"/>
                </a:spcAft>
              </a:pPr>
              <a:t>9</a:t>
            </a:fld>
            <a:endParaRPr lang="cs-CZ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981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1899</TotalTime>
  <Words>682</Words>
  <Application>Microsoft Office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Georgia</vt:lpstr>
      <vt:lpstr>Rockwell</vt:lpstr>
      <vt:lpstr>Tahoma</vt:lpstr>
      <vt:lpstr>Trebuchet MS</vt:lpstr>
      <vt:lpstr>Wingdings</vt:lpstr>
      <vt:lpstr>1_Směsi</vt:lpstr>
      <vt:lpstr>2_Směsi</vt:lpstr>
      <vt:lpstr>1_MU_PPTprezentace_sablona_CZ</vt:lpstr>
      <vt:lpstr>3_Směsi</vt:lpstr>
      <vt:lpstr>Office Theme</vt:lpstr>
      <vt:lpstr>Media Society and Culture  </vt:lpstr>
      <vt:lpstr>News media in a democratic society</vt:lpstr>
      <vt:lpstr>News Filters </vt:lpstr>
      <vt:lpstr>News Filters </vt:lpstr>
      <vt:lpstr>Media on Politics</vt:lpstr>
      <vt:lpstr>Rich Media Poor Democracy </vt:lpstr>
      <vt:lpstr>Media Industries</vt:lpstr>
      <vt:lpstr>Concentration      Conglomeration</vt:lpstr>
      <vt:lpstr>Hyper commercialism      </vt:lpstr>
      <vt:lpstr>Agenda setting</vt:lpstr>
      <vt:lpstr>Framing</vt:lpstr>
      <vt:lpstr>Priming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Taesik Kim</dc:creator>
  <cp:lastModifiedBy>Tae-Sik Kim</cp:lastModifiedBy>
  <cp:revision>154</cp:revision>
  <cp:lastPrinted>1601-01-01T00:00:00Z</cp:lastPrinted>
  <dcterms:created xsi:type="dcterms:W3CDTF">2012-09-25T15:46:18Z</dcterms:created>
  <dcterms:modified xsi:type="dcterms:W3CDTF">2019-03-19T14:50:27Z</dcterms:modified>
</cp:coreProperties>
</file>