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8"/>
  </p:notesMasterIdLst>
  <p:handoutMasterIdLst>
    <p:handoutMasterId r:id="rId59"/>
  </p:handoutMasterIdLst>
  <p:sldIdLst>
    <p:sldId id="256" r:id="rId4"/>
    <p:sldId id="266" r:id="rId5"/>
    <p:sldId id="259" r:id="rId6"/>
    <p:sldId id="351" r:id="rId7"/>
    <p:sldId id="257" r:id="rId8"/>
    <p:sldId id="338" r:id="rId9"/>
    <p:sldId id="267" r:id="rId10"/>
    <p:sldId id="268" r:id="rId11"/>
    <p:sldId id="344" r:id="rId12"/>
    <p:sldId id="345" r:id="rId13"/>
    <p:sldId id="342" r:id="rId14"/>
    <p:sldId id="348" r:id="rId15"/>
    <p:sldId id="269" r:id="rId16"/>
    <p:sldId id="352" r:id="rId17"/>
    <p:sldId id="353" r:id="rId18"/>
    <p:sldId id="280" r:id="rId19"/>
    <p:sldId id="292" r:id="rId20"/>
    <p:sldId id="281" r:id="rId21"/>
    <p:sldId id="349" r:id="rId22"/>
    <p:sldId id="299" r:id="rId23"/>
    <p:sldId id="314" r:id="rId24"/>
    <p:sldId id="283" r:id="rId25"/>
    <p:sldId id="313" r:id="rId26"/>
    <p:sldId id="285" r:id="rId27"/>
    <p:sldId id="286" r:id="rId28"/>
    <p:sldId id="311" r:id="rId29"/>
    <p:sldId id="287" r:id="rId30"/>
    <p:sldId id="289" r:id="rId31"/>
    <p:sldId id="343" r:id="rId32"/>
    <p:sldId id="315" r:id="rId33"/>
    <p:sldId id="312" r:id="rId34"/>
    <p:sldId id="319" r:id="rId35"/>
    <p:sldId id="320" r:id="rId36"/>
    <p:sldId id="354" r:id="rId37"/>
    <p:sldId id="322" r:id="rId38"/>
    <p:sldId id="321" r:id="rId39"/>
    <p:sldId id="323" r:id="rId40"/>
    <p:sldId id="324" r:id="rId41"/>
    <p:sldId id="326" r:id="rId42"/>
    <p:sldId id="325" r:id="rId43"/>
    <p:sldId id="318" r:id="rId44"/>
    <p:sldId id="309" r:id="rId45"/>
    <p:sldId id="297" r:id="rId46"/>
    <p:sldId id="293" r:id="rId47"/>
    <p:sldId id="327" r:id="rId48"/>
    <p:sldId id="332" r:id="rId49"/>
    <p:sldId id="333" r:id="rId50"/>
    <p:sldId id="334" r:id="rId51"/>
    <p:sldId id="331" r:id="rId52"/>
    <p:sldId id="300" r:id="rId53"/>
    <p:sldId id="298" r:id="rId54"/>
    <p:sldId id="336" r:id="rId55"/>
    <p:sldId id="302" r:id="rId56"/>
    <p:sldId id="303" r:id="rId5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0" autoAdjust="0"/>
  </p:normalViewPr>
  <p:slideViewPr>
    <p:cSldViewPr>
      <p:cViewPr varScale="1">
        <p:scale>
          <a:sx n="115" d="100"/>
          <a:sy n="115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29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9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19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65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64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 txBox="1">
            <a:spLocks noGrp="1"/>
          </p:cNvSpPr>
          <p:nvPr>
            <p:ph type="sldNum" idx="12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69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214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9:notes"/>
          <p:cNvSpPr txBox="1">
            <a:spLocks noGrp="1"/>
          </p:cNvSpPr>
          <p:nvPr>
            <p:ph type="sldNum" idx="12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04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1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3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5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68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94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11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661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92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0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77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42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05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154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427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Pouze nadpi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31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13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192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89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47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118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285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624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50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08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2160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g"/><Relationship Id="rId4" Type="http://schemas.openxmlformats.org/officeDocument/2006/relationships/hyperlink" Target="https://www.novinky.cz/internet-a-pc/209215-na-informace-je-zapotrebi-nova-jednotka-zettabyt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jaksipujcit.php?podsekce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knihovna.fss.muni.cz/ezdroje.php" TargetMode="External"/><Relationship Id="rId5" Type="http://schemas.openxmlformats.org/officeDocument/2006/relationships/hyperlink" Target="http://knihovna.fss.muni.cz/jaksipujcit.php?podsekce=65" TargetMode="External"/><Relationship Id="rId4" Type="http://schemas.openxmlformats.org/officeDocument/2006/relationships/hyperlink" Target="http://knihovna.fss.muni.cz/jaksipujcit.php?podsekce=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muni.cz/" TargetMode="External"/><Relationship Id="rId7" Type="http://schemas.openxmlformats.org/officeDocument/2006/relationships/hyperlink" Target="https://www.knihovny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" TargetMode="External"/><Relationship Id="rId5" Type="http://schemas.openxmlformats.org/officeDocument/2006/relationships/hyperlink" Target="http://www.mzk.cz/katalogy-databaze/online-katalogy" TargetMode="External"/><Relationship Id="rId4" Type="http://schemas.openxmlformats.org/officeDocument/2006/relationships/hyperlink" Target="http://ckis.cuni.cz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o.galegroup.com/ps/start.do?p=GVRL&amp;u=masaryk&amp;authCount=1" TargetMode="External"/><Relationship Id="rId7" Type="http://schemas.openxmlformats.org/officeDocument/2006/relationships/hyperlink" Target="http://www.ereading.cz/c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ndfebooks.com/" TargetMode="External"/><Relationship Id="rId5" Type="http://schemas.openxmlformats.org/officeDocument/2006/relationships/hyperlink" Target="http://sk.sagepub.com/" TargetMode="External"/><Relationship Id="rId4" Type="http://schemas.openxmlformats.org/officeDocument/2006/relationships/hyperlink" Target="http://knihovna.fss.muni.cz/ezdroje.php?podsekce=&amp;ukol=2&amp;subukol=1&amp;id=6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ressreader.com/" TargetMode="External"/><Relationship Id="rId5" Type="http://schemas.openxmlformats.org/officeDocument/2006/relationships/hyperlink" Target="https://mediasearch.newtonmedia.eu/" TargetMode="External"/><Relationship Id="rId4" Type="http://schemas.openxmlformats.org/officeDocument/2006/relationships/hyperlink" Target="http://muj.anopress.cz/Search/PagesAuth/My_Search.aspx?f=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7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theses.cz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9Jh_GffRP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ire.eu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repozita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oar.eprints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doar.org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ejsh.icm.edu.pl/cejsh/search/article.action?cid=b4602adc-496e-4c5f-8674-2f4d8c7fcf5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gruyter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road.issn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s://dbh.nsd.uib.no/publiseringskanaler/erihplus/inde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urostat/data/browse-statistics-by-them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ckeditor/includes/files/OPVK/dokumenty/manual%20pro%20ZUR%20443_nahledweb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vutbr.cz/xmlui/handle/11012/6175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nihovna.fss.muni.cz/soubory/OAweek-2011.pdf" TargetMode="External"/><Relationship Id="rId4" Type="http://schemas.openxmlformats.org/officeDocument/2006/relationships/hyperlink" Target="http://www.openaccess.cz/cs/openacces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ws.cz/co-je-to-deep-invisible-hluboky-dark-temny-we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about/program-areas/open-access/open-access-logo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azancov@fss.muni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 pro studenty ZUR443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 března 2019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207112" y="961740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cs-CZ" sz="3600" b="1" dirty="0">
                <a:latin typeface="Tahoma"/>
                <a:ea typeface="Tahoma"/>
                <a:cs typeface="Tahoma"/>
                <a:sym typeface="Tahoma"/>
              </a:rPr>
              <a:t>Kolik existuje informací?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168750" y="5877272"/>
            <a:ext cx="8496900" cy="5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cs-CZ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Zdroje: Na 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informace je zapotřebí nová jednotka,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zettabyte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Novinky.cz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[online]. [cit. 2017-10-03]. Dostupné z: </a:t>
            </a:r>
            <a:r>
              <a:rPr kumimoji="0" lang="cs-CZ" sz="10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https://www.novinky.cz/internet-a-pc/209215-na-informace-je-zapotrebi-nova-jednotka-zettabyte.html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much data do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cs-CZ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kumimoji="0" lang="cs-CZ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Forbes.com </a:t>
            </a:r>
            <a: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[online]. [cit. 2019-2-12]. Dostupné z: https://www.forbes.com/sites/bernardmarr/2018/05/21/how-much-data-do-we-create-every-day-the-mind-blowing-stats-everyone-should-read/#3ff7a21d60ba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188535" y="1609812"/>
            <a:ext cx="8567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Každý den vytvoří lidstvo 2,5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quintilionu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bytů dat = </a:t>
            </a:r>
            <a:br>
              <a:rPr lang="cs-CZ" sz="24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2,5 000 000 000 000 000 000 bytů.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❏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Kvůli měření musely vzniknout nové jednotky.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1537" y="2973609"/>
            <a:ext cx="4311325" cy="274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2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30" y="2181052"/>
            <a:ext cx="3924300" cy="24265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33872" y="894523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více </a:t>
            </a:r>
            <a:r>
              <a:rPr lang="cs-CZ" sz="2400" b="1" dirty="0">
                <a:solidFill>
                  <a:srgbClr val="0070C0"/>
                </a:solidFill>
              </a:rPr>
              <a:t>než 3.7 biliónu </a:t>
            </a:r>
            <a:r>
              <a:rPr lang="cs-CZ" sz="2400" dirty="0" smtClean="0"/>
              <a:t>lidí</a:t>
            </a:r>
            <a:r>
              <a:rPr lang="cs-CZ" sz="2400" b="1" dirty="0" smtClean="0"/>
              <a:t> </a:t>
            </a:r>
            <a:r>
              <a:rPr lang="cs-CZ" sz="2400" dirty="0" smtClean="0"/>
              <a:t>používá internet</a:t>
            </a:r>
            <a:endParaRPr lang="cs-CZ" sz="2400" b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628800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více </a:t>
            </a:r>
            <a:r>
              <a:rPr lang="cs-CZ" sz="2400" b="1" dirty="0">
                <a:solidFill>
                  <a:srgbClr val="0070C0"/>
                </a:solidFill>
              </a:rPr>
              <a:t>než 1/2 všech hledání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na webu je prováděna z mobilu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473743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77</a:t>
            </a:r>
            <a:r>
              <a:rPr lang="cs-CZ" sz="2400" b="1" dirty="0">
                <a:solidFill>
                  <a:srgbClr val="0070C0"/>
                </a:solidFill>
              </a:rPr>
              <a:t>%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hledání je přes </a:t>
            </a:r>
            <a:r>
              <a:rPr lang="cs-CZ" sz="2400" dirty="0" smtClean="0"/>
              <a:t>Google - </a:t>
            </a:r>
            <a:r>
              <a:rPr lang="cs-CZ" sz="2400" dirty="0"/>
              <a:t>každou </a:t>
            </a:r>
            <a:r>
              <a:rPr lang="cs-CZ" sz="2400" dirty="0" smtClean="0"/>
              <a:t>sekundu provádí </a:t>
            </a:r>
            <a:r>
              <a:rPr lang="cs-CZ" sz="2400" b="1" dirty="0">
                <a:solidFill>
                  <a:srgbClr val="0070C0"/>
                </a:solidFill>
              </a:rPr>
              <a:t>více než 40.000 </a:t>
            </a:r>
            <a:r>
              <a:rPr lang="cs-CZ" sz="2400" b="1" dirty="0" smtClean="0">
                <a:solidFill>
                  <a:srgbClr val="0070C0"/>
                </a:solidFill>
              </a:rPr>
              <a:t>hledání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19672" y="5714672"/>
            <a:ext cx="7794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5 biliónů hledání </a:t>
            </a:r>
            <a:r>
              <a:rPr lang="cs-CZ" sz="2400" dirty="0" smtClean="0"/>
              <a:t>denně provedenou všechny vyhledávače</a:t>
            </a:r>
            <a:endParaRPr lang="cs-CZ" sz="2400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6251" y="11837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ahoma"/>
                <a:ea typeface="Tahoma"/>
                <a:cs typeface="Tahoma"/>
                <a:sym typeface="Tahoma"/>
              </a:rPr>
              <a:t>Vyhledávání na internetu</a:t>
            </a:r>
            <a:endParaRPr lang="cs-CZ" sz="3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6453336"/>
            <a:ext cx="8964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Zdroj: </a:t>
            </a:r>
            <a:r>
              <a:rPr lang="en-US" sz="10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How </a:t>
            </a:r>
            <a:r>
              <a:rPr lang="en-US" sz="1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much data do we create every day? </a:t>
            </a:r>
            <a:r>
              <a:rPr lang="en-US" sz="1000" i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Forbes.com </a:t>
            </a:r>
            <a:r>
              <a:rPr lang="en-US" sz="1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[online]. [cit. 2019-2-12]. </a:t>
            </a:r>
            <a:r>
              <a:rPr lang="en-US" sz="1000" kern="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Dostupné</a:t>
            </a:r>
            <a:r>
              <a:rPr lang="en-US" sz="1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z: https://www.forbes.com/sites/bernardmarr/2018/05/21/how-much-data-do-we-create-every-day-the-mind-blowing-stats-everyone-should-read/#3ff7a21d60ba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2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323525" y="1385400"/>
            <a:ext cx="8207700" cy="54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None/>
            </a:pP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information."</a:t>
            </a:r>
            <a:endParaRPr sz="2600" i="1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</p:txBody>
      </p:sp>
      <p:sp>
        <p:nvSpPr>
          <p:cNvPr id="175" name="Google Shape;175;p32"/>
          <p:cNvSpPr txBox="1"/>
          <p:nvPr/>
        </p:nvSpPr>
        <p:spPr>
          <a:xfrm>
            <a:off x="488232" y="6165304"/>
            <a:ext cx="83529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Zdroj: The Fishscale of Academicness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4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 smtClean="0"/>
              <a:t>Schopnost (odbornou)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76"/>
            <a:ext cx="9144000" cy="55526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5301208"/>
            <a:ext cx="233975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3861048"/>
            <a:ext cx="233975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877"/>
            <a:ext cx="9144000" cy="543424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07504" y="2708920"/>
            <a:ext cx="2448272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771800" y="2732241"/>
            <a:ext cx="216024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3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 Copy on </a:t>
            </a:r>
            <a:r>
              <a:rPr lang="cs-CZ" altLang="cs-CZ" sz="2400" dirty="0" err="1">
                <a:hlinkClick r:id="rId5"/>
              </a:rPr>
              <a:t>Demand</a:t>
            </a:r>
            <a:r>
              <a:rPr lang="cs-CZ" altLang="cs-CZ" sz="2400" dirty="0">
                <a:hlinkClick r:id="rId5"/>
              </a:rPr>
              <a:t> (</a:t>
            </a:r>
            <a:r>
              <a:rPr lang="cs-CZ" altLang="cs-CZ" sz="2400" dirty="0" err="1">
                <a:hlinkClick r:id="rId5"/>
              </a:rPr>
              <a:t>CoD</a:t>
            </a:r>
            <a:r>
              <a:rPr lang="cs-CZ" altLang="cs-CZ" sz="2400" dirty="0">
                <a:hlinkClick r:id="rId5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6" action="ppaction://hlinkfile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5"/>
          <p:cNvSpPr txBox="1">
            <a:spLocks noGrp="1"/>
          </p:cNvSpPr>
          <p:nvPr>
            <p:ph type="title"/>
          </p:nvPr>
        </p:nvSpPr>
        <p:spPr>
          <a:xfrm>
            <a:off x="-180528" y="1844824"/>
            <a:ext cx="3411681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cs-CZ" sz="3200" b="1" dirty="0" err="1">
                <a:latin typeface="Tahoma"/>
                <a:ea typeface="Tahoma"/>
                <a:cs typeface="Tahoma"/>
                <a:sym typeface="Tahoma"/>
              </a:rPr>
              <a:t>Surface</a:t>
            </a: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br>
              <a:rPr lang="cs-CZ" sz="32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x</a:t>
            </a:r>
            <a:br>
              <a:rPr lang="cs-CZ" sz="32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 dirty="0" err="1">
                <a:latin typeface="Tahoma"/>
                <a:ea typeface="Tahoma"/>
                <a:cs typeface="Tahoma"/>
                <a:sym typeface="Tahoma"/>
              </a:rPr>
              <a:t>Deep</a:t>
            </a: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br>
              <a:rPr lang="cs-CZ" sz="32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x</a:t>
            </a:r>
            <a:br>
              <a:rPr lang="cs-CZ" sz="3200" b="1" dirty="0">
                <a:latin typeface="Tahoma"/>
                <a:ea typeface="Tahoma"/>
                <a:cs typeface="Tahoma"/>
                <a:sym typeface="Tahoma"/>
              </a:rPr>
            </a:br>
            <a:r>
              <a:rPr lang="cs-CZ" sz="3200" b="1" dirty="0" err="1">
                <a:latin typeface="Tahoma"/>
                <a:ea typeface="Tahoma"/>
                <a:cs typeface="Tahoma"/>
                <a:sym typeface="Tahoma"/>
              </a:rPr>
              <a:t>Dark</a:t>
            </a:r>
            <a:r>
              <a:rPr lang="cs-CZ" sz="3200" b="1" dirty="0">
                <a:latin typeface="Tahoma"/>
                <a:ea typeface="Tahoma"/>
                <a:cs typeface="Tahoma"/>
                <a:sym typeface="Tahoma"/>
              </a:rPr>
              <a:t> Web</a:t>
            </a:r>
            <a:r>
              <a:rPr lang="cs-CZ" sz="3200" dirty="0"/>
              <a:t/>
            </a:r>
            <a:br>
              <a:rPr lang="cs-CZ" sz="3200" dirty="0"/>
            </a:br>
            <a:endParaRPr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836712"/>
            <a:ext cx="6124575" cy="52101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0" y="652534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 smtClean="0"/>
              <a:t>Zdroj: https</a:t>
            </a:r>
            <a:r>
              <a:rPr lang="cs-CZ" altLang="cs-CZ" sz="1000" dirty="0"/>
              <a:t>://www.cnews.cz/co-je-to-deep-invisible-hluboky-dark-temny-web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7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52736"/>
            <a:ext cx="8568952" cy="622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smtClean="0"/>
              <a:t>Zápočet</a:t>
            </a:r>
            <a:endParaRPr lang="cs-CZ" altLang="cs-CZ" sz="2800" b="1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500" b="1" u="sng" dirty="0"/>
              <a:t>účast</a:t>
            </a:r>
            <a:r>
              <a:rPr lang="cs-CZ" altLang="cs-CZ" sz="25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500" dirty="0"/>
              <a:t>vypracování praktického </a:t>
            </a:r>
            <a:r>
              <a:rPr lang="cs-CZ" altLang="cs-CZ" sz="25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500" dirty="0"/>
              <a:t>splnění písemného </a:t>
            </a:r>
            <a:r>
              <a:rPr lang="cs-CZ" altLang="cs-CZ" sz="25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2800" b="1" dirty="0" smtClean="0"/>
          </a:p>
          <a:p>
            <a:pPr>
              <a:defRPr/>
            </a:pPr>
            <a:r>
              <a:rPr lang="cs-CZ" altLang="cs-CZ" sz="2800" b="1" dirty="0" smtClean="0"/>
              <a:t>Další </a:t>
            </a:r>
            <a:r>
              <a:rPr lang="cs-CZ" altLang="cs-CZ" sz="2800" b="1" dirty="0"/>
              <a:t>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/>
              <a:t>pá    5. </a:t>
            </a:r>
            <a:r>
              <a:rPr lang="cs-CZ" altLang="cs-CZ" sz="2200" dirty="0"/>
              <a:t>4</a:t>
            </a:r>
            <a:r>
              <a:rPr lang="cs-CZ" altLang="cs-CZ" sz="2200" dirty="0" smtClean="0"/>
              <a:t>.    8:00 </a:t>
            </a:r>
            <a:r>
              <a:rPr lang="cs-CZ" altLang="cs-CZ" sz="2200" dirty="0"/>
              <a:t>-</a:t>
            </a:r>
            <a:r>
              <a:rPr lang="cs-CZ" altLang="cs-CZ" sz="2200" dirty="0" smtClean="0"/>
              <a:t> 9:40   </a:t>
            </a:r>
            <a:r>
              <a:rPr lang="cs-CZ" altLang="cs-CZ" sz="2200" dirty="0" smtClean="0">
                <a:solidFill>
                  <a:srgbClr val="FF0000"/>
                </a:solidFill>
              </a:rPr>
              <a:t>PC studovna knihovny 1.30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/>
              <a:t>pá  12. </a:t>
            </a:r>
            <a:r>
              <a:rPr lang="cs-CZ" altLang="cs-CZ" sz="2200" dirty="0"/>
              <a:t>4</a:t>
            </a:r>
            <a:r>
              <a:rPr lang="cs-CZ" altLang="cs-CZ" sz="2200" dirty="0" smtClean="0"/>
              <a:t>.    </a:t>
            </a:r>
            <a:r>
              <a:rPr lang="cs-CZ" altLang="cs-CZ" sz="2200" dirty="0"/>
              <a:t>8:00 </a:t>
            </a:r>
            <a:r>
              <a:rPr lang="cs-CZ" altLang="cs-CZ" sz="2200" dirty="0" smtClean="0"/>
              <a:t>- 9:40   </a:t>
            </a:r>
            <a:r>
              <a:rPr lang="cs-CZ" altLang="cs-CZ" sz="2200" dirty="0">
                <a:solidFill>
                  <a:srgbClr val="FF0000"/>
                </a:solidFill>
              </a:rPr>
              <a:t>PC studovna</a:t>
            </a:r>
            <a:r>
              <a:rPr lang="cs-CZ" altLang="cs-CZ" sz="2200" dirty="0" smtClean="0">
                <a:solidFill>
                  <a:srgbClr val="FF0000"/>
                </a:solidFill>
              </a:rPr>
              <a:t> </a:t>
            </a:r>
            <a:r>
              <a:rPr lang="cs-CZ" altLang="cs-CZ" sz="2200" dirty="0">
                <a:solidFill>
                  <a:srgbClr val="FF0000"/>
                </a:solidFill>
              </a:rPr>
              <a:t>knihovny 1.30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/>
              <a:t>pá  26. </a:t>
            </a:r>
            <a:r>
              <a:rPr lang="cs-CZ" altLang="cs-CZ" sz="2200" dirty="0"/>
              <a:t>4</a:t>
            </a:r>
            <a:r>
              <a:rPr lang="cs-CZ" altLang="cs-CZ" sz="2200" dirty="0" smtClean="0"/>
              <a:t>.    </a:t>
            </a:r>
            <a:r>
              <a:rPr lang="cs-CZ" altLang="cs-CZ" sz="2200" dirty="0"/>
              <a:t>8:00 </a:t>
            </a:r>
            <a:r>
              <a:rPr lang="cs-CZ" altLang="cs-CZ" sz="2200" dirty="0" smtClean="0"/>
              <a:t>- 9:40   </a:t>
            </a:r>
            <a:r>
              <a:rPr lang="cs-CZ" altLang="cs-CZ" sz="2200" dirty="0">
                <a:solidFill>
                  <a:srgbClr val="FF0000"/>
                </a:solidFill>
              </a:rPr>
              <a:t>PC studovna</a:t>
            </a:r>
            <a:r>
              <a:rPr lang="cs-CZ" altLang="cs-CZ" sz="2200" dirty="0" smtClean="0">
                <a:solidFill>
                  <a:srgbClr val="FF0000"/>
                </a:solidFill>
              </a:rPr>
              <a:t> </a:t>
            </a:r>
            <a:r>
              <a:rPr lang="cs-CZ" altLang="cs-CZ" sz="2200" dirty="0">
                <a:solidFill>
                  <a:srgbClr val="FF0000"/>
                </a:solidFill>
              </a:rPr>
              <a:t>knihovny 1.30</a:t>
            </a:r>
          </a:p>
          <a:p>
            <a:pPr lvl="1">
              <a:defRPr/>
            </a:pPr>
            <a:endParaRPr lang="cs-CZ" altLang="cs-CZ" sz="2600" dirty="0" smtClean="0"/>
          </a:p>
          <a:p>
            <a:pPr lvl="1">
              <a:spcBef>
                <a:spcPts val="120"/>
              </a:spcBef>
              <a:defRPr/>
            </a:pPr>
            <a:endParaRPr lang="cs-CZ" altLang="cs-CZ" sz="2600" dirty="0"/>
          </a:p>
          <a:p>
            <a:pPr lvl="1">
              <a:spcBef>
                <a:spcPts val="120"/>
              </a:spcBef>
              <a:defRPr/>
            </a:pPr>
            <a:r>
              <a:rPr lang="cs-CZ" altLang="cs-CZ" sz="2600" dirty="0" smtClean="0"/>
              <a:t>	</a:t>
            </a: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0206" y="2331167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</a:t>
            </a: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zdroje?</a:t>
            </a:r>
            <a:endParaRPr lang="cs-CZ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48478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Knihovny</a:t>
            </a:r>
            <a:endParaRPr lang="cs-CZ"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8105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Katalogy knihoven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Lze</a:t>
            </a:r>
            <a:r>
              <a:rPr lang="cs-CZ" altLang="cs-CZ" sz="2800" b="1" dirty="0"/>
              <a:t> </a:t>
            </a:r>
            <a:r>
              <a:rPr lang="cs-CZ" altLang="cs-CZ" sz="2800" dirty="0"/>
              <a:t>prohledávat buď jednotlivě (např. </a:t>
            </a:r>
            <a:r>
              <a:rPr lang="cs-CZ" altLang="cs-CZ" sz="2800" dirty="0">
                <a:hlinkClick r:id="rId3"/>
              </a:rPr>
              <a:t>Katalog MU, </a:t>
            </a:r>
            <a:r>
              <a:rPr lang="cs-CZ" altLang="cs-CZ" sz="2800" dirty="0">
                <a:hlinkClick r:id="rId4"/>
              </a:rPr>
              <a:t>UK,</a:t>
            </a:r>
            <a:r>
              <a:rPr lang="cs-CZ" altLang="cs-CZ" sz="2800" dirty="0"/>
              <a:t> </a:t>
            </a:r>
            <a:r>
              <a:rPr lang="cs-CZ" altLang="cs-CZ" sz="2800" dirty="0" err="1">
                <a:hlinkClick r:id="rId5"/>
              </a:rPr>
              <a:t>MZK</a:t>
            </a:r>
            <a:r>
              <a:rPr lang="cs-CZ" altLang="cs-CZ" sz="2800" dirty="0" smtClean="0">
                <a:hlinkClick r:id="rId5"/>
              </a:rPr>
              <a:t>...)</a:t>
            </a:r>
            <a:endParaRPr lang="cs-CZ" altLang="cs-CZ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 smtClean="0"/>
          </a:p>
          <a:p>
            <a:endParaRPr lang="cs-CZ" altLang="cs-CZ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2800" dirty="0"/>
              <a:t>Nebo použít tzv. </a:t>
            </a:r>
            <a:r>
              <a:rPr lang="cs-CZ" altLang="cs-CZ" sz="2800" b="1" dirty="0"/>
              <a:t>souborné katalogy: </a:t>
            </a:r>
          </a:p>
          <a:p>
            <a:pPr lvl="1"/>
            <a:r>
              <a:rPr lang="cs-CZ" altLang="cs-CZ" sz="2800" dirty="0">
                <a:hlinkClick r:id="rId6"/>
              </a:rPr>
              <a:t>Souborný katalog ČR (CASLIN) </a:t>
            </a:r>
            <a:endParaRPr lang="cs-CZ" altLang="cs-CZ" sz="2800" dirty="0"/>
          </a:p>
          <a:p>
            <a:pPr lvl="1"/>
            <a:r>
              <a:rPr lang="cs-CZ" altLang="cs-CZ" sz="2800" dirty="0" smtClean="0">
                <a:hlinkClick r:id="rId7"/>
              </a:rPr>
              <a:t>Knihovny.cz</a:t>
            </a:r>
            <a:endParaRPr lang="cs-CZ" altLang="cs-CZ" sz="2800" dirty="0"/>
          </a:p>
          <a:p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>
                <a:hlinkClick r:id="rId3"/>
              </a:rPr>
              <a:t>: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</a:rPr>
              <a:t>Multioborové databáze</a:t>
            </a:r>
            <a:endParaRPr lang="cs-CZ" altLang="cs-CZ" sz="3200" b="1" dirty="0">
              <a:latin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010" y="1988840"/>
            <a:ext cx="8280920" cy="495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 smtClean="0"/>
              <a:t>SpringerLink</a:t>
            </a:r>
            <a:endParaRPr lang="cs-CZ" altLang="cs-CZ" sz="2800" b="1" dirty="0" smtClean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 smtClean="0"/>
              <a:t>Taylor</a:t>
            </a:r>
            <a:r>
              <a:rPr lang="en-US" altLang="cs-CZ" sz="2800" b="1" dirty="0" smtClean="0"/>
              <a:t>&amp;Francis Online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17848" y="2635171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27984" y="3112955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828092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cs-CZ" sz="2800" dirty="0">
                <a:hlinkClick r:id="rId3"/>
              </a:rPr>
              <a:t>Gale </a:t>
            </a:r>
            <a:r>
              <a:rPr lang="cs-CZ" sz="2800" dirty="0" err="1">
                <a:hlinkClick r:id="rId3"/>
              </a:rPr>
              <a:t>Virtual</a:t>
            </a:r>
            <a:r>
              <a:rPr lang="cs-CZ" sz="2800" dirty="0">
                <a:hlinkClick r:id="rId3"/>
              </a:rPr>
              <a:t> Reference </a:t>
            </a:r>
            <a:r>
              <a:rPr lang="cs-CZ" sz="2800" dirty="0" err="1">
                <a:hlinkClick r:id="rId3"/>
              </a:rPr>
              <a:t>Library</a:t>
            </a:r>
            <a:endParaRPr lang="cs-CZ" sz="2800" dirty="0"/>
          </a:p>
          <a:p>
            <a:pPr lvl="1">
              <a:defRPr/>
            </a:pPr>
            <a:endParaRPr lang="cs-CZ" sz="2800" dirty="0"/>
          </a:p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>
                <a:hlinkClick r:id="rId4"/>
              </a:rPr>
              <a:t>Ebsco</a:t>
            </a:r>
            <a:r>
              <a:rPr lang="cs-CZ" altLang="cs-CZ" sz="2800" dirty="0">
                <a:hlinkClick r:id="rId4"/>
              </a:rPr>
              <a:t> </a:t>
            </a:r>
            <a:r>
              <a:rPr lang="cs-CZ" altLang="cs-CZ" sz="2800" dirty="0" err="1" smtClean="0">
                <a:hlinkClick r:id="rId4"/>
              </a:rPr>
              <a:t>eBooks</a:t>
            </a:r>
            <a:endParaRPr lang="en-US" altLang="cs-CZ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en-US" altLang="cs-CZ" sz="2800" dirty="0" smtClean="0">
                <a:hlinkClick r:id="rId5"/>
              </a:rPr>
              <a:t>Sage Knowledge</a:t>
            </a:r>
            <a:endParaRPr lang="cs-CZ" alt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sz="2800" dirty="0" err="1" smtClean="0">
                <a:hlinkClick r:id="rId6"/>
              </a:rPr>
              <a:t>Taylor</a:t>
            </a:r>
            <a:r>
              <a:rPr lang="cs-CZ" sz="2800" dirty="0" smtClean="0">
                <a:hlinkClick r:id="rId6"/>
              </a:rPr>
              <a:t> </a:t>
            </a:r>
            <a:r>
              <a:rPr lang="en-US" sz="2800" dirty="0">
                <a:hlinkClick r:id="rId6"/>
              </a:rPr>
              <a:t>&amp; Francis </a:t>
            </a:r>
            <a:endParaRPr lang="en-US" sz="2800" dirty="0"/>
          </a:p>
          <a:p>
            <a:pPr lvl="1">
              <a:spcBef>
                <a:spcPts val="300"/>
              </a:spcBef>
              <a:defRPr/>
            </a:pPr>
            <a:endParaRPr 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sz="2800" dirty="0">
                <a:hlinkClick r:id="rId7"/>
              </a:rPr>
              <a:t>eReading.cz</a:t>
            </a:r>
            <a:endParaRPr lang="cs-CZ" sz="2800" dirty="0"/>
          </a:p>
          <a:p>
            <a:pPr lvl="1">
              <a:spcBef>
                <a:spcPts val="300"/>
              </a:spcBef>
              <a:defRPr/>
            </a:pPr>
            <a:endParaRPr 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593014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400" b="1" dirty="0" err="1">
                <a:hlinkClick r:id="rId4"/>
              </a:rPr>
              <a:t>Anopress</a:t>
            </a:r>
            <a:r>
              <a:rPr lang="cs-CZ" altLang="cs-CZ" sz="2400" b="1" dirty="0">
                <a:hlinkClick r:id="rId4"/>
              </a:rPr>
              <a:t> Monitoring Online</a:t>
            </a:r>
            <a:endParaRPr lang="cs-CZ" altLang="cs-CZ" sz="24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Databáze českých mediálních zdrojů</a:t>
            </a:r>
          </a:p>
          <a:p>
            <a:pPr marL="108000" lvl="1" indent="0">
              <a:lnSpc>
                <a:spcPct val="110000"/>
              </a:lnSpc>
              <a:spcBef>
                <a:spcPts val="300"/>
              </a:spcBef>
              <a:buNone/>
              <a:defRPr/>
            </a:pPr>
            <a:endParaRPr lang="en-US" altLang="cs-CZ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altLang="cs-CZ" sz="2400" dirty="0" smtClean="0"/>
              <a:t> </a:t>
            </a:r>
            <a:r>
              <a:rPr lang="en-US" altLang="cs-CZ" sz="2400" b="1" dirty="0">
                <a:hlinkClick r:id="rId5"/>
              </a:rPr>
              <a:t>Newton </a:t>
            </a:r>
            <a:r>
              <a:rPr lang="en-US" altLang="cs-CZ" sz="2400" b="1" dirty="0" smtClean="0">
                <a:hlinkClick r:id="rId5"/>
              </a:rPr>
              <a:t>Media</a:t>
            </a:r>
            <a:endParaRPr lang="en-US" altLang="cs-CZ" sz="2400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cs-CZ" sz="2400" dirty="0" err="1"/>
              <a:t>Datab</a:t>
            </a:r>
            <a:r>
              <a:rPr lang="cs-CZ" altLang="cs-CZ" sz="2400" dirty="0" err="1"/>
              <a:t>áze</a:t>
            </a:r>
            <a:r>
              <a:rPr lang="cs-CZ" altLang="cs-CZ" sz="2400" dirty="0"/>
              <a:t> slovenských mediálních zdrojů</a:t>
            </a:r>
          </a:p>
          <a:p>
            <a:pPr marL="108000" lvl="1" indent="0">
              <a:lnSpc>
                <a:spcPct val="110000"/>
              </a:lnSpc>
              <a:spcBef>
                <a:spcPts val="300"/>
              </a:spcBef>
              <a:buNone/>
              <a:defRPr/>
            </a:pPr>
            <a:endParaRPr lang="cs-CZ" altLang="cs-CZ" sz="2400" b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400" b="1" dirty="0" err="1">
                <a:hlinkClick r:id="rId6"/>
              </a:rPr>
              <a:t>PressReader</a:t>
            </a:r>
            <a:endParaRPr lang="cs-CZ" altLang="cs-CZ" sz="24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Zahraniční deníky a populárně naučné časopisy</a:t>
            </a:r>
          </a:p>
          <a:p>
            <a:pPr marL="108000" lvl="1" indent="0">
              <a:lnSpc>
                <a:spcPct val="110000"/>
              </a:lnSpc>
              <a:spcBef>
                <a:spcPts val="300"/>
              </a:spcBef>
              <a:buNone/>
              <a:defRPr/>
            </a:pPr>
            <a:endParaRPr lang="cs-CZ" altLang="cs-CZ" sz="2400" dirty="0" smtClean="0">
              <a:latin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400" b="1" dirty="0" smtClean="0"/>
              <a:t>Databanka ČTK- </a:t>
            </a:r>
            <a:r>
              <a:rPr lang="cs-CZ" sz="2400" dirty="0" smtClean="0"/>
              <a:t>p</a:t>
            </a:r>
            <a:r>
              <a:rPr lang="cs-CZ" altLang="cs-CZ" sz="2400" dirty="0" smtClean="0"/>
              <a:t>řístup </a:t>
            </a:r>
            <a:r>
              <a:rPr lang="cs-CZ" altLang="cs-CZ" sz="2400" dirty="0"/>
              <a:t>z ÚK FSS a PC54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sz="42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963551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052736"/>
            <a:ext cx="856895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lekcí </a:t>
            </a:r>
          </a:p>
          <a:p>
            <a:endParaRPr lang="cs-CZ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200" b="1" dirty="0"/>
              <a:t>Práce s informacemi, přehled informačních zdrojů, hodnocení informací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Práce </a:t>
            </a:r>
            <a:r>
              <a:rPr lang="cs-CZ" altLang="cs-CZ" sz="22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řehled vyhledávacích </a:t>
            </a:r>
            <a:r>
              <a:rPr lang="cs-CZ" altLang="cs-CZ" sz="2000" dirty="0"/>
              <a:t>technik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</a:t>
            </a:r>
            <a:r>
              <a:rPr lang="cs-CZ" altLang="cs-CZ" sz="2000" dirty="0" smtClean="0"/>
              <a:t>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Citace, citování, plagiátorství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Odborná terminologie, citační styly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Citování jednotlivých druhů dokumentů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Práce </a:t>
            </a:r>
            <a:r>
              <a:rPr lang="cs-CZ" altLang="cs-CZ" sz="22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EBSCO </a:t>
            </a:r>
            <a:r>
              <a:rPr lang="cs-CZ" altLang="cs-CZ" sz="2000" dirty="0" err="1" smtClean="0"/>
              <a:t>Discovery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Service</a:t>
            </a:r>
            <a:r>
              <a:rPr lang="cs-CZ" altLang="cs-CZ" sz="2000" dirty="0" smtClean="0"/>
              <a:t>, nadstavbové </a:t>
            </a:r>
            <a:r>
              <a:rPr lang="cs-CZ" altLang="cs-CZ" sz="2000" dirty="0"/>
              <a:t>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</a:t>
            </a:r>
            <a:r>
              <a:rPr lang="cs-CZ" altLang="cs-CZ" sz="2000" dirty="0" smtClean="0"/>
              <a:t>knih</a:t>
            </a:r>
            <a:endParaRPr lang="cs-CZ" altLang="cs-CZ" sz="2000" strike="sngStrike" dirty="0" smtClean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Citační databáze </a:t>
            </a: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ávěrečné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045983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hlinkClick r:id="rId3"/>
              </a:rPr>
              <a:t>Archiv závěrečných prací MU – </a:t>
            </a:r>
            <a:r>
              <a:rPr lang="cs-CZ" altLang="cs-CZ" sz="2800" dirty="0" smtClean="0">
                <a:hlinkClick r:id="rId3"/>
              </a:rPr>
              <a:t>Thesis</a:t>
            </a: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hlinkClick r:id="rId4"/>
              </a:rPr>
              <a:t>Vysokoškolské kvalifikační práce – </a:t>
            </a:r>
            <a:r>
              <a:rPr lang="cs-CZ" altLang="cs-CZ" sz="2800" dirty="0" err="1">
                <a:hlinkClick r:id="rId4"/>
              </a:rPr>
              <a:t>Theses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>
                <a:hlinkClick r:id="rId5"/>
              </a:rPr>
              <a:t>DART</a:t>
            </a:r>
            <a:r>
              <a:rPr lang="cs-CZ" altLang="cs-CZ" sz="2800" dirty="0">
                <a:hlinkClick r:id="rId5"/>
              </a:rPr>
              <a:t> – </a:t>
            </a:r>
            <a:r>
              <a:rPr lang="cs-CZ" altLang="cs-CZ" sz="2800" dirty="0" err="1">
                <a:hlinkClick r:id="rId5"/>
              </a:rPr>
              <a:t>Europe</a:t>
            </a:r>
            <a:r>
              <a:rPr lang="cs-CZ" altLang="cs-CZ" sz="2800" dirty="0">
                <a:hlinkClick r:id="rId5"/>
              </a:rPr>
              <a:t> E-</a:t>
            </a:r>
            <a:r>
              <a:rPr lang="cs-CZ" altLang="cs-CZ" sz="2800" dirty="0" err="1">
                <a:hlinkClick r:id="rId5"/>
              </a:rPr>
              <a:t>theses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Portal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>
                <a:hlinkClick r:id="rId6"/>
              </a:rPr>
              <a:t>ProQuest</a:t>
            </a:r>
            <a:r>
              <a:rPr lang="cs-CZ" sz="2800" dirty="0">
                <a:hlinkClick r:id="rId6"/>
              </a:rPr>
              <a:t>® </a:t>
            </a:r>
            <a:r>
              <a:rPr lang="cs-CZ" sz="2800" dirty="0" err="1">
                <a:hlinkClick r:id="rId6"/>
              </a:rPr>
              <a:t>Dissertations</a:t>
            </a:r>
            <a:r>
              <a:rPr lang="cs-CZ" sz="2800" dirty="0">
                <a:hlinkClick r:id="rId6"/>
              </a:rPr>
              <a:t> &amp; </a:t>
            </a:r>
            <a:r>
              <a:rPr lang="cs-CZ" sz="2800" dirty="0" err="1">
                <a:hlinkClick r:id="rId6"/>
              </a:rPr>
              <a:t>Theses</a:t>
            </a:r>
            <a:r>
              <a:rPr lang="cs-CZ" sz="2800" dirty="0">
                <a:hlinkClick r:id="rId6"/>
              </a:rPr>
              <a:t> (</a:t>
            </a:r>
            <a:r>
              <a:rPr lang="cs-CZ" sz="2800" dirty="0" err="1">
                <a:hlinkClick r:id="rId6"/>
              </a:rPr>
              <a:t>PQDT</a:t>
            </a:r>
            <a:r>
              <a:rPr lang="cs-CZ" sz="2800" dirty="0">
                <a:hlinkClick r:id="rId6"/>
              </a:rPr>
              <a:t> OPEN) </a:t>
            </a:r>
            <a:r>
              <a:rPr lang="cs-CZ" sz="2800" dirty="0"/>
              <a:t>- </a:t>
            </a:r>
            <a:r>
              <a:rPr lang="cs-CZ" sz="2600" dirty="0"/>
              <a:t>Open Access </a:t>
            </a:r>
            <a:r>
              <a:rPr lang="cs-CZ" sz="2600" dirty="0" err="1"/>
              <a:t>Dissertatitons</a:t>
            </a:r>
            <a:r>
              <a:rPr lang="cs-CZ" sz="2600" dirty="0"/>
              <a:t> and </a:t>
            </a:r>
            <a:r>
              <a:rPr lang="cs-CZ" sz="2600" dirty="0" err="1"/>
              <a:t>Theses</a:t>
            </a:r>
            <a:endParaRPr lang="cs-CZ" sz="2600" dirty="0"/>
          </a:p>
          <a:p>
            <a:pPr algn="ctr"/>
            <a:endParaRPr lang="cs-CZ" altLang="cs-CZ" sz="2800" dirty="0">
              <a:hlinkClick r:id="rId7"/>
            </a:endParaRPr>
          </a:p>
          <a:p>
            <a:endParaRPr lang="cs-CZ" altLang="cs-CZ" sz="2800" dirty="0" smtClean="0">
              <a:hlinkClick r:id="rId7"/>
            </a:endParaRPr>
          </a:p>
          <a:p>
            <a:r>
              <a:rPr lang="cs-CZ" altLang="cs-CZ" sz="2800" dirty="0" smtClean="0">
                <a:hlinkClick r:id="rId7"/>
              </a:rPr>
              <a:t>10 </a:t>
            </a:r>
            <a:r>
              <a:rPr lang="cs-CZ" altLang="cs-CZ" sz="2800" dirty="0">
                <a:hlinkClick r:id="rId7"/>
              </a:rPr>
              <a:t>rad, jak napsat a obhájit kvalitní </a:t>
            </a:r>
            <a:r>
              <a:rPr lang="cs-CZ" altLang="cs-CZ" sz="2800" dirty="0" smtClean="0">
                <a:hlinkClick r:id="rId7"/>
              </a:rPr>
              <a:t>diplomovou </a:t>
            </a:r>
            <a:r>
              <a:rPr lang="cs-CZ" altLang="cs-CZ" sz="2800" dirty="0">
                <a:hlinkClick r:id="rId7"/>
              </a:rPr>
              <a:t>práci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2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943100"/>
            <a:ext cx="73056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132856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altLang="cs-CZ" sz="4800" b="1" dirty="0">
                <a:solidFill>
                  <a:schemeClr val="bg1"/>
                </a:solidFill>
                <a:hlinkClick r:id="rId2"/>
              </a:rPr>
              <a:t>Video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/>
              <a:t>The</a:t>
            </a:r>
            <a:r>
              <a:rPr lang="cs-CZ" altLang="cs-CZ" sz="4800" b="1" dirty="0"/>
              <a:t> </a:t>
            </a:r>
            <a:r>
              <a:rPr lang="cs-CZ" altLang="cs-CZ" sz="4800" b="1" dirty="0" err="1"/>
              <a:t>Canadian</a:t>
            </a:r>
            <a:r>
              <a:rPr lang="cs-CZ" altLang="cs-CZ" sz="4800" b="1" dirty="0"/>
              <a:t> </a:t>
            </a:r>
            <a:r>
              <a:rPr lang="cs-CZ" altLang="cs-CZ" sz="4800" b="1" dirty="0" smtClean="0"/>
              <a:t>  </a:t>
            </a:r>
          </a:p>
          <a:p>
            <a:pPr lvl="1" algn="ctr"/>
            <a:r>
              <a:rPr lang="cs-CZ" altLang="cs-CZ" sz="4800" b="1" dirty="0" smtClean="0"/>
              <a:t> </a:t>
            </a:r>
            <a:r>
              <a:rPr lang="cs-CZ" altLang="cs-CZ" sz="4800" b="1" dirty="0" err="1" smtClean="0"/>
              <a:t>Association</a:t>
            </a:r>
            <a:r>
              <a:rPr lang="cs-CZ" altLang="cs-CZ" sz="4800" b="1" dirty="0" smtClean="0"/>
              <a:t> </a:t>
            </a:r>
            <a:r>
              <a:rPr lang="cs-CZ" altLang="cs-CZ" sz="4800" b="1" dirty="0" err="1"/>
              <a:t>of</a:t>
            </a:r>
            <a:r>
              <a:rPr lang="cs-CZ" altLang="cs-CZ" sz="4800" b="1" dirty="0"/>
              <a:t> </a:t>
            </a:r>
            <a:r>
              <a:rPr lang="cs-CZ" altLang="cs-CZ" sz="4800" b="1" dirty="0" err="1"/>
              <a:t>Research</a:t>
            </a:r>
            <a:r>
              <a:rPr lang="cs-CZ" altLang="cs-CZ" sz="4800" b="1" dirty="0"/>
              <a:t> </a:t>
            </a:r>
            <a:r>
              <a:rPr lang="cs-CZ" altLang="cs-CZ" sz="4800" b="1" dirty="0" smtClean="0"/>
              <a:t>  </a:t>
            </a:r>
          </a:p>
          <a:p>
            <a:pPr lvl="1" algn="ctr"/>
            <a:r>
              <a:rPr lang="cs-CZ" altLang="cs-CZ" sz="4800" b="1" dirty="0"/>
              <a:t> </a:t>
            </a:r>
            <a:r>
              <a:rPr lang="cs-CZ" altLang="cs-CZ" sz="4800" b="1" dirty="0" err="1" smtClean="0"/>
              <a:t>Librarias</a:t>
            </a:r>
            <a:r>
              <a:rPr lang="cs-CZ" altLang="cs-CZ" sz="4800" b="1" dirty="0" smtClean="0"/>
              <a:t> </a:t>
            </a:r>
            <a:r>
              <a:rPr lang="cs-CZ" altLang="cs-CZ" sz="4800" b="1" dirty="0"/>
              <a:t>a </a:t>
            </a:r>
            <a:r>
              <a:rPr lang="cs-CZ" altLang="cs-CZ" sz="4800" b="1" dirty="0" err="1"/>
              <a:t>McGill</a:t>
            </a:r>
            <a:r>
              <a:rPr lang="cs-CZ" altLang="cs-CZ" sz="4800" b="1" dirty="0"/>
              <a:t> </a:t>
            </a:r>
            <a:r>
              <a:rPr lang="cs-CZ" altLang="cs-CZ" sz="4800" b="1" dirty="0">
                <a:solidFill>
                  <a:schemeClr val="bg1"/>
                </a:solidFill>
              </a:rPr>
              <a:t>University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Alternativa k tradičnímu šíření vědeckých poznatků prostřednictvím vědeckých časopisů </a:t>
            </a:r>
            <a:endParaRPr lang="cs-CZ" altLang="cs-CZ" sz="2800" dirty="0" smtClean="0"/>
          </a:p>
          <a:p>
            <a:endParaRPr lang="cs-CZ" altLang="cs-CZ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Výrazně k němu přispěl vysoký nárůst cen předplatného časopisů (tzv. </a:t>
            </a:r>
            <a:r>
              <a:rPr lang="cs-CZ" altLang="cs-CZ" sz="2800" dirty="0" err="1" smtClean="0"/>
              <a:t>Serial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Crisis</a:t>
            </a:r>
            <a:r>
              <a:rPr lang="cs-CZ" altLang="cs-CZ" sz="2800" dirty="0" smtClean="0"/>
              <a:t>)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Neomezený online přístup k vědeckým </a:t>
            </a:r>
            <a:r>
              <a:rPr lang="cs-CZ" altLang="cs-CZ" sz="2800" b="1" dirty="0" smtClean="0"/>
              <a:t>informacím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altLang="cs-CZ" sz="2800" b="1" dirty="0" smtClean="0"/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8035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Cesty k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665134"/>
            <a:ext cx="79208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9613" lvl="1"/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>
                <a:solidFill>
                  <a:srgbClr val="00B050"/>
                </a:solidFill>
              </a:rPr>
              <a:t>Zelená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b="1" dirty="0" err="1"/>
              <a:t>Autoarchivace</a:t>
            </a:r>
            <a:r>
              <a:rPr lang="cs-CZ" altLang="cs-CZ" sz="2600" dirty="0"/>
              <a:t> v otevřených </a:t>
            </a:r>
            <a:r>
              <a:rPr lang="cs-CZ" altLang="cs-CZ" sz="2600" b="1" dirty="0" err="1" smtClean="0"/>
              <a:t>repozitářích</a:t>
            </a:r>
            <a:r>
              <a:rPr lang="cs-CZ" altLang="cs-CZ" sz="2600" b="1" dirty="0" smtClean="0"/>
              <a:t> 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smtClean="0"/>
              <a:t>Snaha o zpřístupňování zejména recenzovaných publikací 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b="1" dirty="0" smtClean="0"/>
              <a:t>Při publikování záleží na právech k dílu               </a:t>
            </a:r>
            <a:r>
              <a:rPr lang="cs-CZ" altLang="cs-CZ" sz="2600" dirty="0" smtClean="0"/>
              <a:t>(v </a:t>
            </a:r>
            <a:r>
              <a:rPr lang="cs-CZ" altLang="cs-CZ" sz="2600" dirty="0" err="1" smtClean="0"/>
              <a:t>repozitáři</a:t>
            </a:r>
            <a:r>
              <a:rPr lang="cs-CZ" altLang="cs-CZ" sz="2600" dirty="0" smtClean="0"/>
              <a:t> se může objevit preprint, </a:t>
            </a:r>
            <a:r>
              <a:rPr lang="cs-CZ" altLang="cs-CZ" sz="2600" dirty="0" err="1" smtClean="0"/>
              <a:t>postprint</a:t>
            </a:r>
            <a:r>
              <a:rPr lang="cs-CZ" altLang="cs-CZ" sz="2600" dirty="0" smtClean="0"/>
              <a:t>, vydavatelská verze)</a:t>
            </a:r>
            <a:endParaRPr lang="cs-CZ" altLang="cs-CZ" sz="2600" dirty="0"/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/>
              <a:t>OA</a:t>
            </a:r>
            <a:r>
              <a:rPr lang="cs-CZ" altLang="cs-CZ" sz="2600" dirty="0"/>
              <a:t> poskytují </a:t>
            </a:r>
            <a:r>
              <a:rPr lang="cs-CZ" altLang="cs-CZ" sz="2600" b="1" dirty="0"/>
              <a:t>autoři</a:t>
            </a:r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866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404" y="108035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Cesty k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7404" y="1885131"/>
            <a:ext cx="8352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>
                <a:solidFill>
                  <a:srgbClr val="FFC000"/>
                </a:solidFill>
              </a:rPr>
              <a:t>Zlatá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Publikování v otevřených </a:t>
            </a:r>
            <a:r>
              <a:rPr lang="cs-CZ" altLang="cs-CZ" sz="2600" b="1" dirty="0" smtClean="0"/>
              <a:t>časopisech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smtClean="0"/>
              <a:t>OA </a:t>
            </a:r>
            <a:r>
              <a:rPr lang="cs-CZ" altLang="cs-CZ" sz="2600" dirty="0"/>
              <a:t>poskytují </a:t>
            </a:r>
            <a:r>
              <a:rPr lang="cs-CZ" altLang="cs-CZ" sz="2600" b="1" dirty="0" smtClean="0"/>
              <a:t>vydavatelé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b="1" dirty="0" smtClean="0"/>
              <a:t>Fin. náklady </a:t>
            </a:r>
            <a:r>
              <a:rPr lang="cs-CZ" altLang="cs-CZ" sz="2600" dirty="0" smtClean="0"/>
              <a:t>na fungování nakladatelství a celého věd. publikování </a:t>
            </a:r>
            <a:r>
              <a:rPr lang="cs-CZ" altLang="cs-CZ" sz="2600" b="1" dirty="0" smtClean="0"/>
              <a:t>se přenášejí na autora, </a:t>
            </a:r>
            <a:r>
              <a:rPr lang="cs-CZ" altLang="cs-CZ" sz="2600" dirty="0" smtClean="0"/>
              <a:t>který platí autorský publikační poplatek </a:t>
            </a:r>
            <a:r>
              <a:rPr lang="cs-CZ" altLang="cs-CZ" sz="2600" b="1" dirty="0" smtClean="0"/>
              <a:t>(APC)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smtClean="0"/>
              <a:t>2 cesty  </a:t>
            </a:r>
            <a:r>
              <a:rPr lang="cs-CZ" altLang="cs-CZ" sz="2600" b="1" dirty="0" smtClean="0"/>
              <a:t>- plně otevřené časopisy</a:t>
            </a:r>
          </a:p>
          <a:p>
            <a:pPr marL="709613" lvl="1"/>
            <a:r>
              <a:rPr lang="cs-CZ" altLang="cs-CZ" sz="2600" b="1" dirty="0"/>
              <a:t> </a:t>
            </a:r>
            <a:r>
              <a:rPr lang="cs-CZ" altLang="cs-CZ" sz="2600" b="1" dirty="0" smtClean="0"/>
              <a:t>                    - hybridní časopisy (problém double  </a:t>
            </a:r>
          </a:p>
          <a:p>
            <a:pPr marL="709613" lvl="1"/>
            <a:r>
              <a:rPr lang="cs-CZ" altLang="cs-CZ" sz="2600" b="1" dirty="0" smtClean="0"/>
              <a:t>                       </a:t>
            </a:r>
            <a:r>
              <a:rPr lang="cs-CZ" altLang="cs-CZ" sz="2600" b="1" dirty="0" err="1" smtClean="0"/>
              <a:t>dipping</a:t>
            </a:r>
            <a:r>
              <a:rPr lang="cs-CZ" altLang="cs-CZ" sz="2600" b="1" dirty="0" smtClean="0"/>
              <a:t>)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smtClean="0"/>
              <a:t>Nástroje na podporu -</a:t>
            </a:r>
            <a:r>
              <a:rPr lang="cs-CZ" altLang="cs-CZ" sz="2600" b="1" dirty="0" smtClean="0"/>
              <a:t> DOAJ </a:t>
            </a:r>
            <a:r>
              <a:rPr lang="cs-CZ" altLang="cs-CZ" sz="2600" dirty="0" smtClean="0"/>
              <a:t>(od 2003) </a:t>
            </a:r>
            <a:r>
              <a:rPr lang="cs-CZ" altLang="cs-CZ" sz="2600" b="1" dirty="0" smtClean="0"/>
              <a:t>a DOAB </a:t>
            </a:r>
            <a:r>
              <a:rPr lang="cs-CZ" altLang="cs-CZ" sz="2600" dirty="0" smtClean="0"/>
              <a:t>(od 2012)</a:t>
            </a:r>
            <a:endParaRPr lang="cs-CZ" altLang="cs-CZ" sz="2600" dirty="0"/>
          </a:p>
          <a:p>
            <a:pPr marL="709613" lvl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1946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Přínosy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4168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Zrychlení výměny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Rozšíření dostupnosti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viditelnosti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čtenářské základny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informačního dopadu</a:t>
            </a:r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BBB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iniciativy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6002" y="2060848"/>
            <a:ext cx="81184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Budapešťská inciativa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Budapest</a:t>
            </a:r>
            <a:r>
              <a:rPr lang="cs-CZ" altLang="cs-CZ" sz="2000" dirty="0"/>
              <a:t> Open Access </a:t>
            </a:r>
            <a:r>
              <a:rPr lang="cs-CZ" altLang="cs-CZ" sz="2000" dirty="0" err="1"/>
              <a:t>Iniciative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2002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principy, zdůvodnění a postupy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Prohlášení z </a:t>
            </a:r>
            <a:r>
              <a:rPr lang="cs-CZ" altLang="cs-CZ" sz="2400" b="1" dirty="0" err="1"/>
              <a:t>Bethesdy</a:t>
            </a:r>
            <a:endParaRPr lang="cs-CZ" altLang="cs-CZ" sz="2400" b="1" dirty="0"/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Bethesda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Statement</a:t>
            </a:r>
            <a:r>
              <a:rPr lang="cs-CZ" altLang="cs-CZ" sz="2000" dirty="0"/>
              <a:t> on Open Access </a:t>
            </a:r>
            <a:r>
              <a:rPr lang="cs-CZ" altLang="cs-CZ" sz="2000" dirty="0" err="1"/>
              <a:t>Publishing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Kroky pro přechod k </a:t>
            </a:r>
            <a:r>
              <a:rPr lang="cs-CZ" altLang="cs-CZ" sz="2000" dirty="0" err="1"/>
              <a:t>OA</a:t>
            </a:r>
            <a:r>
              <a:rPr lang="cs-CZ" altLang="cs-CZ" sz="2000" dirty="0"/>
              <a:t> pro všechny subjekty ve sféře vědeckého publikování (výzkumné instituce, vydavatele, vědce atd.)</a:t>
            </a:r>
            <a:endParaRPr lang="cs-CZ" altLang="cs-CZ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Berlínská deklarace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en-US" altLang="cs-CZ" sz="2000" dirty="0"/>
              <a:t>Berlin Declaration on OA to Knowledge in Sciences and Humanities</a:t>
            </a:r>
            <a:r>
              <a:rPr lang="cs-CZ" altLang="cs-CZ" sz="2000" dirty="0"/>
              <a:t>, 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Výzva pro vědce a vědecké instituce, podepsalo již na 300 institucí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rgbClr val="FF0000"/>
                </a:solidFill>
              </a:rPr>
              <a:t>MU – prvenství mezi českými univerzitami, připojila se 11. 10. 2010</a:t>
            </a:r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800" dirty="0" err="1">
                <a:hlinkClick r:id="rId3"/>
              </a:rPr>
              <a:t>Directory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of</a:t>
            </a:r>
            <a:r>
              <a:rPr lang="cs-CZ" sz="2800" dirty="0">
                <a:hlinkClick r:id="rId3"/>
              </a:rPr>
              <a:t> Open Access </a:t>
            </a:r>
            <a:r>
              <a:rPr lang="cs-CZ" sz="2800" dirty="0" err="1">
                <a:hlinkClick r:id="rId3"/>
              </a:rPr>
              <a:t>Journals</a:t>
            </a:r>
            <a:r>
              <a:rPr lang="cs-CZ" sz="2800" dirty="0">
                <a:hlinkClick r:id="rId3"/>
              </a:rPr>
              <a:t> (</a:t>
            </a:r>
            <a:r>
              <a:rPr lang="cs-CZ" sz="2800" dirty="0" err="1">
                <a:hlinkClick r:id="rId3"/>
              </a:rPr>
              <a:t>DOAJ</a:t>
            </a:r>
            <a:r>
              <a:rPr lang="cs-CZ" sz="2800" dirty="0">
                <a:hlinkClick r:id="rId3"/>
              </a:rPr>
              <a:t>)</a:t>
            </a:r>
            <a:r>
              <a:rPr lang="cs-CZ" sz="2800" dirty="0"/>
              <a:t> </a:t>
            </a:r>
            <a:r>
              <a:rPr lang="cs-CZ" sz="2800" b="1" dirty="0"/>
              <a:t>- </a:t>
            </a:r>
            <a:r>
              <a:rPr lang="cs-CZ" sz="2400" dirty="0"/>
              <a:t>přes 10.000 časopisů s otevřeným </a:t>
            </a:r>
            <a:r>
              <a:rPr lang="cs-CZ" sz="2400" dirty="0" smtClean="0"/>
              <a:t>přístupem</a:t>
            </a:r>
          </a:p>
          <a:p>
            <a:pPr marL="0" lvl="1"/>
            <a:endParaRPr lang="cs-CZ" altLang="cs-CZ" sz="2400" b="1" dirty="0" smtClean="0">
              <a:hlinkClick r:id="rId4"/>
            </a:endParaRP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5"/>
              </a:rPr>
              <a:t>Directory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of</a:t>
            </a:r>
            <a:r>
              <a:rPr lang="cs-CZ" altLang="cs-CZ" sz="2800" dirty="0">
                <a:hlinkClick r:id="rId5"/>
              </a:rPr>
              <a:t> Open Access </a:t>
            </a:r>
            <a:r>
              <a:rPr lang="cs-CZ" altLang="cs-CZ" sz="2800" dirty="0" err="1">
                <a:hlinkClick r:id="rId5"/>
              </a:rPr>
              <a:t>Books</a:t>
            </a:r>
            <a:r>
              <a:rPr lang="cs-CZ" altLang="cs-CZ" sz="2800" dirty="0">
                <a:hlinkClick r:id="rId5"/>
              </a:rPr>
              <a:t> (DOAB</a:t>
            </a:r>
            <a:r>
              <a:rPr lang="cs-CZ" altLang="cs-CZ" sz="2800" dirty="0" smtClean="0">
                <a:hlinkClick r:id="rId5"/>
              </a:rPr>
              <a:t>)</a:t>
            </a:r>
            <a:endParaRPr lang="cs-CZ" altLang="cs-CZ" sz="2800" dirty="0" smtClean="0"/>
          </a:p>
          <a:p>
            <a:pPr marL="0" lvl="1"/>
            <a:endParaRPr lang="cs-CZ" altLang="cs-CZ" sz="28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 smtClean="0">
                <a:hlinkClick r:id="rId4"/>
              </a:rPr>
              <a:t>OAPEN</a:t>
            </a:r>
            <a:r>
              <a:rPr lang="cs-CZ" altLang="cs-CZ" sz="2800" dirty="0" smtClean="0">
                <a:hlinkClick r:id="rId4"/>
              </a:rPr>
              <a:t> </a:t>
            </a:r>
            <a:r>
              <a:rPr lang="cs-CZ" altLang="cs-CZ" sz="2800" dirty="0" err="1" smtClean="0">
                <a:hlinkClick r:id="rId4"/>
              </a:rPr>
              <a:t>Library</a:t>
            </a: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- </a:t>
            </a:r>
            <a:r>
              <a:rPr lang="cs-CZ" altLang="cs-CZ" sz="2400" dirty="0" smtClean="0"/>
              <a:t>cílem </a:t>
            </a:r>
            <a:r>
              <a:rPr lang="cs-CZ" altLang="cs-CZ" sz="2400" dirty="0"/>
              <a:t>projektu je volně publikovat plné texty recenzovaných knih se zaměřením na humanitní a sociální </a:t>
            </a:r>
            <a:r>
              <a:rPr lang="cs-CZ" altLang="cs-CZ" sz="2400" dirty="0" smtClean="0"/>
              <a:t>vědy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endParaRPr lang="cs-CZ" altLang="cs-CZ" sz="24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6"/>
              </a:rPr>
              <a:t>OpenAIRE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</a:t>
            </a:r>
            <a:r>
              <a:rPr lang="cs-CZ" altLang="cs-CZ" sz="2400" dirty="0"/>
              <a:t>data z více než 450 </a:t>
            </a:r>
            <a:r>
              <a:rPr lang="cs-CZ" altLang="cs-CZ" sz="2400" dirty="0" err="1"/>
              <a:t>repozitářů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OA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časopisů</a:t>
            </a:r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619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Repozitář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Funkce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Evidence publikací MU</a:t>
            </a:r>
            <a:endParaRPr lang="cs-CZ" altLang="cs-CZ" sz="2400" b="1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Uložiště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hlinkClick r:id="rId3"/>
              </a:rPr>
              <a:t>Vyhledávací rozhraní</a:t>
            </a: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Vkládání příspěvků </a:t>
            </a:r>
            <a:r>
              <a:rPr lang="cs-CZ" altLang="cs-CZ" sz="2400" dirty="0"/>
              <a:t>do </a:t>
            </a:r>
            <a:r>
              <a:rPr lang="cs-CZ" altLang="cs-CZ" sz="2400" dirty="0" err="1" smtClean="0"/>
              <a:t>repozitáře</a:t>
            </a:r>
            <a:r>
              <a:rPr lang="cs-CZ" altLang="cs-CZ" sz="2400" dirty="0" smtClean="0"/>
              <a:t> je </a:t>
            </a:r>
            <a:r>
              <a:rPr lang="cs-CZ" altLang="cs-CZ" sz="2400" dirty="0"/>
              <a:t>dobrovolné</a:t>
            </a:r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endParaRPr lang="cs-CZ" altLang="cs-CZ" sz="2800" b="1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4" y="6160892"/>
            <a:ext cx="21383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4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366837"/>
            <a:ext cx="8239125" cy="41243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60032" y="6525344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</a:t>
            </a:r>
            <a:r>
              <a:rPr lang="cs-CZ" sz="1000" dirty="0"/>
              <a:t>: https://www.oakleighschool.co.uk/cs/blog/29-bingo-night-a-success</a:t>
            </a:r>
          </a:p>
        </p:txBody>
      </p:sp>
    </p:spTree>
    <p:extLst>
      <p:ext uri="{BB962C8B-B14F-4D97-AF65-F5344CB8AC3E}">
        <p14:creationId xmlns:p14="http://schemas.microsoft.com/office/powerpoint/2010/main" val="37994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otevřených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repozitářů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21328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3"/>
              </a:rPr>
              <a:t>ROAR</a:t>
            </a:r>
            <a:r>
              <a:rPr lang="cs-CZ" altLang="cs-CZ" sz="2800" b="1" dirty="0"/>
              <a:t> </a:t>
            </a:r>
            <a:r>
              <a:rPr lang="cs-CZ" altLang="cs-CZ" sz="2800" dirty="0"/>
              <a:t>-</a:t>
            </a:r>
            <a:r>
              <a:rPr lang="cs-CZ" altLang="cs-CZ" sz="4400" dirty="0"/>
              <a:t> </a:t>
            </a:r>
            <a:r>
              <a:rPr lang="cs-CZ" altLang="cs-CZ" sz="2800" dirty="0"/>
              <a:t>Registry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Repositories</a:t>
            </a:r>
            <a:endParaRPr lang="cs-CZ" altLang="cs-CZ" sz="2800" dirty="0"/>
          </a:p>
          <a:p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err="1" smtClean="0">
                <a:hlinkClick r:id="rId4"/>
              </a:rPr>
              <a:t>OpenDOAR</a:t>
            </a:r>
            <a:r>
              <a:rPr lang="cs-CZ" altLang="cs-CZ" sz="4400" dirty="0" smtClean="0"/>
              <a:t> </a:t>
            </a:r>
            <a:r>
              <a:rPr lang="cs-CZ" altLang="cs-CZ" sz="4400" dirty="0"/>
              <a:t>- </a:t>
            </a:r>
            <a:r>
              <a:rPr lang="cs-CZ" altLang="cs-CZ" sz="2800" dirty="0" err="1"/>
              <a:t>Directory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Repositories</a:t>
            </a:r>
            <a:endParaRPr lang="cs-CZ" altLang="cs-CZ" sz="2800" b="1" dirty="0"/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707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volně dostupné zdroje</a:t>
            </a:r>
            <a:endParaRPr lang="cs-CZ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8225" y="105273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>
                <a:hlinkClick r:id="rId3"/>
              </a:rPr>
              <a:t>Central</a:t>
            </a:r>
            <a:r>
              <a:rPr lang="cs-CZ" sz="2400" dirty="0" smtClean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European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Journal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of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Social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Sciences</a:t>
            </a:r>
            <a:r>
              <a:rPr lang="cs-CZ" sz="2400" dirty="0">
                <a:hlinkClick r:id="rId3"/>
              </a:rPr>
              <a:t> and </a:t>
            </a:r>
            <a:r>
              <a:rPr lang="cs-CZ" sz="2400" dirty="0" err="1">
                <a:hlinkClick r:id="rId3"/>
              </a:rPr>
              <a:t>Humanities</a:t>
            </a:r>
            <a:r>
              <a:rPr lang="cs-CZ" sz="2400" dirty="0">
                <a:hlinkClick r:id="rId3"/>
              </a:rPr>
              <a:t> (CEJSH</a:t>
            </a:r>
            <a:r>
              <a:rPr lang="cs-CZ" sz="2400" dirty="0" smtClean="0">
                <a:hlinkClick r:id="rId3"/>
              </a:rPr>
              <a:t>) </a:t>
            </a:r>
            <a:r>
              <a:rPr lang="cs-CZ" sz="2400" b="1" dirty="0" smtClean="0"/>
              <a:t>- </a:t>
            </a:r>
            <a:r>
              <a:rPr lang="cs-CZ" sz="2400" dirty="0"/>
              <a:t>d</a:t>
            </a:r>
            <a:r>
              <a:rPr lang="cs-CZ" sz="2400" dirty="0" smtClean="0"/>
              <a:t>atabáze </a:t>
            </a:r>
            <a:r>
              <a:rPr lang="cs-CZ" sz="2400" dirty="0"/>
              <a:t>bibliografických údajů a anglických abstraktů článků uveřejněných ve vědeckých časopisech z oblasti humanitních a společenských věd vycházejících v </a:t>
            </a:r>
            <a:r>
              <a:rPr lang="cs-CZ" sz="2400" dirty="0" smtClean="0"/>
              <a:t>ČR, SR, </a:t>
            </a:r>
            <a:r>
              <a:rPr lang="cs-CZ" sz="2400" dirty="0"/>
              <a:t>v Maďarsku a Polsku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400" dirty="0" smtClean="0">
                <a:hlinkClick r:id="rId4"/>
              </a:rPr>
              <a:t>De </a:t>
            </a:r>
            <a:r>
              <a:rPr lang="cs-CZ" sz="2400" dirty="0" err="1" smtClean="0">
                <a:hlinkClick r:id="rId4"/>
              </a:rPr>
              <a:t>Gruyter</a:t>
            </a:r>
            <a:r>
              <a:rPr lang="cs-CZ" sz="2400" dirty="0" smtClean="0">
                <a:hlinkClick r:id="rId4"/>
              </a:rPr>
              <a:t> Online </a:t>
            </a:r>
            <a:r>
              <a:rPr lang="cs-CZ" sz="2400" b="1" dirty="0" smtClean="0"/>
              <a:t>- </a:t>
            </a:r>
            <a:r>
              <a:rPr lang="cs-CZ" sz="2400" dirty="0" smtClean="0"/>
              <a:t>volně dostupný multioborový zdroj, stovky odborných časopisů.</a:t>
            </a:r>
          </a:p>
          <a:p>
            <a:endParaRPr lang="cs-CZ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592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alší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60848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>
                <a:hlinkClick r:id="rId3"/>
              </a:rPr>
              <a:t>ROAD - </a:t>
            </a:r>
            <a:r>
              <a:rPr lang="cs-CZ" sz="2400" dirty="0" err="1">
                <a:hlinkClick r:id="rId3"/>
              </a:rPr>
              <a:t>the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Directory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of</a:t>
            </a:r>
            <a:r>
              <a:rPr lang="cs-CZ" sz="2400" dirty="0">
                <a:hlinkClick r:id="rId3"/>
              </a:rPr>
              <a:t> Open Access </a:t>
            </a:r>
            <a:r>
              <a:rPr lang="cs-CZ" sz="2400" dirty="0" err="1">
                <a:hlinkClick r:id="rId3"/>
              </a:rPr>
              <a:t>scholarly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 smtClean="0">
                <a:hlinkClick r:id="rId3"/>
              </a:rPr>
              <a:t>Resources</a:t>
            </a:r>
            <a:r>
              <a:rPr lang="cs-CZ" sz="2400" dirty="0" smtClean="0">
                <a:hlinkClick r:id="rId3"/>
              </a:rPr>
              <a:t> </a:t>
            </a:r>
            <a:r>
              <a:rPr lang="cs-CZ" sz="2400" dirty="0" smtClean="0"/>
              <a:t>- </a:t>
            </a:r>
            <a:r>
              <a:rPr lang="cs-CZ" sz="2400" dirty="0"/>
              <a:t>časopisy, konferenční sborníky, akademické </a:t>
            </a:r>
            <a:r>
              <a:rPr lang="cs-CZ" sz="2400" dirty="0" err="1"/>
              <a:t>repozitáře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>
                <a:hlinkClick r:id="rId4"/>
              </a:rPr>
              <a:t>European</a:t>
            </a:r>
            <a:r>
              <a:rPr lang="cs-CZ" sz="2400" dirty="0">
                <a:hlinkClick r:id="rId4"/>
              </a:rPr>
              <a:t> Reference Index </a:t>
            </a:r>
            <a:r>
              <a:rPr lang="cs-CZ" sz="2400" dirty="0" err="1">
                <a:hlinkClick r:id="rId4"/>
              </a:rPr>
              <a:t>for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the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Humanities</a:t>
            </a:r>
            <a:r>
              <a:rPr lang="cs-CZ" sz="2400" dirty="0">
                <a:hlinkClick r:id="rId4"/>
              </a:rPr>
              <a:t> and </a:t>
            </a:r>
            <a:r>
              <a:rPr lang="cs-CZ" sz="2400" dirty="0" err="1">
                <a:hlinkClick r:id="rId4"/>
              </a:rPr>
              <a:t>the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Social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Sciences</a:t>
            </a:r>
            <a:r>
              <a:rPr lang="cs-CZ" sz="2400" dirty="0">
                <a:hlinkClick r:id="rId4"/>
              </a:rPr>
              <a:t> (ERIH PLUS) </a:t>
            </a:r>
            <a:endParaRPr lang="cs-CZ" sz="2400" dirty="0"/>
          </a:p>
          <a:p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hlinkClick r:id="rId5"/>
              </a:rPr>
              <a:t>Google </a:t>
            </a:r>
            <a:r>
              <a:rPr lang="cs-CZ" altLang="cs-CZ" sz="2400" dirty="0" err="1" smtClean="0">
                <a:hlinkClick r:id="rId5"/>
              </a:rPr>
              <a:t>Books</a:t>
            </a:r>
            <a:endParaRPr lang="cs-CZ" altLang="cs-CZ" sz="2400" dirty="0" smtClean="0"/>
          </a:p>
          <a:p>
            <a:pPr>
              <a:defRPr/>
            </a:pPr>
            <a:endParaRPr lang="cs-CZ" altLang="cs-CZ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hlinkClick r:id="rId6"/>
              </a:rPr>
              <a:t>Google </a:t>
            </a:r>
            <a:r>
              <a:rPr lang="cs-CZ" altLang="cs-CZ" sz="2400" dirty="0" err="1">
                <a:hlinkClick r:id="rId6"/>
              </a:rPr>
              <a:t>Scholar</a:t>
            </a:r>
            <a:r>
              <a:rPr lang="cs-CZ" altLang="cs-CZ" sz="2400" dirty="0">
                <a:hlinkClick r:id="rId6"/>
              </a:rPr>
              <a:t> </a:t>
            </a:r>
            <a:r>
              <a:rPr lang="cs-CZ" altLang="cs-CZ" sz="2400" dirty="0">
                <a:sym typeface="Wingdings" panose="05000000000000000000" pitchFamily="2" charset="2"/>
              </a:rPr>
              <a:t>;)</a:t>
            </a:r>
          </a:p>
          <a:p>
            <a:endParaRPr lang="cs-CZ" sz="3000" dirty="0"/>
          </a:p>
          <a:p>
            <a:endParaRPr lang="cs-CZ" sz="3000" dirty="0" smtClean="0"/>
          </a:p>
          <a:p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>
                <a:hlinkClick r:id="rId3"/>
              </a:rPr>
              <a:t>Český statistický úřad</a:t>
            </a:r>
            <a:endParaRPr lang="cs-CZ" altLang="cs-CZ" sz="3000" dirty="0"/>
          </a:p>
          <a:p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 err="1">
                <a:hlinkClick r:id="rId4"/>
              </a:rPr>
              <a:t>Eurostat</a:t>
            </a:r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2683381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informací</a:t>
            </a:r>
            <a:endParaRPr lang="cs-CZ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0388"/>
            <a:ext cx="71287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informací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207669" y="2318272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788977" y="2545026"/>
            <a:ext cx="7758113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Zhodnocení, zda je dokumentů potenciálně užitečný (na základě bibliografického popisu)</a:t>
            </a:r>
          </a:p>
        </p:txBody>
      </p:sp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788978" y="1901066"/>
            <a:ext cx="775811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Hledání vhodných </a:t>
            </a:r>
            <a:r>
              <a:rPr lang="cs-CZ" altLang="cs-CZ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inf</a:t>
            </a: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zdrojů/dokumentů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4209492" y="3284984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796925" y="3515427"/>
            <a:ext cx="778986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Získání dokumentů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4220725" y="5200611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4220725" y="4593039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4188070" y="3945384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245209" y="5861030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8"/>
          <p:cNvSpPr txBox="1">
            <a:spLocks noChangeArrowheads="1"/>
          </p:cNvSpPr>
          <p:nvPr/>
        </p:nvSpPr>
        <p:spPr bwMode="auto">
          <a:xfrm>
            <a:off x="830618" y="4162872"/>
            <a:ext cx="774858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Studium/čtení dokumentů a hodnocení informací </a:t>
            </a:r>
          </a:p>
        </p:txBody>
      </p:sp>
      <p:sp>
        <p:nvSpPr>
          <p:cNvPr id="16" name="TextovéPole 10"/>
          <p:cNvSpPr txBox="1">
            <a:spLocks noChangeArrowheads="1"/>
          </p:cNvSpPr>
          <p:nvPr/>
        </p:nvSpPr>
        <p:spPr bwMode="auto">
          <a:xfrm>
            <a:off x="830619" y="4796239"/>
            <a:ext cx="771647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Použití dokumentů k napsání písemné práce</a:t>
            </a:r>
          </a:p>
        </p:txBody>
      </p:sp>
      <p:sp>
        <p:nvSpPr>
          <p:cNvPr id="17" name="TextovéPole 12"/>
          <p:cNvSpPr txBox="1">
            <a:spLocks noChangeArrowheads="1"/>
          </p:cNvSpPr>
          <p:nvPr/>
        </p:nvSpPr>
        <p:spPr bwMode="auto">
          <a:xfrm>
            <a:off x="820924" y="5472333"/>
            <a:ext cx="772616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Revize písemné práce</a:t>
            </a:r>
          </a:p>
        </p:txBody>
      </p:sp>
      <p:sp>
        <p:nvSpPr>
          <p:cNvPr id="18" name="TextovéPole 14"/>
          <p:cNvSpPr txBox="1">
            <a:spLocks noChangeArrowheads="1"/>
          </p:cNvSpPr>
          <p:nvPr/>
        </p:nvSpPr>
        <p:spPr bwMode="auto">
          <a:xfrm>
            <a:off x="827088" y="6133584"/>
            <a:ext cx="775211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Odevzdání práce, hodnocení vyučujícího</a:t>
            </a:r>
          </a:p>
        </p:txBody>
      </p:sp>
    </p:spTree>
    <p:extLst>
      <p:ext uri="{BB962C8B-B14F-4D97-AF65-F5344CB8AC3E}">
        <p14:creationId xmlns:p14="http://schemas.microsoft.com/office/powerpoint/2010/main" val="42028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Kritéria hodnocení informací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375" y="1964353"/>
            <a:ext cx="7272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Relevance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Přesnost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Včasnost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Dostupnost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Porovnatelnost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Koherence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Úplnost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Kritéria hodnocení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zdrojů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375" y="1964353"/>
            <a:ext cx="7272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Má zdroj i retrospektivní záběr?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Jsou informace založeny na výzkumu nebo na jiném přístupu?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v obecném povědomí?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Lze snadno identifikovat novinky?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Pro které uživatele je zdroj určen?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unikátní ve smyslu obsahu nebo formátu?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přívětivý vůči uživatelům a je možno s ním pracovat intuitivně?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4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Výukový materiál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i="1" dirty="0"/>
              <a:t>Praktický manuál pro kurz </a:t>
            </a:r>
            <a:r>
              <a:rPr lang="cs-CZ" altLang="cs-CZ" sz="2400" i="1" dirty="0" smtClean="0"/>
              <a:t>ZUR443: </a:t>
            </a:r>
            <a:r>
              <a:rPr lang="cs-CZ" altLang="cs-CZ" sz="2400" i="1" dirty="0"/>
              <a:t>Práce s informačními zdroji pro magisterské studium </a:t>
            </a:r>
            <a:r>
              <a:rPr lang="cs-CZ" altLang="cs-CZ" sz="2400" i="1" dirty="0" smtClean="0"/>
              <a:t>ZUR.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</a:t>
            </a:r>
            <a:r>
              <a:rPr lang="cs-CZ" altLang="cs-CZ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27-3-2019]. </a:t>
            </a:r>
            <a:r>
              <a:rPr lang="cs-CZ" altLang="cs-CZ" sz="2400" dirty="0"/>
              <a:t>Dostupný z </a:t>
            </a:r>
            <a:r>
              <a:rPr lang="cs-CZ" altLang="cs-CZ" sz="2400" dirty="0">
                <a:hlinkClick r:id="rId3"/>
              </a:rPr>
              <a:t>http://knihovna.fss.muni.cz/ckeditor/includes/files/OPVK/dokumenty/manual%20pro%20ZUR%20443_nahledweb.pdf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4935" y="1844824"/>
            <a:ext cx="856895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dirty="0">
                <a:cs typeface="Arial" panose="020B0604020202020204" pitchFamily="34" charset="0"/>
              </a:rPr>
              <a:t>BARTOŠEK, Miroslav, Petra DĚDIČOVÁ, Ondřej FABIÁN, et al. </a:t>
            </a:r>
            <a:r>
              <a:rPr lang="cs-CZ" i="1" dirty="0">
                <a:cs typeface="Arial" panose="020B0604020202020204" pitchFamily="34" charset="0"/>
              </a:rPr>
              <a:t>Otevřený přístup k vědeckým informacím: současný stav v České republice a ve světě</a:t>
            </a:r>
            <a:r>
              <a:rPr lang="cs-CZ" dirty="0">
                <a:cs typeface="Arial" panose="020B0604020202020204" pitchFamily="34" charset="0"/>
              </a:rPr>
              <a:t>. V Brně: Vysoké učení technické v Brně, [2016]. ISBN 978-80-214-5282-4. </a:t>
            </a:r>
            <a:r>
              <a:rPr lang="cs-CZ" altLang="cs-CZ" dirty="0">
                <a:cs typeface="Arial" panose="020B0604020202020204" pitchFamily="34" charset="0"/>
              </a:rPr>
              <a:t>[cit. 28-03-2019]. </a:t>
            </a:r>
            <a:r>
              <a:rPr lang="cs-CZ" dirty="0" smtClean="0">
                <a:cs typeface="Arial" panose="020B0604020202020204" pitchFamily="34" charset="0"/>
              </a:rPr>
              <a:t>Dostupné </a:t>
            </a:r>
            <a:r>
              <a:rPr lang="cs-CZ" dirty="0">
                <a:cs typeface="Arial" panose="020B0604020202020204" pitchFamily="34" charset="0"/>
              </a:rPr>
              <a:t>také z: </a:t>
            </a:r>
            <a:r>
              <a:rPr lang="cs-CZ" dirty="0">
                <a:cs typeface="Arial" panose="020B0604020202020204" pitchFamily="34" charset="0"/>
                <a:hlinkClick r:id="rId3"/>
              </a:rPr>
              <a:t>https://</a:t>
            </a:r>
            <a:r>
              <a:rPr lang="cs-CZ" dirty="0" smtClean="0">
                <a:cs typeface="Arial" panose="020B0604020202020204" pitchFamily="34" charset="0"/>
                <a:hlinkClick r:id="rId3"/>
              </a:rPr>
              <a:t>dspace.vutbr.cz/xmlui/handle/11012/61751</a:t>
            </a:r>
            <a:endParaRPr lang="cs-CZ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cs-CZ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>
                <a:cs typeface="Arial" panose="020B0604020202020204" pitchFamily="34" charset="0"/>
              </a:rPr>
              <a:t>Open Access v ČR [online]. [cit. 28-03-2019]. Dostupný z: </a:t>
            </a:r>
            <a:r>
              <a:rPr lang="cs-CZ" altLang="cs-CZ" dirty="0">
                <a:cs typeface="Arial" panose="020B0604020202020204" pitchFamily="34" charset="0"/>
                <a:hlinkClick r:id="rId4"/>
              </a:rPr>
              <a:t>http://www.openaccess.cz/cs/openaccess/</a:t>
            </a:r>
            <a:endParaRPr lang="cs-CZ" altLang="cs-CZ" i="1" dirty="0"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 smtClean="0">
                <a:cs typeface="Arial" panose="020B0604020202020204" pitchFamily="34" charset="0"/>
              </a:rPr>
              <a:t>BARTOŠEK</a:t>
            </a:r>
            <a:r>
              <a:rPr lang="cs-CZ" altLang="cs-CZ" dirty="0">
                <a:cs typeface="Arial" panose="020B0604020202020204" pitchFamily="34" charset="0"/>
              </a:rPr>
              <a:t>, Miroslav. </a:t>
            </a:r>
            <a:r>
              <a:rPr lang="cs-CZ" altLang="cs-CZ" i="1" dirty="0">
                <a:cs typeface="Arial" panose="020B0604020202020204" pitchFamily="34" charset="0"/>
              </a:rPr>
              <a:t>Open Access. Otevřený přístup k vědeckým informacím </a:t>
            </a:r>
            <a:r>
              <a:rPr lang="cs-CZ" altLang="cs-CZ" dirty="0">
                <a:cs typeface="Arial" panose="020B0604020202020204" pitchFamily="34" charset="0"/>
              </a:rPr>
              <a:t>[online]. [cit. </a:t>
            </a:r>
            <a:r>
              <a:rPr lang="cs-CZ" altLang="cs-CZ" dirty="0" smtClean="0">
                <a:cs typeface="Arial" panose="020B0604020202020204" pitchFamily="34" charset="0"/>
              </a:rPr>
              <a:t>28-03-2019]. </a:t>
            </a:r>
            <a:r>
              <a:rPr lang="cs-CZ" altLang="cs-CZ" dirty="0">
                <a:cs typeface="Arial" panose="020B0604020202020204" pitchFamily="34" charset="0"/>
              </a:rPr>
              <a:t>Dostupný z </a:t>
            </a:r>
            <a:r>
              <a:rPr lang="cs-CZ" altLang="cs-CZ" dirty="0">
                <a:cs typeface="Arial" panose="020B0604020202020204" pitchFamily="34" charset="0"/>
                <a:hlinkClick r:id="rId5"/>
              </a:rPr>
              <a:t>http://</a:t>
            </a:r>
            <a:r>
              <a:rPr lang="cs-CZ" altLang="cs-CZ" dirty="0" smtClean="0">
                <a:cs typeface="Arial" panose="020B0604020202020204" pitchFamily="34" charset="0"/>
                <a:hlinkClick r:id="rId5"/>
              </a:rPr>
              <a:t>knihovna.fss.muni.cz/soubory/OAweek-2011.pdf</a:t>
            </a:r>
            <a:endParaRPr lang="cs-CZ" altLang="cs-CZ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altLang="cs-CZ" dirty="0"/>
              <a:t>KATUŠČÁK, D., B. DROBÍKOVÁ, R. PAPÍK. </a:t>
            </a:r>
            <a:r>
              <a:rPr lang="cs-CZ" altLang="cs-CZ" i="1" dirty="0"/>
              <a:t>Jak psát závěrečné a kvalifikační práce.</a:t>
            </a:r>
            <a:r>
              <a:rPr lang="cs-CZ" altLang="cs-CZ" dirty="0"/>
              <a:t> Nitra: Enigma, 2008, 161 s. ISBN 978-80-89132-70-6.</a:t>
            </a:r>
          </a:p>
          <a:p>
            <a:pPr>
              <a:defRPr/>
            </a:pPr>
            <a:endParaRPr lang="cs-CZ" altLang="cs-CZ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/>
              <a:t>BOTHMA, Theo. </a:t>
            </a:r>
            <a:r>
              <a:rPr lang="en-US" i="1" dirty="0"/>
              <a:t>Navigating information literacy: your information society survival toolkit</a:t>
            </a:r>
            <a:r>
              <a:rPr lang="en-US" dirty="0"/>
              <a:t>. 3rd ed. Cape Town: Pearson Education, 2011, 208 s. ISBN 9781775782278. </a:t>
            </a:r>
            <a:endParaRPr lang="cs-CZ" altLang="cs-CZ" dirty="0">
              <a:solidFill>
                <a:srgbClr val="FF0000"/>
              </a:solidFill>
            </a:endParaRPr>
          </a:p>
          <a:p>
            <a:pPr>
              <a:defRPr/>
            </a:pPr>
            <a:endParaRPr lang="cs-CZ" altLang="cs-CZ" sz="1500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200" i="1" dirty="0"/>
          </a:p>
          <a:p>
            <a:pPr lvl="1"/>
            <a:endParaRPr lang="cs-CZ" altLang="cs-CZ" sz="2200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05273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Použitá 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>
                <a:hlinkClick r:id="rId3"/>
              </a:rPr>
              <a:t>https://</a:t>
            </a:r>
            <a:r>
              <a:rPr lang="cs-CZ" altLang="cs-CZ" sz="2400" dirty="0" smtClean="0">
                <a:hlinkClick r:id="rId3"/>
              </a:rPr>
              <a:t>www.cnews.cz/co-je-to-deep-invisible-hluboky-dark-temny-web</a:t>
            </a:r>
            <a:endParaRPr lang="cs-CZ" altLang="cs-CZ" sz="2400" dirty="0" smtClean="0"/>
          </a:p>
          <a:p>
            <a:pPr lvl="1"/>
            <a:endParaRPr lang="cs-CZ" altLang="cs-CZ" sz="2400" dirty="0"/>
          </a:p>
          <a:p>
            <a:r>
              <a:rPr lang="cs-CZ" altLang="cs-CZ" sz="2400" dirty="0">
                <a:hlinkClick r:id="rId4"/>
              </a:rPr>
              <a:t>https://creativecommons.org/about/program-areas/open-access/open-access-logo/</a:t>
            </a:r>
            <a:endParaRPr lang="cs-CZ" altLang="cs-CZ" sz="2400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07704" y="3284984"/>
            <a:ext cx="5400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 smtClean="0"/>
              <a:t>Dana Mazancová</a:t>
            </a: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mazancov@fss.muni.cz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4000" b="1" dirty="0" err="1">
                <a:hlinkClick r:id="rId4"/>
              </a:rPr>
              <a:t>infozdroje</a:t>
            </a:r>
            <a:r>
              <a:rPr lang="en-US" altLang="cs-CZ" sz="4000" b="1" dirty="0">
                <a:hlinkClick r:id="rId4"/>
              </a:rPr>
              <a:t>@</a:t>
            </a:r>
            <a:r>
              <a:rPr lang="cs-CZ" altLang="cs-CZ" sz="4000" b="1" dirty="0">
                <a:hlinkClick r:id="rId4"/>
              </a:rPr>
              <a:t>fss.muni.cz</a:t>
            </a:r>
            <a:endParaRPr lang="cs-CZ" altLang="cs-CZ" sz="40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52736"/>
            <a:ext cx="8568952" cy="708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/>
              <a:t>Práce </a:t>
            </a:r>
            <a:r>
              <a:rPr lang="cs-CZ" altLang="cs-CZ" sz="24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informační </a:t>
            </a:r>
            <a:r>
              <a:rPr lang="cs-CZ" altLang="cs-CZ" sz="2400" dirty="0" smtClean="0"/>
              <a:t>gramotnost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/>
              <a:t>Informační </a:t>
            </a:r>
            <a:r>
              <a:rPr lang="cs-CZ" altLang="cs-CZ" sz="2400" dirty="0" smtClean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licencované </a:t>
            </a:r>
            <a:r>
              <a:rPr lang="cs-CZ" altLang="cs-CZ" sz="2400" dirty="0" smtClean="0"/>
              <a:t>zdroje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/>
              <a:t>Kde hledat informační </a:t>
            </a:r>
            <a:r>
              <a:rPr lang="cs-CZ" altLang="cs-CZ" sz="2400" dirty="0" smtClean="0"/>
              <a:t>zdroje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Knihovny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Open Access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volně </a:t>
            </a:r>
            <a:r>
              <a:rPr lang="cs-CZ" altLang="cs-CZ" sz="2400" dirty="0"/>
              <a:t>dostupné </a:t>
            </a:r>
            <a:r>
              <a:rPr lang="cs-CZ" altLang="cs-CZ" sz="2400" dirty="0" smtClean="0"/>
              <a:t>zdroje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/>
              <a:t>Hodnocení informací</a:t>
            </a:r>
          </a:p>
          <a:p>
            <a:pPr lvl="1">
              <a:spcBef>
                <a:spcPts val="120"/>
              </a:spcBef>
              <a:defRPr/>
            </a:pPr>
            <a:endParaRPr lang="cs-CZ" altLang="cs-CZ" sz="2600" dirty="0" smtClean="0"/>
          </a:p>
          <a:p>
            <a:pPr lvl="1">
              <a:spcBef>
                <a:spcPts val="120"/>
              </a:spcBef>
              <a:defRPr/>
            </a:pPr>
            <a:endParaRPr lang="cs-CZ" altLang="cs-CZ" sz="2600" dirty="0"/>
          </a:p>
          <a:p>
            <a:pPr lvl="1">
              <a:spcBef>
                <a:spcPts val="120"/>
              </a:spcBef>
              <a:defRPr/>
            </a:pPr>
            <a:r>
              <a:rPr lang="cs-CZ" altLang="cs-CZ" sz="2600" dirty="0" smtClean="0"/>
              <a:t>	</a:t>
            </a: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7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 smtClean="0"/>
              <a:t>power</a:t>
            </a:r>
            <a:r>
              <a:rPr lang="cs-CZ" altLang="cs-CZ" sz="4000" b="1" i="1" dirty="0" smtClean="0"/>
              <a:t>.“</a:t>
            </a:r>
            <a:endParaRPr lang="cs-CZ" altLang="cs-CZ" sz="4000" b="1" i="1" dirty="0"/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436050" y="1052736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cs-CZ" sz="3600" b="1">
                <a:latin typeface="Tahoma"/>
                <a:ea typeface="Tahoma"/>
                <a:cs typeface="Tahoma"/>
                <a:sym typeface="Tahoma"/>
              </a:rPr>
              <a:t>Kolik existuje informací online?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457200" y="1952475"/>
            <a:ext cx="82296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Množství informací na internetu v roce 2016 bylo 7,7 </a:t>
            </a:r>
            <a:r>
              <a:rPr lang="cs-CZ" sz="2800" dirty="0" err="1">
                <a:latin typeface="Arial"/>
                <a:ea typeface="Arial"/>
                <a:cs typeface="Arial"/>
                <a:sym typeface="Arial"/>
              </a:rPr>
              <a:t>zetabajtů</a:t>
            </a: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dat, což je 7,7 bilionu gigabajtů - běžný pevný disk má 1024 gigabajtů.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i="1" dirty="0">
                <a:latin typeface="Arial"/>
                <a:ea typeface="Arial"/>
                <a:cs typeface="Arial"/>
                <a:sym typeface="Arial"/>
              </a:rPr>
              <a:t>“Kdybychom všechny tyto informace vytiskli na papír s běžnou velikostí písma, pokryli bychom jím celé Spojené státy. Vrstvou vysokou 4,5 metru.”</a:t>
            </a:r>
            <a:endParaRPr sz="2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90" name="Google Shape;190;p34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tabLst/>
              <a:defRPr/>
            </a:pPr>
            <a:r>
              <a:rPr kumimoji="0" lang="cs-CZ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kumimoji="0" lang="cs-CZ" sz="950" b="0" i="0" u="none" strike="noStrike" kern="0" cap="none" spc="0" normalizeH="0" baseline="0" noProof="0">
                <a:ln>
                  <a:noFill/>
                </a:ln>
                <a:solidFill>
                  <a:srgbClr val="212063"/>
                </a:solidFill>
                <a:effectLst/>
                <a:highlight>
                  <a:srgbClr val="F5F6F7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GREGOR, Miloš a Petra VEJVODOVÁ. </a:t>
            </a:r>
            <a:r>
              <a:rPr kumimoji="0" lang="cs-CZ" sz="950" b="0" i="1" u="none" strike="noStrike" kern="0" cap="none" spc="0" normalizeH="0" baseline="0" noProof="0">
                <a:ln>
                  <a:noFill/>
                </a:ln>
                <a:solidFill>
                  <a:srgbClr val="212063"/>
                </a:solidFill>
                <a:effectLst/>
                <a:highlight>
                  <a:srgbClr val="F5F6F7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Nejlepší kniha o fake news, dezinformacích a manipulacích!!!</a:t>
            </a:r>
            <a:r>
              <a:rPr kumimoji="0" lang="cs-CZ" sz="950" b="0" i="0" u="none" strike="noStrike" kern="0" cap="none" spc="0" normalizeH="0" baseline="0" noProof="0">
                <a:ln>
                  <a:noFill/>
                </a:ln>
                <a:solidFill>
                  <a:srgbClr val="212063"/>
                </a:solidFill>
                <a:effectLst/>
                <a:highlight>
                  <a:srgbClr val="F5F6F7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. Brno: CPress, 2018. ISBN 978-80-264-1805-4.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5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1592</Words>
  <Application>Microsoft Office PowerPoint</Application>
  <PresentationFormat>Předvádění na obrazovce (4:3)</PresentationFormat>
  <Paragraphs>388</Paragraphs>
  <Slides>54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54</vt:i4>
      </vt:variant>
    </vt:vector>
  </HeadingPairs>
  <TitlesOfParts>
    <vt:vector size="63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Motiv5</vt:lpstr>
      <vt:lpstr>1_Motiv5</vt:lpstr>
      <vt:lpstr>Informační zdroje pro studenty ZUR443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Kolik existuje informací online?</vt:lpstr>
      <vt:lpstr>Kolik existuje informací?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Surface Web x Deep Web x Dark Web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141</cp:revision>
  <cp:lastPrinted>2019-03-28T12:42:08Z</cp:lastPrinted>
  <dcterms:created xsi:type="dcterms:W3CDTF">2015-08-18T07:57:33Z</dcterms:created>
  <dcterms:modified xsi:type="dcterms:W3CDTF">2019-04-01T12:06:52Z</dcterms:modified>
</cp:coreProperties>
</file>