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3" r:id="rId2"/>
  </p:sldMasterIdLst>
  <p:notesMasterIdLst>
    <p:notesMasterId r:id="rId84"/>
  </p:notesMasterIdLst>
  <p:handoutMasterIdLst>
    <p:handoutMasterId r:id="rId85"/>
  </p:handoutMasterIdLst>
  <p:sldIdLst>
    <p:sldId id="538" r:id="rId3"/>
    <p:sldId id="626" r:id="rId4"/>
    <p:sldId id="541" r:id="rId5"/>
    <p:sldId id="591" r:id="rId6"/>
    <p:sldId id="664" r:id="rId7"/>
    <p:sldId id="612" r:id="rId8"/>
    <p:sldId id="627" r:id="rId9"/>
    <p:sldId id="613" r:id="rId10"/>
    <p:sldId id="500" r:id="rId11"/>
    <p:sldId id="614" r:id="rId12"/>
    <p:sldId id="543" r:id="rId13"/>
    <p:sldId id="628" r:id="rId14"/>
    <p:sldId id="536" r:id="rId15"/>
    <p:sldId id="545" r:id="rId16"/>
    <p:sldId id="546" r:id="rId17"/>
    <p:sldId id="667" r:id="rId18"/>
    <p:sldId id="544" r:id="rId19"/>
    <p:sldId id="504" r:id="rId20"/>
    <p:sldId id="668" r:id="rId21"/>
    <p:sldId id="666" r:id="rId22"/>
    <p:sldId id="554" r:id="rId23"/>
    <p:sldId id="559" r:id="rId24"/>
    <p:sldId id="560" r:id="rId25"/>
    <p:sldId id="561" r:id="rId26"/>
    <p:sldId id="624" r:id="rId27"/>
    <p:sldId id="555" r:id="rId28"/>
    <p:sldId id="623" r:id="rId29"/>
    <p:sldId id="553" r:id="rId30"/>
    <p:sldId id="562" r:id="rId31"/>
    <p:sldId id="563" r:id="rId32"/>
    <p:sldId id="625" r:id="rId33"/>
    <p:sldId id="659" r:id="rId34"/>
    <p:sldId id="660" r:id="rId35"/>
    <p:sldId id="556" r:id="rId36"/>
    <p:sldId id="663" r:id="rId37"/>
    <p:sldId id="636" r:id="rId38"/>
    <p:sldId id="658" r:id="rId39"/>
    <p:sldId id="637" r:id="rId40"/>
    <p:sldId id="567" r:id="rId41"/>
    <p:sldId id="398" r:id="rId42"/>
    <p:sldId id="638" r:id="rId43"/>
    <p:sldId id="568" r:id="rId44"/>
    <p:sldId id="639" r:id="rId45"/>
    <p:sldId id="453" r:id="rId46"/>
    <p:sldId id="478" r:id="rId47"/>
    <p:sldId id="455" r:id="rId48"/>
    <p:sldId id="528" r:id="rId49"/>
    <p:sldId id="621" r:id="rId50"/>
    <p:sldId id="461" r:id="rId51"/>
    <p:sldId id="618" r:id="rId52"/>
    <p:sldId id="457" r:id="rId53"/>
    <p:sldId id="475" r:id="rId54"/>
    <p:sldId id="582" r:id="rId55"/>
    <p:sldId id="641" r:id="rId56"/>
    <p:sldId id="642" r:id="rId57"/>
    <p:sldId id="463" r:id="rId58"/>
    <p:sldId id="492" r:id="rId59"/>
    <p:sldId id="643" r:id="rId60"/>
    <p:sldId id="530" r:id="rId61"/>
    <p:sldId id="617" r:id="rId62"/>
    <p:sldId id="644" r:id="rId63"/>
    <p:sldId id="645" r:id="rId64"/>
    <p:sldId id="583" r:id="rId65"/>
    <p:sldId id="646" r:id="rId66"/>
    <p:sldId id="647" r:id="rId67"/>
    <p:sldId id="648" r:id="rId68"/>
    <p:sldId id="649" r:id="rId69"/>
    <p:sldId id="650" r:id="rId70"/>
    <p:sldId id="586" r:id="rId71"/>
    <p:sldId id="579" r:id="rId72"/>
    <p:sldId id="578" r:id="rId73"/>
    <p:sldId id="581" r:id="rId74"/>
    <p:sldId id="580" r:id="rId75"/>
    <p:sldId id="669" r:id="rId76"/>
    <p:sldId id="670" r:id="rId77"/>
    <p:sldId id="671" r:id="rId78"/>
    <p:sldId id="672" r:id="rId79"/>
    <p:sldId id="673" r:id="rId80"/>
    <p:sldId id="661" r:id="rId81"/>
    <p:sldId id="539" r:id="rId82"/>
    <p:sldId id="652" r:id="rId83"/>
  </p:sldIdLst>
  <p:sldSz cx="9144000" cy="6858000" type="screen4x3"/>
  <p:notesSz cx="6797675" cy="9926638"/>
  <p:custDataLst>
    <p:tags r:id="rId86"/>
  </p:custDataLst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71" autoAdjust="0"/>
    <p:restoredTop sz="94660"/>
  </p:normalViewPr>
  <p:slideViewPr>
    <p:cSldViewPr>
      <p:cViewPr varScale="1">
        <p:scale>
          <a:sx n="112" d="100"/>
          <a:sy n="112" d="100"/>
        </p:scale>
        <p:origin x="109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3127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notesMaster" Target="notesMasters/notesMaster1.xml"/><Relationship Id="rId89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tableStyles" Target="tableStyle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9919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098" y="0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606" y="4715710"/>
            <a:ext cx="5438464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3B0713DB-6C3C-4501-8436-1D1A9477E6A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9868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 txBox="1">
            <a:spLocks noGrp="1" noChangeArrowheads="1"/>
          </p:cNvSpPr>
          <p:nvPr/>
        </p:nvSpPr>
        <p:spPr bwMode="auto">
          <a:xfrm>
            <a:off x="3851098" y="9428242"/>
            <a:ext cx="2944958" cy="496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fld id="{D61B9104-F259-4286-8829-A41D964B95DF}" type="slidenum">
              <a:rPr lang="ru-RU" sz="1200"/>
              <a:pPr algn="r" eaLnBrk="1" hangingPunct="1"/>
              <a:t>1</a:t>
            </a:fld>
            <a:endParaRPr lang="ru-RU" sz="1200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5242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2069941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5574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40925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850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327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11.4.2019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723777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11.4.2019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90985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11.4.2019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14205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11.4.2019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9419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11.4.2019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92165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11.4.2019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8652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510676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11.4.2019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30116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11.4.2019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175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11.4.2019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47834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11.4.2019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63432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11.4.2019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4879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610770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2117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5704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4506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8238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41584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9539584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Klepnutím lze upravit styly předlohy textu.</a:t>
            </a:r>
          </a:p>
          <a:p>
            <a:pPr lvl="1"/>
            <a:r>
              <a:rPr lang="ru-RU" smtClean="0"/>
              <a:t>Druhá úroveň</a:t>
            </a:r>
          </a:p>
          <a:p>
            <a:pPr lvl="2"/>
            <a:r>
              <a:rPr lang="ru-RU" smtClean="0"/>
              <a:t>Třetí úroveň</a:t>
            </a:r>
          </a:p>
          <a:p>
            <a:pPr lvl="3"/>
            <a:r>
              <a:rPr lang="ru-RU" smtClean="0"/>
              <a:t>Čtvrtá úroveň</a:t>
            </a:r>
          </a:p>
          <a:p>
            <a:pPr lvl="4"/>
            <a:r>
              <a:rPr lang="ru-RU" smtClean="0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11.4.2019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071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lada.cz/assets/ppov/lrv/legislativn__pravidla_vl_dy.pdf" TargetMode="Externa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://iva.k.utb.cz/?page_id=34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owl.purdue.edu/owl/research_and_citation/apa_style/apa_formatting_and_style_guide/general_format.html" TargetMode="External"/><Relationship Id="rId2" Type="http://schemas.openxmlformats.org/officeDocument/2006/relationships/hyperlink" Target="https://www.apastyle.org/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blog.apastyle.org/" TargetMode="Externa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hyperlink" Target="http://sreview.soc.cas.cz/cs/page/3-formalni-stranka-rukopisu" TargetMode="External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olitologickycasopis.cz/cz/o-politologickem-casopisu/zpusoby-citace/" TargetMode="External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lideshare.net/KnihovnaUTB/bibliografick-citace-9439910" TargetMode="External"/><Relationship Id="rId7" Type="http://schemas.openxmlformats.org/officeDocument/2006/relationships/image" Target="../media/image8.png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is.muni.cz/elportal/?id=954043" TargetMode="External"/><Relationship Id="rId5" Type="http://schemas.openxmlformats.org/officeDocument/2006/relationships/hyperlink" Target="https://kuk.muni.cz/animace/eiz/pdf.php?file=publikacni_etika/citace.pdf" TargetMode="External"/><Relationship Id="rId4" Type="http://schemas.openxmlformats.org/officeDocument/2006/relationships/hyperlink" Target="http://iva.k.utb.cz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mailto:blanka@fss.muni.cz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://iva.k.utb.cz/?page_id=34" TargetMode="External"/><Relationship Id="rId2" Type="http://schemas.openxmlformats.org/officeDocument/2006/relationships/hyperlink" Target="http://www.citace.com/CSN-ISO-690.pdf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kuk.muni.cz/animace/eiz/pdf.php?file=publikacni_etika/citace.pdf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1730375"/>
            <a:ext cx="8281987" cy="1584325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cs-CZ" b="1" dirty="0" smtClean="0">
                <a:solidFill>
                  <a:schemeClr val="bg1"/>
                </a:solidFill>
              </a:rPr>
              <a:t>Citace a citační styly</a:t>
            </a:r>
            <a:endParaRPr lang="uk-UA" b="1" dirty="0" smtClean="0">
              <a:solidFill>
                <a:schemeClr val="bg1"/>
              </a:solidFill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220493" y="4077072"/>
            <a:ext cx="3671887" cy="576064"/>
          </a:xfrm>
        </p:spPr>
        <p:txBody>
          <a:bodyPr>
            <a:normAutofit/>
          </a:bodyPr>
          <a:lstStyle/>
          <a:p>
            <a:pPr marL="0" indent="0" algn="r" eaLnBrk="1" hangingPunct="1">
              <a:lnSpc>
                <a:spcPct val="100000"/>
              </a:lnSpc>
              <a:buFontTx/>
              <a:buNone/>
            </a:pPr>
            <a:r>
              <a:rPr lang="cs-CZ" sz="2200" b="1" dirty="0" smtClean="0">
                <a:solidFill>
                  <a:schemeClr val="bg1"/>
                </a:solidFill>
              </a:rPr>
              <a:t>Blanka Farkašová</a:t>
            </a:r>
            <a:endParaRPr lang="uk-UA" sz="2200" b="1" dirty="0" smtClean="0">
              <a:solidFill>
                <a:schemeClr val="bg1"/>
              </a:solidFill>
            </a:endParaRP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Brno, </a:t>
            </a:r>
            <a:r>
              <a:rPr lang="cs-CZ" sz="16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12. 4. 2019</a:t>
            </a:r>
          </a:p>
        </p:txBody>
      </p:sp>
      <p:sp>
        <p:nvSpPr>
          <p:cNvPr id="3078" name="Text Box 14"/>
          <p:cNvSpPr txBox="1">
            <a:spLocks noChangeArrowheads="1"/>
          </p:cNvSpPr>
          <p:nvPr/>
        </p:nvSpPr>
        <p:spPr bwMode="auto">
          <a:xfrm>
            <a:off x="2627784" y="2894081"/>
            <a:ext cx="45365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2200" b="1" dirty="0">
                <a:solidFill>
                  <a:schemeClr val="bg1"/>
                </a:solidFill>
                <a:latin typeface="Verdana" panose="020B0604030504040204" pitchFamily="34" charset="0"/>
              </a:rPr>
              <a:t>úvod do citování </a:t>
            </a:r>
            <a:r>
              <a:rPr lang="cs-CZ" sz="2200" b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– ZUR163</a:t>
            </a:r>
            <a:endParaRPr lang="cs-CZ" sz="2200" b="1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250825" y="5454650"/>
            <a:ext cx="331311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Masarykova univerzita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Fakulta sociálních studií</a:t>
            </a:r>
          </a:p>
          <a:p>
            <a:pPr eaLnBrk="1" hangingPunct="1">
              <a:spcBef>
                <a:spcPct val="50000"/>
              </a:spcBef>
            </a:pPr>
            <a:r>
              <a:rPr lang="cs-CZ" sz="1600" b="1" dirty="0">
                <a:solidFill>
                  <a:schemeClr val="bg1"/>
                </a:solidFill>
                <a:latin typeface="Verdana" panose="020B0604030504040204" pitchFamily="34" charset="0"/>
              </a:rPr>
              <a:t>Ústřední knihovna</a:t>
            </a:r>
            <a:endParaRPr lang="cs-CZ" sz="1600" dirty="0">
              <a:solidFill>
                <a:schemeClr val="bg1"/>
              </a:solidFill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2800" b="1" dirty="0" smtClean="0">
                <a:solidFill>
                  <a:schemeClr val="bg1"/>
                </a:solidFill>
              </a:rPr>
              <a:t>Bibliografické citace/reference – ukázka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560" y="1628800"/>
            <a:ext cx="8352928" cy="4779417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ECO, Umberto, 1997. </a:t>
            </a:r>
            <a:r>
              <a:rPr lang="cs-CZ" i="1" dirty="0">
                <a:latin typeface="Arial" panose="020B0604020202020204" pitchFamily="34" charset="0"/>
                <a:cs typeface="Arial" panose="020B0604020202020204" pitchFamily="34" charset="0"/>
              </a:rPr>
              <a:t>Jak napsat diplomovou práci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Olomouc: </a:t>
            </a:r>
            <a:r>
              <a:rPr lang="cs-CZ" dirty="0" err="1">
                <a:latin typeface="Arial" panose="020B0604020202020204" pitchFamily="34" charset="0"/>
                <a:cs typeface="Arial" panose="020B0604020202020204" pitchFamily="34" charset="0"/>
              </a:rPr>
              <a:t>Votobia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. Velká řada, sv. 27. ISBN 80-719-8173-7.</a:t>
            </a:r>
          </a:p>
        </p:txBody>
      </p:sp>
    </p:spTree>
    <p:extLst>
      <p:ext uri="{BB962C8B-B14F-4D97-AF65-F5344CB8AC3E}">
        <p14:creationId xmlns:p14="http://schemas.microsoft.com/office/powerpoint/2010/main" val="288421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683568" y="1124745"/>
            <a:ext cx="7632700" cy="4680520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Proč</a:t>
            </a:r>
          </a:p>
          <a:p>
            <a:pPr algn="ctr">
              <a:buFontTx/>
              <a:buNone/>
            </a:pPr>
            <a:r>
              <a:rPr lang="cs-CZ" sz="8000" b="1" dirty="0" smtClean="0"/>
              <a:t>citujeme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87624" y="404664"/>
            <a:ext cx="777716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Proč citujeme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24744"/>
            <a:ext cx="8064896" cy="5544616"/>
          </a:xfrm>
        </p:spPr>
        <p:txBody>
          <a:bodyPr>
            <a:normAutofit fontScale="85000" lnSpcReduction="10000"/>
          </a:bodyPr>
          <a:lstStyle/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autorský zákon (121/2000 Sb.) –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ochrana intelektuálního vlastnictví a autorských práv</a:t>
            </a:r>
          </a:p>
          <a:p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citační </a:t>
            </a:r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etika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citovat všechny použité zdroje</a:t>
            </a:r>
          </a:p>
          <a:p>
            <a:pPr lvl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citovat přesně, aby bylo možno jednoznačně identifikovat a dohledat použité zdroje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zpětné ověření uvedených tezí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podpoření naší argumentace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důkaz znalosti tématu</a:t>
            </a:r>
          </a:p>
          <a:p>
            <a:pPr eaLnBrk="1" hangingPunct="1"/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získání širšího kontextu k popisované problematice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možnost uvedení čtenáře do souvislostí</a:t>
            </a: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analýza –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zkoumání vazeb mezi autory, hodnocení citovanosti díla, hodnocení kvality díla a autora</a:t>
            </a:r>
          </a:p>
          <a:p>
            <a:pPr marL="457200" lvl="1" indent="0" eaLnBrk="1" hangingPunct="1">
              <a:buNone/>
            </a:pP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209406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836738" y="116632"/>
            <a:ext cx="7211144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Co nemusíme citovat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9606"/>
            <a:ext cx="8229600" cy="525172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základní informace z oboru, všeobecně známá fakta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voda vaří při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100°C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nejvyšší hora ČR je Sněžka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první prezident zvolený přímou volbou je Miloš Zeman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pokud dáváme ale tyto základní fakta do kontextu – musíme citovat</a:t>
            </a: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96753"/>
            <a:ext cx="8208912" cy="1296143"/>
          </a:xfrm>
          <a:noFill/>
        </p:spPr>
        <p:txBody>
          <a:bodyPr anchor="ctr" anchorCtr="1">
            <a:normAutofit lnSpcReduction="10000"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Plagiátorství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348880"/>
            <a:ext cx="4693671" cy="3520253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907704" y="5894419"/>
            <a:ext cx="5328592" cy="252779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1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Tx/>
              <a:buNone/>
            </a:pPr>
            <a:r>
              <a:rPr lang="cs-CZ" sz="1000" dirty="0" err="1" smtClean="0"/>
              <a:t>Plagiarism</a:t>
            </a:r>
            <a:r>
              <a:rPr lang="cs-CZ" sz="1000" dirty="0" smtClean="0"/>
              <a:t>. In: </a:t>
            </a:r>
            <a:r>
              <a:rPr lang="cs-CZ" sz="1000" i="1" dirty="0" err="1" smtClean="0"/>
              <a:t>Techsparks</a:t>
            </a:r>
            <a:r>
              <a:rPr lang="cs-CZ" sz="1000" dirty="0" smtClean="0"/>
              <a:t> [online]. [cit. 2018-09-20]. </a:t>
            </a:r>
            <a:r>
              <a:rPr lang="cs-CZ" sz="1000" dirty="0"/>
              <a:t>Dostupné z: https://www.techsparks.co.in/online-thesis-plagiarism-checker-for-students-and-teachers/</a:t>
            </a:r>
            <a:endParaRPr lang="cs-CZ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871192" y="116632"/>
            <a:ext cx="7272808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Definice plagiátorství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 smtClean="0">
                <a:latin typeface="Arial" panose="020B0604020202020204" pitchFamily="34" charset="0"/>
              </a:rPr>
              <a:t>Představení duševního díla jiného autora půjčeného nebo napodobeného v celku nebo z části, jako svého vlastního.</a:t>
            </a:r>
            <a:r>
              <a:rPr lang="cs-CZ" dirty="0" smtClean="0"/>
              <a:t> </a:t>
            </a:r>
          </a:p>
          <a:p>
            <a:endParaRPr lang="cs-CZ" dirty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Za plagiátorství lze považovat úmyslné kopírování cizího textu a jeho vydávání za vlastní, nedbalé nebo nepřesné citování použité literatury, opomenutí citace (byť neúmyslné) některého využitého zdroje.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3635375" y="2924944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/>
              <a:t>(Norma ČSN ISO 5127-2003)</a:t>
            </a:r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767884" y="5733256"/>
            <a:ext cx="496887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lnSpc>
                <a:spcPct val="120000"/>
              </a:lnSpc>
              <a:spcBef>
                <a:spcPct val="20000"/>
              </a:spcBef>
            </a:pPr>
            <a:r>
              <a:rPr lang="cs-CZ" sz="2000" i="1" dirty="0" smtClean="0"/>
              <a:t>(Definice plagiátorství na MU)</a:t>
            </a:r>
            <a:endParaRPr lang="cs-CZ" sz="2000" i="1" dirty="0"/>
          </a:p>
          <a:p>
            <a:pPr eaLnBrk="1" hangingPunct="1">
              <a:spcBef>
                <a:spcPct val="50000"/>
              </a:spcBef>
            </a:pPr>
            <a:endParaRPr lang="cs-CZ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Nadpis 1"/>
          <p:cNvSpPr>
            <a:spLocks noGrp="1"/>
          </p:cNvSpPr>
          <p:nvPr>
            <p:ph type="title"/>
          </p:nvPr>
        </p:nvSpPr>
        <p:spPr>
          <a:xfrm>
            <a:off x="1547664" y="188640"/>
            <a:ext cx="7437512" cy="922114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Formy plagiátorství</a:t>
            </a:r>
          </a:p>
        </p:txBody>
      </p:sp>
      <p:sp>
        <p:nvSpPr>
          <p:cNvPr id="45059" name="Zástupný symbol pro obsah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968552"/>
          </a:xfrm>
        </p:spPr>
        <p:txBody>
          <a:bodyPr>
            <a:normAutofit fontScale="77500" lnSpcReduction="20000"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převzetí celého textu nebo části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textu jiného autora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    a vydávání za vlastní text bez uvedení citace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kopírování z jednoho nebo z více zdrojů (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mashup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drobné úpravy v kopírovaném textu 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okopírování obrázků, tabulek, grafů apod. bez uvedení citace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doslovné citáty bez uvozovek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(ne)vědomé opomenutí citace zdroje, který byl použit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nepřesné/chybné citování, které znemožňuje dohledání použitého zdroje</a:t>
            </a:r>
          </a:p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citování zdroje, který nebyl použit (vylepšování literatury)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citování vlastních prací bez zřejmé souvislosti s novým dílem</a:t>
            </a:r>
          </a:p>
          <a:p>
            <a:endParaRPr lang="cs-CZ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369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7992888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Citační</a:t>
            </a:r>
          </a:p>
          <a:p>
            <a:pPr algn="ctr">
              <a:buFontTx/>
              <a:buNone/>
            </a:pPr>
            <a:r>
              <a:rPr lang="cs-CZ" sz="8000" b="1" dirty="0" smtClean="0"/>
              <a:t>styly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66838" y="332656"/>
            <a:ext cx="7453634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chemeClr val="bg1"/>
                </a:solidFill>
              </a:rPr>
              <a:t>Citační styl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196752"/>
            <a:ext cx="7993062" cy="5472113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soubor pravidel určující, jak psát: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odkazy v textu 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použité literatury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stovky citačních stylů </a:t>
            </a:r>
          </a:p>
          <a:p>
            <a:pPr lvl="1"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oborové citační styly, citační styly vědeckých společností, citační styly jednotlivých časopisů …. 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každý citační styl má svá pravidla – manuály</a:t>
            </a:r>
          </a:p>
          <a:p>
            <a:pPr>
              <a:lnSpc>
                <a:spcPct val="110000"/>
              </a:lnSpc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vždy dodržujeme citační styl vydavatele/zadavatele práce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052737"/>
            <a:ext cx="8064896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Citační styl dle normy</a:t>
            </a:r>
          </a:p>
          <a:p>
            <a:pPr algn="ctr">
              <a:buFontTx/>
              <a:buNone/>
            </a:pPr>
            <a:r>
              <a:rPr lang="cs-CZ" sz="8000" b="1" dirty="0" smtClean="0"/>
              <a:t>ČSN ISO 690</a:t>
            </a:r>
          </a:p>
        </p:txBody>
      </p:sp>
    </p:spTree>
    <p:extLst>
      <p:ext uri="{BB962C8B-B14F-4D97-AF65-F5344CB8AC3E}">
        <p14:creationId xmlns:p14="http://schemas.microsoft.com/office/powerpoint/2010/main" val="129261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44624"/>
            <a:ext cx="7437512" cy="114300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Obsah přednášky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229600" cy="5184576"/>
          </a:xfrm>
        </p:spPr>
        <p:txBody>
          <a:bodyPr>
            <a:noAutofit/>
          </a:bodyPr>
          <a:lstStyle/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proč citujeme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norma ČSN ISO 690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citace v textu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bibliografické citace v seznamu literatury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příklady bibliografických citací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styly používané na FSS</a:t>
            </a:r>
          </a:p>
        </p:txBody>
      </p:sp>
    </p:spTree>
    <p:extLst>
      <p:ext uri="{BB962C8B-B14F-4D97-AF65-F5344CB8AC3E}">
        <p14:creationId xmlns:p14="http://schemas.microsoft.com/office/powerpoint/2010/main" val="104456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980728"/>
            <a:ext cx="8229600" cy="2448272"/>
          </a:xfrm>
        </p:spPr>
        <p:txBody>
          <a:bodyPr>
            <a:noAutofit/>
          </a:bodyPr>
          <a:lstStyle/>
          <a:p>
            <a:r>
              <a:rPr lang="cs-CZ" sz="8000" b="1" dirty="0"/>
              <a:t>Citace</a:t>
            </a:r>
            <a:br>
              <a:rPr lang="cs-CZ" sz="8000" b="1" dirty="0"/>
            </a:br>
            <a:r>
              <a:rPr lang="cs-CZ" sz="8000" b="1" dirty="0"/>
              <a:t>v </a:t>
            </a:r>
            <a:r>
              <a:rPr lang="cs-CZ" sz="8000" b="1" dirty="0" smtClean="0"/>
              <a:t>textu</a:t>
            </a:r>
            <a:endParaRPr lang="cs-CZ" sz="8000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3645024"/>
            <a:ext cx="8229600" cy="2409131"/>
          </a:xfrm>
          <a:noFill/>
        </p:spPr>
        <p:txBody>
          <a:bodyPr anchor="ctr" anchorCtr="1">
            <a:normAutofit fontScale="40000" lnSpcReduction="20000"/>
          </a:bodyPr>
          <a:lstStyle/>
          <a:p>
            <a:pPr>
              <a:buFontTx/>
              <a:buNone/>
            </a:pPr>
            <a:r>
              <a:rPr lang="cs-CZ" sz="8000" b="1" dirty="0" smtClean="0"/>
              <a:t>3 možné metody, vždy vyberte jen jednu:</a:t>
            </a:r>
          </a:p>
          <a:p>
            <a:pPr>
              <a:buFontTx/>
              <a:buChar char="-"/>
            </a:pPr>
            <a:r>
              <a:rPr lang="cs-CZ" sz="8000" dirty="0" smtClean="0"/>
              <a:t>metoda jméno-datum (harvardský styl)</a:t>
            </a:r>
          </a:p>
          <a:p>
            <a:pPr>
              <a:buFontTx/>
              <a:buChar char="-"/>
            </a:pPr>
            <a:r>
              <a:rPr lang="cs-CZ" sz="8000" dirty="0" smtClean="0"/>
              <a:t>metoda číselných odkazů</a:t>
            </a:r>
          </a:p>
          <a:p>
            <a:pPr>
              <a:buFontTx/>
              <a:buChar char="-"/>
            </a:pPr>
            <a:r>
              <a:rPr lang="cs-CZ" sz="8000" dirty="0" smtClean="0"/>
              <a:t>poznámky pod čarou</a:t>
            </a:r>
          </a:p>
        </p:txBody>
      </p:sp>
    </p:spTree>
    <p:extLst>
      <p:ext uri="{BB962C8B-B14F-4D97-AF65-F5344CB8AC3E}">
        <p14:creationId xmlns:p14="http://schemas.microsoft.com/office/powerpoint/2010/main" val="1751083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26016"/>
            <a:ext cx="7128792" cy="1008112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268760"/>
            <a:ext cx="8075240" cy="5328592"/>
          </a:xfrm>
        </p:spPr>
        <p:txBody>
          <a:bodyPr>
            <a:normAutofit fontScale="85000" lnSpcReduction="20000"/>
          </a:bodyPr>
          <a:lstStyle/>
          <a:p>
            <a:r>
              <a:rPr lang="cs-CZ" b="1" dirty="0">
                <a:latin typeface="Arial" panose="020B0604020202020204" pitchFamily="34" charset="0"/>
              </a:rPr>
              <a:t>(příjmení autora, rok, strana)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2003, s. 33)</a:t>
            </a:r>
          </a:p>
          <a:p>
            <a:r>
              <a:rPr lang="cs-CZ" dirty="0">
                <a:latin typeface="Arial" panose="020B0604020202020204" pitchFamily="34" charset="0"/>
              </a:rPr>
              <a:t>strana je povinná u tištěných zdrojů, u el. zdrojů není nutno uvádět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(Šimoník, 2003)</a:t>
            </a:r>
          </a:p>
          <a:p>
            <a:r>
              <a:rPr lang="cs-CZ" dirty="0">
                <a:latin typeface="Arial" panose="020B0604020202020204" pitchFamily="34" charset="0"/>
              </a:rPr>
              <a:t>více autorů – nutné uvádět vždy prvního, možné uvést všechny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(Fiala a Pitrová, 2009, s. 125)</a:t>
            </a:r>
          </a:p>
          <a:p>
            <a:r>
              <a:rPr lang="cs-CZ" dirty="0">
                <a:latin typeface="Arial" panose="020B0604020202020204" pitchFamily="34" charset="0"/>
              </a:rPr>
              <a:t>pokud je autorem korporace (organizace), uvedeme její </a:t>
            </a:r>
            <a:r>
              <a:rPr lang="cs-CZ" dirty="0" smtClean="0">
                <a:latin typeface="Arial" panose="020B0604020202020204" pitchFamily="34" charset="0"/>
              </a:rPr>
              <a:t>jméno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(Adobe </a:t>
            </a:r>
            <a:r>
              <a:rPr lang="cs-CZ" dirty="0" err="1">
                <a:solidFill>
                  <a:srgbClr val="7030A0"/>
                </a:solidFill>
                <a:latin typeface="Arial" panose="020B0604020202020204" pitchFamily="34" charset="0"/>
              </a:rPr>
              <a:t>Creative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 Team, 2011)</a:t>
            </a:r>
          </a:p>
          <a:p>
            <a:r>
              <a:rPr lang="cs-CZ" dirty="0">
                <a:latin typeface="Arial" panose="020B0604020202020204" pitchFamily="34" charset="0"/>
              </a:rPr>
              <a:t>chybí-li autor i korporace, pak uvádíme název, </a:t>
            </a:r>
            <a:br>
              <a:rPr lang="cs-CZ" dirty="0">
                <a:latin typeface="Arial" panose="020B0604020202020204" pitchFamily="34" charset="0"/>
              </a:rPr>
            </a:br>
            <a:r>
              <a:rPr lang="cs-CZ" dirty="0">
                <a:latin typeface="Arial" panose="020B0604020202020204" pitchFamily="34" charset="0"/>
              </a:rPr>
              <a:t>u dlouhých názvů uvádíme jen první slova 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(Média a realita, 2004, s. 18)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7909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601216" y="1268760"/>
            <a:ext cx="8229600" cy="5112568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více děl od jednoho autora ze stejného roku:</a:t>
            </a:r>
          </a:p>
          <a:p>
            <a:pPr lvl="1"/>
            <a:r>
              <a:rPr lang="cs-CZ" sz="2600" dirty="0">
                <a:latin typeface="Arial" panose="020B0604020202020204" pitchFamily="34" charset="0"/>
              </a:rPr>
              <a:t>v bibliografické citaci i v odkazu v textu se za rok vkládá index (písmeno </a:t>
            </a:r>
            <a:r>
              <a:rPr lang="cs-CZ" sz="2600" dirty="0" err="1">
                <a:latin typeface="Arial" panose="020B0604020202020204" pitchFamily="34" charset="0"/>
              </a:rPr>
              <a:t>a,b,c,d</a:t>
            </a:r>
            <a:r>
              <a:rPr lang="cs-CZ" sz="2600" dirty="0">
                <a:latin typeface="Arial" panose="020B0604020202020204" pitchFamily="34" charset="0"/>
              </a:rPr>
              <a:t>,...)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(Průcha, 2003b, s. 54)</a:t>
            </a:r>
          </a:p>
          <a:p>
            <a:r>
              <a:rPr lang="cs-CZ" dirty="0">
                <a:latin typeface="Arial" panose="020B0604020202020204" pitchFamily="34" charset="0"/>
              </a:rPr>
              <a:t>odkazy se můžou vkládat různě do věty za citát či parafrázi, na konci věty se dá před tečku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... převzatý text dáváme do uvozovek (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, 2008) nebo je lze i jinak zvýraznit (Cihlář, 2011). </a:t>
            </a:r>
          </a:p>
          <a:p>
            <a:r>
              <a:rPr lang="cs-CZ" dirty="0">
                <a:latin typeface="Arial" panose="020B0604020202020204" pitchFamily="34" charset="0"/>
              </a:rPr>
              <a:t>odkazy na více zdrojů u jedné informace dáváme do jedné závorky</a:t>
            </a: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(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Bratková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, 2008; Cihlář, 2011)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7139136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Metoda jméno-datum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pokud je ve větě uvedeno příjmení citovaného autora, vypouštíme ho ze závorky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... a tento pojem definuje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</a:rPr>
              <a:t>Šimoník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(2003, s. 34) takto,....</a:t>
            </a:r>
          </a:p>
          <a:p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847744" cy="922114"/>
          </a:xfrm>
        </p:spPr>
        <p:txBody>
          <a:bodyPr>
            <a:noAutofit/>
          </a:bodyPr>
          <a:lstStyle/>
          <a:p>
            <a:r>
              <a:rPr lang="cs-CZ" sz="3000" b="1" dirty="0" smtClean="0">
                <a:solidFill>
                  <a:schemeClr val="bg1"/>
                </a:solidFill>
              </a:rPr>
              <a:t>Seznam literatury u metody</a:t>
            </a:r>
            <a:r>
              <a:rPr lang="cs-CZ" sz="3200" b="1" dirty="0" smtClean="0">
                <a:solidFill>
                  <a:schemeClr val="bg1"/>
                </a:solidFill>
              </a:rPr>
              <a:t> jméno-datum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424936" cy="5328592"/>
          </a:xfrm>
        </p:spPr>
        <p:txBody>
          <a:bodyPr>
            <a:normAutofit fontScale="92500" lnSpcReduction="20000"/>
          </a:bodyPr>
          <a:lstStyle/>
          <a:p>
            <a:r>
              <a:rPr lang="cs-CZ" sz="2600" dirty="0">
                <a:latin typeface="Arial" panose="020B0604020202020204" pitchFamily="34" charset="0"/>
              </a:rPr>
              <a:t>v soupisu použité literatury je rok hned za autory (pokud není autor, tak za názvem), rok vydání se dále ve vydavatelských údajích neuvádí</a:t>
            </a:r>
          </a:p>
          <a:p>
            <a:pPr lvl="1">
              <a:lnSpc>
                <a:spcPct val="120000"/>
              </a:lnSpc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 a Markéta PITROVÁ, 2009.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22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kultury. ISBN 9788073251802.</a:t>
            </a:r>
          </a:p>
          <a:p>
            <a:pPr lvl="1">
              <a:lnSpc>
                <a:spcPct val="120000"/>
              </a:lnSpc>
            </a:pP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Oldřich, 2003. 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MSD. ISBN 80-86633-04-7.</a:t>
            </a:r>
          </a:p>
          <a:p>
            <a:pPr lvl="1">
              <a:lnSpc>
                <a:spcPct val="120000"/>
              </a:lnSpc>
            </a:pP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Média a realita,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2004. Brno: Masarykova univerzita. </a:t>
            </a:r>
            <a:r>
              <a:rPr lang="cs-CZ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</a:rPr>
              <a:t>pokud je v citaci celé datum, pak celé datum uvádíme v nakladatelských údajích, za jméno autora píšeme pouze </a:t>
            </a:r>
            <a:r>
              <a:rPr lang="cs-CZ" sz="2600" dirty="0" smtClean="0">
                <a:latin typeface="Arial" panose="020B0604020202020204" pitchFamily="34" charset="0"/>
              </a:rPr>
              <a:t>rok</a:t>
            </a:r>
            <a:endParaRPr lang="cs-CZ" sz="2600" dirty="0">
              <a:latin typeface="Arial" panose="020B0604020202020204" pitchFamily="34" charset="0"/>
            </a:endParaRPr>
          </a:p>
          <a:p>
            <a:pPr lvl="1"/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Gabriela, 2010. Rozvoj kompetencí studentů ve vzdělávání.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Inflow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: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information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2200" i="1" dirty="0" err="1">
                <a:solidFill>
                  <a:srgbClr val="7030A0"/>
                </a:solidFill>
                <a:latin typeface="Arial" panose="020B0604020202020204" pitchFamily="34" charset="0"/>
              </a:rPr>
              <a:t>journal</a:t>
            </a:r>
            <a:r>
              <a:rPr lang="cs-CZ" sz="2200" i="1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sz="2200" dirty="0">
                <a:solidFill>
                  <a:srgbClr val="7030A0"/>
                </a:solidFill>
                <a:latin typeface="Arial" panose="020B0604020202020204" pitchFamily="34" charset="0"/>
              </a:rPr>
              <a:t>[online]. Brno, 02. 07. 2010, roč. 3, č. 7 [cit. 2016-10-10]. Dostupné z: http://www.inflow.cz/printpdf/10835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339752" y="27856"/>
            <a:ext cx="6275040" cy="1024880"/>
          </a:xfrm>
        </p:spPr>
        <p:txBody>
          <a:bodyPr>
            <a:normAutofit fontScale="90000"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Metoda </a:t>
            </a:r>
            <a:r>
              <a:rPr lang="cs-CZ" sz="3600" b="1" dirty="0" smtClean="0">
                <a:solidFill>
                  <a:schemeClr val="bg1"/>
                </a:solidFill>
              </a:rPr>
              <a:t>jméno-datum  </a:t>
            </a:r>
            <a:br>
              <a:rPr lang="cs-CZ" sz="3600" b="1" dirty="0" smtClean="0">
                <a:solidFill>
                  <a:schemeClr val="bg1"/>
                </a:solidFill>
              </a:rPr>
            </a:br>
            <a:r>
              <a:rPr lang="cs-CZ" sz="3600" b="1" dirty="0" smtClean="0">
                <a:solidFill>
                  <a:schemeClr val="bg1"/>
                </a:solidFill>
              </a:rPr>
              <a:t>příklady</a:t>
            </a:r>
            <a:endParaRPr lang="cs-CZ" sz="3600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2"/>
            <a:ext cx="6704776" cy="5480889"/>
          </a:xfrm>
        </p:spPr>
      </p:pic>
    </p:spTree>
    <p:extLst>
      <p:ext uri="{BB962C8B-B14F-4D97-AF65-F5344CB8AC3E}">
        <p14:creationId xmlns:p14="http://schemas.microsoft.com/office/powerpoint/2010/main" val="6692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735" y="116632"/>
            <a:ext cx="6944089" cy="101297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Číslování citací </a:t>
            </a:r>
            <a:endParaRPr lang="cs-CZ" sz="3000" b="1" dirty="0" smtClean="0">
              <a:solidFill>
                <a:schemeClr val="bg1"/>
              </a:solidFill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9606"/>
            <a:ext cx="8229600" cy="5395738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každá bibliografická citace má své jedinečné číslo v seznamu použité literatury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FIALA,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…</a:t>
            </a:r>
            <a:b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>
              <a:lnSpc>
                <a:spcPct val="110000"/>
              </a:lnSpc>
              <a:spcBef>
                <a:spcPts val="1200"/>
              </a:spcBef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KRATOCHVÍL, Zdeněk.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Kvalitativní výzkum …</a:t>
            </a:r>
            <a:b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9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9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48. ŠIMONÍK, 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….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číslo citace se použije v textu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což s sebou může přinášet problémy (25, s. 158).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..., toto ale není dle Šimoníka (48) přípustné.</a:t>
            </a:r>
          </a:p>
          <a:p>
            <a:pPr>
              <a:lnSpc>
                <a:spcPct val="110000"/>
              </a:lnSpc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více odkazů u jedné informace</a:t>
            </a:r>
          </a:p>
          <a:p>
            <a:pPr lvl="1">
              <a:lnSpc>
                <a:spcPct val="90000"/>
              </a:lnSpc>
            </a:pP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(25, s. 158; 48) </a:t>
            </a:r>
          </a:p>
          <a:p>
            <a:r>
              <a:rPr lang="cs-CZ" dirty="0">
                <a:latin typeface="Arial" panose="020B0604020202020204" pitchFamily="34" charset="0"/>
              </a:rPr>
              <a:t>typ závorky – zpravidla kulaté závorky, možnost zvolit jiné, ale nutné dodržet v celé práci jeden styl</a:t>
            </a:r>
          </a:p>
          <a:p>
            <a:pPr marL="0" indent="0">
              <a:spcBef>
                <a:spcPts val="1200"/>
              </a:spcBef>
              <a:buNone/>
            </a:pPr>
            <a:endParaRPr lang="cs-CZ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627784" y="44624"/>
            <a:ext cx="6059016" cy="86409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Číslování </a:t>
            </a:r>
            <a:r>
              <a:rPr lang="cs-CZ" b="1" dirty="0" smtClean="0">
                <a:solidFill>
                  <a:schemeClr val="bg1"/>
                </a:solidFill>
              </a:rPr>
              <a:t>citací – příklady</a:t>
            </a:r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079" y="1125538"/>
            <a:ext cx="6650667" cy="5543550"/>
          </a:xfrm>
        </p:spPr>
      </p:pic>
    </p:spTree>
    <p:extLst>
      <p:ext uri="{BB962C8B-B14F-4D97-AF65-F5344CB8AC3E}">
        <p14:creationId xmlns:p14="http://schemas.microsoft.com/office/powerpoint/2010/main" val="30706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Nadpis 1"/>
          <p:cNvSpPr>
            <a:spLocks noGrp="1"/>
          </p:cNvSpPr>
          <p:nvPr>
            <p:ph type="title" idx="4294967295"/>
          </p:nvPr>
        </p:nvSpPr>
        <p:spPr>
          <a:xfrm>
            <a:off x="1835696" y="332656"/>
            <a:ext cx="7200800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8675" name="Zástupný symbol pro obsah 2"/>
          <p:cNvSpPr>
            <a:spLocks noGrp="1"/>
          </p:cNvSpPr>
          <p:nvPr>
            <p:ph idx="4294967295"/>
          </p:nvPr>
        </p:nvSpPr>
        <p:spPr>
          <a:xfrm>
            <a:off x="395536" y="1196753"/>
            <a:ext cx="8424936" cy="5256584"/>
          </a:xfrm>
        </p:spPr>
        <p:txBody>
          <a:bodyPr>
            <a:normAutofit fontScale="92500"/>
          </a:bodyPr>
          <a:lstStyle/>
          <a:p>
            <a:r>
              <a:rPr lang="cs-CZ" dirty="0">
                <a:latin typeface="Arial" panose="020B0604020202020204" pitchFamily="34" charset="0"/>
              </a:rPr>
              <a:t>funkce vložit poznámku pod čarou ve Wordu</a:t>
            </a:r>
          </a:p>
          <a:p>
            <a:pPr marL="457200" lvl="1" indent="0">
              <a:buNone/>
            </a:pP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Například Průcha</a:t>
            </a:r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definuje tento termín ... Problémem se zabývá i Šimoník</a:t>
            </a:r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 2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…</a:t>
            </a:r>
            <a:endParaRPr lang="cs-CZ" sz="2600" baseline="300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pod čarou zkrácená citace</a:t>
            </a:r>
          </a:p>
          <a:p>
            <a:pPr lvl="1"/>
            <a:r>
              <a:rPr lang="cs-CZ" b="1" dirty="0">
                <a:latin typeface="Arial" panose="020B0604020202020204" pitchFamily="34" charset="0"/>
              </a:rPr>
              <a:t> příjmení a jméno autora/autorů, </a:t>
            </a:r>
            <a:r>
              <a:rPr lang="cs-CZ" b="1" i="1" dirty="0">
                <a:latin typeface="Arial" panose="020B0604020202020204" pitchFamily="34" charset="0"/>
              </a:rPr>
              <a:t>název</a:t>
            </a:r>
            <a:r>
              <a:rPr lang="cs-CZ" b="1" dirty="0">
                <a:latin typeface="Arial" panose="020B0604020202020204" pitchFamily="34" charset="0"/>
              </a:rPr>
              <a:t>, strana</a:t>
            </a:r>
          </a:p>
          <a:p>
            <a:pPr lvl="1"/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1 </a:t>
            </a:r>
            <a:r>
              <a:rPr lang="cs-CZ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PRŮCHA, Jan. </a:t>
            </a:r>
            <a:r>
              <a:rPr lang="cs-CZ" sz="2600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Pedagogický slovník</a:t>
            </a:r>
            <a:r>
              <a:rPr lang="cs-CZ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, 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s. 124.</a:t>
            </a:r>
          </a:p>
          <a:p>
            <a:pPr lvl="1"/>
            <a:r>
              <a:rPr lang="cs-CZ" sz="2600" baseline="30000" dirty="0">
                <a:solidFill>
                  <a:srgbClr val="7030A0"/>
                </a:solidFill>
                <a:latin typeface="Arial" panose="020B0604020202020204" pitchFamily="34" charset="0"/>
              </a:rPr>
              <a:t>2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ŠIMONÍK,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Oldřich.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Úvod do školní </a:t>
            </a:r>
            <a:r>
              <a:rPr lang="cs-CZ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didaktiky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  <a:endParaRPr lang="cs-CZ" sz="2600" dirty="0">
              <a:solidFill>
                <a:srgbClr val="7030A0"/>
              </a:solidFill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pokud je autorem korporace, uvedeme její </a:t>
            </a:r>
            <a:r>
              <a:rPr lang="cs-CZ" dirty="0" smtClean="0">
                <a:latin typeface="Arial" panose="020B0604020202020204" pitchFamily="34" charset="0"/>
              </a:rPr>
              <a:t>jméno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Adobe </a:t>
            </a:r>
            <a:r>
              <a:rPr lang="cs-CZ" sz="2600" dirty="0" err="1">
                <a:solidFill>
                  <a:srgbClr val="7030A0"/>
                </a:solidFill>
                <a:latin typeface="Arial" panose="020B0604020202020204" pitchFamily="34" charset="0"/>
              </a:rPr>
              <a:t>Creative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Team. </a:t>
            </a:r>
            <a:r>
              <a:rPr lang="cs-CZ" sz="2600" i="1" dirty="0">
                <a:solidFill>
                  <a:srgbClr val="7030A0"/>
                </a:solidFill>
                <a:latin typeface="Arial" panose="020B0604020202020204" pitchFamily="34" charset="0"/>
              </a:rPr>
              <a:t>Adobe InDesign CS5,  s. 188.</a:t>
            </a:r>
            <a:r>
              <a:rPr lang="cs-CZ" sz="2600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cs-CZ" dirty="0">
                <a:latin typeface="Arial" panose="020B0604020202020204" pitchFamily="34" charset="0"/>
              </a:rPr>
              <a:t>bez autora i korporace =&gt; jen název</a:t>
            </a:r>
          </a:p>
          <a:p>
            <a:pPr lvl="1"/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</a:rPr>
              <a:t>Média a realita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cs-CZ" dirty="0">
                <a:latin typeface="Arial" panose="020B0604020202020204" pitchFamily="34" charset="0"/>
              </a:rPr>
              <a:t>u částí dokumentů (např. u článků) není název kurzívou</a:t>
            </a:r>
          </a:p>
          <a:p>
            <a:pPr lvl="1"/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SRBECKÁ, Gabriela. Rozvoj kompetencí studentů ve vzdělávání.</a:t>
            </a:r>
          </a:p>
          <a:p>
            <a:r>
              <a:rPr lang="cs-CZ" dirty="0">
                <a:latin typeface="Arial" panose="020B0604020202020204" pitchFamily="34" charset="0"/>
              </a:rPr>
              <a:t>každá citace má vždy nové číslo</a:t>
            </a:r>
          </a:p>
          <a:p>
            <a:r>
              <a:rPr lang="cs-CZ" dirty="0">
                <a:latin typeface="Arial" panose="020B0604020202020204" pitchFamily="34" charset="0"/>
              </a:rPr>
              <a:t>citaci lze vkládat kamkoliv do věty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hned za citovanou pasáž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na konci věty před tečku</a:t>
            </a:r>
          </a:p>
          <a:p>
            <a:pPr lvl="1"/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755576" y="1052737"/>
            <a:ext cx="7632700" cy="4680520"/>
          </a:xfrm>
          <a:noFill/>
        </p:spPr>
        <p:txBody>
          <a:bodyPr anchor="ctr" anchorCtr="1"/>
          <a:lstStyle/>
          <a:p>
            <a:pPr algn="ctr">
              <a:buFontTx/>
              <a:buNone/>
            </a:pPr>
            <a:r>
              <a:rPr lang="cs-CZ" sz="8000" b="1" dirty="0" smtClean="0">
                <a:latin typeface="+mj-lt"/>
              </a:rPr>
              <a:t>Úvod</a:t>
            </a:r>
          </a:p>
          <a:p>
            <a:pPr algn="ctr">
              <a:buFontTx/>
              <a:buNone/>
            </a:pPr>
            <a:r>
              <a:rPr lang="cs-CZ" sz="4400" b="1" dirty="0" smtClean="0">
                <a:latin typeface="+mj-lt"/>
              </a:rPr>
              <a:t>základní termíny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Poznámky pod čarou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latin typeface="Arial" panose="020B0604020202020204" pitchFamily="34" charset="0"/>
              </a:rPr>
              <a:t>odkazy na stejný zdroj pod sebou – </a:t>
            </a:r>
            <a:r>
              <a:rPr lang="cs-CZ" dirty="0" smtClean="0">
                <a:latin typeface="Arial" panose="020B0604020202020204" pitchFamily="34" charset="0"/>
              </a:rPr>
              <a:t>tamtéž</a:t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720000" lvl="1" indent="-360000">
              <a:buNone/>
            </a:pPr>
            <a:r>
              <a:rPr lang="cs-CZ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25)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 a Markéta PITROVÁ. 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s. 18</a:t>
            </a:r>
            <a:r>
              <a:rPr lang="cs-CZ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720000" lvl="1" indent="-360000">
              <a:buNone/>
            </a:pPr>
            <a:r>
              <a:rPr lang="cs-CZ" baseline="300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26)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dirty="0" smtClean="0">
                <a:solidFill>
                  <a:srgbClr val="7030A0"/>
                </a:solidFill>
                <a:latin typeface="Arial" panose="020B0604020202020204" pitchFamily="34" charset="0"/>
              </a:rPr>
              <a:t>tamtéž</a:t>
            </a:r>
            <a:r>
              <a:rPr lang="cs-CZ" dirty="0">
                <a:solidFill>
                  <a:srgbClr val="7030A0"/>
                </a:solidFill>
                <a:latin typeface="Arial" panose="020B0604020202020204" pitchFamily="34" charset="0"/>
              </a:rPr>
              <a:t>, s. 25.</a:t>
            </a:r>
          </a:p>
          <a:p>
            <a:pPr marL="457200" lvl="1" indent="0">
              <a:buNone/>
            </a:pPr>
            <a:endParaRPr lang="cs-CZ" dirty="0"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44624"/>
            <a:ext cx="6552728" cy="1143000"/>
          </a:xfrm>
        </p:spPr>
        <p:txBody>
          <a:bodyPr>
            <a:normAutofit/>
          </a:bodyPr>
          <a:lstStyle/>
          <a:p>
            <a:r>
              <a:rPr lang="cs-CZ" sz="3600" b="1" dirty="0">
                <a:solidFill>
                  <a:schemeClr val="bg1"/>
                </a:solidFill>
              </a:rPr>
              <a:t>Poznámky pod </a:t>
            </a:r>
            <a:r>
              <a:rPr lang="cs-CZ" sz="3600" b="1" dirty="0" smtClean="0">
                <a:solidFill>
                  <a:schemeClr val="bg1"/>
                </a:solidFill>
              </a:rPr>
              <a:t>čarou - příklady</a:t>
            </a:r>
            <a:endParaRPr lang="cs-CZ" sz="3600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5711454" cy="5480254"/>
          </a:xfrm>
        </p:spPr>
      </p:pic>
    </p:spTree>
    <p:extLst>
      <p:ext uri="{BB962C8B-B14F-4D97-AF65-F5344CB8AC3E}">
        <p14:creationId xmlns:p14="http://schemas.microsoft.com/office/powerpoint/2010/main" val="390733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 fontScale="92500" lnSpcReduction="10000"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Úprava abecedního seznamu </a:t>
            </a:r>
          </a:p>
          <a:p>
            <a:pPr algn="ctr">
              <a:buFontTx/>
              <a:buNone/>
            </a:pPr>
            <a:r>
              <a:rPr lang="cs-CZ" sz="8000" b="1" dirty="0" smtClean="0"/>
              <a:t>bibliografických citací</a:t>
            </a:r>
          </a:p>
        </p:txBody>
      </p:sp>
    </p:spTree>
    <p:extLst>
      <p:ext uri="{BB962C8B-B14F-4D97-AF65-F5344CB8AC3E}">
        <p14:creationId xmlns:p14="http://schemas.microsoft.com/office/powerpoint/2010/main" val="2310679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13284" y="116632"/>
            <a:ext cx="7139136" cy="1008112"/>
          </a:xfrm>
        </p:spPr>
        <p:txBody>
          <a:bodyPr>
            <a:normAutofit/>
          </a:bodyPr>
          <a:lstStyle/>
          <a:p>
            <a:r>
              <a:rPr lang="cs-CZ" sz="4000" b="1" dirty="0" smtClean="0">
                <a:solidFill>
                  <a:schemeClr val="bg1"/>
                </a:solidFill>
              </a:rPr>
              <a:t>Seznam bibliografických citací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544616"/>
          </a:xfrm>
        </p:spPr>
        <p:txBody>
          <a:bodyPr>
            <a:normAutofit fontScale="55000" lnSpcReduction="20000"/>
          </a:bodyPr>
          <a:lstStyle/>
          <a:p>
            <a:r>
              <a:rPr lang="cs-CZ" sz="3600" dirty="0" smtClean="0">
                <a:latin typeface="Arial" panose="020B0604020202020204" pitchFamily="34" charset="0"/>
              </a:rPr>
              <a:t>abecední řazení podle příjmení prvního autora, u korporace podle prvního slova z jména korporace, u děl bez autora podle prvního významového slova v názvu</a:t>
            </a:r>
          </a:p>
          <a:p>
            <a:r>
              <a:rPr lang="cs-CZ" sz="3600" dirty="0" smtClean="0">
                <a:latin typeface="Arial" panose="020B0604020202020204" pitchFamily="34" charset="0"/>
              </a:rPr>
              <a:t>více děl od stejného autora řadíme chronologicky od nejstaršího</a:t>
            </a:r>
          </a:p>
          <a:p>
            <a:r>
              <a:rPr lang="cs-CZ" sz="3600" dirty="0" smtClean="0">
                <a:latin typeface="Arial" panose="020B0604020202020204" pitchFamily="34" charset="0"/>
              </a:rPr>
              <a:t>citace jednoho autora předchází citacím děl více autorů, které začínají stejným jménem</a:t>
            </a:r>
          </a:p>
          <a:p>
            <a:r>
              <a:rPr lang="cs-CZ" sz="3600" dirty="0">
                <a:latin typeface="Arial" panose="020B0604020202020204" pitchFamily="34" charset="0"/>
              </a:rPr>
              <a:t>citace více autorů, které začínají stejným jménem, se řadí </a:t>
            </a:r>
            <a:r>
              <a:rPr lang="cs-CZ" sz="3600" dirty="0" smtClean="0">
                <a:latin typeface="Arial" panose="020B0604020202020204" pitchFamily="34" charset="0"/>
              </a:rPr>
              <a:t>chronologicky</a:t>
            </a:r>
            <a:r>
              <a:rPr lang="cs-CZ" dirty="0" smtClean="0">
                <a:latin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>
              <a:latin typeface="Arial" panose="020B0604020202020204" pitchFamily="34" charset="0"/>
            </a:endParaRP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Občané, demokraté a straníci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Centrum pro studium demokracie a kultury, 2015. ISBN 978-80-7325-355-4.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Rozum a odvaha: jak čelit současným výzvám a krizím Evropy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Brno: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2017. ISBN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978-80-7485-131-5.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FIALA, Petr, Miroslav MAREŠ a Petr SOKOL. </a:t>
            </a:r>
            <a:r>
              <a:rPr lang="cs-CZ" sz="3100" i="1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Eurostrany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politické strany na evropské úrovni.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Brno: Společnost pro odbornou literaturu -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2007.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ISBN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978-80-87029-05-3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 a Markéta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PITROVÁ.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Evropská unie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2., dopl. a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aktualiz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vyd. Brno: Centrum pro studium demokracie a 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kultury, 2009.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ISBN 9788073251802.</a:t>
            </a:r>
          </a:p>
          <a:p>
            <a:pPr marL="457200" lvl="1" indent="0">
              <a:spcAft>
                <a:spcPts val="600"/>
              </a:spcAft>
              <a:buNone/>
            </a:pP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FIALA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Petr a Miroslav BALAŠTÍK. </a:t>
            </a:r>
            <a:r>
              <a:rPr lang="cs-CZ" sz="3100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Profesor na frontové </a:t>
            </a:r>
            <a:r>
              <a:rPr lang="cs-CZ" sz="3100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linii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Brno: Host,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Barrister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3100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Principal</a:t>
            </a:r>
            <a:r>
              <a:rPr lang="cs-CZ" sz="31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2017. ISBN 978-80-7577-217-6</a:t>
            </a:r>
            <a:r>
              <a:rPr lang="cs-CZ" sz="31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cs-CZ" sz="3100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49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052737"/>
            <a:ext cx="8136904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Bibliografické citace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Zásady citování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jednotný styl všech citací </a:t>
            </a:r>
          </a:p>
          <a:p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pořadí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údajů dané citačním stylem 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údaje přebíráme z citovaného dokumentu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pokud údaj chybí, zkusíme dohledat z jiných zdrojů nebo odhadneme 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[tyto údaje se zapisují v hranatých závorkách]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příp. údaj vynecháme</a:t>
            </a: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údaje zapisujeme v jazyce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dokumentu; stránkování a poznámky uvádíme v jazyce, v kterém píšeme práci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transliterace do latinky</a:t>
            </a:r>
          </a:p>
        </p:txBody>
      </p:sp>
    </p:spTree>
    <p:extLst>
      <p:ext uri="{BB962C8B-B14F-4D97-AF65-F5344CB8AC3E}">
        <p14:creationId xmlns:p14="http://schemas.microsoft.com/office/powerpoint/2010/main" val="35197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057508"/>
            <a:ext cx="8352928" cy="55670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Tvůrce/tvůrci části dokumentu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části dokumentu </a:t>
            </a:r>
          </a:p>
          <a:p>
            <a:pPr lvl="1"/>
            <a:r>
              <a:rPr lang="cs-CZ" sz="16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název a podnázev části dokumentu nepíšeme kurzívou</a:t>
            </a:r>
            <a:r>
              <a:rPr lang="cs-CZ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0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00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Tvůrce/tvůrci (autoři/korporace) – primární odpovědnost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příjmení vždy velkými písmeny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autory zapisujeme v podobě a v pořadí, v jakém jsou uvedeny v dokumentu,  ale jméno prvního autora je v invertované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podobě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jeden autor: PŘÍJMENÍ, Jméno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více autorů: PŘÍJMENÍ, Jméno, Jméno PŘÍJMENÍ  a Jméno PŘÍJMENÍ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hodně autorů – uvádíme prvního a zkratku „et al“ nebo českou „aj.“ „a kol.“: PŘÍJMENÍ, Jméno et al.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 editorů,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redaktorů atd.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uvádíme jejich roli za jménem: PŘÍJMENÍ, Jméno,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autorem je korporace: JMÉNO KORPORACE</a:t>
            </a:r>
          </a:p>
          <a:p>
            <a:pPr>
              <a:lnSpc>
                <a:spcPct val="100000"/>
              </a:lnSpc>
            </a:pPr>
            <a:r>
              <a:rPr lang="cs-CZ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Název: </a:t>
            </a:r>
            <a:r>
              <a:rPr lang="cs-CZ" sz="20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píšeme kurzívou 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dlouhý název lze zkrátit, vynechaná slova nahradíme třemi tečkami</a:t>
            </a:r>
          </a:p>
          <a:p>
            <a:pPr lvl="1"/>
            <a:r>
              <a:rPr lang="cs-CZ" sz="1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(nepovinný údaj) 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oddělujeme od názvu dvojtečkou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chybějící název – v hranatých závorkách uvedeme náhradní název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7020272" y="1057508"/>
            <a:ext cx="2123728" cy="936104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cs-CZ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Pouze u částí dokumentu (článek, příspěvek …)</a:t>
            </a:r>
            <a:br>
              <a:rPr lang="cs-CZ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1200" b="1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Povinné údaje, pokud jsou </a:t>
            </a:r>
            <a:b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dokumentu uvedeny</a:t>
            </a:r>
          </a:p>
          <a:p>
            <a:pPr algn="l" fontAlgn="auto">
              <a:spcAft>
                <a:spcPts val="0"/>
              </a:spcAft>
            </a:pPr>
            <a:endParaRPr lang="cs-CZ" sz="1200" b="1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 fontAlgn="auto">
              <a:spcAft>
                <a:spcPts val="0"/>
              </a:spcAft>
            </a:pPr>
            <a:r>
              <a:rPr lang="cs-CZ" sz="12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Nepovinné údaje</a:t>
            </a:r>
            <a:endParaRPr lang="cs-CZ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5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24744"/>
            <a:ext cx="8352928" cy="55446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Typ nosiče (povinný u jiných než tištěných dokumentů)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píšeme v hranatých závorkách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], [CD],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[DVD]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 / verze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povinný údaj, ale není nutné uvádět pokud se jedná o první vydání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zápis lze zkracovat:</a:t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2. doplněné vydání = 2. dopl. vyd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3rd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= 3rd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Další tvůrce – sekundární odpovědnost (nepovinný údaj)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překladatel, ilustrátor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příjmení píšeme velkými písmeny, např.: Přel. Martin HILSKÝ.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Místo vydání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více míst vydání uvádíme jen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první</a:t>
            </a: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do kulaté závorky za místo lze napsat upřesnění, např. Virginia (Nevada)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Nakladatel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nezapisujeme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zkratku obchodního označení (s.r.o., Ltd., aj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.),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křestní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jména a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slova jako “a syn” atd.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a. s. =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Grada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John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Sons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cs-CZ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Wiley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2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41905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Obecná struktura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24744"/>
            <a:ext cx="8280920" cy="5544616"/>
          </a:xfrm>
        </p:spPr>
        <p:txBody>
          <a:bodyPr>
            <a:normAutofit fontScale="92500"/>
          </a:bodyPr>
          <a:lstStyle/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vydání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rok vydání, pokud je uvedeno můžeme uvést celé datum (především u online zdrojů)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 článků z novin zapisujeme vždy celé datum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pokud přebíráme datum z copyrightu, zapisujeme: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c2016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nebo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©2016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chybějí datum - dohledat z jiných zdrojů, odhadnout (zapisujeme v hranatých závorkách), např. [cca 1975], nebo lze zapsat [b. r.] , příp. údaj vynecháme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Číslování (u článků z časopisů)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2005, vol. 12, no. 3   </a:t>
            </a:r>
            <a:r>
              <a:rPr lang="cs-CZ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nebo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2005, </a:t>
            </a:r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(3)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Strany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(u článků, příspěvků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cs-CZ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uvádíme lokaci článku/příspěvku v rámci dokumentu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Datum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aktualizace/revize (povinné u online zdrojů pokud je to uvedeno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Datum citování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(povinné u online zdrojů)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[cit. 2015-10-12]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Edice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Identifikátor (např.: ISBN, ISSN, DOI)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Dostupnost (povinné u online zdrojů)</a:t>
            </a:r>
          </a:p>
          <a:p>
            <a:pPr>
              <a:lnSpc>
                <a:spcPct val="100000"/>
              </a:lnSpc>
            </a:pPr>
            <a:r>
              <a:rPr lang="cs-CZ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</a:p>
        </p:txBody>
      </p:sp>
    </p:spTree>
    <p:extLst>
      <p:ext uri="{BB962C8B-B14F-4D97-AF65-F5344CB8AC3E}">
        <p14:creationId xmlns:p14="http://schemas.microsoft.com/office/powerpoint/2010/main" val="164472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idx="1"/>
          </p:nvPr>
        </p:nvSpPr>
        <p:spPr>
          <a:xfrm>
            <a:off x="395536" y="1124745"/>
            <a:ext cx="8136904" cy="4536504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Získávání údajů pro citace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624" y="44624"/>
            <a:ext cx="734481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Citát 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968552"/>
          </a:xfrm>
        </p:spPr>
        <p:txBody>
          <a:bodyPr>
            <a:normAutofit/>
          </a:bodyPr>
          <a:lstStyle/>
          <a:p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doslovné převzetí cizí myšlenky 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odlišení od vlastního textu</a:t>
            </a:r>
          </a:p>
          <a:p>
            <a:pPr lvl="1" eaLnBrk="1" hangingPunct="1"/>
            <a:r>
              <a:rPr lang="cs-CZ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uvozovky</a:t>
            </a:r>
          </a:p>
          <a:p>
            <a:pPr lvl="1" eaLnBrk="1" hangingPunct="1"/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změna stylu písma (kurzíva)</a:t>
            </a:r>
          </a:p>
          <a:p>
            <a:pPr lvl="1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delší text – více než 4-5 řádků</a:t>
            </a:r>
          </a:p>
          <a:p>
            <a:pPr lvl="2"/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samostatný odstavec 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odsazení (5pt)</a:t>
            </a:r>
          </a:p>
          <a:p>
            <a:pPr lvl="2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uvozovky, kurzíva</a:t>
            </a:r>
          </a:p>
          <a:p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</p:txBody>
      </p:sp>
    </p:spTree>
    <p:extLst>
      <p:ext uri="{BB962C8B-B14F-4D97-AF65-F5344CB8AC3E}">
        <p14:creationId xmlns:p14="http://schemas.microsoft.com/office/powerpoint/2010/main" val="391118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876256" cy="994122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Citování tištěných dokumentů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29600" cy="475252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citovaný text mít fyzicky u sebe</a:t>
            </a:r>
            <a:endParaRPr lang="en-US" dirty="0" smtClean="0">
              <a:latin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titulní list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rub titulního listu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tiráž a další místa v knize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</a:rPr>
              <a:t>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 smtClean="0">
                <a:latin typeface="Arial" panose="020B0604020202020204" pitchFamily="34" charset="0"/>
              </a:rPr>
              <a:t>p</a:t>
            </a:r>
            <a:r>
              <a:rPr lang="en-US" dirty="0" err="1" smtClean="0">
                <a:latin typeface="Arial" panose="020B0604020202020204" pitchFamily="34" charset="0"/>
              </a:rPr>
              <a:t>okud</a:t>
            </a:r>
            <a:r>
              <a:rPr lang="en-US" dirty="0" smtClean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</a:t>
            </a:r>
            <a:r>
              <a:rPr lang="cs-CZ" dirty="0" smtClean="0">
                <a:latin typeface="Arial" panose="020B0604020202020204" pitchFamily="34" charset="0"/>
              </a:rPr>
              <a:t>chybí a nelze jej dohledat:</a:t>
            </a:r>
            <a:endParaRPr lang="cs-CZ" dirty="0">
              <a:latin typeface="Arial" panose="020B0604020202020204" pitchFamily="34" charset="0"/>
            </a:endParaRP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nikdy nelze vynechat název!</a:t>
            </a:r>
            <a:endParaRPr lang="cs-CZ" dirty="0">
              <a:latin typeface="Arial" panose="020B0604020202020204" pitchFamily="34" charset="0"/>
            </a:endParaRPr>
          </a:p>
          <a:p>
            <a:pPr marL="457200" lvl="1" indent="0" eaLnBrk="1" hangingPunct="1">
              <a:buNone/>
            </a:pPr>
            <a:endParaRPr lang="cs-CZ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0888" y="260648"/>
            <a:ext cx="6923112" cy="792088"/>
          </a:xfrm>
        </p:spPr>
        <p:txBody>
          <a:bodyPr>
            <a:normAutofit/>
          </a:bodyPr>
          <a:lstStyle/>
          <a:p>
            <a:pPr eaLnBrk="1" hangingPunct="1"/>
            <a:r>
              <a:rPr lang="cs-CZ" sz="3400" b="1" dirty="0" smtClean="0">
                <a:solidFill>
                  <a:schemeClr val="bg1"/>
                </a:solidFill>
              </a:rPr>
              <a:t>Citování elektronických dokumentů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problém nalezení bibliografických informací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</a:rPr>
              <a:t>zdroje informací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nadpisy</a:t>
            </a: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hlavička, </a:t>
            </a:r>
            <a:r>
              <a:rPr lang="cs-CZ" dirty="0" err="1" smtClean="0">
                <a:latin typeface="Arial" panose="020B0604020202020204" pitchFamily="34" charset="0"/>
              </a:rPr>
              <a:t>metadata</a:t>
            </a:r>
            <a:endParaRPr lang="cs-CZ" dirty="0" smtClean="0">
              <a:latin typeface="Arial" panose="020B0604020202020204" pitchFamily="34" charset="0"/>
            </a:endParaRPr>
          </a:p>
          <a:p>
            <a:pPr lvl="1" eaLnBrk="1" hangingPunct="1"/>
            <a:r>
              <a:rPr lang="cs-CZ" dirty="0" smtClean="0">
                <a:latin typeface="Arial" panose="020B0604020202020204" pitchFamily="34" charset="0"/>
              </a:rPr>
              <a:t>titulek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externí zdroje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</a:p>
          <a:p>
            <a:pPr lvl="1" eaLnBrk="1" hangingPunct="1"/>
            <a:r>
              <a:rPr lang="en-US" dirty="0" smtClean="0">
                <a:latin typeface="Arial" panose="020B0604020202020204" pitchFamily="34" charset="0"/>
              </a:rPr>
              <a:t>[</a:t>
            </a:r>
            <a:r>
              <a:rPr lang="cs-CZ" dirty="0" smtClean="0">
                <a:latin typeface="Arial" panose="020B0604020202020204" pitchFamily="34" charset="0"/>
              </a:rPr>
              <a:t>o</a:t>
            </a:r>
            <a:r>
              <a:rPr lang="en-US" dirty="0" err="1" smtClean="0">
                <a:latin typeface="Arial" panose="020B0604020202020204" pitchFamily="34" charset="0"/>
              </a:rPr>
              <a:t>dhad</a:t>
            </a:r>
            <a:r>
              <a:rPr lang="en-US" dirty="0" smtClean="0">
                <a:latin typeface="Arial" panose="020B0604020202020204" pitchFamily="34" charset="0"/>
              </a:rPr>
              <a:t>]</a:t>
            </a: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dirty="0">
                <a:latin typeface="Arial" panose="020B0604020202020204" pitchFamily="34" charset="0"/>
              </a:rPr>
              <a:t>p</a:t>
            </a:r>
            <a:r>
              <a:rPr lang="en-US" dirty="0" err="1">
                <a:latin typeface="Arial" panose="020B0604020202020204" pitchFamily="34" charset="0"/>
              </a:rPr>
              <a:t>okud</a:t>
            </a:r>
            <a:r>
              <a:rPr lang="en-US" dirty="0">
                <a:latin typeface="Arial" panose="020B0604020202020204" pitchFamily="34" charset="0"/>
              </a:rPr>
              <a:t> </a:t>
            </a:r>
            <a:r>
              <a:rPr lang="cs-CZ" dirty="0">
                <a:latin typeface="Arial" panose="020B0604020202020204" pitchFamily="34" charset="0"/>
              </a:rPr>
              <a:t>údaj chybí a nelze jej dohledat: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vynechá se</a:t>
            </a:r>
          </a:p>
          <a:p>
            <a:pPr lvl="1"/>
            <a:r>
              <a:rPr lang="cs-CZ" dirty="0">
                <a:latin typeface="Arial" panose="020B0604020202020204" pitchFamily="34" charset="0"/>
              </a:rPr>
              <a:t>nikdy nelze vynechat </a:t>
            </a:r>
            <a:r>
              <a:rPr lang="cs-CZ" dirty="0" smtClean="0">
                <a:latin typeface="Arial" panose="020B0604020202020204" pitchFamily="34" charset="0"/>
              </a:rPr>
              <a:t>název</a:t>
            </a:r>
          </a:p>
          <a:p>
            <a:r>
              <a:rPr lang="cs-CZ" dirty="0" smtClean="0">
                <a:latin typeface="Arial" panose="020B0604020202020204" pitchFamily="34" charset="0"/>
              </a:rPr>
              <a:t>u online zdrojů uvádíme - </a:t>
            </a:r>
            <a:r>
              <a:rPr lang="cs-CZ" b="1" dirty="0" smtClean="0">
                <a:latin typeface="Arial" panose="020B0604020202020204" pitchFamily="34" charset="0"/>
              </a:rPr>
              <a:t>typ </a:t>
            </a:r>
            <a:r>
              <a:rPr lang="cs-CZ" b="1" dirty="0">
                <a:latin typeface="Arial" panose="020B0604020202020204" pitchFamily="34" charset="0"/>
              </a:rPr>
              <a:t>nosiče</a:t>
            </a:r>
            <a:r>
              <a:rPr lang="cs-CZ" dirty="0">
                <a:latin typeface="Arial" panose="020B0604020202020204" pitchFamily="34" charset="0"/>
              </a:rPr>
              <a:t>, </a:t>
            </a:r>
            <a:r>
              <a:rPr lang="cs-CZ" dirty="0" smtClean="0">
                <a:latin typeface="Arial" panose="020B0604020202020204" pitchFamily="34" charset="0"/>
              </a:rPr>
              <a:t>vydání/verze, datum aktualizace, </a:t>
            </a:r>
            <a:r>
              <a:rPr lang="cs-CZ" b="1" dirty="0" smtClean="0">
                <a:latin typeface="Arial" panose="020B0604020202020204" pitchFamily="34" charset="0"/>
              </a:rPr>
              <a:t>datum citování [cit. RRRR-MM-DD], dostupnost</a:t>
            </a:r>
          </a:p>
          <a:p>
            <a:pPr eaLnBrk="1" hangingPunct="1"/>
            <a:endParaRPr lang="cs-CZ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080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124745"/>
            <a:ext cx="8064896" cy="4608512"/>
          </a:xfrm>
          <a:noFill/>
        </p:spPr>
        <p:txBody>
          <a:bodyPr anchor="ctr" anchorCtr="1">
            <a:normAutofit/>
          </a:bodyPr>
          <a:lstStyle/>
          <a:p>
            <a:pPr algn="ctr">
              <a:buFontTx/>
              <a:buNone/>
            </a:pPr>
            <a:r>
              <a:rPr lang="cs-CZ" sz="8000" b="1" dirty="0" smtClean="0"/>
              <a:t>Citace různých druhů dokumentů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16632"/>
            <a:ext cx="7067128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Druhy dokumentů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ro vytvoření správné bibliografické citace </a:t>
            </a:r>
            <a:b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je nutné si uvědomit jaký druh dokumentu chceme citovat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tištěný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elektronický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citujeme celek nebo jen část dokumentu 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kniha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kapitola z knihy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časopis, noviny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článek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sborník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příspěvek ve sborníku</a:t>
            </a:r>
          </a:p>
          <a:p>
            <a:pPr lvl="2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 webová stránka, příspěvek na webu</a:t>
            </a:r>
          </a:p>
        </p:txBody>
      </p:sp>
    </p:spTree>
    <p:extLst>
      <p:ext uri="{BB962C8B-B14F-4D97-AF65-F5344CB8AC3E}">
        <p14:creationId xmlns:p14="http://schemas.microsoft.com/office/powerpoint/2010/main" val="329926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16632"/>
            <a:ext cx="6198621" cy="100811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Knihy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12776"/>
            <a:ext cx="8352928" cy="470912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. Vydání.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2800" dirty="0" smtClean="0">
                <a:latin typeface="Arial" panose="020B0604020202020204" pitchFamily="34" charset="0"/>
              </a:rPr>
              <a:t> Místo vydání: Nakladatelství, rok vydání.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Standardní číslo.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FRANKLIN, Bob.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Local journalism and local media: making the local news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New York: Routledge, 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2006.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ISBN 02-039-6920-0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KOTRUSOVÁ a Helena VYCHOVÁ.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EU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Praha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VÚPSV,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2013.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ISBN 978-80-7416-131-5. Dostupné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také 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http://praha.vupsv.cz/Fulltext/vz_366.pdf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0405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E-knihy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363272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en-US" sz="2800" dirty="0" err="1" smtClean="0">
                <a:latin typeface="Arial" panose="020B0604020202020204" pitchFamily="34" charset="0"/>
              </a:rPr>
              <a:t>nosi</a:t>
            </a:r>
            <a:r>
              <a:rPr lang="cs-CZ" sz="2800" dirty="0" smtClean="0">
                <a:latin typeface="Arial" panose="020B0604020202020204" pitchFamily="34" charset="0"/>
              </a:rPr>
              <a:t>č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Vydání.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 </a:t>
            </a:r>
            <a:r>
              <a:rPr lang="cs-CZ" sz="2800" dirty="0" smtClean="0">
                <a:latin typeface="Arial" panose="020B0604020202020204" pitchFamily="34" charset="0"/>
              </a:rPr>
              <a:t>Místo vydání: Nakladatelství, rok/datum vydání, datum aktualizace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cs-CZ" sz="2800" dirty="0" smtClean="0">
                <a:latin typeface="Arial" panose="020B0604020202020204" pitchFamily="34" charset="0"/>
              </a:rPr>
              <a:t>datum citování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CRAMEROTTI,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Alfredo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Aesthetic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informing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Chicago: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Intellect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Books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2009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[cit. 2015-11-04]. ISBN 978-1-84150-341-7. Dostupné z: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eBook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Collection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EBSCOhost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KOTÍKOVÁ, Jaromíra, Miriam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KOTRUSOVÁ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a Helena VYCHOVÁ.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Flexibilní formy práce ve vybraných zemích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Praha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VÚPSV,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2013 [cit. 2016-02-09].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ISBN 978-80-7416-131-5. Dostupné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: http://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praha.vupsv.cz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/Fulltext/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vz_366.pdf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776462" cy="86409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Kapitola z knihy / e-knihy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83568" y="1268760"/>
            <a:ext cx="8229600" cy="5184576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600" dirty="0">
                <a:latin typeface="Arial" panose="020B0604020202020204" pitchFamily="34" charset="0"/>
              </a:rPr>
              <a:t>Primární odpovědnost knihy. </a:t>
            </a:r>
            <a:r>
              <a:rPr lang="cs-CZ" sz="3600" i="1" dirty="0">
                <a:latin typeface="Arial" panose="020B0604020202020204" pitchFamily="34" charset="0"/>
              </a:rPr>
              <a:t>Název knihy: </a:t>
            </a:r>
            <a:r>
              <a:rPr lang="cs-CZ" sz="3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3600" i="1" dirty="0">
                <a:latin typeface="Arial" panose="020B0604020202020204" pitchFamily="34" charset="0"/>
              </a:rPr>
              <a:t> </a:t>
            </a:r>
            <a:r>
              <a:rPr lang="cs-CZ" sz="3600" dirty="0">
                <a:latin typeface="Arial" panose="020B0604020202020204" pitchFamily="34" charset="0"/>
              </a:rPr>
              <a:t>[nosič]. Vydání. 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odpovědnost.</a:t>
            </a:r>
            <a:r>
              <a:rPr lang="cs-CZ" sz="3600" dirty="0">
                <a:latin typeface="Arial" panose="020B0604020202020204" pitchFamily="34" charset="0"/>
              </a:rPr>
              <a:t> Místo vydání: Nakladatelství, rok vydání</a:t>
            </a:r>
            <a:r>
              <a:rPr lang="en-US" sz="3600" dirty="0">
                <a:latin typeface="Arial" panose="020B0604020202020204" pitchFamily="34" charset="0"/>
              </a:rPr>
              <a:t>, </a:t>
            </a:r>
            <a:r>
              <a:rPr lang="cs-CZ" sz="3600" dirty="0">
                <a:latin typeface="Arial" panose="020B0604020202020204" pitchFamily="34" charset="0"/>
              </a:rPr>
              <a:t>rozsah stran. Název a označení kapitoly [datum citování]. Edice: </a:t>
            </a:r>
            <a:r>
              <a:rPr lang="cs-CZ" sz="3600" dirty="0" err="1">
                <a:latin typeface="Arial" panose="020B0604020202020204" pitchFamily="34" charset="0"/>
              </a:rPr>
              <a:t>subedice</a:t>
            </a:r>
            <a:r>
              <a:rPr lang="cs-CZ" sz="3600" dirty="0">
                <a:latin typeface="Arial" panose="020B0604020202020204" pitchFamily="34" charset="0"/>
              </a:rPr>
              <a:t>, číslo edice. Standardní číslo. Dostupnost. </a:t>
            </a:r>
            <a:r>
              <a:rPr lang="cs-CZ" sz="3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lnSpc>
                <a:spcPct val="110000"/>
              </a:lnSpc>
              <a:buNone/>
            </a:pP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3000" dirty="0">
                <a:latin typeface="Arial" panose="020B0604020202020204" pitchFamily="34" charset="0"/>
              </a:rPr>
              <a:t>HENRY, Miriam et al. </a:t>
            </a:r>
            <a:r>
              <a:rPr lang="cs-CZ" sz="3000" i="1" dirty="0" err="1">
                <a:latin typeface="Arial" panose="020B0604020202020204" pitchFamily="34" charset="0"/>
              </a:rPr>
              <a:t>Understanding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Schooling</a:t>
            </a:r>
            <a:r>
              <a:rPr lang="cs-CZ" sz="3000" i="1" dirty="0">
                <a:latin typeface="Arial" panose="020B0604020202020204" pitchFamily="34" charset="0"/>
              </a:rPr>
              <a:t>: </a:t>
            </a:r>
            <a:r>
              <a:rPr lang="cs-CZ" sz="3000" i="1" dirty="0" err="1">
                <a:latin typeface="Arial" panose="020B0604020202020204" pitchFamily="34" charset="0"/>
              </a:rPr>
              <a:t>An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Introductory</a:t>
            </a:r>
            <a:r>
              <a:rPr lang="cs-CZ" sz="3000" i="1" dirty="0">
                <a:latin typeface="Arial" panose="020B0604020202020204" pitchFamily="34" charset="0"/>
              </a:rPr>
              <a:t> Sociology </a:t>
            </a:r>
            <a:r>
              <a:rPr lang="cs-CZ" sz="3000" i="1" dirty="0" err="1">
                <a:latin typeface="Arial" panose="020B0604020202020204" pitchFamily="34" charset="0"/>
              </a:rPr>
              <a:t>of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Australian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Education</a:t>
            </a:r>
            <a:r>
              <a:rPr lang="cs-CZ" sz="3000" dirty="0">
                <a:latin typeface="Arial" panose="020B0604020202020204" pitchFamily="34" charset="0"/>
              </a:rPr>
              <a:t>. Florence: </a:t>
            </a:r>
            <a:r>
              <a:rPr lang="cs-CZ" sz="3000" dirty="0" err="1">
                <a:latin typeface="Arial" panose="020B0604020202020204" pitchFamily="34" charset="0"/>
              </a:rPr>
              <a:t>Routledge</a:t>
            </a:r>
            <a:r>
              <a:rPr lang="cs-CZ" sz="3000" dirty="0">
                <a:latin typeface="Arial" panose="020B0604020202020204" pitchFamily="34" charset="0"/>
              </a:rPr>
              <a:t>, 1988, s. 18-39. </a:t>
            </a:r>
            <a:r>
              <a:rPr lang="cs-CZ" sz="3000" dirty="0" err="1">
                <a:latin typeface="Arial" panose="020B0604020202020204" pitchFamily="34" charset="0"/>
              </a:rPr>
              <a:t>Beeing</a:t>
            </a:r>
            <a:r>
              <a:rPr lang="cs-CZ" sz="3000" dirty="0">
                <a:latin typeface="Arial" panose="020B0604020202020204" pitchFamily="34" charset="0"/>
              </a:rPr>
              <a:t> a </a:t>
            </a:r>
            <a:r>
              <a:rPr lang="cs-CZ" sz="3000" dirty="0" err="1">
                <a:latin typeface="Arial" panose="020B0604020202020204" pitchFamily="34" charset="0"/>
              </a:rPr>
              <a:t>teacher</a:t>
            </a:r>
            <a:r>
              <a:rPr lang="cs-CZ" sz="3000" dirty="0">
                <a:latin typeface="Arial" panose="020B0604020202020204" pitchFamily="34" charset="0"/>
              </a:rPr>
              <a:t>. ISBN 9780415008952. </a:t>
            </a:r>
            <a:br>
              <a:rPr lang="cs-CZ" sz="3000" dirty="0">
                <a:latin typeface="Arial" panose="020B0604020202020204" pitchFamily="34" charset="0"/>
              </a:rPr>
            </a:br>
            <a:endParaRPr lang="cs-CZ" sz="3000" dirty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3000" dirty="0">
                <a:latin typeface="Arial" panose="020B0604020202020204" pitchFamily="34" charset="0"/>
              </a:rPr>
              <a:t>DUCK, </a:t>
            </a:r>
            <a:r>
              <a:rPr lang="cs-CZ" sz="3000" dirty="0" err="1">
                <a:latin typeface="Arial" panose="020B0604020202020204" pitchFamily="34" charset="0"/>
              </a:rPr>
              <a:t>Steve</a:t>
            </a:r>
            <a:r>
              <a:rPr lang="cs-CZ" sz="3000" dirty="0">
                <a:latin typeface="Arial" panose="020B0604020202020204" pitchFamily="34" charset="0"/>
              </a:rPr>
              <a:t>. </a:t>
            </a:r>
            <a:r>
              <a:rPr lang="cs-CZ" sz="3000" i="1" dirty="0" err="1">
                <a:latin typeface="Arial" panose="020B0604020202020204" pitchFamily="34" charset="0"/>
              </a:rPr>
              <a:t>Rethinking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i="1" dirty="0" err="1">
                <a:latin typeface="Arial" panose="020B0604020202020204" pitchFamily="34" charset="0"/>
              </a:rPr>
              <a:t>Relationships</a:t>
            </a:r>
            <a:r>
              <a:rPr lang="cs-CZ" sz="3000" i="1" dirty="0">
                <a:latin typeface="Arial" panose="020B0604020202020204" pitchFamily="34" charset="0"/>
              </a:rPr>
              <a:t> </a:t>
            </a:r>
            <a:r>
              <a:rPr lang="cs-CZ" sz="3000" dirty="0">
                <a:latin typeface="Arial" panose="020B0604020202020204" pitchFamily="34" charset="0"/>
              </a:rPr>
              <a:t>[online]</a:t>
            </a:r>
            <a:r>
              <a:rPr lang="cs-CZ" sz="3000" i="1" dirty="0">
                <a:latin typeface="Arial" panose="020B0604020202020204" pitchFamily="34" charset="0"/>
              </a:rPr>
              <a:t>.</a:t>
            </a:r>
            <a:r>
              <a:rPr lang="cs-CZ" sz="3000" dirty="0">
                <a:latin typeface="Arial" panose="020B0604020202020204" pitchFamily="34" charset="0"/>
              </a:rPr>
              <a:t> Los Angeles: SAGE, 2012, s. 1-29. </a:t>
            </a:r>
            <a:r>
              <a:rPr lang="cs-CZ" sz="3000" dirty="0" err="1">
                <a:latin typeface="Arial" panose="020B0604020202020204" pitchFamily="34" charset="0"/>
              </a:rPr>
              <a:t>Old</a:t>
            </a:r>
            <a:r>
              <a:rPr lang="cs-CZ" sz="3000" dirty="0">
                <a:latin typeface="Arial" panose="020B0604020202020204" pitchFamily="34" charset="0"/>
              </a:rPr>
              <a:t> and </a:t>
            </a:r>
            <a:r>
              <a:rPr lang="cs-CZ" sz="3000" dirty="0" err="1">
                <a:latin typeface="Arial" panose="020B0604020202020204" pitchFamily="34" charset="0"/>
              </a:rPr>
              <a:t>new</a:t>
            </a:r>
            <a:r>
              <a:rPr lang="cs-CZ" sz="3000" dirty="0">
                <a:latin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</a:rPr>
              <a:t>ways</a:t>
            </a:r>
            <a:r>
              <a:rPr lang="cs-CZ" sz="3000" dirty="0">
                <a:latin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</a:rPr>
              <a:t>of</a:t>
            </a:r>
            <a:r>
              <a:rPr lang="cs-CZ" sz="3000" dirty="0">
                <a:latin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</a:rPr>
              <a:t>seeing</a:t>
            </a:r>
            <a:r>
              <a:rPr lang="cs-CZ" sz="3000" dirty="0">
                <a:latin typeface="Arial" panose="020B0604020202020204" pitchFamily="34" charset="0"/>
              </a:rPr>
              <a:t> </a:t>
            </a:r>
            <a:r>
              <a:rPr lang="cs-CZ" sz="3000" dirty="0" err="1">
                <a:latin typeface="Arial" panose="020B0604020202020204" pitchFamily="34" charset="0"/>
              </a:rPr>
              <a:t>relationships</a:t>
            </a:r>
            <a:r>
              <a:rPr lang="cs-CZ" sz="3000" dirty="0">
                <a:latin typeface="Arial" panose="020B0604020202020204" pitchFamily="34" charset="0"/>
              </a:rPr>
              <a:t>. </a:t>
            </a:r>
            <a:br>
              <a:rPr lang="cs-CZ" sz="3000" dirty="0">
                <a:latin typeface="Arial" panose="020B0604020202020204" pitchFamily="34" charset="0"/>
              </a:rPr>
            </a:br>
            <a:r>
              <a:rPr lang="cs-CZ" sz="3000" dirty="0">
                <a:latin typeface="Arial" panose="020B0604020202020204" pitchFamily="34" charset="0"/>
              </a:rPr>
              <a:t>[cit. 2016-01-14]. ISBN 9781452230405. Dostupné z: http://</a:t>
            </a:r>
            <a:r>
              <a:rPr lang="cs-CZ" sz="3000" dirty="0" smtClean="0">
                <a:latin typeface="Arial" panose="020B0604020202020204" pitchFamily="34" charset="0"/>
              </a:rPr>
              <a:t>knowledge.sagepub.com/view/rethinking-relationships/n1.xml</a:t>
            </a:r>
            <a:endParaRPr lang="cs-CZ" sz="3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8064896" cy="5472113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6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 smtClean="0">
                <a:latin typeface="Arial" panose="020B0604020202020204" pitchFamily="34" charset="0"/>
              </a:rPr>
              <a:t> </a:t>
            </a:r>
            <a:r>
              <a:rPr lang="cs-CZ" sz="2600" dirty="0">
                <a:latin typeface="Arial" panose="020B0604020202020204" pitchFamily="34" charset="0"/>
              </a:rPr>
              <a:t>Vydání.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vydání. </a:t>
            </a:r>
            <a:r>
              <a:rPr lang="cs-CZ" sz="2600" dirty="0">
                <a:latin typeface="Arial" panose="020B0604020202020204" pitchFamily="34" charset="0"/>
              </a:rPr>
              <a:t>Edice: </a:t>
            </a:r>
            <a:r>
              <a:rPr lang="cs-CZ" sz="2600" dirty="0" err="1">
                <a:latin typeface="Arial" panose="020B0604020202020204" pitchFamily="34" charset="0"/>
              </a:rPr>
              <a:t>subedice</a:t>
            </a:r>
            <a:r>
              <a:rPr lang="cs-CZ" sz="2600" dirty="0">
                <a:latin typeface="Arial" panose="020B0604020202020204" pitchFamily="34" charset="0"/>
              </a:rPr>
              <a:t>, číslo edice. </a:t>
            </a:r>
            <a:r>
              <a:rPr lang="cs-CZ" sz="2600" dirty="0" smtClean="0">
                <a:latin typeface="Arial" panose="020B0604020202020204" pitchFamily="34" charset="0"/>
              </a:rPr>
              <a:t>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VOLEK, Jaromír a Václav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ŠTĚTKA,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Média a realita: sborník prací Katedry mediálních studií a žurnalistiky FSS MU Brno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Brno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Masarykova univerzita,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2002.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Média, kultura, komunikace,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svazek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5. ISBN 80-210-3083-6.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627784" y="332656"/>
            <a:ext cx="5743199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E-sborník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3"/>
            <a:ext cx="8064896" cy="525658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400" dirty="0" smtClean="0">
                <a:latin typeface="Arial" panose="020B0604020202020204" pitchFamily="34" charset="0"/>
              </a:rPr>
              <a:t>[online].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</a:t>
            </a:r>
            <a:r>
              <a:rPr lang="cs-CZ" sz="2400" dirty="0">
                <a:latin typeface="Arial" panose="020B0604020202020204" pitchFamily="34" charset="0"/>
              </a:rPr>
              <a:t>rok/datum vydání, datum aktualizace [</a:t>
            </a:r>
            <a:r>
              <a:rPr lang="cs-CZ" sz="2400" dirty="0" smtClean="0">
                <a:latin typeface="Arial" panose="020B0604020202020204" pitchFamily="34" charset="0"/>
              </a:rPr>
              <a:t>datum citování].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edice. </a:t>
            </a:r>
            <a:r>
              <a:rPr lang="cs-CZ" sz="2400" dirty="0" smtClean="0">
                <a:latin typeface="Arial" panose="020B0604020202020204" pitchFamily="34" charset="0"/>
              </a:rPr>
              <a:t>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400" dirty="0">
                <a:latin typeface="Arial" panose="020B0604020202020204" pitchFamily="34" charset="0"/>
              </a:rPr>
              <a:t>KUHN, Ra</a:t>
            </a:r>
            <a:r>
              <a:rPr lang="cs-CZ" sz="2400" dirty="0">
                <a:latin typeface="Arial" panose="020B0604020202020204" pitchFamily="34" charset="0"/>
              </a:rPr>
              <a:t>y</a:t>
            </a:r>
            <a:r>
              <a:rPr lang="en-US" sz="2400" dirty="0" err="1">
                <a:latin typeface="Arial" panose="020B0604020202020204" pitchFamily="34" charset="0"/>
              </a:rPr>
              <a:t>mond</a:t>
            </a:r>
            <a:r>
              <a:rPr lang="en-US" sz="2400" dirty="0">
                <a:latin typeface="Arial" panose="020B0604020202020204" pitchFamily="34" charset="0"/>
              </a:rPr>
              <a:t> a </a:t>
            </a:r>
            <a:r>
              <a:rPr lang="en-US" sz="2400" dirty="0" err="1">
                <a:latin typeface="Arial" panose="020B0604020202020204" pitchFamily="34" charset="0"/>
              </a:rPr>
              <a:t>Rasmus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Kleis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smtClean="0">
                <a:latin typeface="Arial" panose="020B0604020202020204" pitchFamily="34" charset="0"/>
              </a:rPr>
              <a:t>NIELSEN</a:t>
            </a:r>
            <a:r>
              <a:rPr lang="cs-CZ" sz="2400" dirty="0" smtClean="0">
                <a:latin typeface="Arial" panose="020B0604020202020204" pitchFamily="34" charset="0"/>
              </a:rPr>
              <a:t>, </a:t>
            </a:r>
            <a:r>
              <a:rPr lang="cs-CZ" sz="2400" dirty="0" err="1" smtClean="0">
                <a:latin typeface="Arial" panose="020B0604020202020204" pitchFamily="34" charset="0"/>
              </a:rPr>
              <a:t>ed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en-US" sz="2400" i="1" dirty="0">
                <a:latin typeface="Arial" panose="020B0604020202020204" pitchFamily="34" charset="0"/>
              </a:rPr>
              <a:t>Political journalism in transition: western Europe in a comparative perspective </a:t>
            </a:r>
            <a:r>
              <a:rPr lang="en-US" sz="2400" dirty="0">
                <a:latin typeface="Arial" panose="020B0604020202020204" pitchFamily="34" charset="0"/>
              </a:rPr>
              <a:t>[online]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en-US" sz="2400" dirty="0">
                <a:latin typeface="Arial" panose="020B0604020202020204" pitchFamily="34" charset="0"/>
              </a:rPr>
              <a:t>London</a:t>
            </a:r>
            <a:r>
              <a:rPr lang="cs-CZ" sz="2400" dirty="0">
                <a:latin typeface="Arial" panose="020B0604020202020204" pitchFamily="34" charset="0"/>
              </a:rPr>
              <a:t>: </a:t>
            </a:r>
            <a:r>
              <a:rPr lang="en-US" sz="2400" dirty="0">
                <a:latin typeface="Arial" panose="020B0604020202020204" pitchFamily="34" charset="0"/>
              </a:rPr>
              <a:t>I. B. Tauris</a:t>
            </a:r>
            <a:r>
              <a:rPr lang="cs-CZ" sz="2400" dirty="0">
                <a:latin typeface="Arial" panose="020B0604020202020204" pitchFamily="34" charset="0"/>
              </a:rPr>
              <a:t>, 201</a:t>
            </a:r>
            <a:r>
              <a:rPr lang="en-US" sz="2400" dirty="0">
                <a:latin typeface="Arial" panose="020B0604020202020204" pitchFamily="34" charset="0"/>
              </a:rPr>
              <a:t>4 [cit. 2016-01-14]</a:t>
            </a:r>
            <a:r>
              <a:rPr lang="cs-CZ" sz="2400" dirty="0">
                <a:latin typeface="Arial" panose="020B0604020202020204" pitchFamily="34" charset="0"/>
              </a:rPr>
              <a:t>. ISBN 978-0-</a:t>
            </a:r>
            <a:r>
              <a:rPr lang="en-US" sz="2400" dirty="0">
                <a:latin typeface="Arial" panose="020B0604020202020204" pitchFamily="34" charset="0"/>
              </a:rPr>
              <a:t>85773-479-2</a:t>
            </a:r>
            <a:r>
              <a:rPr lang="cs-CZ" sz="2400" dirty="0">
                <a:latin typeface="Arial" panose="020B0604020202020204" pitchFamily="34" charset="0"/>
              </a:rPr>
              <a:t>. Dostupné z:</a:t>
            </a:r>
            <a:r>
              <a:rPr lang="en-US" sz="2400" dirty="0">
                <a:latin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</a:rPr>
              <a:t>datab</a:t>
            </a:r>
            <a:r>
              <a:rPr lang="cs-CZ" sz="2400" dirty="0" err="1">
                <a:latin typeface="Arial" panose="020B0604020202020204" pitchFamily="34" charset="0"/>
              </a:rPr>
              <a:t>áze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EBSCO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eBook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Academic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</a:rPr>
              <a:t>Collection</a:t>
            </a:r>
            <a:r>
              <a:rPr lang="cs-CZ" sz="2400" dirty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639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příspěvku. Název: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400" dirty="0" smtClean="0">
                <a:latin typeface="Arial" panose="020B0604020202020204" pitchFamily="34" charset="0"/>
              </a:rPr>
              <a:t>. In: 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</a:t>
            </a:r>
            <a:r>
              <a:rPr lang="cs-CZ" sz="2400" dirty="0" smtClean="0">
                <a:latin typeface="Arial" panose="020B0604020202020204" pitchFamily="34" charset="0"/>
              </a:rPr>
              <a:t> Místo vydání: Nakladatelství, rok vydání, rozsah stran.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MERGENTAL, Aleš. Zobrazování přírody v televizní reklamě. In: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VOLEK, Jaromír a Václav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ŠTĚTKA, </a:t>
            </a:r>
            <a:r>
              <a:rPr lang="cs-CZ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Média a realita: sborník prací Katedry mediálních studií a žurnalistiky FSS MU Brno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Brno: Masarykova univerzita,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2002, s. 57-80.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Média, kultura, komunikace, svazek 5. ISBN 80-210-3083-6.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Nadpis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427168" cy="994122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Citát</a:t>
            </a: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896544"/>
          </a:xfrm>
        </p:spPr>
        <p:txBody>
          <a:bodyPr>
            <a:normAutofit lnSpcReduction="10000"/>
          </a:bodyPr>
          <a:lstStyle/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dle autorského zák. (120/2000 Sb. §31) lze užít výňatky z děl jiných autorů </a:t>
            </a:r>
            <a:b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 odůvodněné míře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rozumná délka převzatého textu – přebíráme jen to co je nezbytně nutné (zpravidla max. 1 odstavec)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pozor na nepřiměřený počet citátů </a:t>
            </a:r>
          </a:p>
          <a:p>
            <a:pPr lvl="1"/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není přesn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vymezeno kolik citátů je možné použít, vždy záleží na konkrétním textu a druhu práce, u prací kompilačního charakteru lze očekávat větší počet citátů než u původních výzkumů</a:t>
            </a:r>
          </a:p>
          <a:p>
            <a:pPr lvl="1"/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v práci musí být dostatek prostoru na vlastní text</a:t>
            </a:r>
          </a:p>
          <a:p>
            <a:pPr marL="457200" lvl="1" indent="0">
              <a:buNone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62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188640"/>
            <a:ext cx="684076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E-příspěvek ze sborníku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96752"/>
            <a:ext cx="8229600" cy="518457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2400" dirty="0" smtClean="0">
                <a:latin typeface="Arial" panose="020B0604020202020204" pitchFamily="34" charset="0"/>
              </a:rPr>
              <a:t>Primární odpovědnost příspěvku. Název: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400" dirty="0" smtClean="0">
                <a:latin typeface="Arial" panose="020B0604020202020204" pitchFamily="34" charset="0"/>
              </a:rPr>
              <a:t>. In: Primární odpovědnost sborníku. </a:t>
            </a:r>
            <a:r>
              <a:rPr lang="cs-CZ" sz="2400" i="1" dirty="0" smtClean="0">
                <a:latin typeface="Arial" panose="020B0604020202020204" pitchFamily="34" charset="0"/>
              </a:rPr>
              <a:t>Název sborníku: </a:t>
            </a:r>
            <a:r>
              <a:rPr lang="cs-CZ" sz="24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sborníku </a:t>
            </a:r>
            <a:r>
              <a:rPr lang="cs-CZ" sz="2400" dirty="0" smtClean="0">
                <a:latin typeface="Arial" panose="020B0604020202020204" pitchFamily="34" charset="0"/>
              </a:rPr>
              <a:t>[nosič]. </a:t>
            </a:r>
            <a:r>
              <a:rPr lang="cs-CZ" sz="2400" dirty="0">
                <a:latin typeface="Arial" panose="020B0604020202020204" pitchFamily="34" charset="0"/>
              </a:rPr>
              <a:t>Vydání.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sborníku. </a:t>
            </a:r>
            <a:r>
              <a:rPr lang="cs-CZ" sz="2400" dirty="0" smtClean="0">
                <a:latin typeface="Arial" panose="020B0604020202020204" pitchFamily="34" charset="0"/>
              </a:rPr>
              <a:t>Místo vydání: Nakladatelství, rok/datum vydání, datum aktualizace, rozsah stran [datum citování]. </a:t>
            </a:r>
            <a:r>
              <a:rPr lang="cs-CZ" sz="2400" dirty="0">
                <a:latin typeface="Arial" panose="020B0604020202020204" pitchFamily="34" charset="0"/>
              </a:rPr>
              <a:t>Edice: </a:t>
            </a:r>
            <a:r>
              <a:rPr lang="cs-CZ" sz="2400" dirty="0" err="1">
                <a:latin typeface="Arial" panose="020B0604020202020204" pitchFamily="34" charset="0"/>
              </a:rPr>
              <a:t>subedice</a:t>
            </a:r>
            <a:r>
              <a:rPr lang="cs-CZ" sz="2400" dirty="0">
                <a:latin typeface="Arial" panose="020B0604020202020204" pitchFamily="34" charset="0"/>
              </a:rPr>
              <a:t>, číslo edice</a:t>
            </a:r>
            <a:r>
              <a:rPr lang="cs-CZ" sz="24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4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100" dirty="0" smtClean="0">
                <a:latin typeface="Arial" panose="020B0604020202020204" pitchFamily="34" charset="0"/>
              </a:rPr>
              <a:t>KUHN, Raymond. </a:t>
            </a:r>
            <a:r>
              <a:rPr lang="cs-CZ" sz="2100" dirty="0" err="1" smtClean="0">
                <a:latin typeface="Arial" panose="020B0604020202020204" pitchFamily="34" charset="0"/>
              </a:rPr>
              <a:t>What</a:t>
            </a:r>
            <a:r>
              <a:rPr lang="en-US" sz="2100" dirty="0" smtClean="0">
                <a:latin typeface="Arial" panose="020B0604020202020204" pitchFamily="34" charset="0"/>
              </a:rPr>
              <a:t>’s so French about French political journalism?</a:t>
            </a:r>
            <a:r>
              <a:rPr lang="cs-CZ" sz="2100" dirty="0" smtClean="0">
                <a:latin typeface="Arial" panose="020B0604020202020204" pitchFamily="34" charset="0"/>
              </a:rPr>
              <a:t>. In: </a:t>
            </a:r>
            <a:r>
              <a:rPr lang="en-US" sz="2100" dirty="0" smtClean="0">
                <a:latin typeface="Arial" panose="020B0604020202020204" pitchFamily="34" charset="0"/>
              </a:rPr>
              <a:t>KUHN, Ra</a:t>
            </a:r>
            <a:r>
              <a:rPr lang="cs-CZ" sz="2100" dirty="0" smtClean="0">
                <a:latin typeface="Arial" panose="020B0604020202020204" pitchFamily="34" charset="0"/>
              </a:rPr>
              <a:t>y</a:t>
            </a:r>
            <a:r>
              <a:rPr lang="en-US" sz="2100" dirty="0" err="1" smtClean="0">
                <a:latin typeface="Arial" panose="020B0604020202020204" pitchFamily="34" charset="0"/>
              </a:rPr>
              <a:t>mond</a:t>
            </a:r>
            <a:r>
              <a:rPr lang="en-US" sz="2100" dirty="0" smtClean="0">
                <a:latin typeface="Arial" panose="020B0604020202020204" pitchFamily="34" charset="0"/>
              </a:rPr>
              <a:t> a </a:t>
            </a:r>
            <a:r>
              <a:rPr lang="en-US" sz="2100" dirty="0" err="1" smtClean="0">
                <a:latin typeface="Arial" panose="020B0604020202020204" pitchFamily="34" charset="0"/>
              </a:rPr>
              <a:t>Rasmus</a:t>
            </a:r>
            <a:r>
              <a:rPr lang="en-US" sz="2100" dirty="0" smtClean="0">
                <a:latin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</a:rPr>
              <a:t>Kleis</a:t>
            </a:r>
            <a:r>
              <a:rPr lang="en-US" sz="2100" dirty="0" smtClean="0">
                <a:latin typeface="Arial" panose="020B0604020202020204" pitchFamily="34" charset="0"/>
              </a:rPr>
              <a:t> NIELSEN</a:t>
            </a:r>
            <a:r>
              <a:rPr lang="cs-CZ" sz="2100" dirty="0" smtClean="0">
                <a:latin typeface="Arial" panose="020B0604020202020204" pitchFamily="34" charset="0"/>
              </a:rPr>
              <a:t>, </a:t>
            </a:r>
            <a:r>
              <a:rPr lang="cs-CZ" sz="2100" dirty="0" err="1" smtClean="0">
                <a:latin typeface="Arial" panose="020B0604020202020204" pitchFamily="34" charset="0"/>
              </a:rPr>
              <a:t>ed</a:t>
            </a:r>
            <a:r>
              <a:rPr lang="cs-CZ" sz="2100" dirty="0" smtClean="0">
                <a:latin typeface="Arial" panose="020B0604020202020204" pitchFamily="34" charset="0"/>
              </a:rPr>
              <a:t>. </a:t>
            </a:r>
            <a:r>
              <a:rPr lang="en-US" sz="2100" i="1" dirty="0" smtClean="0">
                <a:latin typeface="Arial" panose="020B0604020202020204" pitchFamily="34" charset="0"/>
              </a:rPr>
              <a:t>Political journalism in transition: western Europe in a comparative perspective </a:t>
            </a:r>
            <a:r>
              <a:rPr lang="en-US" sz="2100" dirty="0" smtClean="0">
                <a:latin typeface="Arial" panose="020B0604020202020204" pitchFamily="34" charset="0"/>
              </a:rPr>
              <a:t>[online]</a:t>
            </a:r>
            <a:r>
              <a:rPr lang="cs-CZ" sz="2100" dirty="0" smtClean="0">
                <a:latin typeface="Arial" panose="020B0604020202020204" pitchFamily="34" charset="0"/>
              </a:rPr>
              <a:t>. </a:t>
            </a:r>
            <a:r>
              <a:rPr lang="en-US" sz="2100" dirty="0" smtClean="0">
                <a:latin typeface="Arial" panose="020B0604020202020204" pitchFamily="34" charset="0"/>
              </a:rPr>
              <a:t>London</a:t>
            </a:r>
            <a:r>
              <a:rPr lang="cs-CZ" sz="2100" dirty="0" smtClean="0">
                <a:latin typeface="Arial" panose="020B0604020202020204" pitchFamily="34" charset="0"/>
              </a:rPr>
              <a:t>: </a:t>
            </a:r>
            <a:r>
              <a:rPr lang="en-US" sz="2100" dirty="0" smtClean="0">
                <a:latin typeface="Arial" panose="020B0604020202020204" pitchFamily="34" charset="0"/>
              </a:rPr>
              <a:t>I. B. Tauris</a:t>
            </a:r>
            <a:r>
              <a:rPr lang="cs-CZ" sz="2100" dirty="0" smtClean="0">
                <a:latin typeface="Arial" panose="020B0604020202020204" pitchFamily="34" charset="0"/>
              </a:rPr>
              <a:t>, 201</a:t>
            </a:r>
            <a:r>
              <a:rPr lang="en-US" sz="2100" dirty="0" smtClean="0">
                <a:latin typeface="Arial" panose="020B0604020202020204" pitchFamily="34" charset="0"/>
              </a:rPr>
              <a:t>4 [cit. 2016-01-14]</a:t>
            </a:r>
            <a:r>
              <a:rPr lang="cs-CZ" sz="2100" dirty="0" smtClean="0">
                <a:latin typeface="Arial" panose="020B0604020202020204" pitchFamily="34" charset="0"/>
              </a:rPr>
              <a:t>. ISBN 978-0-</a:t>
            </a:r>
            <a:r>
              <a:rPr lang="en-US" sz="2100" dirty="0" smtClean="0">
                <a:latin typeface="Arial" panose="020B0604020202020204" pitchFamily="34" charset="0"/>
              </a:rPr>
              <a:t>85773-479-2</a:t>
            </a:r>
            <a:r>
              <a:rPr lang="cs-CZ" sz="2100" dirty="0" smtClean="0">
                <a:latin typeface="Arial" panose="020B0604020202020204" pitchFamily="34" charset="0"/>
              </a:rPr>
              <a:t>. Dostupné z:</a:t>
            </a:r>
            <a:r>
              <a:rPr lang="en-US" sz="2100" dirty="0" smtClean="0">
                <a:latin typeface="Arial" panose="020B0604020202020204" pitchFamily="34" charset="0"/>
              </a:rPr>
              <a:t> </a:t>
            </a:r>
            <a:r>
              <a:rPr lang="en-US" sz="2100" dirty="0" err="1" smtClean="0">
                <a:latin typeface="Arial" panose="020B0604020202020204" pitchFamily="34" charset="0"/>
              </a:rPr>
              <a:t>datab</a:t>
            </a:r>
            <a:r>
              <a:rPr lang="cs-CZ" sz="2100" dirty="0" err="1" smtClean="0">
                <a:latin typeface="Arial" panose="020B0604020202020204" pitchFamily="34" charset="0"/>
              </a:rPr>
              <a:t>áze</a:t>
            </a:r>
            <a:r>
              <a:rPr lang="cs-CZ" sz="2100" dirty="0" smtClean="0">
                <a:latin typeface="Arial" panose="020B0604020202020204" pitchFamily="34" charset="0"/>
              </a:rPr>
              <a:t> EBSCO </a:t>
            </a:r>
            <a:r>
              <a:rPr lang="cs-CZ" sz="2100" dirty="0" err="1" smtClean="0">
                <a:latin typeface="Arial" panose="020B0604020202020204" pitchFamily="34" charset="0"/>
              </a:rPr>
              <a:t>eBook</a:t>
            </a:r>
            <a:r>
              <a:rPr lang="cs-CZ" sz="2100" dirty="0" smtClean="0">
                <a:latin typeface="Arial" panose="020B0604020202020204" pitchFamily="34" charset="0"/>
              </a:rPr>
              <a:t> </a:t>
            </a:r>
            <a:r>
              <a:rPr lang="cs-CZ" sz="2100" dirty="0" err="1" smtClean="0">
                <a:latin typeface="Arial" panose="020B0604020202020204" pitchFamily="34" charset="0"/>
              </a:rPr>
              <a:t>Academic</a:t>
            </a:r>
            <a:r>
              <a:rPr lang="cs-CZ" sz="2100" dirty="0" smtClean="0">
                <a:latin typeface="Arial" panose="020B0604020202020204" pitchFamily="34" charset="0"/>
              </a:rPr>
              <a:t> </a:t>
            </a:r>
            <a:r>
              <a:rPr lang="cs-CZ" sz="2100" dirty="0" err="1" smtClean="0">
                <a:latin typeface="Arial" panose="020B0604020202020204" pitchFamily="34" charset="0"/>
              </a:rPr>
              <a:t>Collection</a:t>
            </a:r>
            <a:r>
              <a:rPr lang="cs-CZ" sz="2100" dirty="0" smtClean="0">
                <a:latin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226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11760" y="188640"/>
            <a:ext cx="5652120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Článek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40768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cs-CZ" sz="3400" dirty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3400" dirty="0">
                <a:latin typeface="Arial" panose="020B0604020202020204" pitchFamily="34" charset="0"/>
              </a:rPr>
              <a:t>článku. </a:t>
            </a:r>
            <a:r>
              <a:rPr lang="cs-CZ" sz="3400" i="1" dirty="0">
                <a:latin typeface="Arial" panose="020B0604020202020204" pitchFamily="34" charset="0"/>
              </a:rPr>
              <a:t>Název periodika: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3400" dirty="0">
                <a:latin typeface="Arial" panose="020B0604020202020204" pitchFamily="34" charset="0"/>
              </a:rPr>
              <a:t>. Rok vydání, ročník, číslo, rozsah stran. Standardní číslo. Dostupnost.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LUPAČ, Petr. Užívání internetu a sociabilita: kořeny, vývoj a současnost výzkumu.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2013,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roč. 7, č. 3, 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254-273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ISSN 1801-9978.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AALBERG, 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Toril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et al.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International TV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news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foreign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affairs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and public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2013,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(3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387-406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Dostupné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také z: http://www.tandfonline.com/doi/abs/10.1080/1461670X.2013.765636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188640"/>
            <a:ext cx="670708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E-článek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80920" cy="5256584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i="1" dirty="0" smtClean="0">
                <a:latin typeface="Arial" panose="020B0604020202020204" pitchFamily="34" charset="0"/>
              </a:rPr>
              <a:t>Název periodika: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</a:rPr>
              <a:t>[</a:t>
            </a:r>
            <a:r>
              <a:rPr lang="en-US" sz="2800" dirty="0" err="1" smtClean="0">
                <a:latin typeface="Arial" panose="020B0604020202020204" pitchFamily="34" charset="0"/>
              </a:rPr>
              <a:t>nosi</a:t>
            </a:r>
            <a:r>
              <a:rPr lang="cs-CZ" sz="2800" dirty="0" smtClean="0">
                <a:latin typeface="Arial" panose="020B0604020202020204" pitchFamily="34" charset="0"/>
              </a:rPr>
              <a:t>č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</a:t>
            </a:r>
            <a:r>
              <a:rPr lang="cs-CZ" sz="2800" dirty="0">
                <a:latin typeface="Arial" panose="020B0604020202020204" pitchFamily="34" charset="0"/>
              </a:rPr>
              <a:t>R</a:t>
            </a:r>
            <a:r>
              <a:rPr lang="cs-CZ" sz="2800" dirty="0" smtClean="0">
                <a:latin typeface="Arial" panose="020B0604020202020204" pitchFamily="34" charset="0"/>
              </a:rPr>
              <a:t>ok/datum vydání, ročník, číslo, rozsah stran, datum aktualizace </a:t>
            </a:r>
            <a:r>
              <a:rPr lang="en-US" sz="2800" dirty="0" smtClean="0">
                <a:latin typeface="Arial" panose="020B0604020202020204" pitchFamily="34" charset="0"/>
              </a:rPr>
              <a:t>[datum </a:t>
            </a:r>
            <a:r>
              <a:rPr lang="en-US" sz="2800" dirty="0" err="1" smtClean="0">
                <a:latin typeface="Arial" panose="020B0604020202020204" pitchFamily="34" charset="0"/>
              </a:rPr>
              <a:t>citov</a:t>
            </a:r>
            <a:r>
              <a:rPr lang="cs-CZ" sz="2800" dirty="0" err="1" smtClean="0">
                <a:latin typeface="Arial" panose="020B0604020202020204" pitchFamily="34" charset="0"/>
              </a:rPr>
              <a:t>ání</a:t>
            </a:r>
            <a:r>
              <a:rPr lang="en-US" sz="2800" dirty="0" smtClean="0">
                <a:latin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SRBECKÁ</a:t>
            </a:r>
            <a:r>
              <a:rPr lang="cs-CZ" sz="2400" dirty="0" smtClean="0">
                <a:latin typeface="Arial" panose="020B0604020202020204" pitchFamily="34" charset="0"/>
              </a:rPr>
              <a:t>, Gabriela. Rozvoj kompetencí studentů ve vzdělávání. </a:t>
            </a:r>
            <a:r>
              <a:rPr lang="cs-CZ" sz="2400" i="1" dirty="0" err="1" smtClean="0">
                <a:latin typeface="Arial" panose="020B0604020202020204" pitchFamily="34" charset="0"/>
              </a:rPr>
              <a:t>Inflow</a:t>
            </a:r>
            <a:r>
              <a:rPr lang="cs-CZ" sz="2400" i="1" dirty="0" smtClean="0">
                <a:latin typeface="Arial" panose="020B0604020202020204" pitchFamily="34" charset="0"/>
              </a:rPr>
              <a:t>: </a:t>
            </a:r>
            <a:r>
              <a:rPr lang="cs-CZ" sz="2400" i="1" dirty="0" err="1" smtClean="0">
                <a:latin typeface="Arial" panose="020B0604020202020204" pitchFamily="34" charset="0"/>
              </a:rPr>
              <a:t>information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i="1" dirty="0" err="1" smtClean="0">
                <a:latin typeface="Arial" panose="020B0604020202020204" pitchFamily="34" charset="0"/>
              </a:rPr>
              <a:t>journal</a:t>
            </a:r>
            <a:r>
              <a:rPr lang="cs-CZ" sz="2400" i="1" dirty="0" smtClean="0">
                <a:latin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</a:rPr>
              <a:t>[online]. 2. 7. 2010,  </a:t>
            </a:r>
            <a:r>
              <a:rPr lang="cs-CZ" sz="2400" b="1" dirty="0" smtClean="0">
                <a:latin typeface="Arial" panose="020B0604020202020204" pitchFamily="34" charset="0"/>
              </a:rPr>
              <a:t>3</a:t>
            </a:r>
            <a:r>
              <a:rPr lang="cs-CZ" sz="2400" dirty="0" smtClean="0">
                <a:latin typeface="Arial" panose="020B0604020202020204" pitchFamily="34" charset="0"/>
              </a:rPr>
              <a:t>(7) [cit. 2010-08-06].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www.inflow.cz</a:t>
            </a:r>
            <a:r>
              <a:rPr lang="cs-CZ" sz="2400" dirty="0" smtClean="0">
                <a:latin typeface="Arial" panose="020B0604020202020204" pitchFamily="34" charset="0"/>
              </a:rPr>
              <a:t>/rozvoj-kompetenci-studentu-ve-</a:t>
            </a:r>
            <a:r>
              <a:rPr lang="cs-CZ" sz="2400" dirty="0" err="1" smtClean="0">
                <a:latin typeface="Arial" panose="020B0604020202020204" pitchFamily="34" charset="0"/>
              </a:rPr>
              <a:t>vzdelavani</a:t>
            </a:r>
            <a:r>
              <a:rPr lang="cs-CZ" sz="2000" dirty="0" smtClean="0"/>
              <a:t> </a:t>
            </a:r>
            <a:br>
              <a:rPr lang="cs-CZ" sz="2000" dirty="0" smtClean="0"/>
            </a:br>
            <a:endParaRPr lang="cs-CZ" sz="2000" dirty="0" smtClean="0"/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MRJA, Ellen M.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Lifestyle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Journalism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Mass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Communication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Educator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2014,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vol. 69, no. 3, s. 327-328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[cit. 2015-11-04]. Dostupné z: http://search.proquest.com/docview/1559860154?accountid=16531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995120" cy="922114"/>
          </a:xfrm>
        </p:spPr>
        <p:txBody>
          <a:bodyPr>
            <a:normAutofit/>
          </a:bodyPr>
          <a:lstStyle/>
          <a:p>
            <a:r>
              <a:rPr lang="cs-CZ" sz="3800" b="1" dirty="0" smtClean="0">
                <a:solidFill>
                  <a:schemeClr val="bg1"/>
                </a:solidFill>
              </a:rPr>
              <a:t>Novinový článek/e-článek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 článku. Název článku: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podnázev článku</a:t>
            </a:r>
            <a:r>
              <a:rPr lang="cs-CZ" sz="2600" dirty="0">
                <a:latin typeface="Arial" panose="020B0604020202020204" pitchFamily="34" charset="0"/>
              </a:rPr>
              <a:t>. </a:t>
            </a:r>
            <a:r>
              <a:rPr lang="cs-CZ" sz="2600" i="1" dirty="0">
                <a:latin typeface="Arial" panose="020B0604020202020204" pitchFamily="34" charset="0"/>
              </a:rPr>
              <a:t>Název periodika: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2600" i="1" dirty="0">
                <a:latin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</a:rPr>
              <a:t>Celé </a:t>
            </a:r>
            <a:r>
              <a:rPr lang="cs-CZ" sz="2600" dirty="0">
                <a:latin typeface="Arial" panose="020B0604020202020204" pitchFamily="34" charset="0"/>
              </a:rPr>
              <a:t>datum vydání, ročník, číslo, rozsah stran.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dirty="0" smtClean="0">
              <a:latin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BALÍK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Stanislav. Úsvit jiných časů.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Mladá fronta dnes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25. 2. 2015, roč. 26, č. 47, s. A12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</a:rPr>
              <a:t>ZÍDEK, Petr. Trochu jiné Československo. </a:t>
            </a:r>
            <a:r>
              <a:rPr lang="cs-CZ" sz="2400" i="1" dirty="0">
                <a:latin typeface="Arial" panose="020B0604020202020204" pitchFamily="34" charset="0"/>
              </a:rPr>
              <a:t>Lidové noviny </a:t>
            </a:r>
            <a:r>
              <a:rPr lang="cs-CZ" sz="2400" dirty="0">
                <a:latin typeface="Arial" panose="020B0604020202020204" pitchFamily="34" charset="0"/>
              </a:rPr>
              <a:t>[online]</a:t>
            </a:r>
            <a:r>
              <a:rPr lang="en-US" sz="2400" dirty="0">
                <a:latin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</a:rPr>
              <a:t> </a:t>
            </a:r>
            <a:r>
              <a:rPr lang="cs-CZ" sz="2400" dirty="0" smtClean="0">
                <a:latin typeface="Arial" panose="020B0604020202020204" pitchFamily="34" charset="0"/>
              </a:rPr>
              <a:t>7.10. 2017, č</a:t>
            </a:r>
            <a:r>
              <a:rPr lang="cs-CZ" sz="2400" dirty="0">
                <a:latin typeface="Arial" panose="020B0604020202020204" pitchFamily="34" charset="0"/>
              </a:rPr>
              <a:t>. </a:t>
            </a:r>
            <a:r>
              <a:rPr lang="cs-CZ" sz="2400" dirty="0" smtClean="0">
                <a:latin typeface="Arial" panose="020B0604020202020204" pitchFamily="34" charset="0"/>
              </a:rPr>
              <a:t>233, </a:t>
            </a:r>
            <a:r>
              <a:rPr lang="cs-CZ" sz="2400" dirty="0">
                <a:latin typeface="Arial" panose="020B0604020202020204" pitchFamily="34" charset="0"/>
              </a:rPr>
              <a:t>s. </a:t>
            </a:r>
            <a:r>
              <a:rPr lang="cs-CZ" sz="2400" dirty="0" smtClean="0">
                <a:latin typeface="Arial" panose="020B0604020202020204" pitchFamily="34" charset="0"/>
              </a:rPr>
              <a:t>24 </a:t>
            </a:r>
            <a:r>
              <a:rPr lang="cs-CZ" sz="2400" dirty="0">
                <a:latin typeface="Arial" panose="020B0604020202020204" pitchFamily="34" charset="0"/>
              </a:rPr>
              <a:t>[cit. </a:t>
            </a:r>
            <a:r>
              <a:rPr lang="cs-CZ" sz="2400" dirty="0" smtClean="0">
                <a:latin typeface="Arial" panose="020B0604020202020204" pitchFamily="34" charset="0"/>
              </a:rPr>
              <a:t>2017-10-15</a:t>
            </a:r>
            <a:r>
              <a:rPr lang="cs-CZ" sz="2400" dirty="0">
                <a:latin typeface="Arial" panose="020B0604020202020204" pitchFamily="34" charset="0"/>
              </a:rPr>
              <a:t>]. Dostupné z: </a:t>
            </a:r>
            <a:r>
              <a:rPr lang="cs-CZ" sz="2400" dirty="0" smtClean="0">
                <a:latin typeface="Arial" panose="020B0604020202020204" pitchFamily="34" charset="0"/>
              </a:rPr>
              <a:t>databáze Anopress.cz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590872" y="1196752"/>
            <a:ext cx="8229600" cy="5184576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3400" i="1" dirty="0">
                <a:latin typeface="Arial" panose="020B0604020202020204" pitchFamily="34" charset="0"/>
              </a:rPr>
              <a:t>Název periodika: </a:t>
            </a:r>
            <a:r>
              <a:rPr lang="cs-CZ" sz="3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periodika</a:t>
            </a:r>
            <a:r>
              <a:rPr lang="cs-CZ" sz="3400" dirty="0">
                <a:latin typeface="Arial" panose="020B0604020202020204" pitchFamily="34" charset="0"/>
              </a:rPr>
              <a:t>. Místo vydání: Nakladatelství, rok vydání*, číslování. ISSN. Dostupnost. </a:t>
            </a:r>
            <a:r>
              <a:rPr lang="cs-CZ" sz="3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0" indent="0">
              <a:spcBef>
                <a:spcPts val="0"/>
              </a:spcBef>
              <a:buFontTx/>
              <a:buNone/>
            </a:pPr>
            <a:r>
              <a:rPr lang="cs-CZ" sz="2800" i="1" dirty="0">
                <a:latin typeface="Arial" panose="020B0604020202020204" pitchFamily="34" charset="0"/>
              </a:rPr>
              <a:t>* </a:t>
            </a:r>
            <a:r>
              <a:rPr lang="cs-CZ" sz="1800" i="1" dirty="0">
                <a:latin typeface="Arial" panose="020B0604020202020204" pitchFamily="34" charset="0"/>
              </a:rPr>
              <a:t>u celého časopisu uvádíme odkdy časopis vychází, případně rozsah let, kdy </a:t>
            </a:r>
            <a:r>
              <a:rPr lang="cs-CZ" sz="1800" i="1" dirty="0" smtClean="0">
                <a:latin typeface="Arial" panose="020B0604020202020204" pitchFamily="34" charset="0"/>
              </a:rPr>
              <a:t>vycházel,</a:t>
            </a:r>
            <a:r>
              <a:rPr lang="cs-CZ" sz="1800" i="1" dirty="0">
                <a:latin typeface="Arial" panose="020B0604020202020204" pitchFamily="34" charset="0"/>
              </a:rPr>
              <a:t/>
            </a:r>
            <a:br>
              <a:rPr lang="cs-CZ" sz="1800" i="1" dirty="0">
                <a:latin typeface="Arial" panose="020B0604020202020204" pitchFamily="34" charset="0"/>
              </a:rPr>
            </a:br>
            <a:r>
              <a:rPr lang="cs-CZ" sz="1800" i="1" dirty="0">
                <a:latin typeface="Arial" panose="020B0604020202020204" pitchFamily="34" charset="0"/>
              </a:rPr>
              <a:t>  </a:t>
            </a:r>
            <a:r>
              <a:rPr lang="cs-CZ" sz="1800" i="1" dirty="0" smtClean="0">
                <a:latin typeface="Arial" panose="020B0604020202020204" pitchFamily="34" charset="0"/>
              </a:rPr>
              <a:t> u </a:t>
            </a:r>
            <a:r>
              <a:rPr lang="cs-CZ" sz="1800" i="1" dirty="0">
                <a:latin typeface="Arial" panose="020B0604020202020204" pitchFamily="34" charset="0"/>
              </a:rPr>
              <a:t>popisu jednoho čísla časopisu uvedeme rok vydání, ročník a označení daného čísla</a:t>
            </a:r>
          </a:p>
          <a:p>
            <a:pPr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Praha: Univerzita Karlova v Praze, Fakulta sociálních věd, 2006-. ISSN 1801-9978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2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čísla ročně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Mediální studia: odborný časopis pro kritickou reflexi médií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. Praha: Univerzita Karlova v Praze, Fakulta sociálních věd, 2013, </a:t>
            </a:r>
            <a:r>
              <a:rPr lang="cs-CZ" sz="280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(3). ISSN 1801-9978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665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188640"/>
            <a:ext cx="676875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E-periodikum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760"/>
            <a:ext cx="8229600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cs-CZ" sz="3700" i="1" dirty="0" smtClean="0">
                <a:latin typeface="Arial" panose="020B0604020202020204" pitchFamily="34" charset="0"/>
              </a:rPr>
              <a:t>Název periodika: </a:t>
            </a:r>
            <a:r>
              <a:rPr lang="cs-CZ" sz="37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periodika </a:t>
            </a:r>
            <a:r>
              <a:rPr lang="cs-CZ" sz="3700" dirty="0">
                <a:latin typeface="Arial" panose="020B0604020202020204" pitchFamily="34" charset="0"/>
              </a:rPr>
              <a:t>[online</a:t>
            </a:r>
            <a:r>
              <a:rPr lang="cs-CZ" sz="3700" dirty="0" smtClean="0">
                <a:latin typeface="Arial" panose="020B0604020202020204" pitchFamily="34" charset="0"/>
              </a:rPr>
              <a:t>]. Místo vydání: Nakladatelství, rok vydání*, číslování. </a:t>
            </a:r>
            <a:r>
              <a:rPr lang="cs-CZ" sz="3700" dirty="0">
                <a:latin typeface="Arial" panose="020B0604020202020204" pitchFamily="34" charset="0"/>
              </a:rPr>
              <a:t>[datum citování].</a:t>
            </a:r>
            <a:r>
              <a:rPr lang="cs-CZ" sz="3700" dirty="0" smtClean="0">
                <a:latin typeface="Arial" panose="020B0604020202020204" pitchFamily="34" charset="0"/>
              </a:rPr>
              <a:t> ISSN. Dostupnost. </a:t>
            </a:r>
            <a:r>
              <a:rPr lang="cs-CZ" sz="37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 marL="144000" indent="-360000">
              <a:buNone/>
            </a:pPr>
            <a:r>
              <a:rPr lang="cs-CZ" sz="2000" i="1" dirty="0" smtClean="0">
                <a:latin typeface="Arial" panose="020B0604020202020204" pitchFamily="34" charset="0"/>
              </a:rPr>
              <a:t>* u </a:t>
            </a:r>
            <a:r>
              <a:rPr lang="cs-CZ" sz="2000" i="1" dirty="0">
                <a:latin typeface="Arial" panose="020B0604020202020204" pitchFamily="34" charset="0"/>
              </a:rPr>
              <a:t>celého časopisu uvádíme odkdy časopis vychází, případně rozsah let, kdy </a:t>
            </a:r>
            <a:r>
              <a:rPr lang="cs-CZ" sz="2000" i="1" dirty="0" smtClean="0">
                <a:latin typeface="Arial" panose="020B0604020202020204" pitchFamily="34" charset="0"/>
              </a:rPr>
              <a:t>vycházel</a:t>
            </a:r>
            <a:br>
              <a:rPr lang="cs-CZ" sz="2000" i="1" dirty="0" smtClean="0">
                <a:latin typeface="Arial" panose="020B0604020202020204" pitchFamily="34" charset="0"/>
              </a:rPr>
            </a:br>
            <a:r>
              <a:rPr lang="cs-CZ" sz="2000" i="1" dirty="0" smtClean="0">
                <a:latin typeface="Arial" panose="020B0604020202020204" pitchFamily="34" charset="0"/>
              </a:rPr>
              <a:t>u </a:t>
            </a:r>
            <a:r>
              <a:rPr lang="cs-CZ" sz="2000" i="1" dirty="0">
                <a:latin typeface="Arial" panose="020B0604020202020204" pitchFamily="34" charset="0"/>
              </a:rPr>
              <a:t>popisu jednoho čísla časopisu uvedeme rok vydání, ročník a označení daného čísla</a:t>
            </a:r>
          </a:p>
          <a:p>
            <a:pPr marL="144000" indent="-360000">
              <a:buFontTx/>
              <a:buNone/>
            </a:pPr>
            <a:endParaRPr lang="cs-CZ" sz="20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časopisu jako celku:</a:t>
            </a:r>
          </a:p>
          <a:p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2008- [cit. 2016-02-20]. ISSN 1802–9736. Dostupné z: http://www.inflow.cz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cs-CZ" sz="280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Citace jednoho čísla časopisu:</a:t>
            </a:r>
          </a:p>
          <a:p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Inflow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i="1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[online]. Brno: Kabinet informačních studií a knihovnictví, Masarykova univerzita, Filozofická fakulta,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únor 2014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[cit. 2016-02-20]. ISSN 1802–9736. Dostupné z: http://www.inflow.cz/archiv?year=2014&amp;month=2</a:t>
            </a:r>
          </a:p>
        </p:txBody>
      </p:sp>
    </p:spTree>
    <p:extLst>
      <p:ext uri="{BB962C8B-B14F-4D97-AF65-F5344CB8AC3E}">
        <p14:creationId xmlns:p14="http://schemas.microsoft.com/office/powerpoint/2010/main" val="192477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88640"/>
            <a:ext cx="6696744" cy="778098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Akademická práce/e-práce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196752"/>
            <a:ext cx="8229600" cy="532859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800" dirty="0" smtClean="0">
                <a:latin typeface="Arial" panose="020B0604020202020204" pitchFamily="34" charset="0"/>
              </a:rPr>
              <a:t>[online]. Místo odevzdání práce – sídlo školy, datum odevzdání práce [datum citování]. Dostupnost. Poznámky </a:t>
            </a:r>
            <a:r>
              <a:rPr lang="cs-CZ" sz="2400" i="1" dirty="0" smtClean="0">
                <a:latin typeface="Arial" panose="020B0604020202020204" pitchFamily="34" charset="0"/>
              </a:rPr>
              <a:t>(zde uvádíme druh práce, vedoucí práce, instituce, kde byla práce obhájena).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KŮST, František.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Estetické strategie nových médií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Brno, 2003.  Diplomová práce, vedoucí David Kořínek. Masarykova univerzita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Fakulta sociálních studií,</a:t>
            </a:r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 Katedra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mediálních studií a žurnalistiky.</a:t>
            </a:r>
            <a:b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600" dirty="0" smtClean="0">
                <a:latin typeface="Arial" panose="020B0604020202020204" pitchFamily="34" charset="0"/>
              </a:rPr>
              <a:t>HEPNAROVÁ, Slávka. </a:t>
            </a:r>
            <a:r>
              <a:rPr lang="cs-CZ" sz="2600" i="1" dirty="0" smtClean="0">
                <a:latin typeface="Arial" panose="020B0604020202020204" pitchFamily="34" charset="0"/>
              </a:rPr>
              <a:t>Rodina v reklamě, reklama v rodině </a:t>
            </a:r>
            <a:r>
              <a:rPr lang="cs-CZ" sz="2600" dirty="0" smtClean="0">
                <a:latin typeface="Arial" panose="020B0604020202020204" pitchFamily="34" charset="0"/>
              </a:rPr>
              <a:t>[online]. Brno, 2013. [cit. 2015-11-04]. Dostupné z: http</a:t>
            </a:r>
            <a:r>
              <a:rPr lang="cs-CZ" sz="2600" dirty="0">
                <a:latin typeface="Arial" panose="020B0604020202020204" pitchFamily="34" charset="0"/>
              </a:rPr>
              <a:t>://is.muni.cz/th/397326/fss_m/</a:t>
            </a:r>
            <a:r>
              <a:rPr lang="en-US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</a:rPr>
              <a:t>Vedoucí diplomové práce Jaromír Volek. Masarykova univerzita, Fakulta sociálních studií, Katedra mediálních studií a žurnalistiky.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776" y="188640"/>
            <a:ext cx="5436096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Legislativa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pPr marL="271463" indent="-271463">
              <a:lnSpc>
                <a:spcPct val="100000"/>
              </a:lnSpc>
              <a:buFontTx/>
              <a:buNone/>
              <a:tabLst/>
            </a:pPr>
            <a:r>
              <a:rPr lang="cs-CZ" sz="2200" dirty="0">
                <a:solidFill>
                  <a:srgbClr val="FF1901"/>
                </a:solidFill>
                <a:latin typeface="Arial" panose="020B0604020202020204" pitchFamily="34" charset="0"/>
              </a:rPr>
              <a:t>Není definováno v normě, odvozeno z obecné struktury!</a:t>
            </a:r>
            <a:endParaRPr lang="cs-CZ" sz="22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200" dirty="0">
                <a:latin typeface="Arial" panose="020B0604020202020204" pitchFamily="34" charset="0"/>
              </a:rPr>
              <a:t>Působnost. Primární odpovědnost. Název: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200" dirty="0">
                <a:latin typeface="Arial" panose="020B0604020202020204" pitchFamily="34" charset="0"/>
              </a:rPr>
              <a:t>. In: </a:t>
            </a:r>
            <a:r>
              <a:rPr lang="cs-CZ" sz="2200" i="1" dirty="0">
                <a:latin typeface="Arial" panose="020B0604020202020204" pitchFamily="34" charset="0"/>
              </a:rPr>
              <a:t>Název sbírky: </a:t>
            </a:r>
            <a:r>
              <a:rPr lang="cs-CZ" sz="22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sbírky</a:t>
            </a:r>
            <a:r>
              <a:rPr lang="cs-CZ" sz="2200" i="1" dirty="0">
                <a:latin typeface="Arial" panose="020B0604020202020204" pitchFamily="34" charset="0"/>
              </a:rPr>
              <a:t>.</a:t>
            </a:r>
            <a:r>
              <a:rPr lang="cs-CZ" sz="2200" dirty="0">
                <a:latin typeface="Arial" panose="020B0604020202020204" pitchFamily="34" charset="0"/>
              </a:rPr>
              <a:t> Rok vydání, část, rozsah stran. Dostupnost. </a:t>
            </a:r>
            <a:r>
              <a:rPr lang="cs-CZ" sz="2200" dirty="0">
                <a:solidFill>
                  <a:srgbClr val="00B0F0"/>
                </a:solidFill>
                <a:latin typeface="Arial" panose="020B0604020202020204" pitchFamily="34" charset="0"/>
              </a:rPr>
              <a:t>Poznámky</a:t>
            </a:r>
            <a:r>
              <a:rPr lang="cs-CZ" sz="2200" dirty="0">
                <a:latin typeface="Arial" panose="020B0604020202020204" pitchFamily="34" charset="0"/>
              </a:rPr>
              <a:t>.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1600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tabLst/>
            </a:pPr>
            <a:r>
              <a:rPr lang="cs-CZ" sz="2000" dirty="0">
                <a:latin typeface="Arial" panose="020B0604020202020204" pitchFamily="34" charset="0"/>
              </a:rPr>
              <a:t>ČESKO. Zákon č. 111 ze dne 22. dubna 1998 o vysokých školách a o změně a doplnění dalších zákonů (zákon o vysokých školách). In: </a:t>
            </a:r>
            <a:r>
              <a:rPr lang="cs-CZ" sz="2000" i="1" dirty="0">
                <a:latin typeface="Arial" panose="020B0604020202020204" pitchFamily="34" charset="0"/>
              </a:rPr>
              <a:t>Sbírka zákonů České republiky</a:t>
            </a:r>
            <a:r>
              <a:rPr lang="cs-CZ" sz="2000" dirty="0">
                <a:latin typeface="Arial" panose="020B0604020202020204" pitchFamily="34" charset="0"/>
              </a:rPr>
              <a:t>. 1998, částka 39, s. 5388-5419. Dostupné také z: http://aplikace.mvcr.cz/archiv2008/sbirka/1998/sb039-98.pdf </a:t>
            </a: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2000" u="sng" dirty="0">
              <a:latin typeface="Arial" panose="020B0604020202020204" pitchFamily="34" charset="0"/>
            </a:endParaRPr>
          </a:p>
          <a:p>
            <a:pPr marL="271463" indent="-271463">
              <a:lnSpc>
                <a:spcPct val="100000"/>
              </a:lnSpc>
              <a:buFontTx/>
              <a:buNone/>
              <a:tabLst/>
            </a:pPr>
            <a:endParaRPr lang="cs-CZ" sz="2000" u="sng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  <a:tabLst/>
            </a:pPr>
            <a:r>
              <a:rPr lang="cs-CZ" sz="2000" i="1" dirty="0">
                <a:latin typeface="Arial" panose="020B0604020202020204" pitchFamily="34" charset="0"/>
              </a:rPr>
              <a:t>Na právnických fakultách se při citování vychází z  </a:t>
            </a:r>
            <a:r>
              <a:rPr lang="cs-CZ" sz="2000" dirty="0">
                <a:latin typeface="Arial" panose="020B0604020202020204" pitchFamily="34" charset="0"/>
                <a:hlinkClick r:id="rId2"/>
              </a:rPr>
              <a:t>Legislativních pravidel vlády</a:t>
            </a:r>
            <a:r>
              <a:rPr lang="cs-CZ" sz="2000" dirty="0">
                <a:latin typeface="Arial" panose="020B0604020202020204" pitchFamily="34" charset="0"/>
              </a:rPr>
              <a:t> (s. 48-52).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188640"/>
            <a:ext cx="6012160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Normy a standardy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4824536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Označení.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</a:rPr>
              <a:t>. Vydání. Místo vydání: Nakladatelství, rok/datum vydání.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00000"/>
              </a:lnSpc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ČSN EN 62270</a:t>
            </a:r>
            <a:r>
              <a:rPr lang="cs-CZ" sz="2200" i="1" dirty="0" smtClean="0">
                <a:latin typeface="Arial" panose="020B0604020202020204" pitchFamily="34" charset="0"/>
              </a:rPr>
              <a:t>. Automatizace vodních elektráren: pokyn pro řízení pomocí počítače. </a:t>
            </a:r>
            <a:r>
              <a:rPr lang="cs-CZ" sz="2200" dirty="0" smtClean="0">
                <a:latin typeface="Arial" panose="020B0604020202020204" pitchFamily="34" charset="0"/>
              </a:rPr>
              <a:t>Praha: Český normalizační institut, 2005-03-01.  Třídící znak 08 5500. </a:t>
            </a:r>
            <a:br>
              <a:rPr lang="cs-CZ" sz="2200" dirty="0" smtClean="0">
                <a:latin typeface="Arial" panose="020B0604020202020204" pitchFamily="34" charset="0"/>
              </a:rPr>
            </a:b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ČSN ISO 690.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Informace a dokumentace: pravidla pro bibliografické odkazy a citace informačních zdrojů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2011. Třídící znak 01 0197.</a:t>
            </a:r>
          </a:p>
          <a:p>
            <a:pPr>
              <a:lnSpc>
                <a:spcPct val="110000"/>
              </a:lnSpc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endParaRPr lang="cs-CZ" sz="22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2413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070515" y="332656"/>
            <a:ext cx="7073485" cy="723677"/>
          </a:xfrm>
        </p:spPr>
        <p:txBody>
          <a:bodyPr>
            <a:noAutofit/>
          </a:bodyPr>
          <a:lstStyle/>
          <a:p>
            <a:r>
              <a:rPr lang="cs-CZ" sz="3500" b="1" dirty="0">
                <a:solidFill>
                  <a:schemeClr val="bg1"/>
                </a:solidFill>
              </a:rPr>
              <a:t>Kartografické </a:t>
            </a:r>
            <a:r>
              <a:rPr lang="cs-CZ" sz="3500" b="1" dirty="0" smtClean="0">
                <a:solidFill>
                  <a:schemeClr val="bg1"/>
                </a:solidFill>
              </a:rPr>
              <a:t>materiály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268761"/>
            <a:ext cx="7992888" cy="4896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</a:rPr>
              <a:t>Název: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</a:rPr>
              <a:t>. [Měřítko]. </a:t>
            </a:r>
            <a:r>
              <a:rPr lang="cs-CZ" sz="2800" dirty="0">
                <a:latin typeface="Arial" panose="020B0604020202020204" pitchFamily="34" charset="0"/>
              </a:rPr>
              <a:t>Vydání. </a:t>
            </a:r>
            <a:r>
              <a:rPr lang="cs-CZ" sz="28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800" dirty="0" smtClean="0">
                <a:latin typeface="Arial" panose="020B0604020202020204" pitchFamily="34" charset="0"/>
              </a:rPr>
              <a:t>Místo vydání: Nakladatelství, rok vydání,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rozměr</a:t>
            </a:r>
            <a:r>
              <a:rPr lang="cs-CZ" sz="2800" dirty="0" smtClean="0">
                <a:latin typeface="Arial" panose="020B0604020202020204" pitchFamily="34" charset="0"/>
              </a:rPr>
              <a:t>. Edice: </a:t>
            </a:r>
            <a:r>
              <a:rPr lang="cs-CZ" sz="2800" dirty="0" err="1" smtClean="0">
                <a:latin typeface="Arial" panose="020B0604020202020204" pitchFamily="34" charset="0"/>
              </a:rPr>
              <a:t>Subedice</a:t>
            </a:r>
            <a:r>
              <a:rPr lang="cs-CZ" sz="2800" dirty="0" smtClean="0">
                <a:latin typeface="Arial" panose="020B0604020202020204" pitchFamily="34" charset="0"/>
              </a:rPr>
              <a:t>, číslo edice. Identifikátor.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800" dirty="0" smtClean="0">
              <a:latin typeface="Arial" panose="020B0604020202020204" pitchFamily="34" charset="0"/>
            </a:endParaRPr>
          </a:p>
          <a:p>
            <a:r>
              <a:rPr lang="cs-CZ" sz="2600" i="1" dirty="0" smtClean="0">
                <a:latin typeface="Arial" panose="020B0604020202020204" pitchFamily="34" charset="0"/>
              </a:rPr>
              <a:t>Třeboňsko: velká cykloturistická mapa</a:t>
            </a:r>
            <a:r>
              <a:rPr lang="cs-CZ" sz="2600" dirty="0" smtClean="0">
                <a:latin typeface="Arial" panose="020B0604020202020204" pitchFamily="34" charset="0"/>
              </a:rPr>
              <a:t>. [1:60 000]. Vizovice: </a:t>
            </a:r>
            <a:r>
              <a:rPr lang="cs-CZ" sz="2600" dirty="0" err="1" smtClean="0">
                <a:latin typeface="Arial" panose="020B0604020202020204" pitchFamily="34" charset="0"/>
              </a:rPr>
              <a:t>Shocart</a:t>
            </a:r>
            <a:r>
              <a:rPr lang="cs-CZ" sz="2600" dirty="0" smtClean="0">
                <a:latin typeface="Arial" panose="020B0604020202020204" pitchFamily="34" charset="0"/>
              </a:rPr>
              <a:t>, 2006.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Velká cykloturistická mapa, č. 161. </a:t>
            </a:r>
            <a:r>
              <a:rPr lang="cs-CZ" sz="2600" dirty="0" smtClean="0">
                <a:latin typeface="Arial" panose="020B0604020202020204" pitchFamily="34" charset="0"/>
              </a:rPr>
              <a:t>ISBN 978-80-7224-565-9.</a:t>
            </a:r>
            <a:br>
              <a:rPr lang="cs-CZ" sz="2600" dirty="0" smtClean="0">
                <a:latin typeface="Arial" panose="020B0604020202020204" pitchFamily="34" charset="0"/>
              </a:rPr>
            </a:br>
            <a:endParaRPr lang="cs-CZ" sz="2600" dirty="0" smtClean="0">
              <a:latin typeface="Arial" panose="020B0604020202020204" pitchFamily="34" charset="0"/>
            </a:endParaRPr>
          </a:p>
          <a:p>
            <a:r>
              <a:rPr lang="cs-CZ" sz="2600" dirty="0">
                <a:latin typeface="Arial" panose="020B0604020202020204" pitchFamily="34" charset="0"/>
              </a:rPr>
              <a:t>KLUB ČESKÝCH TURISTŮ. </a:t>
            </a:r>
            <a:r>
              <a:rPr lang="cs-CZ" sz="2600" i="1" dirty="0">
                <a:latin typeface="Arial" panose="020B0604020202020204" pitchFamily="34" charset="0"/>
              </a:rPr>
              <a:t>Králický Sněžník: turistická mapa 1:50 000</a:t>
            </a:r>
            <a:r>
              <a:rPr lang="cs-CZ" sz="2600" dirty="0">
                <a:latin typeface="Arial" panose="020B0604020202020204" pitchFamily="34" charset="0"/>
              </a:rPr>
              <a:t>. 4. vyd. Praha: Trasa, </a:t>
            </a:r>
            <a:r>
              <a:rPr lang="cs-CZ" sz="2600" dirty="0" smtClean="0">
                <a:latin typeface="Arial" panose="020B0604020202020204" pitchFamily="34" charset="0"/>
              </a:rPr>
              <a:t>2011. </a:t>
            </a:r>
            <a:r>
              <a:rPr lang="cs-CZ" sz="2600" dirty="0">
                <a:latin typeface="Arial" panose="020B0604020202020204" pitchFamily="34" charset="0"/>
              </a:rPr>
              <a:t>Edice Klubu českých turistů, sv. 53. ISBN 9788073243166</a:t>
            </a:r>
            <a:r>
              <a:rPr lang="cs-CZ" sz="2600" dirty="0" smtClean="0">
                <a:latin typeface="Arial" panose="020B0604020202020204" pitchFamily="34" charset="0"/>
              </a:rPr>
              <a:t>.</a:t>
            </a:r>
            <a:endParaRPr lang="cs-CZ" sz="2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Nadpis 1"/>
          <p:cNvSpPr>
            <a:spLocks noGrp="1"/>
          </p:cNvSpPr>
          <p:nvPr>
            <p:ph type="title"/>
          </p:nvPr>
        </p:nvSpPr>
        <p:spPr>
          <a:xfrm>
            <a:off x="1187624" y="332656"/>
            <a:ext cx="7777162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Citát - ukázka</a:t>
            </a: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539552" y="1600200"/>
            <a:ext cx="814724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i="1" dirty="0">
                <a:latin typeface="Arial" panose="020B0604020202020204" pitchFamily="34" charset="0"/>
                <a:cs typeface="Arial" panose="020B0604020202020204" pitchFamily="34" charset="0"/>
              </a:rPr>
              <a:t>„Uvádíme-li v práci poprvé nový termín, nezapomeňme předložit okamžitě jeho definici. Nejsme-li schopni výraz vyložit, nepoužívejme jej. Má-li se pak jednat o jeden ze základních termínů naší diplomové práce a my nejsme schopni jej vysvětlit, je lépe všeho nechat a zabývat se něčím jiným“  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3234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9712" y="188640"/>
            <a:ext cx="6203032" cy="864096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Obrázky / e-obrázky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96752"/>
            <a:ext cx="8301608" cy="532859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obrázku. Název obrázku: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In: Primární odpovědnost zdrojového dokumentu.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zdroje: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Vydání. Místo vydání: Nakladatelství, rok vydání [datum citování]. Lokace v dokumentu.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0" indent="0">
              <a:buNone/>
            </a:pP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</a:rPr>
              <a:t>Automobil u staré radnice. In: ŘEPA, Milan, Karel LOCHMAN a František HAVÍŘ, </a:t>
            </a:r>
            <a:r>
              <a:rPr lang="cs-CZ" sz="2400" dirty="0" err="1" smtClean="0">
                <a:latin typeface="Arial" panose="020B0604020202020204" pitchFamily="34" charset="0"/>
              </a:rPr>
              <a:t>sest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i="1" dirty="0" smtClean="0">
                <a:latin typeface="Arial" panose="020B0604020202020204" pitchFamily="34" charset="0"/>
              </a:rPr>
              <a:t>Rousínov v proměnách času. </a:t>
            </a:r>
            <a:r>
              <a:rPr lang="cs-CZ" sz="2400" dirty="0" smtClean="0">
                <a:latin typeface="Arial" panose="020B0604020202020204" pitchFamily="34" charset="0"/>
              </a:rPr>
              <a:t> Brno: </a:t>
            </a:r>
            <a:r>
              <a:rPr lang="cs-CZ" sz="2400" dirty="0" err="1" smtClean="0">
                <a:latin typeface="Arial" panose="020B0604020202020204" pitchFamily="34" charset="0"/>
              </a:rPr>
              <a:t>F.R.Z</a:t>
            </a:r>
            <a:r>
              <a:rPr lang="cs-CZ" sz="2400" dirty="0" smtClean="0">
                <a:latin typeface="Arial" panose="020B0604020202020204" pitchFamily="34" charset="0"/>
              </a:rPr>
              <a:t>. </a:t>
            </a:r>
            <a:r>
              <a:rPr lang="cs-CZ" sz="2400" dirty="0" err="1" smtClean="0">
                <a:latin typeface="Arial" panose="020B0604020202020204" pitchFamily="34" charset="0"/>
              </a:rPr>
              <a:t>agency</a:t>
            </a:r>
            <a:r>
              <a:rPr lang="cs-CZ" sz="2400" dirty="0" smtClean="0">
                <a:latin typeface="Arial" panose="020B0604020202020204" pitchFamily="34" charset="0"/>
              </a:rPr>
              <a:t>, 2012, s. 15. ISBN 978-80-87332-52-8.</a:t>
            </a:r>
          </a:p>
          <a:p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[Ikona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RSS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]. In: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Pixbay.com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[online]. 5. prosince 2013 [cit. 2014-03-20].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Dostupné z: http://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pixabay.com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/static/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uploads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photo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/2011/08/14/18/11/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rss-8645_640.png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25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vydání. Identifikátor. </a:t>
            </a:r>
            <a:r>
              <a:rPr lang="cs-CZ" sz="2600" dirty="0">
                <a:latin typeface="Arial" panose="020B0604020202020204" pitchFamily="34" charset="0"/>
              </a:rPr>
              <a:t>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endParaRPr lang="cs-CZ" sz="26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endParaRPr lang="cs-CZ" sz="1400" i="1" dirty="0" smtClean="0">
              <a:latin typeface="Arial" panose="020B0604020202020204" pitchFamily="34" charset="0"/>
            </a:endParaRPr>
          </a:p>
          <a:p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Úvod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do informačních zdrojů: studijní pomůcka k projektu Od rozvoje k inovacím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Zlín: Knihovna Univerzity Tomáše Bati ve Zlíně,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2010. Interní publikace.</a:t>
            </a:r>
          </a:p>
          <a:p>
            <a:endParaRPr lang="cs-CZ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GM ELECTONIC. 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Součástky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pro elektrotechniku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Praha: GM </a:t>
            </a:r>
            <a:r>
              <a:rPr lang="cs-CZ" sz="2200" dirty="0" err="1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, 1998.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Prodejní katalog.</a:t>
            </a:r>
            <a:r>
              <a:rPr lang="cs-CZ" sz="2200" dirty="0" smtClean="0"/>
              <a:t/>
            </a:r>
            <a:br>
              <a:rPr lang="cs-CZ" sz="2200" dirty="0" smtClean="0"/>
            </a:br>
            <a:endParaRPr lang="cs-CZ" sz="2200" dirty="0" smtClean="0"/>
          </a:p>
        </p:txBody>
      </p:sp>
    </p:spTree>
    <p:extLst>
      <p:ext uri="{BB962C8B-B14F-4D97-AF65-F5344CB8AC3E}">
        <p14:creationId xmlns:p14="http://schemas.microsoft.com/office/powerpoint/2010/main" val="1118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188640"/>
            <a:ext cx="6804248" cy="92211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E-firemní dokumenty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385887"/>
            <a:ext cx="7777162" cy="51394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odpovědnost. </a:t>
            </a:r>
            <a:r>
              <a:rPr lang="cs-CZ" sz="2600" i="1" dirty="0" smtClean="0">
                <a:latin typeface="Arial" panose="020B0604020202020204" pitchFamily="34" charset="0"/>
              </a:rPr>
              <a:t>Název: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</a:t>
            </a:r>
            <a:r>
              <a:rPr lang="cs-CZ" sz="2600" dirty="0" smtClean="0">
                <a:latin typeface="Arial" panose="020B0604020202020204" pitchFamily="34" charset="0"/>
              </a:rPr>
              <a:t>[online].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odpovědnost. </a:t>
            </a:r>
            <a:r>
              <a:rPr lang="cs-CZ" sz="2600" dirty="0" smtClean="0">
                <a:latin typeface="Arial" panose="020B0604020202020204" pitchFamily="34" charset="0"/>
              </a:rPr>
              <a:t>Místo vydání: Nakladatelství, rok vydání, datum aktualizace [datum citování]. Identifikátor. </a:t>
            </a:r>
            <a:r>
              <a:rPr lang="cs-CZ" sz="2600" dirty="0">
                <a:latin typeface="Arial" panose="020B0604020202020204" pitchFamily="34" charset="0"/>
              </a:rPr>
              <a:t>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  <a:endParaRPr lang="cs-CZ" sz="2600" dirty="0" smtClean="0">
              <a:solidFill>
                <a:srgbClr val="00B0F0"/>
              </a:solidFill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r>
              <a:rPr lang="cs-CZ" sz="1400" i="1" dirty="0" smtClean="0">
                <a:latin typeface="Arial" panose="020B0604020202020204" pitchFamily="34" charset="0"/>
              </a:rPr>
              <a:t/>
            </a:r>
            <a:br>
              <a:rPr lang="cs-CZ" sz="1400" i="1" dirty="0" smtClean="0">
                <a:latin typeface="Arial" panose="020B0604020202020204" pitchFamily="34" charset="0"/>
              </a:rPr>
            </a:br>
            <a:endParaRPr lang="cs-CZ" sz="1400" dirty="0" smtClean="0">
              <a:latin typeface="Arial" panose="020B0604020202020204" pitchFamily="34" charset="0"/>
            </a:endParaRPr>
          </a:p>
          <a:p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Výroční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zpráva 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2014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[online]. Brno: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Ústřední knihovna Fakulty sociálních studií MU,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c2015 [cit. 2015-10-12]. Dostupné z: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http://knihovna.fss.muni.cz/ckeditor/includes/files/Soubory/uk_fss_vyrocni%20zprava_2014.pdf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63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6851104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Dokumenty online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208912" cy="478112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cs-CZ" sz="3000" dirty="0" smtClean="0">
                <a:latin typeface="Arial" panose="020B0604020202020204" pitchFamily="34" charset="0"/>
              </a:rPr>
              <a:t>pro </a:t>
            </a:r>
            <a:r>
              <a:rPr lang="cs-CZ" sz="3000" dirty="0">
                <a:latin typeface="Arial" panose="020B0604020202020204" pitchFamily="34" charset="0"/>
              </a:rPr>
              <a:t>vytvoření správné citace </a:t>
            </a:r>
            <a:r>
              <a:rPr lang="cs-CZ" sz="3000" dirty="0" smtClean="0">
                <a:latin typeface="Arial" panose="020B0604020202020204" pitchFamily="34" charset="0"/>
              </a:rPr>
              <a:t>není rozhodující formát </a:t>
            </a:r>
            <a:r>
              <a:rPr lang="cs-CZ" sz="2400" i="1" dirty="0" smtClean="0">
                <a:latin typeface="Arial" panose="020B0604020202020204" pitchFamily="34" charset="0"/>
              </a:rPr>
              <a:t>(</a:t>
            </a:r>
            <a:r>
              <a:rPr lang="cs-CZ" sz="2400" i="1" dirty="0" err="1" smtClean="0">
                <a:latin typeface="Arial" panose="020B0604020202020204" pitchFamily="34" charset="0"/>
              </a:rPr>
              <a:t>pdf</a:t>
            </a:r>
            <a:r>
              <a:rPr lang="cs-CZ" sz="2400" i="1" dirty="0" smtClean="0">
                <a:latin typeface="Arial" panose="020B0604020202020204" pitchFamily="34" charset="0"/>
              </a:rPr>
              <a:t>, </a:t>
            </a:r>
            <a:r>
              <a:rPr lang="cs-CZ" sz="2400" i="1" dirty="0" err="1" smtClean="0">
                <a:latin typeface="Arial" panose="020B0604020202020204" pitchFamily="34" charset="0"/>
              </a:rPr>
              <a:t>word</a:t>
            </a:r>
            <a:r>
              <a:rPr lang="cs-CZ" sz="2400" i="1" dirty="0" smtClean="0">
                <a:latin typeface="Arial" panose="020B0604020202020204" pitchFamily="34" charset="0"/>
              </a:rPr>
              <a:t> …)</a:t>
            </a:r>
            <a:r>
              <a:rPr lang="cs-CZ" sz="3000" dirty="0" smtClean="0">
                <a:latin typeface="Arial" panose="020B0604020202020204" pitchFamily="34" charset="0"/>
              </a:rPr>
              <a:t>, ale co v souboru je </a:t>
            </a:r>
            <a:r>
              <a:rPr lang="cs-CZ" sz="2400" i="1" dirty="0" smtClean="0">
                <a:latin typeface="Arial" panose="020B0604020202020204" pitchFamily="34" charset="0"/>
              </a:rPr>
              <a:t>(článek, celá kniha, zpráva …)  </a:t>
            </a:r>
            <a:br>
              <a:rPr lang="cs-CZ" sz="2400" i="1" dirty="0" smtClean="0">
                <a:latin typeface="Arial" panose="020B0604020202020204" pitchFamily="34" charset="0"/>
              </a:rPr>
            </a:br>
            <a:endParaRPr lang="cs-CZ" sz="2400" i="1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TRANSPARENCY INTERNATIONAL. </a:t>
            </a:r>
            <a:r>
              <a:rPr lang="cs-CZ" sz="2200" i="1" dirty="0" smtClean="0">
                <a:latin typeface="Arial" panose="020B0604020202020204" pitchFamily="34" charset="0"/>
              </a:rPr>
              <a:t>Právem proti korupci: právní ochrana proti některým projevům korupce ve veřejné správě a justici</a:t>
            </a:r>
            <a:r>
              <a:rPr lang="cs-CZ" sz="2200" dirty="0" smtClean="0">
                <a:latin typeface="Arial" panose="020B0604020202020204" pitchFamily="34" charset="0"/>
              </a:rPr>
              <a:t> </a:t>
            </a:r>
            <a:r>
              <a:rPr lang="en-US" sz="2200" dirty="0" smtClean="0">
                <a:latin typeface="Arial" panose="020B0604020202020204" pitchFamily="34" charset="0"/>
              </a:rPr>
              <a:t>[</a:t>
            </a:r>
            <a:r>
              <a:rPr lang="cs-CZ" sz="2200" dirty="0" smtClean="0">
                <a:latin typeface="Arial" panose="020B0604020202020204" pitchFamily="34" charset="0"/>
              </a:rPr>
              <a:t>online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Praha, 2012 </a:t>
            </a:r>
            <a:r>
              <a:rPr lang="en-US" sz="2200" dirty="0" smtClean="0">
                <a:latin typeface="Arial" panose="020B0604020202020204" pitchFamily="34" charset="0"/>
              </a:rPr>
              <a:t>[</a:t>
            </a:r>
            <a:r>
              <a:rPr lang="cs-CZ" sz="2200" dirty="0" smtClean="0">
                <a:latin typeface="Arial" panose="020B0604020202020204" pitchFamily="34" charset="0"/>
              </a:rPr>
              <a:t>cit. 18. 10. 2012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Dostupné z: </a:t>
            </a:r>
            <a:r>
              <a:rPr lang="cs-CZ" sz="2200" dirty="0">
                <a:latin typeface="Arial" panose="020B0604020202020204" pitchFamily="34" charset="0"/>
              </a:rPr>
              <a:t>https://www.transparency.cz/wp-content/uploads/alac_prav_proti_korupci_def.pdf</a:t>
            </a:r>
            <a:r>
              <a:rPr lang="cs-CZ" sz="2200" dirty="0" smtClean="0">
                <a:latin typeface="Arial" panose="020B0604020202020204" pitchFamily="34" charset="0"/>
              </a:rPr>
              <a:t/>
            </a:r>
            <a:br>
              <a:rPr lang="cs-CZ" sz="2200" dirty="0" smtClean="0">
                <a:latin typeface="Arial" panose="020B0604020202020204" pitchFamily="34" charset="0"/>
              </a:rPr>
            </a:br>
            <a:endParaRPr lang="cs-CZ" sz="22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Knihovní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řád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Masarykovy</a:t>
            </a:r>
            <a:r>
              <a:rPr lang="en-US" sz="22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i="1" dirty="0" err="1">
                <a:latin typeface="Arial" panose="020B0604020202020204" pitchFamily="34" charset="0"/>
                <a:cs typeface="Arial" panose="020B0604020202020204" pitchFamily="34" charset="0"/>
              </a:rPr>
              <a:t>univerzity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[online]. Brno: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Masarykova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, 2014 [cit. 2015-10-07]. </a:t>
            </a:r>
            <a:r>
              <a:rPr lang="en-US" sz="2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z: http://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www.muni.cz/services/library/files/knihovni-rad-2014.pdf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latin typeface="Arial" panose="020B0604020202020204" pitchFamily="34" charset="0"/>
                <a:cs typeface="Arial" panose="020B0604020202020204" pitchFamily="34" charset="0"/>
              </a:rPr>
              <a:t>Směrnice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 MU č. 11/2014. </a:t>
            </a:r>
            <a:endParaRPr lang="cs-CZ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116632"/>
            <a:ext cx="7283152" cy="994122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Webová sídla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412776"/>
            <a:ext cx="8229600" cy="4741987"/>
          </a:xfrm>
        </p:spPr>
        <p:txBody>
          <a:bodyPr/>
          <a:lstStyle/>
          <a:p>
            <a:pPr marL="0" indent="0">
              <a:buNone/>
            </a:pPr>
            <a:r>
              <a:rPr lang="cs-CZ" sz="2600" dirty="0">
                <a:latin typeface="Arial" panose="020B0604020202020204" pitchFamily="34" charset="0"/>
              </a:rPr>
              <a:t>Primární odpovědnost*. </a:t>
            </a:r>
            <a:r>
              <a:rPr lang="cs-CZ" sz="2600" i="1" dirty="0">
                <a:latin typeface="Arial" panose="020B0604020202020204" pitchFamily="34" charset="0"/>
              </a:rPr>
              <a:t>Název webu: </a:t>
            </a:r>
            <a:r>
              <a:rPr lang="cs-CZ" sz="26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online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Vydání/verze. Sídlo provozovatele: Provozovatel webu, rok/datum vydání, datum aktualizace </a:t>
            </a:r>
            <a:r>
              <a:rPr lang="en-US" sz="2600" dirty="0">
                <a:latin typeface="Arial" panose="020B0604020202020204" pitchFamily="34" charset="0"/>
              </a:rPr>
              <a:t>[</a:t>
            </a:r>
            <a:r>
              <a:rPr lang="cs-CZ" sz="2600" dirty="0">
                <a:latin typeface="Arial" panose="020B0604020202020204" pitchFamily="34" charset="0"/>
              </a:rPr>
              <a:t>datum citování</a:t>
            </a:r>
            <a:r>
              <a:rPr lang="en-US" sz="2600" dirty="0">
                <a:latin typeface="Arial" panose="020B0604020202020204" pitchFamily="34" charset="0"/>
              </a:rPr>
              <a:t>]</a:t>
            </a:r>
            <a:r>
              <a:rPr lang="cs-CZ" sz="2600" dirty="0">
                <a:latin typeface="Arial" panose="020B0604020202020204" pitchFamily="34" charset="0"/>
              </a:rPr>
              <a:t>. Identifikátor. Dostupnost.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Poznámky. </a:t>
            </a:r>
          </a:p>
          <a:p>
            <a:pPr marL="0" indent="0">
              <a:buNone/>
            </a:pPr>
            <a:r>
              <a:rPr lang="cs-CZ" sz="1800" i="1" dirty="0">
                <a:latin typeface="Arial" panose="020B0604020202020204" pitchFamily="34" charset="0"/>
              </a:rPr>
              <a:t>* </a:t>
            </a:r>
            <a:r>
              <a:rPr lang="cs-CZ" sz="1800" i="1" dirty="0" smtClean="0">
                <a:latin typeface="Arial" panose="020B0604020202020204" pitchFamily="34" charset="0"/>
              </a:rPr>
              <a:t>v případě, že je tvůrce stejný jako provozovatel, je možné jej uvést jen v </a:t>
            </a:r>
            <a:r>
              <a:rPr lang="cs-CZ" sz="1800" i="1" smtClean="0">
                <a:latin typeface="Arial" panose="020B0604020202020204" pitchFamily="34" charset="0"/>
              </a:rPr>
              <a:t>nakladatelských údajích</a:t>
            </a:r>
            <a:r>
              <a:rPr lang="cs-CZ" sz="1800" i="1" dirty="0" smtClean="0">
                <a:latin typeface="Arial" panose="020B0604020202020204" pitchFamily="34" charset="0"/>
              </a:rPr>
              <a:t/>
            </a:r>
            <a:br>
              <a:rPr lang="cs-CZ" sz="1800" i="1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400" dirty="0" smtClean="0">
                <a:latin typeface="Arial" panose="020B0604020202020204" pitchFamily="34" charset="0"/>
              </a:rPr>
              <a:t> [online]. Brno: Masarykova univerzita, c1996-2016 [cit. 2016-</a:t>
            </a:r>
            <a:r>
              <a:rPr lang="en-US" sz="2400" dirty="0" smtClean="0">
                <a:latin typeface="Arial" panose="020B0604020202020204" pitchFamily="34" charset="0"/>
              </a:rPr>
              <a:t>1</a:t>
            </a:r>
            <a:r>
              <a:rPr lang="cs-CZ" sz="2400" dirty="0" smtClean="0">
                <a:latin typeface="Arial" panose="020B0604020202020204" pitchFamily="34" charset="0"/>
              </a:rPr>
              <a:t>0-05</a:t>
            </a:r>
            <a:r>
              <a:rPr lang="en-US" sz="2400" dirty="0" smtClean="0">
                <a:latin typeface="Arial" panose="020B0604020202020204" pitchFamily="34" charset="0"/>
              </a:rPr>
              <a:t>]</a:t>
            </a:r>
            <a:r>
              <a:rPr lang="cs-CZ" sz="2400" dirty="0" smtClean="0">
                <a:latin typeface="Arial" panose="020B0604020202020204" pitchFamily="34" charset="0"/>
              </a:rPr>
              <a:t>. Dostupné z: http://</a:t>
            </a:r>
            <a:r>
              <a:rPr lang="cs-CZ" sz="2400" dirty="0" err="1" smtClean="0">
                <a:latin typeface="Arial" panose="020B0604020202020204" pitchFamily="34" charset="0"/>
              </a:rPr>
              <a:t>www.muni.cz</a:t>
            </a:r>
            <a:endParaRPr lang="cs-CZ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9672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360365" y="332656"/>
            <a:ext cx="6388099" cy="508000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Webová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err="1" smtClean="0">
                <a:solidFill>
                  <a:schemeClr val="bg1"/>
                </a:solidFill>
              </a:rPr>
              <a:t>str</a:t>
            </a:r>
            <a:r>
              <a:rPr lang="cs-CZ" b="1" dirty="0" err="1" smtClean="0">
                <a:solidFill>
                  <a:schemeClr val="bg1"/>
                </a:solidFill>
              </a:rPr>
              <a:t>ánka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528" y="1196752"/>
            <a:ext cx="7777162" cy="547211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cs-CZ" sz="2400" dirty="0">
                <a:latin typeface="Arial" panose="020B0604020202020204" pitchFamily="34" charset="0"/>
              </a:rPr>
              <a:t>Primární odpovědnost stránky. Název stránky: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podnázev stránky</a:t>
            </a:r>
            <a:r>
              <a:rPr lang="cs-CZ" sz="2400" dirty="0">
                <a:latin typeface="Arial" panose="020B0604020202020204" pitchFamily="34" charset="0"/>
              </a:rPr>
              <a:t>. Primární odpovědnost webu. </a:t>
            </a:r>
            <a:r>
              <a:rPr lang="cs-CZ" sz="2400" i="1" dirty="0">
                <a:latin typeface="Arial" panose="020B0604020202020204" pitchFamily="34" charset="0"/>
              </a:rPr>
              <a:t>Název webu: </a:t>
            </a:r>
            <a:r>
              <a:rPr lang="cs-CZ" sz="2400" i="1" dirty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400" dirty="0">
                <a:latin typeface="Arial" panose="020B0604020202020204" pitchFamily="34" charset="0"/>
              </a:rPr>
              <a:t>[</a:t>
            </a:r>
            <a:r>
              <a:rPr lang="cs-CZ" sz="2400" dirty="0">
                <a:latin typeface="Arial" panose="020B0604020202020204" pitchFamily="34" charset="0"/>
              </a:rPr>
              <a:t>online</a:t>
            </a:r>
            <a:r>
              <a:rPr lang="en-US" sz="2400" dirty="0">
                <a:latin typeface="Arial" panose="020B0604020202020204" pitchFamily="34" charset="0"/>
              </a:rPr>
              <a:t>]</a:t>
            </a:r>
            <a:r>
              <a:rPr lang="cs-CZ" sz="2400" dirty="0">
                <a:latin typeface="Arial" panose="020B0604020202020204" pitchFamily="34" charset="0"/>
              </a:rPr>
              <a:t>. Vydání/verze.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Sekundární odpovědnost webu. </a:t>
            </a:r>
            <a:r>
              <a:rPr lang="cs-CZ" sz="2400" dirty="0">
                <a:latin typeface="Arial" panose="020B0604020202020204" pitchFamily="34" charset="0"/>
              </a:rPr>
              <a:t>Sídlo provozovatele: Provozovatel webu, rok/datum vydání, datum aktualizace </a:t>
            </a:r>
            <a:r>
              <a:rPr lang="en-US" sz="2400" dirty="0">
                <a:latin typeface="Arial" panose="020B0604020202020204" pitchFamily="34" charset="0"/>
              </a:rPr>
              <a:t>[</a:t>
            </a:r>
            <a:r>
              <a:rPr lang="cs-CZ" sz="2400" dirty="0">
                <a:latin typeface="Arial" panose="020B0604020202020204" pitchFamily="34" charset="0"/>
              </a:rPr>
              <a:t>datum citování</a:t>
            </a:r>
            <a:r>
              <a:rPr lang="en-US" sz="2400" dirty="0">
                <a:latin typeface="Arial" panose="020B0604020202020204" pitchFamily="34" charset="0"/>
              </a:rPr>
              <a:t>]</a:t>
            </a:r>
            <a:r>
              <a:rPr lang="cs-CZ" sz="2400" dirty="0">
                <a:latin typeface="Arial" panose="020B0604020202020204" pitchFamily="34" charset="0"/>
              </a:rPr>
              <a:t>. Identifikátor. Dostupnost. </a:t>
            </a:r>
            <a:r>
              <a:rPr lang="cs-CZ" sz="2400" dirty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lnSpc>
                <a:spcPct val="110000"/>
              </a:lnSpc>
              <a:buFontTx/>
              <a:buNone/>
            </a:pP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10000"/>
              </a:lnSpc>
            </a:pPr>
            <a:r>
              <a:rPr lang="cs-CZ" sz="2200" dirty="0" smtClean="0">
                <a:latin typeface="Arial" panose="020B0604020202020204" pitchFamily="34" charset="0"/>
              </a:rPr>
              <a:t>Absolventi. </a:t>
            </a:r>
            <a:r>
              <a:rPr lang="cs-CZ" sz="2200" i="1" dirty="0" smtClean="0">
                <a:latin typeface="Arial" panose="020B0604020202020204" pitchFamily="34" charset="0"/>
              </a:rPr>
              <a:t>Masarykova univerzita</a:t>
            </a:r>
            <a:r>
              <a:rPr lang="cs-CZ" sz="2200" dirty="0" smtClean="0">
                <a:latin typeface="Arial" panose="020B0604020202020204" pitchFamily="34" charset="0"/>
              </a:rPr>
              <a:t> [online]. Brno: Masarykova univerzita, c1996-2016 [cit. 2016-</a:t>
            </a:r>
            <a:r>
              <a:rPr lang="en-US" sz="2200" dirty="0" smtClean="0">
                <a:latin typeface="Arial" panose="020B0604020202020204" pitchFamily="34" charset="0"/>
              </a:rPr>
              <a:t>1</a:t>
            </a:r>
            <a:r>
              <a:rPr lang="cs-CZ" sz="2200" dirty="0" smtClean="0">
                <a:latin typeface="Arial" panose="020B0604020202020204" pitchFamily="34" charset="0"/>
              </a:rPr>
              <a:t>0-05</a:t>
            </a:r>
            <a:r>
              <a:rPr lang="en-US" sz="2200" dirty="0" smtClean="0">
                <a:latin typeface="Arial" panose="020B0604020202020204" pitchFamily="34" charset="0"/>
              </a:rPr>
              <a:t>]</a:t>
            </a:r>
            <a:r>
              <a:rPr lang="cs-CZ" sz="2200" dirty="0" smtClean="0">
                <a:latin typeface="Arial" panose="020B0604020202020204" pitchFamily="34" charset="0"/>
              </a:rPr>
              <a:t>. Dostupné z: http://</a:t>
            </a:r>
            <a:r>
              <a:rPr lang="cs-CZ" sz="2200" dirty="0" err="1" smtClean="0">
                <a:latin typeface="Arial" panose="020B0604020202020204" pitchFamily="34" charset="0"/>
              </a:rPr>
              <a:t>www.muni.cz</a:t>
            </a:r>
            <a:r>
              <a:rPr lang="cs-CZ" sz="2200" dirty="0" smtClean="0">
                <a:latin typeface="Arial" panose="020B0604020202020204" pitchFamily="34" charset="0"/>
              </a:rPr>
              <a:t>/</a:t>
            </a:r>
            <a:r>
              <a:rPr lang="cs-CZ" sz="2200" dirty="0" err="1" smtClean="0">
                <a:latin typeface="Arial" panose="020B0604020202020204" pitchFamily="34" charset="0"/>
              </a:rPr>
              <a:t>alumni</a:t>
            </a:r>
            <a:r>
              <a:rPr lang="cs-CZ" sz="2200" dirty="0" smtClean="0">
                <a:latin typeface="Arial" panose="020B0604020202020204" pitchFamily="34" charset="0"/>
              </a:rPr>
              <a:t>. Informace pro absolventy MU.</a:t>
            </a:r>
          </a:p>
        </p:txBody>
      </p:sp>
    </p:spTree>
    <p:extLst>
      <p:ext uri="{BB962C8B-B14F-4D97-AF65-F5344CB8AC3E}">
        <p14:creationId xmlns:p14="http://schemas.microsoft.com/office/powerpoint/2010/main" val="1236849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81560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na webu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352928" cy="5328592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cs-CZ" sz="2600" dirty="0" smtClean="0">
                <a:latin typeface="Arial" panose="020B0604020202020204" pitchFamily="34" charset="0"/>
              </a:rPr>
              <a:t>Primární odpovědnost příspěvku. Název příspěvku: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příspěvku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.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cs-CZ" sz="2600" dirty="0" smtClean="0">
                <a:latin typeface="Arial" panose="020B0604020202020204" pitchFamily="34" charset="0"/>
              </a:rPr>
              <a:t>In: Primární odpovědnost webu. </a:t>
            </a:r>
            <a:r>
              <a:rPr lang="cs-CZ" sz="2600" i="1" dirty="0" smtClean="0">
                <a:latin typeface="Arial" panose="020B0604020202020204" pitchFamily="34" charset="0"/>
              </a:rPr>
              <a:t>Název webu 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</a:rPr>
              <a:t>podnázev webu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 </a:t>
            </a:r>
            <a:r>
              <a:rPr lang="en-US" sz="2600" dirty="0" smtClean="0">
                <a:latin typeface="Arial" panose="020B0604020202020204" pitchFamily="34" charset="0"/>
              </a:rPr>
              <a:t>[</a:t>
            </a:r>
            <a:r>
              <a:rPr lang="en-US" sz="2600" dirty="0" err="1" smtClean="0">
                <a:latin typeface="Arial" panose="020B0604020202020204" pitchFamily="34" charset="0"/>
              </a:rPr>
              <a:t>nosi</a:t>
            </a:r>
            <a:r>
              <a:rPr lang="cs-CZ" sz="2600" dirty="0" smtClean="0">
                <a:latin typeface="Arial" panose="020B0604020202020204" pitchFamily="34" charset="0"/>
              </a:rPr>
              <a:t>č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</a:t>
            </a:r>
            <a:r>
              <a:rPr lang="cs-CZ" sz="2600" dirty="0">
                <a:latin typeface="Arial" panose="020B0604020202020204" pitchFamily="34" charset="0"/>
              </a:rPr>
              <a:t>Vydání/verze. </a:t>
            </a:r>
            <a:r>
              <a:rPr lang="cs-CZ" sz="2600" dirty="0">
                <a:solidFill>
                  <a:srgbClr val="00B0F0"/>
                </a:solidFill>
                <a:latin typeface="Arial" panose="020B0604020202020204" pitchFamily="34" charset="0"/>
              </a:rPr>
              <a:t>Sekundární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odpovědnost webu. </a:t>
            </a:r>
            <a:r>
              <a:rPr lang="cs-CZ" sz="2600" dirty="0">
                <a:latin typeface="Arial" panose="020B0604020202020204" pitchFamily="34" charset="0"/>
              </a:rPr>
              <a:t>Sídlo provozovatele: Provozovatel webu</a:t>
            </a:r>
            <a:r>
              <a:rPr lang="cs-CZ" sz="2600" dirty="0" smtClean="0">
                <a:latin typeface="Arial" panose="020B0604020202020204" pitchFamily="34" charset="0"/>
              </a:rPr>
              <a:t>, rok/datum vydání, datum aktualizace </a:t>
            </a:r>
            <a:r>
              <a:rPr lang="en-US" sz="2600" dirty="0" smtClean="0">
                <a:latin typeface="Arial" panose="020B0604020202020204" pitchFamily="34" charset="0"/>
              </a:rPr>
              <a:t>[</a:t>
            </a:r>
            <a:r>
              <a:rPr lang="cs-CZ" sz="2600" dirty="0" smtClean="0">
                <a:latin typeface="Arial" panose="020B0604020202020204" pitchFamily="34" charset="0"/>
              </a:rPr>
              <a:t>datum citování</a:t>
            </a:r>
            <a:r>
              <a:rPr lang="en-US" sz="2600" dirty="0" smtClean="0">
                <a:latin typeface="Arial" panose="020B0604020202020204" pitchFamily="34" charset="0"/>
              </a:rPr>
              <a:t>]</a:t>
            </a:r>
            <a:r>
              <a:rPr lang="cs-CZ" sz="2600" dirty="0" smtClean="0">
                <a:latin typeface="Arial" panose="020B0604020202020204" pitchFamily="34" charset="0"/>
              </a:rPr>
              <a:t>. Identifikátor.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300" dirty="0" smtClean="0">
              <a:latin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</a:rPr>
              <a:t>Plagiátorství</a:t>
            </a:r>
            <a:r>
              <a:rPr lang="cs-CZ" sz="2400" dirty="0">
                <a:latin typeface="Arial" panose="020B0604020202020204" pitchFamily="34" charset="0"/>
              </a:rPr>
              <a:t>. In: </a:t>
            </a:r>
            <a:r>
              <a:rPr lang="cs-CZ" sz="2400" i="1" dirty="0">
                <a:latin typeface="Arial" panose="020B0604020202020204" pitchFamily="34" charset="0"/>
              </a:rPr>
              <a:t>Masarykova univerzita </a:t>
            </a:r>
            <a:r>
              <a:rPr lang="cs-CZ" sz="2400" dirty="0">
                <a:latin typeface="Arial" panose="020B0604020202020204" pitchFamily="34" charset="0"/>
              </a:rPr>
              <a:t>[online]. Brno: Masarykova univerzita, c1996-2016 [cit. 2016-10-17]. Dostupné z: https://www.muni.cz/study/plagiatorstvi</a:t>
            </a:r>
            <a:br>
              <a:rPr lang="cs-CZ" sz="2400" dirty="0">
                <a:latin typeface="Arial" panose="020B0604020202020204" pitchFamily="34" charset="0"/>
              </a:rPr>
            </a:br>
            <a:r>
              <a:rPr lang="cs-CZ" sz="2400" dirty="0" smtClean="0">
                <a:latin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>
              <a:latin typeface="Arial" panose="020B0604020202020204" pitchFamily="34" charset="0"/>
            </a:endParaRPr>
          </a:p>
          <a:p>
            <a:pPr>
              <a:buFontTx/>
              <a:buNone/>
            </a:pPr>
            <a:r>
              <a:rPr lang="cs-CZ" sz="2300" b="1" dirty="0" smtClean="0">
                <a:latin typeface="Arial" panose="020B0604020202020204" pitchFamily="34" charset="0"/>
              </a:rPr>
              <a:t>Příspěvek na Wikipedii:</a:t>
            </a:r>
          </a:p>
          <a:p>
            <a:r>
              <a:rPr lang="cs-CZ" sz="2300" dirty="0">
                <a:latin typeface="Arial" panose="020B0604020202020204" pitchFamily="34" charset="0"/>
              </a:rPr>
              <a:t>Albert Einstein. In: </a:t>
            </a:r>
            <a:r>
              <a:rPr lang="cs-CZ" sz="2300" i="1" dirty="0" err="1">
                <a:latin typeface="Arial" panose="020B0604020202020204" pitchFamily="34" charset="0"/>
              </a:rPr>
              <a:t>Wikipedia</a:t>
            </a:r>
            <a:r>
              <a:rPr lang="cs-CZ" sz="2300" i="1" dirty="0">
                <a:latin typeface="Arial" panose="020B0604020202020204" pitchFamily="34" charset="0"/>
              </a:rPr>
              <a:t>: </a:t>
            </a:r>
            <a:r>
              <a:rPr lang="cs-CZ" sz="2300" i="1" dirty="0" err="1">
                <a:latin typeface="Arial" panose="020B0604020202020204" pitchFamily="34" charset="0"/>
              </a:rPr>
              <a:t>the</a:t>
            </a:r>
            <a:r>
              <a:rPr lang="cs-CZ" sz="2300" i="1" dirty="0">
                <a:latin typeface="Arial" panose="020B0604020202020204" pitchFamily="34" charset="0"/>
              </a:rPr>
              <a:t> free </a:t>
            </a:r>
            <a:r>
              <a:rPr lang="cs-CZ" sz="2300" i="1" dirty="0" err="1">
                <a:latin typeface="Arial" panose="020B0604020202020204" pitchFamily="34" charset="0"/>
              </a:rPr>
              <a:t>encyclopedia</a:t>
            </a:r>
            <a:r>
              <a:rPr lang="cs-CZ" sz="2300" dirty="0">
                <a:latin typeface="Arial" panose="020B0604020202020204" pitchFamily="34" charset="0"/>
              </a:rPr>
              <a:t> [online]. </a:t>
            </a:r>
            <a:r>
              <a:rPr lang="en-US" sz="2300" dirty="0">
                <a:latin typeface="Arial" panose="020B0604020202020204" pitchFamily="34" charset="0"/>
              </a:rPr>
              <a:t>San Francisco (CA): </a:t>
            </a:r>
            <a:r>
              <a:rPr lang="cs-CZ" sz="2300" dirty="0" err="1">
                <a:latin typeface="Arial" panose="020B0604020202020204" pitchFamily="34" charset="0"/>
              </a:rPr>
              <a:t>Wikimedia</a:t>
            </a:r>
            <a:r>
              <a:rPr lang="cs-CZ" sz="2300" dirty="0">
                <a:latin typeface="Arial" panose="020B0604020202020204" pitchFamily="34" charset="0"/>
              </a:rPr>
              <a:t> </a:t>
            </a:r>
            <a:r>
              <a:rPr lang="cs-CZ" sz="2300" dirty="0" err="1">
                <a:latin typeface="Arial" panose="020B0604020202020204" pitchFamily="34" charset="0"/>
              </a:rPr>
              <a:t>Foundation</a:t>
            </a:r>
            <a:r>
              <a:rPr lang="cs-CZ" sz="2300" dirty="0">
                <a:latin typeface="Arial" panose="020B0604020202020204" pitchFamily="34" charset="0"/>
              </a:rPr>
              <a:t>, 2001-, last </a:t>
            </a:r>
            <a:r>
              <a:rPr lang="cs-CZ" sz="2300" dirty="0" err="1">
                <a:latin typeface="Arial" panose="020B0604020202020204" pitchFamily="34" charset="0"/>
              </a:rPr>
              <a:t>modified</a:t>
            </a:r>
            <a:r>
              <a:rPr lang="cs-CZ" sz="2300" dirty="0">
                <a:latin typeface="Arial" panose="020B0604020202020204" pitchFamily="34" charset="0"/>
              </a:rPr>
              <a:t> 26 </a:t>
            </a:r>
            <a:r>
              <a:rPr lang="cs-CZ" sz="2300" dirty="0" err="1">
                <a:latin typeface="Arial" panose="020B0604020202020204" pitchFamily="34" charset="0"/>
              </a:rPr>
              <a:t>October</a:t>
            </a:r>
            <a:r>
              <a:rPr lang="cs-CZ" sz="2300" dirty="0">
                <a:latin typeface="Arial" panose="020B0604020202020204" pitchFamily="34" charset="0"/>
              </a:rPr>
              <a:t> 2016 [cit. 2016-10-28]. Dostupné z: http://en.wikipedia.org/wiki/Albert_Einstein</a:t>
            </a:r>
          </a:p>
        </p:txBody>
      </p:sp>
    </p:spTree>
    <p:extLst>
      <p:ext uri="{BB962C8B-B14F-4D97-AF65-F5344CB8AC3E}">
        <p14:creationId xmlns:p14="http://schemas.microsoft.com/office/powerpoint/2010/main" val="52976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123728" y="188640"/>
            <a:ext cx="5760640" cy="850106"/>
          </a:xfrm>
        </p:spPr>
        <p:txBody>
          <a:bodyPr>
            <a:norm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Příspěvek na webu</a:t>
            </a:r>
            <a:endParaRPr lang="cs-CZ" b="1" dirty="0" smtClean="0">
              <a:solidFill>
                <a:schemeClr val="bg1"/>
              </a:solidFill>
            </a:endParaRPr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1340768"/>
            <a:ext cx="8229600" cy="5184576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cs-CZ" sz="2400" b="1" dirty="0" smtClean="0">
                <a:latin typeface="Arial" panose="020B0604020202020204" pitchFamily="34" charset="0"/>
              </a:rPr>
              <a:t>Příspěvek na blogu</a:t>
            </a:r>
            <a:r>
              <a:rPr lang="cs-CZ" sz="2400" b="1" i="1" dirty="0" smtClean="0">
                <a:latin typeface="Arial" panose="020B0604020202020204" pitchFamily="34" charset="0"/>
              </a:rPr>
              <a:t> </a:t>
            </a:r>
            <a:endParaRPr lang="cs-CZ" sz="2400" b="1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err="1" smtClean="0">
                <a:latin typeface="Arial" panose="020B0604020202020204" pitchFamily="34" charset="0"/>
              </a:rPr>
              <a:t>TWEETY</a:t>
            </a:r>
            <a:r>
              <a:rPr lang="cs-CZ" sz="2400" dirty="0" smtClean="0">
                <a:latin typeface="Arial" panose="020B0604020202020204" pitchFamily="34" charset="0"/>
              </a:rPr>
              <a:t>. Pokročilá propagace webu. In: </a:t>
            </a:r>
            <a:r>
              <a:rPr lang="cs-CZ" sz="2400" i="1" dirty="0" err="1" smtClean="0">
                <a:latin typeface="Arial" panose="020B0604020202020204" pitchFamily="34" charset="0"/>
              </a:rPr>
              <a:t>SEO</a:t>
            </a:r>
            <a:r>
              <a:rPr lang="cs-CZ" sz="2400" i="1" dirty="0" smtClean="0">
                <a:latin typeface="Arial" panose="020B0604020202020204" pitchFamily="34" charset="0"/>
              </a:rPr>
              <a:t> blog</a:t>
            </a:r>
            <a:r>
              <a:rPr lang="cs-CZ" sz="2400" dirty="0" smtClean="0">
                <a:latin typeface="Arial" panose="020B0604020202020204" pitchFamily="34" charset="0"/>
              </a:rPr>
              <a:t> [online]. 7. 1. 2008  [cit. 2012-10-08]. Dostupné z: http://www.seoblog.cz/pokrocila-propagace-webu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KRČÁL, Martin. Jak citovat pořad v televizi. In: KRČÁL, Martin. 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Citační blog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[online]. 11. února 2014 [cit. 2014-03-17]. Dostupné z: http://martinkrcal.citace.com/jak-citovat-porad-v-televizi/</a:t>
            </a: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10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 smtClean="0">
                <a:latin typeface="Arial" panose="020B0604020202020204" pitchFamily="34" charset="0"/>
              </a:rPr>
              <a:t>Facebook</a:t>
            </a:r>
            <a:r>
              <a:rPr lang="cs-CZ" sz="2400" b="1" dirty="0" smtClean="0">
                <a:latin typeface="Arial" panose="020B0604020202020204" pitchFamily="34" charset="0"/>
              </a:rPr>
              <a:t> – stránka </a:t>
            </a: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Knihovna FSS MU. In: </a:t>
            </a:r>
            <a:r>
              <a:rPr lang="cs-CZ" sz="2400" i="1" dirty="0" err="1" smtClean="0">
                <a:latin typeface="Arial" panose="020B0604020202020204" pitchFamily="34" charset="0"/>
              </a:rPr>
              <a:t>Facebook</a:t>
            </a:r>
            <a:r>
              <a:rPr lang="cs-CZ" sz="2400" dirty="0" smtClean="0">
                <a:latin typeface="Arial" panose="020B0604020202020204" pitchFamily="34" charset="0"/>
              </a:rPr>
              <a:t> [online]. [cit. 2016-10-20]. </a:t>
            </a:r>
            <a:r>
              <a:rPr lang="cs-CZ" sz="2400" dirty="0">
                <a:latin typeface="Arial" panose="020B0604020202020204" pitchFamily="34" charset="0"/>
              </a:rPr>
              <a:t>Dostupné z: https://www.facebook.com/knihovnafss</a:t>
            </a:r>
            <a:r>
              <a:rPr lang="cs-CZ" sz="2400" dirty="0" smtClean="0">
                <a:latin typeface="Arial" panose="020B0604020202020204" pitchFamily="34" charset="0"/>
              </a:rPr>
              <a:t>/</a:t>
            </a:r>
            <a:br>
              <a:rPr lang="cs-CZ" sz="2400" dirty="0" smtClean="0">
                <a:latin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cs-CZ" sz="2400" b="1" dirty="0" err="1" smtClean="0">
                <a:latin typeface="Arial" panose="020B0604020202020204" pitchFamily="34" charset="0"/>
              </a:rPr>
              <a:t>Facebook</a:t>
            </a:r>
            <a:r>
              <a:rPr lang="cs-CZ" sz="2400" b="1" dirty="0" smtClean="0">
                <a:latin typeface="Arial" panose="020B0604020202020204" pitchFamily="34" charset="0"/>
              </a:rPr>
              <a:t> – status </a:t>
            </a:r>
            <a:endParaRPr lang="cs-CZ" sz="2400" b="1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r>
              <a:rPr lang="cs-CZ" sz="2400" dirty="0" smtClean="0">
                <a:latin typeface="Arial" panose="020B0604020202020204" pitchFamily="34" charset="0"/>
              </a:rPr>
              <a:t>KNIHOVNA </a:t>
            </a:r>
            <a:r>
              <a:rPr lang="cs-CZ" sz="2400" dirty="0">
                <a:latin typeface="Arial" panose="020B0604020202020204" pitchFamily="34" charset="0"/>
              </a:rPr>
              <a:t>FSS </a:t>
            </a:r>
            <a:r>
              <a:rPr lang="cs-CZ" sz="2400" dirty="0" smtClean="0">
                <a:latin typeface="Arial" panose="020B0604020202020204" pitchFamily="34" charset="0"/>
              </a:rPr>
              <a:t>MU. [Dnes začíná Open Access </a:t>
            </a:r>
            <a:r>
              <a:rPr lang="cs-CZ" sz="2400" dirty="0" err="1" smtClean="0">
                <a:latin typeface="Arial" panose="020B0604020202020204" pitchFamily="34" charset="0"/>
              </a:rPr>
              <a:t>Week</a:t>
            </a:r>
            <a:r>
              <a:rPr lang="cs-CZ" sz="2400" dirty="0" smtClean="0">
                <a:latin typeface="Arial" panose="020B0604020202020204" pitchFamily="34" charset="0"/>
              </a:rPr>
              <a:t> …]. </a:t>
            </a:r>
            <a:r>
              <a:rPr lang="cs-CZ" sz="2400" dirty="0">
                <a:latin typeface="Arial" panose="020B0604020202020204" pitchFamily="34" charset="0"/>
              </a:rPr>
              <a:t>In: </a:t>
            </a:r>
            <a:r>
              <a:rPr lang="cs-CZ" sz="2400" i="1" dirty="0" err="1">
                <a:latin typeface="Arial" panose="020B0604020202020204" pitchFamily="34" charset="0"/>
              </a:rPr>
              <a:t>Facebook</a:t>
            </a:r>
            <a:r>
              <a:rPr lang="cs-CZ" sz="2400" dirty="0">
                <a:latin typeface="Arial" panose="020B0604020202020204" pitchFamily="34" charset="0"/>
              </a:rPr>
              <a:t> [online]. [cit. 2016-10-20]. Dostupné z: https://</a:t>
            </a:r>
            <a:r>
              <a:rPr lang="cs-CZ" sz="2400" dirty="0" smtClean="0">
                <a:latin typeface="Arial" panose="020B0604020202020204" pitchFamily="34" charset="0"/>
              </a:rPr>
              <a:t>www.facebook.com/knihovnafss/posts/693265740842770</a:t>
            </a:r>
            <a:endParaRPr lang="cs-CZ" sz="2400" dirty="0"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</a:pPr>
            <a:endParaRPr lang="cs-CZ" sz="2400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02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/>
          </p:nvPr>
        </p:nvSpPr>
        <p:spPr>
          <a:xfrm>
            <a:off x="2123728" y="188640"/>
            <a:ext cx="6923112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Příspěvek na webu -video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2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dirty="0" smtClean="0">
                <a:latin typeface="Arial" panose="020B0604020202020204" pitchFamily="34" charset="0"/>
              </a:rPr>
              <a:t>Video na webu = příspěvek na webu:</a:t>
            </a:r>
          </a:p>
          <a:p>
            <a:pPr lvl="1"/>
            <a:r>
              <a:rPr lang="cs-CZ" dirty="0" smtClean="0">
                <a:latin typeface="Arial" panose="020B0604020202020204" pitchFamily="34" charset="0"/>
              </a:rPr>
              <a:t>videa na </a:t>
            </a:r>
            <a:r>
              <a:rPr lang="cs-CZ" dirty="0" err="1" smtClean="0">
                <a:latin typeface="Arial" panose="020B0604020202020204" pitchFamily="34" charset="0"/>
              </a:rPr>
              <a:t>Youtube</a:t>
            </a:r>
            <a:r>
              <a:rPr lang="cs-CZ" dirty="0" smtClean="0">
                <a:latin typeface="Arial" panose="020B0604020202020204" pitchFamily="34" charset="0"/>
              </a:rPr>
              <a:t>, </a:t>
            </a:r>
            <a:r>
              <a:rPr lang="cs-CZ" dirty="0" err="1" smtClean="0">
                <a:latin typeface="Arial" panose="020B0604020202020204" pitchFamily="34" charset="0"/>
              </a:rPr>
              <a:t>Vimeo</a:t>
            </a:r>
            <a:r>
              <a:rPr lang="cs-CZ" dirty="0" smtClean="0">
                <a:latin typeface="Arial" panose="020B0604020202020204" pitchFamily="34" charset="0"/>
              </a:rPr>
              <a:t>, Stream.cz   atd. citujeme jako příspěvek na webu</a:t>
            </a:r>
            <a:br>
              <a:rPr lang="cs-CZ" dirty="0" smtClean="0">
                <a:latin typeface="Arial" panose="020B0604020202020204" pitchFamily="34" charset="0"/>
              </a:rPr>
            </a:br>
            <a:r>
              <a:rPr lang="cs-CZ" dirty="0" smtClean="0">
                <a:latin typeface="Arial" panose="020B0604020202020204" pitchFamily="34" charset="0"/>
              </a:rPr>
              <a:t/>
            </a:r>
            <a:br>
              <a:rPr lang="cs-CZ" dirty="0" smtClean="0">
                <a:latin typeface="Arial" panose="020B0604020202020204" pitchFamily="34" charset="0"/>
              </a:rPr>
            </a:br>
            <a:endParaRPr lang="cs-CZ" dirty="0" smtClean="0">
              <a:latin typeface="Arial" panose="020B0604020202020204" pitchFamily="34" charset="0"/>
            </a:endParaRPr>
          </a:p>
          <a:p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TOMAŠTÍK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, Jakub.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Generátor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citací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en-US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Youtube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[online]. 2013 [cit. 2015-10-07].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z: https://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www.youtube.com/watch?v=gElIDFoS1yY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ŘEZÁČ, Jan. Úvod do webdesignu [online]. In:</a:t>
            </a:r>
            <a:r>
              <a:rPr lang="cs-CZ" sz="24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i="1" dirty="0" err="1">
                <a:latin typeface="Arial" panose="020B0604020202020204" pitchFamily="34" charset="0"/>
                <a:cs typeface="Arial" panose="020B0604020202020204" pitchFamily="34" charset="0"/>
              </a:rPr>
              <a:t>Vimeo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March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31, 2012 [cit.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2016-03-17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]. Dostupné z: http://vimeo.com/39526905. Zveřejněno na kanálu uživatele KISK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594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88640"/>
            <a:ext cx="6347048" cy="936104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E-mail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Odesílatel zprávy.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Předmět zprávy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e-mailová komunikace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Datum přijetí zprávy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[datum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citov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ání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PINC, Václav. </a:t>
            </a:r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Re: K obhajobám na katedře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[e-mailová komunikace]. 22. prosince 2011 12:52 [cit. 2012-10-10].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332656"/>
            <a:ext cx="7704856" cy="576064"/>
          </a:xfrm>
        </p:spPr>
        <p:txBody>
          <a:bodyPr>
            <a:no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484784"/>
            <a:ext cx="8229600" cy="4752528"/>
          </a:xfrm>
        </p:spPr>
        <p:txBody>
          <a:bodyPr>
            <a:normAutofit/>
          </a:bodyPr>
          <a:lstStyle/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interpretace cizí myšlenky vlastními slovy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větší míra zapracování do vlastního textu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neměnit původní myšlenku!</a:t>
            </a:r>
          </a:p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ýtah – zkrácení textu, držíme se originální myšlenky bez přidání vlastních pohledů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parafráze nejsou graficky odlišeny </a:t>
            </a:r>
          </a:p>
          <a:p>
            <a:pPr eaLnBrk="1" hangingPunct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odkaz na zdroj = citace v textu</a:t>
            </a:r>
          </a:p>
          <a:p>
            <a:pPr marL="0" indent="0" eaLnBrk="1" hangingPunct="1">
              <a:buNone/>
            </a:pP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075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188640"/>
            <a:ext cx="6804248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Pořad v TV nebo rozhlasu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odpovědnost.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8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endParaRPr lang="cs-CZ" sz="28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</a:t>
            </a:r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 TV,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ČT24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30. listopadu 2012, 17:05. Dostupné také z: http://www.ceskatelevize.cz/porady/10101491767-studio-ct24/212411058361130/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116632"/>
            <a:ext cx="6773918" cy="1080120"/>
          </a:xfrm>
        </p:spPr>
        <p:txBody>
          <a:bodyPr>
            <a:normAutofit fontScale="90000"/>
          </a:bodyPr>
          <a:lstStyle/>
          <a:p>
            <a:r>
              <a:rPr lang="cs-CZ" sz="3600" b="1" dirty="0" smtClean="0">
                <a:solidFill>
                  <a:schemeClr val="bg1"/>
                </a:solidFill>
              </a:rPr>
              <a:t>Část pořadu (rozhovor, jedna zpráva)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Primární odpovědnost příspěvku (u rozhovoru jméno osoby s níž je veden rozhovor). Název příspěvku: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In: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pořadu: </a:t>
            </a:r>
            <a:r>
              <a:rPr lang="cs-CZ" sz="2600" i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podnázev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Druh média, program/stanice, datum a čas vysílání.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ECHIKSON, William. Google varuje před cenzurou internetu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In: </a:t>
            </a: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Studio ČT24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. TV, ČT24, 30. listopadu 2012, 17:05. Dostupné také z: http://www.ceskatelevize.cz/porady/10101491767-studio-ct24/212411058361130/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88640"/>
            <a:ext cx="619268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Film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>
          <a:xfrm>
            <a:off x="529208" y="170080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filmu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Sekund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ární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odpov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ě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dnost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(režisér). Místo: vydavatel(filmová společnost), rok výroby/uvedení filmu. Dostupnost. </a:t>
            </a:r>
            <a:r>
              <a:rPr lang="cs-CZ" sz="28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Ve stínu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[film]. Režie David ONDŘÍČEK. Praha: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Falcon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2012. Oficiální webové stránky filmu jsou přístupné na http://www.vestinufilm.cz.</a:t>
            </a:r>
          </a:p>
          <a:p>
            <a:endParaRPr lang="cs-CZ" sz="24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Inception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[film].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by Ch. NOLAN. USA: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Warner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Bros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400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, 2010.</a:t>
            </a:r>
            <a:endParaRPr lang="cs-CZ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264696" cy="778098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Seriál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484784"/>
            <a:ext cx="8424936" cy="51840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Název seriálu</a:t>
            </a:r>
            <a:r>
              <a:rPr lang="cs-CZ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řada, epizoda, název epizody. Druh média, program, datum premiéry. Dostupnost. </a:t>
            </a:r>
            <a:r>
              <a:rPr lang="cs-CZ" sz="26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Poznámky.</a:t>
            </a:r>
          </a:p>
          <a:p>
            <a:pPr>
              <a:buFontTx/>
              <a:buNone/>
            </a:pPr>
            <a:endParaRPr lang="cs-CZ" sz="26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Zdivočelá země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řada IV, epizoda 12, Maděra na kolenou. TV, 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ČT1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19. prosince 2012, 20:00. Dostupné také z: http://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www.ceskatelevize.cz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ivysilani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/10225075918-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zdivocela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cs-CZ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zeme-iv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/209512120730012/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idx="1"/>
          </p:nvPr>
        </p:nvSpPr>
        <p:spPr>
          <a:xfrm>
            <a:off x="467544" y="1052737"/>
            <a:ext cx="8064896" cy="4464496"/>
          </a:xfrm>
          <a:noFill/>
        </p:spPr>
        <p:txBody>
          <a:bodyPr anchor="ctr" anchorCtr="1">
            <a:normAutofit/>
          </a:bodyPr>
          <a:lstStyle/>
          <a:p>
            <a:pPr algn="ctr">
              <a:spcBef>
                <a:spcPts val="1800"/>
              </a:spcBef>
              <a:buFontTx/>
              <a:buNone/>
            </a:pPr>
            <a:r>
              <a:rPr lang="cs-CZ" sz="8000" b="1" dirty="0" smtClean="0"/>
              <a:t>Nejpoužívanější citační styly </a:t>
            </a:r>
            <a:br>
              <a:rPr lang="cs-CZ" sz="8000" b="1" dirty="0" smtClean="0"/>
            </a:br>
            <a:r>
              <a:rPr lang="cs-CZ" sz="8000" b="1" dirty="0" smtClean="0"/>
              <a:t>na FSS</a:t>
            </a:r>
          </a:p>
        </p:txBody>
      </p:sp>
    </p:spTree>
    <p:extLst>
      <p:ext uri="{BB962C8B-B14F-4D97-AF65-F5344CB8AC3E}">
        <p14:creationId xmlns:p14="http://schemas.microsoft.com/office/powerpoint/2010/main" val="3562533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0"/>
            <a:ext cx="677909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ČSN ISO 690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99164"/>
            <a:ext cx="8229600" cy="532859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obecně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uznávaná interpretace normy: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BIERNÁTOVÁ, Olga a Jakub SKŮPA. </a:t>
            </a:r>
            <a:r>
              <a:rPr lang="cs-CZ" sz="2800" i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</a:t>
            </a:r>
            <a:r>
              <a:rPr lang="cs-CZ" sz="2800" i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dokumentů.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Brno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, 2011 </a:t>
            </a:r>
          </a:p>
          <a:p>
            <a:pPr lvl="1">
              <a:spcAft>
                <a:spcPts val="60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připomínkováno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8 odborníky na 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citace</a:t>
            </a:r>
          </a:p>
          <a:p>
            <a:pPr>
              <a:spcAft>
                <a:spcPts val="60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online kurz knihovny UTB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ve Zlíně: 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http://iva.k.utb.cz/?</a:t>
            </a: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page_id=34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manažery</a:t>
            </a:r>
          </a:p>
          <a:p>
            <a:pPr lvl="1">
              <a:spcAft>
                <a:spcPts val="60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Citace PRO, generátor Citace.com se zaměřuje především na tento styl</a:t>
            </a:r>
          </a:p>
          <a:p>
            <a:pPr lvl="1">
              <a:spcAft>
                <a:spcPts val="60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součástí </a:t>
            </a:r>
            <a:r>
              <a:rPr lang="cs-CZ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Zotero</a:t>
            </a:r>
            <a:endParaRPr lang="cs-CZ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v ostatních citačních manažerech zpravidla evropská norma ISO 690</a:t>
            </a:r>
          </a:p>
        </p:txBody>
      </p:sp>
    </p:spTree>
    <p:extLst>
      <p:ext uri="{BB962C8B-B14F-4D97-AF65-F5344CB8AC3E}">
        <p14:creationId xmlns:p14="http://schemas.microsoft.com/office/powerpoint/2010/main" val="161737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0"/>
            <a:ext cx="677909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APA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340768"/>
            <a:ext cx="8229600" cy="5184576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American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Psychological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800" dirty="0" err="1">
                <a:latin typeface="Arial" panose="020B0604020202020204" pitchFamily="34" charset="0"/>
                <a:cs typeface="Arial" panose="020B0604020202020204" pitchFamily="34" charset="0"/>
              </a:rPr>
              <a:t>Association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psychologie + další příbuzné obory</a:t>
            </a:r>
          </a:p>
          <a:p>
            <a:pPr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oficiální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web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https://www.apastyle.org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manuál ke stylu +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dobré příklady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cs-CZ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Purdue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university)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owl.purdue.edu/owl/research_and_citation/apa_style/apa_formatting_and_style_guide/general_format.html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blog – možnost konzultace, pomoc při citování netypických materiálů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atd.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https://blog.apastyle.org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/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citační 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manažery – APA style je součástí většiny citačních manažerů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9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0"/>
            <a:ext cx="677909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Sociologický časopis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229600" cy="532859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Sociologického časopisu</a:t>
            </a:r>
          </a:p>
          <a:p>
            <a:pPr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manuál dostupný na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webu časopisu: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sreview.soc.cas.cz/cs/page/3-formalni-stranka-rukopisu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manažery – styl je zahrnut v manažeru Citace PRO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3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7704" y="0"/>
            <a:ext cx="6779096" cy="1080120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Politologický časopis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467544" y="1196752"/>
            <a:ext cx="8229600" cy="532859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styl Politologického časopisu</a:t>
            </a:r>
          </a:p>
          <a:p>
            <a:pPr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manuál dostupný na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webu časopisu: </a:t>
            </a:r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http://www.politologickycasopis.cz/cz/o-politologickem-casopisu/zpusoby-citace</a:t>
            </a: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citační manažery – styl není dostupný v žádném citačním stylu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endParaRPr lang="cs-CZ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83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260648"/>
            <a:ext cx="7067128" cy="850106"/>
          </a:xfrm>
        </p:spPr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bg1"/>
                </a:solidFill>
              </a:rPr>
              <a:t>Doporučené zdroje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68760"/>
            <a:ext cx="8568952" cy="518457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a Jan SKŮPA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Bibliografické odkazy a citace dokumentů: dle ČSN ISO 690 (01 0197) platné od 1. dubna 2011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1.3 MB]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BIERNÁTOVÁ, Olga –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Bibliografické citace dle aktualizované normy ČSN ISO 690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Slideshare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endParaRPr lang="cs-C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Iva: informační výchova na UTB ve Zlíně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online kurz]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KRATOCHVÍL, Jiří  – 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Jak citovat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[</a:t>
            </a:r>
            <a:r>
              <a:rPr lang="cs-CZ" sz="2000" dirty="0" err="1">
                <a:latin typeface="Arial" panose="020B0604020202020204" pitchFamily="34" charset="0"/>
                <a:cs typeface="Arial" panose="020B0604020202020204" pitchFamily="34" charset="0"/>
              </a:rPr>
              <a:t>pdf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1.7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MB]</a:t>
            </a: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KRATOCHVÍL, Jiří et al.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Metodika tvorby bibliografických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citací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[e-publikace]</a:t>
            </a:r>
          </a:p>
          <a:p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KRČÁL, Martin a Zuzana TEPLÍKOVÁ. </a:t>
            </a:r>
            <a:r>
              <a:rPr lang="cs-CZ" sz="2200" i="1" dirty="0">
                <a:latin typeface="Arial" panose="020B0604020202020204" pitchFamily="34" charset="0"/>
                <a:cs typeface="Arial" panose="020B0604020202020204" pitchFamily="34" charset="0"/>
              </a:rPr>
              <a:t>Naučte (se</a:t>
            </a: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b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Blansko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: Citace.com, </a:t>
            </a: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2014. </a:t>
            </a:r>
            <a:b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ISBN </a:t>
            </a:r>
            <a:r>
              <a:rPr lang="cs-CZ" sz="2200" dirty="0">
                <a:latin typeface="Arial" panose="020B0604020202020204" pitchFamily="34" charset="0"/>
                <a:cs typeface="Arial" panose="020B0604020202020204" pitchFamily="34" charset="0"/>
              </a:rPr>
              <a:t>978-80-260-6074-1.</a:t>
            </a:r>
          </a:p>
          <a:p>
            <a:pPr marL="709613" lvl="1" indent="0">
              <a:buNone/>
            </a:pP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Aft>
                <a:spcPts val="600"/>
              </a:spcAft>
            </a:pPr>
            <a:endParaRPr lang="cs-CZ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238" y="4293096"/>
            <a:ext cx="161925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21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869560" cy="1026368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Parafráze - ukázka</a:t>
            </a: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899592" y="1600200"/>
            <a:ext cx="7787208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 diplomové práci není možné používat termíny bez jejich bližšího vysvětlení. </a:t>
            </a:r>
            <a:b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V případě, že nejsme schopni nějaký termín náležitě vysvětlit, pak jej nemůžeme v práci uvádět. A pokud zjistíme, že neumíme definovat ani základní termíny z dané problematiky, tak bude jistě lepší popřemýšlet o zcela jiném tématu práce (</a:t>
            </a:r>
            <a:r>
              <a:rPr lang="cs-CZ" sz="3000" dirty="0" err="1">
                <a:latin typeface="Arial" panose="020B0604020202020204" pitchFamily="34" charset="0"/>
                <a:cs typeface="Arial" panose="020B0604020202020204" pitchFamily="34" charset="0"/>
              </a:rPr>
              <a:t>Eco</a:t>
            </a:r>
            <a:r>
              <a:rPr lang="cs-CZ" sz="3000" dirty="0">
                <a:latin typeface="Arial" panose="020B0604020202020204" pitchFamily="34" charset="0"/>
                <a:cs typeface="Arial" panose="020B0604020202020204" pitchFamily="34" charset="0"/>
              </a:rPr>
              <a:t>, 1997, s. 194).</a:t>
            </a:r>
          </a:p>
        </p:txBody>
      </p:sp>
    </p:spTree>
    <p:extLst>
      <p:ext uri="{BB962C8B-B14F-4D97-AF65-F5344CB8AC3E}">
        <p14:creationId xmlns:p14="http://schemas.microsoft.com/office/powerpoint/2010/main" val="3096779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3"/>
          <p:cNvSpPr>
            <a:spLocks noChangeArrowheads="1"/>
          </p:cNvSpPr>
          <p:nvPr/>
        </p:nvSpPr>
        <p:spPr bwMode="auto">
          <a:xfrm>
            <a:off x="1362869" y="3861048"/>
            <a:ext cx="6399212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42913" indent="-442913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29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20000"/>
              </a:lnSpc>
              <a:spcBef>
                <a:spcPct val="20000"/>
              </a:spcBef>
            </a:pPr>
            <a:r>
              <a:rPr lang="cs-CZ" sz="4400" b="1" dirty="0">
                <a:latin typeface="+mj-lt"/>
              </a:rPr>
              <a:t>Děkuji Vám za pozornost</a:t>
            </a:r>
            <a:endParaRPr lang="en-US" sz="4400" b="1" dirty="0">
              <a:latin typeface="+mj-lt"/>
            </a:endParaRPr>
          </a:p>
        </p:txBody>
      </p:sp>
      <p:pic>
        <p:nvPicPr>
          <p:cNvPr id="83971" name="Picture 8" descr="billboar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556792"/>
            <a:ext cx="2284412" cy="204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4644008" y="4590041"/>
            <a:ext cx="3960813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Bc. Blanka Farkašová</a:t>
            </a:r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  <a:hlinkClick r:id="rId3"/>
              </a:rPr>
              <a:t>blanka@fss.muni.cz</a:t>
            </a:r>
            <a:endParaRPr lang="cs-CZ" sz="2000" b="1" dirty="0" smtClean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r>
              <a:rPr lang="cs-CZ" sz="2000" b="1" dirty="0" smtClean="0">
                <a:latin typeface="Verdana" panose="020B0604030504040204" pitchFamily="34" charset="0"/>
              </a:rPr>
              <a:t> </a:t>
            </a:r>
            <a:endParaRPr lang="cs-CZ" sz="2000" b="1" dirty="0">
              <a:latin typeface="Verdana" panose="020B0604030504040204" pitchFamily="34" charset="0"/>
            </a:endParaRPr>
          </a:p>
          <a:p>
            <a:pPr algn="r" eaLnBrk="1" hangingPunct="1"/>
            <a:endParaRPr lang="cs-CZ" sz="2000" b="1" dirty="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-24387"/>
            <a:ext cx="8229600" cy="1143000"/>
          </a:xfrm>
        </p:spPr>
        <p:txBody>
          <a:bodyPr/>
          <a:lstStyle/>
          <a:p>
            <a:r>
              <a:rPr lang="cs-CZ" b="1" dirty="0" smtClean="0">
                <a:solidFill>
                  <a:schemeClr val="bg1"/>
                </a:solidFill>
              </a:rPr>
              <a:t>Použitá literatura</a:t>
            </a:r>
            <a:endParaRPr lang="cs-CZ" b="1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141035"/>
            <a:ext cx="8229600" cy="5384309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ČSN ISO 5127 (01 0162) Informace a dokumentace - </a:t>
            </a:r>
            <a:r>
              <a:rPr lang="cs-CZ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slovník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Praha: Český normalizační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institut, 2003.</a:t>
            </a:r>
          </a:p>
          <a:p>
            <a:pPr>
              <a:spcAft>
                <a:spcPts val="600"/>
              </a:spcAft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ČSN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ISO 690.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Informace a d</a:t>
            </a:r>
            <a:r>
              <a:rPr lang="cs-CZ" sz="1500" i="1" dirty="0" smtClean="0">
                <a:latin typeface="Arial" panose="020B0604020202020204" pitchFamily="34" charset="0"/>
                <a:cs typeface="Arial" panose="020B0604020202020204" pitchFamily="34" charset="0"/>
              </a:rPr>
              <a:t>okumentace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: pravidla pro bibliografické odkazy a citace informačních zdrojů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Praha: Úřad pro technickou normalizaci, metrologii a státní zkušebnictví,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2011.</a:t>
            </a:r>
          </a:p>
          <a:p>
            <a:pPr>
              <a:spcAft>
                <a:spcPts val="600"/>
              </a:spcAft>
            </a:pP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BIERNÁTOVÁ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, Olga a Jakub SKŮPA.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Bibliografické odkazy a citace dokumentů dle ČSN ISO 690 (01 0197) platné od 1. dubna 2011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V Brně,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2. září 2011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[cit. 2015-10-02]. Dostupné z: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www.citace.com/CSN-ISO-690.pdf</a:t>
            </a:r>
            <a:endParaRPr lang="cs-CZ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ISO 690: 2010.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documentation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bibliographic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citations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 err="1">
                <a:latin typeface="Arial" panose="020B0604020202020204" pitchFamily="34" charset="0"/>
                <a:cs typeface="Arial" panose="020B0604020202020204" pitchFamily="34" charset="0"/>
              </a:rPr>
              <a:t>Geneva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: ISO, 2010. </a:t>
            </a:r>
          </a:p>
          <a:p>
            <a:pPr>
              <a:spcAft>
                <a:spcPts val="600"/>
              </a:spcAft>
            </a:pP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Jak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správně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citovat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odkazovat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citace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v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textu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Iva: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Informační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výchova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UTB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5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i="1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[online].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Zlín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Univerzita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Tomáše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Bati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ve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Zlíně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Knihovna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[cit. 2015-10-07]. 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</a:rPr>
              <a:t>Dostupné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 z: 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</a:t>
            </a:r>
            <a:r>
              <a:rPr lang="en-US" sz="1500" dirty="0" err="1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iva.k.utb.cz</a:t>
            </a: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/?</a:t>
            </a:r>
            <a:r>
              <a:rPr lang="en-US" sz="1500" dirty="0" err="1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page_id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=34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KATUŠČÁK, Dušan, Barbora DROBÍKOVÁ a Richard PAPÍK.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Jak psát závěrečné a kvalifikační práce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Nitra: Enigma, c2008. ISBN 978-80-89132-70-6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KRATOCHVÍL, Jiří.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Jak citovat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[Brno]: Masarykova univerzita, Knihovna univerzitního kampusu, c2014 [cit. 2016-03-17]. Dostupné z: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https://kuk.muni.cz/animace/eiz/pdf.php?file=publikacni_etika/citace.pdf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Plagiátorství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1500" i="1" dirty="0">
                <a:latin typeface="Arial" panose="020B0604020202020204" pitchFamily="34" charset="0"/>
                <a:cs typeface="Arial" panose="020B0604020202020204" pitchFamily="34" charset="0"/>
              </a:rPr>
              <a:t>Masarykova univerzita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 [online]. Brno: Masarykova </a:t>
            </a:r>
            <a:r>
              <a:rPr lang="cs-CZ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univerzita, c1996-2016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[cit. 2016-10-17]. Dostupné z: https://www.muni.cz/study/plagiatorstvi</a:t>
            </a:r>
          </a:p>
        </p:txBody>
      </p:sp>
    </p:spTree>
    <p:extLst>
      <p:ext uri="{BB962C8B-B14F-4D97-AF65-F5344CB8AC3E}">
        <p14:creationId xmlns:p14="http://schemas.microsoft.com/office/powerpoint/2010/main" val="1941562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23728" y="404664"/>
            <a:ext cx="7020272" cy="508000"/>
          </a:xfrm>
        </p:spPr>
        <p:txBody>
          <a:bodyPr>
            <a:noAutofit/>
          </a:bodyPr>
          <a:lstStyle/>
          <a:p>
            <a:pPr eaLnBrk="1" hangingPunct="1"/>
            <a:r>
              <a:rPr lang="cs-CZ" sz="3800" b="1" dirty="0" smtClean="0">
                <a:solidFill>
                  <a:schemeClr val="bg1"/>
                </a:solidFill>
              </a:rPr>
              <a:t>Bibliografické citace/reference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544" y="1628800"/>
            <a:ext cx="7777162" cy="4779417"/>
          </a:xfrm>
        </p:spPr>
        <p:txBody>
          <a:bodyPr/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na konci textu </a:t>
            </a:r>
            <a:r>
              <a:rPr lang="cs-CZ" b="1" dirty="0">
                <a:latin typeface="Arial" panose="020B0604020202020204" pitchFamily="34" charset="0"/>
                <a:cs typeface="Arial" panose="020B0604020202020204" pitchFamily="34" charset="0"/>
              </a:rPr>
              <a:t>seznam použité literatury</a:t>
            </a:r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, který obsahuje bibliografické citace </a:t>
            </a:r>
          </a:p>
          <a:p>
            <a:pPr eaLnBrk="1" hangingPunct="1"/>
            <a:r>
              <a:rPr lang="cs-CZ" dirty="0" smtClean="0">
                <a:latin typeface="Arial" panose="020B0604020202020204" pitchFamily="34" charset="0"/>
                <a:cs typeface="Arial" panose="020B0604020202020204" pitchFamily="34" charset="0"/>
              </a:rPr>
              <a:t>přesné a úplné informace o dokumentu, který autor použil při psaní své práce</a:t>
            </a:r>
          </a:p>
          <a:p>
            <a:pPr eaLnBrk="1" hangingPunct="1"/>
            <a:r>
              <a:rPr lang="cs-CZ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propojení s citacemi v textu</a:t>
            </a:r>
          </a:p>
          <a:p>
            <a:pPr marL="0" indent="0" eaLnBrk="1" hangingPunct="1">
              <a:buNone/>
            </a:pPr>
            <a:endParaRPr lang="cs-CZ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12788509de615bedd90e7e5238e1b9d345a38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ablona1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10612</TotalTime>
  <Words>4195</Words>
  <Application>Microsoft Office PowerPoint</Application>
  <PresentationFormat>Předvádění na obrazovce (4:3)</PresentationFormat>
  <Paragraphs>491</Paragraphs>
  <Slides>81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81</vt:i4>
      </vt:variant>
    </vt:vector>
  </HeadingPairs>
  <TitlesOfParts>
    <vt:vector size="88" baseType="lpstr">
      <vt:lpstr>Arial</vt:lpstr>
      <vt:lpstr>Calibri</vt:lpstr>
      <vt:lpstr>Tahoma</vt:lpstr>
      <vt:lpstr>Verdana</vt:lpstr>
      <vt:lpstr>Wingdings</vt:lpstr>
      <vt:lpstr>template</vt:lpstr>
      <vt:lpstr>sablona1</vt:lpstr>
      <vt:lpstr>Citace a citační styly</vt:lpstr>
      <vt:lpstr>Obsah přednášky</vt:lpstr>
      <vt:lpstr>Prezentace aplikace PowerPoint</vt:lpstr>
      <vt:lpstr>Citát </vt:lpstr>
      <vt:lpstr>Citát</vt:lpstr>
      <vt:lpstr>Citát - ukázka</vt:lpstr>
      <vt:lpstr>Parafráze</vt:lpstr>
      <vt:lpstr>Parafráze - ukázka</vt:lpstr>
      <vt:lpstr>Bibliografické citace/reference</vt:lpstr>
      <vt:lpstr>Bibliografické citace/reference – ukázka </vt:lpstr>
      <vt:lpstr>Prezentace aplikace PowerPoint</vt:lpstr>
      <vt:lpstr>Proč citujeme</vt:lpstr>
      <vt:lpstr>Co nemusíme citovat</vt:lpstr>
      <vt:lpstr>Prezentace aplikace PowerPoint</vt:lpstr>
      <vt:lpstr>Definice plagiátorství</vt:lpstr>
      <vt:lpstr>Formy plagiátorství</vt:lpstr>
      <vt:lpstr>Prezentace aplikace PowerPoint</vt:lpstr>
      <vt:lpstr>Citační styl</vt:lpstr>
      <vt:lpstr>Prezentace aplikace PowerPoint</vt:lpstr>
      <vt:lpstr>Citace v textu</vt:lpstr>
      <vt:lpstr>Metoda jméno-datum</vt:lpstr>
      <vt:lpstr>Metoda jméno-datum</vt:lpstr>
      <vt:lpstr>Metoda jméno-datum</vt:lpstr>
      <vt:lpstr>Seznam literatury u metody jméno-datum</vt:lpstr>
      <vt:lpstr>Metoda jméno-datum   příklady</vt:lpstr>
      <vt:lpstr>Číslování citací </vt:lpstr>
      <vt:lpstr>Číslování citací – příklady</vt:lpstr>
      <vt:lpstr>Poznámky pod čarou</vt:lpstr>
      <vt:lpstr>Poznámky pod čarou</vt:lpstr>
      <vt:lpstr>Poznámky pod čarou</vt:lpstr>
      <vt:lpstr>Poznámky pod čarou - příklady</vt:lpstr>
      <vt:lpstr>Prezentace aplikace PowerPoint</vt:lpstr>
      <vt:lpstr>Seznam bibliografických citací</vt:lpstr>
      <vt:lpstr>Prezentace aplikace PowerPoint</vt:lpstr>
      <vt:lpstr>Zásady citování</vt:lpstr>
      <vt:lpstr>Obecná struktura</vt:lpstr>
      <vt:lpstr>Obecná struktura</vt:lpstr>
      <vt:lpstr>Obecná struktura</vt:lpstr>
      <vt:lpstr>Prezentace aplikace PowerPoint</vt:lpstr>
      <vt:lpstr>Citování tištěných dokumentů</vt:lpstr>
      <vt:lpstr>Citování elektronických dokumentů</vt:lpstr>
      <vt:lpstr>Prezentace aplikace PowerPoint</vt:lpstr>
      <vt:lpstr>Druhy dokumentů</vt:lpstr>
      <vt:lpstr>Knihy</vt:lpstr>
      <vt:lpstr>E-knihy</vt:lpstr>
      <vt:lpstr>Kapitola z knihy / e-knihy</vt:lpstr>
      <vt:lpstr>Sborník</vt:lpstr>
      <vt:lpstr>E-sborník</vt:lpstr>
      <vt:lpstr>Příspěvek ze sborníku</vt:lpstr>
      <vt:lpstr>E-příspěvek ze sborníku</vt:lpstr>
      <vt:lpstr>Článek</vt:lpstr>
      <vt:lpstr>E-článek</vt:lpstr>
      <vt:lpstr>Novinový článek/e-článek</vt:lpstr>
      <vt:lpstr>Periodikum</vt:lpstr>
      <vt:lpstr>E-periodikum</vt:lpstr>
      <vt:lpstr>Akademická práce/e-práce</vt:lpstr>
      <vt:lpstr>Legislativa</vt:lpstr>
      <vt:lpstr>Normy a standardy</vt:lpstr>
      <vt:lpstr>Kartografické materiály</vt:lpstr>
      <vt:lpstr>Obrázky / e-obrázky</vt:lpstr>
      <vt:lpstr>Firemní dokumenty</vt:lpstr>
      <vt:lpstr>E-firemní dokumenty</vt:lpstr>
      <vt:lpstr>Dokumenty online</vt:lpstr>
      <vt:lpstr>Webová sídla</vt:lpstr>
      <vt:lpstr>Webová stránka</vt:lpstr>
      <vt:lpstr>Příspěvek na webu</vt:lpstr>
      <vt:lpstr>Příspěvek na webu</vt:lpstr>
      <vt:lpstr>Příspěvek na webu -video</vt:lpstr>
      <vt:lpstr>E-mail</vt:lpstr>
      <vt:lpstr>Pořad v TV nebo rozhlasu</vt:lpstr>
      <vt:lpstr>Část pořadu (rozhovor, jedna zpráva)</vt:lpstr>
      <vt:lpstr>Film</vt:lpstr>
      <vt:lpstr>Seriál</vt:lpstr>
      <vt:lpstr>Prezentace aplikace PowerPoint</vt:lpstr>
      <vt:lpstr>ČSN ISO 690</vt:lpstr>
      <vt:lpstr>APA style</vt:lpstr>
      <vt:lpstr>Sociologický časopis</vt:lpstr>
      <vt:lpstr>Politologický časopis</vt:lpstr>
      <vt:lpstr>Doporučené zdroje</vt:lpstr>
      <vt:lpstr>Prezentace aplikace PowerPoint</vt:lpstr>
      <vt:lpstr>Použitá literatura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Blanka Farkašová</dc:creator>
  <cp:lastModifiedBy>Blanka</cp:lastModifiedBy>
  <cp:revision>870</cp:revision>
  <cp:lastPrinted>2015-10-03T15:31:46Z</cp:lastPrinted>
  <dcterms:created xsi:type="dcterms:W3CDTF">2008-06-02T21:04:14Z</dcterms:created>
  <dcterms:modified xsi:type="dcterms:W3CDTF">2019-04-11T18:17:42Z</dcterms:modified>
</cp:coreProperties>
</file>