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56"/>
  </p:notesMasterIdLst>
  <p:handoutMasterIdLst>
    <p:handoutMasterId r:id="rId57"/>
  </p:handoutMasterIdLst>
  <p:sldIdLst>
    <p:sldId id="269" r:id="rId4"/>
    <p:sldId id="292" r:id="rId5"/>
    <p:sldId id="267" r:id="rId6"/>
    <p:sldId id="260" r:id="rId7"/>
    <p:sldId id="261" r:id="rId8"/>
    <p:sldId id="262" r:id="rId9"/>
    <p:sldId id="270" r:id="rId10"/>
    <p:sldId id="271" r:id="rId11"/>
    <p:sldId id="272" r:id="rId12"/>
    <p:sldId id="273" r:id="rId13"/>
    <p:sldId id="293" r:id="rId14"/>
    <p:sldId id="294" r:id="rId15"/>
    <p:sldId id="295" r:id="rId16"/>
    <p:sldId id="296" r:id="rId17"/>
    <p:sldId id="297" r:id="rId18"/>
    <p:sldId id="265" r:id="rId19"/>
    <p:sldId id="264" r:id="rId20"/>
    <p:sldId id="280" r:id="rId21"/>
    <p:sldId id="281" r:id="rId22"/>
    <p:sldId id="282" r:id="rId23"/>
    <p:sldId id="283" r:id="rId24"/>
    <p:sldId id="330" r:id="rId25"/>
    <p:sldId id="331" r:id="rId26"/>
    <p:sldId id="298" r:id="rId27"/>
    <p:sldId id="299" r:id="rId28"/>
    <p:sldId id="285" r:id="rId29"/>
    <p:sldId id="266" r:id="rId30"/>
    <p:sldId id="287" r:id="rId31"/>
    <p:sldId id="286" r:id="rId32"/>
    <p:sldId id="332" r:id="rId33"/>
    <p:sldId id="289" r:id="rId34"/>
    <p:sldId id="288" r:id="rId35"/>
    <p:sldId id="300" r:id="rId36"/>
    <p:sldId id="301" r:id="rId37"/>
    <p:sldId id="328" r:id="rId38"/>
    <p:sldId id="302" r:id="rId39"/>
    <p:sldId id="303" r:id="rId40"/>
    <p:sldId id="304" r:id="rId41"/>
    <p:sldId id="317" r:id="rId42"/>
    <p:sldId id="318" r:id="rId43"/>
    <p:sldId id="319" r:id="rId44"/>
    <p:sldId id="329" r:id="rId45"/>
    <p:sldId id="320" r:id="rId46"/>
    <p:sldId id="334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16" r:id="rId5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69"/>
            <p14:sldId id="292"/>
            <p14:sldId id="267"/>
            <p14:sldId id="260"/>
            <p14:sldId id="261"/>
            <p14:sldId id="262"/>
            <p14:sldId id="270"/>
            <p14:sldId id="271"/>
            <p14:sldId id="272"/>
            <p14:sldId id="273"/>
            <p14:sldId id="293"/>
            <p14:sldId id="294"/>
            <p14:sldId id="295"/>
            <p14:sldId id="296"/>
            <p14:sldId id="297"/>
            <p14:sldId id="265"/>
            <p14:sldId id="264"/>
            <p14:sldId id="280"/>
            <p14:sldId id="281"/>
            <p14:sldId id="282"/>
            <p14:sldId id="283"/>
            <p14:sldId id="330"/>
            <p14:sldId id="331"/>
            <p14:sldId id="298"/>
            <p14:sldId id="299"/>
            <p14:sldId id="285"/>
            <p14:sldId id="266"/>
            <p14:sldId id="287"/>
            <p14:sldId id="286"/>
            <p14:sldId id="332"/>
            <p14:sldId id="289"/>
            <p14:sldId id="288"/>
            <p14:sldId id="300"/>
            <p14:sldId id="301"/>
            <p14:sldId id="328"/>
            <p14:sldId id="302"/>
            <p14:sldId id="303"/>
            <p14:sldId id="304"/>
            <p14:sldId id="317"/>
            <p14:sldId id="318"/>
            <p14:sldId id="319"/>
            <p14:sldId id="329"/>
            <p14:sldId id="320"/>
            <p14:sldId id="334"/>
            <p14:sldId id="321"/>
            <p14:sldId id="322"/>
            <p14:sldId id="323"/>
            <p14:sldId id="324"/>
            <p14:sldId id="325"/>
            <p14:sldId id="326"/>
            <p14:sldId id="327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322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783646" y="11114797"/>
            <a:ext cx="2893376" cy="58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5B9E308-1104-4019-84A8-15E04E7BFF25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4061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42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2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774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96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885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126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448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639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31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96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800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2726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16940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098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39179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10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534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8233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12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42107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2625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17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43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2.5.2019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6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5811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adobe.com/digitalpublishing/supported-devic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7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MvfpkSp1Ok&amp;feature=youtu.b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elsevier.com/app/overview/scopus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a/apps.fss.muni.cz/file/d/0B6l5SlM5Ig7LOVotWG1MVmJRMEtESFpSeVVNektuZw/preview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mailto:mazancov@fss.muni.cz" TargetMode="External"/><Relationship Id="rId4" Type="http://schemas.openxmlformats.org/officeDocument/2006/relationships/hyperlink" Target="mailto:infozdroje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483" y="2780928"/>
            <a:ext cx="7772400" cy="1342112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prstClr val="white"/>
                </a:solidFill>
              </a:rPr>
              <a:t>Základy práce s informačními zdroji </a:t>
            </a:r>
            <a:r>
              <a:rPr lang="cs-CZ" altLang="cs-CZ" sz="4000" b="1" dirty="0">
                <a:solidFill>
                  <a:prstClr val="white"/>
                </a:solidFill>
              </a:rPr>
              <a:t/>
            </a:r>
            <a:br>
              <a:rPr lang="cs-CZ" altLang="cs-CZ" sz="4000" b="1" dirty="0">
                <a:solidFill>
                  <a:prstClr val="white"/>
                </a:solidFill>
              </a:rPr>
            </a:br>
            <a:r>
              <a:rPr lang="cs-CZ" altLang="cs-CZ" b="1" dirty="0">
                <a:solidFill>
                  <a:prstClr val="white"/>
                </a:solidFill>
              </a:rPr>
              <a:t>ZUR443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07393" y="4509120"/>
            <a:ext cx="5256584" cy="1800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80112" y="5956736"/>
            <a:ext cx="482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26. 4. 2019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2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Seznam dostupných časopisů a knih na MU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Umožňuje </a:t>
            </a:r>
            <a:r>
              <a:rPr lang="cs-CZ" altLang="cs-CZ" sz="3000" dirty="0">
                <a:latin typeface="Calibri" panose="020F0502020204030204" pitchFamily="34" charset="0"/>
              </a:rPr>
              <a:t>zjistit, zda má MU přístup k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elektronické </a:t>
            </a:r>
            <a:r>
              <a:rPr lang="cs-CZ" altLang="cs-CZ" sz="3000" dirty="0">
                <a:latin typeface="Calibri" panose="020F0502020204030204" pitchFamily="34" charset="0"/>
              </a:rPr>
              <a:t>verzi zadaného časopisu nebo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knihy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000" dirty="0" smtClean="0">
                <a:latin typeface="Calibri" panose="020F0502020204030204" pitchFamily="34" charset="0"/>
              </a:rPr>
              <a:t> Je </a:t>
            </a:r>
            <a:r>
              <a:rPr lang="cs-CZ" altLang="cs-CZ" sz="3000" dirty="0">
                <a:latin typeface="Calibri" panose="020F0502020204030204" pitchFamily="34" charset="0"/>
              </a:rPr>
              <a:t>propojen s technologií A-to-Z Link </a:t>
            </a:r>
            <a:r>
              <a:rPr lang="cs-CZ" altLang="cs-CZ" sz="3000" dirty="0" err="1">
                <a:latin typeface="Calibri" panose="020F0502020204030204" pitchFamily="34" charset="0"/>
              </a:rPr>
              <a:t>Resolver</a:t>
            </a: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 smtClean="0">
                <a:latin typeface="Calibri" panose="020F0502020204030204" pitchFamily="34" charset="0"/>
              </a:rPr>
              <a:t>     (</a:t>
            </a:r>
            <a:r>
              <a:rPr lang="cs-CZ" altLang="cs-CZ" sz="3000" dirty="0">
                <a:latin typeface="Calibri" panose="020F0502020204030204" pitchFamily="34" charset="0"/>
              </a:rPr>
              <a:t>EBSCO Full Text </a:t>
            </a:r>
            <a:r>
              <a:rPr lang="cs-CZ" altLang="cs-CZ" sz="3000" dirty="0" err="1">
                <a:latin typeface="Calibri" panose="020F0502020204030204" pitchFamily="34" charset="0"/>
              </a:rPr>
              <a:t>Finder</a:t>
            </a:r>
            <a:r>
              <a:rPr lang="cs-CZ" altLang="cs-CZ" sz="3000" dirty="0">
                <a:latin typeface="Calibri" panose="020F0502020204030204" pitchFamily="34" charset="0"/>
              </a:rPr>
              <a:t>)</a:t>
            </a:r>
            <a:endParaRPr lang="en-US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9147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>
            <a:noAutofit/>
          </a:bodyPr>
          <a:lstStyle/>
          <a:p>
            <a:r>
              <a:rPr lang="cs-CZ" altLang="cs-CZ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667625" cy="578486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899592" y="3284984"/>
            <a:ext cx="6552728" cy="7858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03034" y="4110930"/>
            <a:ext cx="579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Zadání </a:t>
            </a: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údajů o časopisu/knize (titul, téma nebo ISSN/ISBN)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6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35396" y="151217"/>
            <a:ext cx="9414792" cy="508000"/>
          </a:xfrm>
        </p:spPr>
        <p:txBody>
          <a:bodyPr>
            <a:noAutofit/>
          </a:bodyPr>
          <a:lstStyle/>
          <a:p>
            <a:r>
              <a:rPr lang="cs-CZ" altLang="cs-CZ" sz="23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 - ukázka časopis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75413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915816" y="2967495"/>
            <a:ext cx="3744416" cy="103756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58000" y="3140277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Seznam vyhledaných výsledků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347864" y="6177620"/>
            <a:ext cx="5796136" cy="25052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2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46150"/>
            <a:ext cx="9584779" cy="508000"/>
          </a:xfrm>
        </p:spPr>
        <p:txBody>
          <a:bodyPr>
            <a:noAutofit/>
          </a:bodyPr>
          <a:lstStyle/>
          <a:p>
            <a:r>
              <a:rPr lang="cs-CZ" altLang="cs-CZ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 - ukázka časopis II.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836712"/>
            <a:ext cx="8267700" cy="602128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80237" y="422108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Plné texty časopisu (</a:t>
            </a:r>
            <a:r>
              <a:rPr kumimoji="0" lang="cs-CZ" alt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prolinkování</a:t>
            </a: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databáze </a:t>
            </a:r>
            <a:r>
              <a:rPr kumimoji="0" lang="cs-CZ" alt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Taylor</a:t>
            </a:r>
            <a:r>
              <a:rPr kumimoji="0" lang="en-US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</a:t>
            </a: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Francis)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8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876" y="157984"/>
            <a:ext cx="9505752" cy="642937"/>
          </a:xfrm>
        </p:spPr>
        <p:txBody>
          <a:bodyPr>
            <a:noAutofit/>
          </a:bodyPr>
          <a:lstStyle/>
          <a:p>
            <a:r>
              <a:rPr lang="cs-CZ" altLang="cs-CZ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MU– ukázka kniha</a:t>
            </a: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3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75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630"/>
            <a:ext cx="9144000" cy="577237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331640" y="1196974"/>
            <a:ext cx="4824536" cy="9358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07504" y="4149080"/>
            <a:ext cx="1728192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411760" y="5805264"/>
            <a:ext cx="3600400" cy="556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1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188640"/>
            <a:ext cx="8750300" cy="1214438"/>
          </a:xfrm>
        </p:spPr>
        <p:txBody>
          <a:bodyPr>
            <a:noAutofit/>
          </a:bodyPr>
          <a:lstStyle/>
          <a:p>
            <a:r>
              <a:rPr lang="cs-CZ" altLang="cs-CZ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 na MU - ukázka kniha II. - </a:t>
            </a:r>
            <a:r>
              <a:rPr lang="cs-CZ" altLang="cs-CZ" sz="2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prolinkování</a:t>
            </a:r>
            <a:r>
              <a:rPr lang="cs-CZ" altLang="cs-CZ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databáze EBSCO </a:t>
            </a:r>
            <a:r>
              <a:rPr lang="cs-CZ" altLang="cs-CZ" sz="25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24686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6912"/>
            <a:ext cx="1809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Elektronické knihy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eBook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Academic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Collection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2092197"/>
            <a:ext cx="8686800" cy="377728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Multioborová kolekce e-</a:t>
            </a:r>
            <a:r>
              <a:rPr lang="cs-CZ" altLang="cs-CZ" dirty="0" err="1" smtClean="0">
                <a:latin typeface="Calibri" panose="020F0502020204030204" pitchFamily="34" charset="0"/>
              </a:rPr>
              <a:t>books</a:t>
            </a:r>
            <a:r>
              <a:rPr lang="cs-CZ" altLang="cs-CZ" dirty="0" smtClean="0">
                <a:latin typeface="Calibri" panose="020F0502020204030204" pitchFamily="34" charset="0"/>
              </a:rPr>
              <a:t> pro MU na rok 2019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b="1" dirty="0" smtClean="0">
                <a:latin typeface="Calibri" panose="020F0502020204030204" pitchFamily="34" charset="0"/>
              </a:rPr>
              <a:t>Více než 160.000 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Ukládání do složky (pro trvalé uložení je zapotřebí si založit účet v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3000" dirty="0" smtClean="0">
                <a:latin typeface="Calibri" panose="020F0502020204030204" pitchFamily="34" charset="0"/>
              </a:rPr>
              <a:t> EBSCO)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err="1" smtClean="0">
                <a:latin typeface="Calibri" panose="020F0502020204030204" pitchFamily="34" charset="0"/>
              </a:rPr>
              <a:t>Offline</a:t>
            </a:r>
            <a:r>
              <a:rPr lang="cs-CZ" altLang="cs-CZ" sz="3000" dirty="0" smtClean="0">
                <a:latin typeface="Calibri" panose="020F0502020204030204" pitchFamily="34" charset="0"/>
              </a:rPr>
              <a:t> čtení přes Adobe Digital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Editions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Sdílení s dalšími uživateli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Import do Citace.com a </a:t>
            </a:r>
            <a:r>
              <a:rPr lang="cs-CZ" altLang="cs-CZ" sz="3000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sz="3000" dirty="0" smtClean="0">
                <a:latin typeface="Calibri" panose="020F0502020204030204" pitchFamily="34" charset="0"/>
              </a:rPr>
              <a:t> Web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0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Výpůjčka e-knih - 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8399"/>
            <a:ext cx="8229600" cy="495296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Ke </a:t>
            </a:r>
            <a:r>
              <a:rPr lang="cs-CZ" altLang="cs-CZ" sz="3500" dirty="0">
                <a:latin typeface="Calibri" panose="020F0502020204030204" pitchFamily="34" charset="0"/>
              </a:rPr>
              <a:t>stažení (vypůjčení) e-knih je potřebné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nainstalovat </a:t>
            </a:r>
            <a:r>
              <a:rPr lang="cs-CZ" altLang="cs-CZ" sz="3500" dirty="0">
                <a:latin typeface="Calibri" panose="020F0502020204030204" pitchFamily="34" charset="0"/>
              </a:rPr>
              <a:t>do počítače </a:t>
            </a:r>
            <a:r>
              <a:rPr lang="cs-CZ" altLang="cs-CZ" sz="3500" dirty="0" smtClean="0">
                <a:latin typeface="Calibri" panose="020F0502020204030204" pitchFamily="34" charset="0"/>
                <a:hlinkClick r:id="rId3"/>
              </a:rPr>
              <a:t>Adobe® Digital </a:t>
            </a:r>
            <a:r>
              <a:rPr lang="cs-CZ" altLang="cs-CZ" sz="3500" dirty="0" err="1" smtClean="0">
                <a:latin typeface="Calibri" panose="020F0502020204030204" pitchFamily="34" charset="0"/>
                <a:hlinkClick r:id="rId3"/>
              </a:rPr>
              <a:t>Editions</a:t>
            </a:r>
            <a:r>
              <a:rPr lang="cs-CZ" altLang="cs-CZ" sz="3500" dirty="0" smtClean="0">
                <a:latin typeface="Calibri" panose="020F0502020204030204" pitchFamily="34" charset="0"/>
                <a:hlinkClick r:id="rId3"/>
              </a:rPr>
              <a:t>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a aktivovat </a:t>
            </a:r>
            <a:r>
              <a:rPr lang="cs-CZ" altLang="cs-CZ" sz="3500" dirty="0" err="1" smtClean="0">
                <a:latin typeface="Calibri" panose="020F0502020204030204" pitchFamily="34" charset="0"/>
              </a:rPr>
              <a:t>AdobeID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400050" lvl="1" indent="0">
              <a:buNone/>
            </a:pPr>
            <a:endParaRPr lang="cs-CZ" altLang="cs-CZ" sz="35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E-knihy </a:t>
            </a:r>
            <a:r>
              <a:rPr lang="cs-CZ" altLang="cs-CZ" sz="3500" dirty="0">
                <a:latin typeface="Calibri" panose="020F0502020204030204" pitchFamily="34" charset="0"/>
              </a:rPr>
              <a:t>lze stáhnout do kteréhokoliv </a:t>
            </a:r>
            <a:endParaRPr lang="cs-CZ" altLang="cs-CZ" sz="3500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zařízení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, </a:t>
            </a:r>
            <a:r>
              <a:rPr lang="cs-CZ" altLang="cs-CZ" sz="3500" dirty="0" smtClean="0">
                <a:latin typeface="Calibri" panose="020F0502020204030204" pitchFamily="34" charset="0"/>
                <a:hlinkClick r:id="rId4"/>
              </a:rPr>
              <a:t> které </a:t>
            </a:r>
            <a:r>
              <a:rPr lang="cs-CZ" altLang="cs-CZ" sz="3500" dirty="0">
                <a:latin typeface="Calibri" panose="020F0502020204030204" pitchFamily="34" charset="0"/>
                <a:hlinkClick r:id="rId4"/>
              </a:rPr>
              <a:t>podporuje Adobe® Digital </a:t>
            </a:r>
            <a:r>
              <a:rPr lang="cs-CZ" altLang="cs-CZ" sz="3500" dirty="0" err="1">
                <a:latin typeface="Calibri" panose="020F0502020204030204" pitchFamily="34" charset="0"/>
                <a:hlinkClick r:id="rId4"/>
              </a:rPr>
              <a:t>Editions</a:t>
            </a:r>
            <a:r>
              <a:rPr lang="cs-CZ" altLang="cs-CZ" sz="3500" b="1" dirty="0">
                <a:latin typeface="Calibri" panose="020F0502020204030204" pitchFamily="34" charset="0"/>
                <a:hlinkClick r:id="rId4"/>
              </a:rPr>
              <a:t> </a:t>
            </a:r>
            <a:endParaRPr lang="cs-CZ" altLang="cs-CZ" sz="3500" b="1" dirty="0" smtClean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cs-CZ" altLang="cs-CZ" sz="35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500" dirty="0" smtClean="0">
                <a:latin typeface="Calibri" panose="020F0502020204030204" pitchFamily="34" charset="0"/>
              </a:rPr>
              <a:t> Možnost </a:t>
            </a:r>
            <a:r>
              <a:rPr lang="cs-CZ" altLang="cs-CZ" sz="3500" dirty="0">
                <a:latin typeface="Calibri" panose="020F0502020204030204" pitchFamily="34" charset="0"/>
              </a:rPr>
              <a:t>číst knihy na zařízení s OS Android </a:t>
            </a:r>
            <a:r>
              <a:rPr lang="cs-CZ" altLang="cs-CZ" sz="35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500" dirty="0">
                <a:latin typeface="Calibri" panose="020F0502020204030204" pitchFamily="34" charset="0"/>
              </a:rPr>
              <a:t> </a:t>
            </a:r>
            <a:r>
              <a:rPr lang="cs-CZ" altLang="cs-CZ" sz="3500" dirty="0" smtClean="0">
                <a:latin typeface="Calibri" panose="020F0502020204030204" pitchFamily="34" charset="0"/>
              </a:rPr>
              <a:t>    (Android </a:t>
            </a:r>
            <a:r>
              <a:rPr lang="cs-CZ" altLang="cs-CZ" sz="3500" dirty="0">
                <a:latin typeface="Calibri" panose="020F0502020204030204" pitchFamily="34" charset="0"/>
              </a:rPr>
              <a:t>market) a </a:t>
            </a:r>
            <a:r>
              <a:rPr lang="cs-CZ" altLang="cs-CZ" sz="3500" dirty="0" err="1">
                <a:latin typeface="Calibri" panose="020F0502020204030204" pitchFamily="34" charset="0"/>
              </a:rPr>
              <a:t>iPad</a:t>
            </a:r>
            <a:endParaRPr lang="cs-CZ" altLang="cs-CZ" sz="3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412776"/>
            <a:ext cx="874846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hodnocení úkolů a diskuse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EBSCO </a:t>
            </a:r>
            <a:r>
              <a:rPr kumimoji="0" lang="cs-CZ" alt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Discovery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další nadstavbové </a:t>
            </a: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nástroje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licencované databáze elektronických knih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cs-CZ" altLang="cs-CZ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altLang="cs-CZ" sz="2800" dirty="0" smtClean="0">
                <a:solidFill>
                  <a:prstClr val="black"/>
                </a:solidFill>
                <a:latin typeface="Calibri"/>
              </a:rPr>
              <a:t>citační databáze</a:t>
            </a:r>
            <a:endParaRPr kumimoji="0" lang="cs-CZ" altLang="cs-CZ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2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8760"/>
            <a:ext cx="8003232" cy="558924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1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Adobe Digital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Editions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otevřená kniha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4" descr="ADE verze 2 otevrena knih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936105"/>
            <a:ext cx="8215312" cy="592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5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Sage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1252" y="1713048"/>
            <a:ext cx="8617251" cy="48843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2600" dirty="0" smtClean="0">
                <a:latin typeface="Calibri" panose="020F0502020204030204" pitchFamily="34" charset="0"/>
              </a:rPr>
              <a:t>Více </a:t>
            </a:r>
            <a:r>
              <a:rPr lang="cs-CZ" altLang="cs-CZ" sz="2600" dirty="0">
                <a:latin typeface="Calibri" panose="020F0502020204030204" pitchFamily="34" charset="0"/>
              </a:rPr>
              <a:t>než </a:t>
            </a:r>
            <a:r>
              <a:rPr lang="cs-CZ" altLang="cs-CZ" sz="2600" dirty="0" smtClean="0">
                <a:latin typeface="Calibri" panose="020F0502020204030204" pitchFamily="34" charset="0"/>
              </a:rPr>
              <a:t>1700 </a:t>
            </a:r>
            <a:r>
              <a:rPr lang="cs-CZ" altLang="cs-CZ" sz="2600" dirty="0">
                <a:latin typeface="Calibri" panose="020F0502020204030204" pitchFamily="34" charset="0"/>
              </a:rPr>
              <a:t>e-knih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600" dirty="0">
                <a:latin typeface="Calibri" panose="020F0502020204030204" pitchFamily="34" charset="0"/>
              </a:rPr>
              <a:t>Vydavatelství </a:t>
            </a:r>
            <a:r>
              <a:rPr lang="cs-CZ" altLang="cs-CZ" sz="2600" dirty="0" err="1">
                <a:latin typeface="Calibri" panose="020F0502020204030204" pitchFamily="34" charset="0"/>
              </a:rPr>
              <a:t>Sage</a:t>
            </a:r>
            <a:r>
              <a:rPr lang="cs-CZ" altLang="cs-CZ" sz="2600" dirty="0">
                <a:latin typeface="Calibri" panose="020F0502020204030204" pitchFamily="34" charset="0"/>
              </a:rPr>
              <a:t> </a:t>
            </a:r>
            <a:r>
              <a:rPr lang="cs-CZ" altLang="cs-CZ" sz="2600" dirty="0" err="1">
                <a:latin typeface="Calibri" panose="020F0502020204030204" pitchFamily="34" charset="0"/>
              </a:rPr>
              <a:t>Publications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v"/>
            </a:pPr>
            <a:r>
              <a:rPr lang="cs-CZ" altLang="cs-CZ" sz="2600" dirty="0" smtClean="0">
                <a:latin typeface="Calibri" panose="020F0502020204030204" pitchFamily="34" charset="0"/>
              </a:rPr>
              <a:t> kolekce</a:t>
            </a:r>
            <a:r>
              <a:rPr lang="cs-CZ" altLang="cs-CZ" sz="2600" dirty="0">
                <a:latin typeface="Calibri" panose="020F0502020204030204" pitchFamily="34" charset="0"/>
              </a:rPr>
              <a:t>:</a:t>
            </a: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Counseling and Psychotherapy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 nově od 2018 </a:t>
            </a:r>
            <a:endParaRPr lang="en-US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altLang="cs-CZ" sz="2600" i="1" dirty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Geography, Earth &amp;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Environmental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Science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</a:t>
            </a:r>
            <a:r>
              <a:rPr lang="cs-CZ" altLang="cs-CZ" sz="2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nově od 2018 </a:t>
            </a:r>
            <a:endParaRPr lang="en-US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US" altLang="cs-CZ" sz="2600" i="1" dirty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Health </a:t>
            </a:r>
            <a:r>
              <a:rPr lang="en-US" altLang="cs-CZ" sz="2600" i="1" dirty="0">
                <a:latin typeface="Calibri" panose="020F0502020204030204" pitchFamily="34" charset="0"/>
              </a:rPr>
              <a:t>and Social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Care</a:t>
            </a:r>
            <a:endParaRPr lang="cs-CZ" altLang="cs-CZ" sz="2600" i="1" dirty="0" smtClean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>
                <a:latin typeface="Calibri" panose="020F0502020204030204" pitchFamily="34" charset="0"/>
              </a:rPr>
              <a:t> 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Media,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Communication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&amp;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Cultural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 err="1" smtClean="0">
                <a:latin typeface="Calibri" panose="020F0502020204030204" pitchFamily="34" charset="0"/>
              </a:rPr>
              <a:t>Studies</a:t>
            </a: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cs-CZ" altLang="cs-CZ" sz="2600" i="1" dirty="0">
                <a:solidFill>
                  <a:srgbClr val="0070C0"/>
                </a:solidFill>
                <a:latin typeface="Calibri" panose="020F0502020204030204" pitchFamily="34" charset="0"/>
              </a:rPr>
              <a:t>- nově od 2018 </a:t>
            </a:r>
            <a:endParaRPr lang="cs-CZ" altLang="cs-CZ" sz="26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b="1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b="1" i="1" dirty="0" smtClean="0">
                <a:latin typeface="Calibri" panose="020F0502020204030204" pitchFamily="34" charset="0"/>
              </a:rPr>
              <a:t>Politics and International Relations</a:t>
            </a:r>
            <a:endParaRPr lang="cs-CZ" altLang="cs-CZ" sz="2600" b="1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Psychology</a:t>
            </a:r>
            <a:endParaRPr lang="cs-CZ" altLang="cs-CZ" sz="2600" i="1" dirty="0">
              <a:latin typeface="Calibri" panose="020F0502020204030204" pitchFamily="34" charset="0"/>
            </a:endParaRPr>
          </a:p>
          <a:p>
            <a:pPr lvl="2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cs-CZ" altLang="cs-CZ" sz="2600" i="1" dirty="0" smtClean="0">
                <a:latin typeface="Calibri" panose="020F0502020204030204" pitchFamily="34" charset="0"/>
              </a:rPr>
              <a:t> </a:t>
            </a:r>
            <a:r>
              <a:rPr lang="en-US" altLang="cs-CZ" sz="2600" i="1" dirty="0" smtClean="0">
                <a:latin typeface="Calibri" panose="020F0502020204030204" pitchFamily="34" charset="0"/>
              </a:rPr>
              <a:t>Sociology</a:t>
            </a:r>
            <a:endParaRPr lang="cs-CZ" altLang="cs-CZ" sz="2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72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578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Taylor </a:t>
            </a:r>
            <a:r>
              <a:rPr lang="en-US" altLang="cs-CZ" sz="3200" smtClean="0"/>
              <a:t>&amp; Francis</a:t>
            </a: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Odborné e-knihy zaměřené na žurnalistiku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564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eReading.cz – trvalá výpůjčka e-knih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České </a:t>
            </a:r>
            <a:r>
              <a:rPr lang="cs-CZ" altLang="cs-CZ" dirty="0">
                <a:latin typeface="Calibri" panose="020F0502020204030204" pitchFamily="34" charset="0"/>
              </a:rPr>
              <a:t>odborné e-knihy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Seznam dostupných českých </a:t>
            </a:r>
            <a:r>
              <a:rPr lang="cs-CZ" altLang="cs-CZ" sz="3000" dirty="0" err="1">
                <a:latin typeface="Calibri" panose="020F0502020204030204" pitchFamily="34" charset="0"/>
              </a:rPr>
              <a:t>eknih</a:t>
            </a:r>
            <a:r>
              <a:rPr lang="cs-CZ" altLang="cs-CZ" sz="3000" dirty="0">
                <a:latin typeface="Calibri" panose="020F0502020204030204" pitchFamily="34" charset="0"/>
              </a:rPr>
              <a:t> a návod na využití služby naleznete na stránkách </a:t>
            </a:r>
            <a:r>
              <a:rPr lang="cs-CZ" altLang="cs-CZ" sz="3000" dirty="0">
                <a:latin typeface="Calibri" panose="020F0502020204030204" pitchFamily="34" charset="0"/>
                <a:hlinkClick r:id="rId3"/>
              </a:rPr>
              <a:t>knihovny FSS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Podmínka pro využití je registrace čtenáře na portálu eReading.cz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Podporované formáty knih: </a:t>
            </a:r>
            <a:r>
              <a:rPr lang="cs-CZ" altLang="cs-CZ" sz="3000" dirty="0" err="1">
                <a:latin typeface="Calibri" panose="020F0502020204030204" pitchFamily="34" charset="0"/>
              </a:rPr>
              <a:t>pdf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kindle</a:t>
            </a:r>
            <a:r>
              <a:rPr lang="cs-CZ" altLang="cs-CZ" sz="3000" dirty="0">
                <a:latin typeface="Calibri" panose="020F0502020204030204" pitchFamily="34" charset="0"/>
              </a:rPr>
              <a:t>, </a:t>
            </a:r>
            <a:r>
              <a:rPr lang="cs-CZ" altLang="cs-CZ" sz="3000" dirty="0" err="1">
                <a:latin typeface="Calibri" panose="020F0502020204030204" pitchFamily="34" charset="0"/>
              </a:rPr>
              <a:t>epub</a:t>
            </a:r>
            <a:endParaRPr lang="cs-CZ" altLang="cs-CZ" sz="3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38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 descr="e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/>
              <a:t>Gale </a:t>
            </a:r>
            <a:r>
              <a:rPr lang="cs-CZ" altLang="cs-CZ" sz="3200" b="1" dirty="0" err="1"/>
              <a:t>Virtual</a:t>
            </a:r>
            <a:r>
              <a:rPr lang="cs-CZ" altLang="cs-CZ" sz="3200" b="1" dirty="0"/>
              <a:t> Reference </a:t>
            </a:r>
            <a:r>
              <a:rPr lang="cs-CZ" altLang="cs-CZ" sz="3200" b="1" dirty="0" err="1"/>
              <a:t>Library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Knihy převážně encyklopedického charakteru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Cca 40 e-knih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9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3999" cy="6336704"/>
          </a:xfrm>
        </p:spPr>
      </p:pic>
    </p:spTree>
    <p:extLst>
      <p:ext uri="{BB962C8B-B14F-4D97-AF65-F5344CB8AC3E}">
        <p14:creationId xmlns:p14="http://schemas.microsoft.com/office/powerpoint/2010/main" val="37966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6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altLang="cs-CZ" sz="6600" b="1" dirty="0" smtClean="0">
                <a:solidFill>
                  <a:schemeClr val="bg1"/>
                </a:solidFill>
              </a:rPr>
              <a:t>Kontrola úkolu</a:t>
            </a:r>
            <a:r>
              <a:rPr lang="cs-CZ" altLang="cs-CZ" sz="6600" b="1" dirty="0">
                <a:solidFill>
                  <a:schemeClr val="bg1"/>
                </a:solidFill>
              </a:rPr>
              <a:t>, diskuse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5625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sz="3200" b="1" dirty="0" err="1"/>
              <a:t>Demand</a:t>
            </a:r>
            <a:r>
              <a:rPr lang="cs-CZ" sz="3200" b="1" dirty="0"/>
              <a:t> </a:t>
            </a:r>
            <a:r>
              <a:rPr lang="cs-CZ" sz="3200" b="1" dirty="0" err="1"/>
              <a:t>Driven</a:t>
            </a:r>
            <a:r>
              <a:rPr lang="cs-CZ" sz="3200" b="1" dirty="0"/>
              <a:t> </a:t>
            </a:r>
            <a:r>
              <a:rPr lang="cs-CZ" sz="3200" b="1" dirty="0" err="1" smtClean="0"/>
              <a:t>Acquisition</a:t>
            </a:r>
            <a:r>
              <a:rPr lang="cs-CZ" sz="3200" b="1" dirty="0" smtClean="0"/>
              <a:t> (DDA)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2" cy="432048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kolekce </a:t>
            </a:r>
            <a:r>
              <a:rPr lang="cs-CZ" dirty="0"/>
              <a:t>knih (cca 200 000 titulů</a:t>
            </a:r>
            <a:r>
              <a:rPr lang="cs-CZ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uživatelé si vybírají na základě vlastních požadavků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po 5 minutách mohou poslat knihovníkům požadavek na nákup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výhodou je téměř okamžitá dostupnost knihy (pokud je daný požadavek schválen)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Více na webu knihovny v sekci </a:t>
            </a:r>
            <a:r>
              <a:rPr lang="cs-CZ" dirty="0" smtClean="0">
                <a:hlinkClick r:id="rId3"/>
              </a:rPr>
              <a:t>E-knihy na 1 kliknutí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4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Shrnutí</a:t>
            </a:r>
            <a:endParaRPr lang="cs-CZ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/>
              <a:t>EBSCO </a:t>
            </a:r>
            <a:r>
              <a:rPr lang="cs-CZ" altLang="cs-CZ" sz="3600" b="1" dirty="0" err="1"/>
              <a:t>Discovery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Service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3823"/>
            <a:ext cx="8229600" cy="429348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Umožňuje </a:t>
            </a:r>
            <a:r>
              <a:rPr lang="cs-CZ" altLang="cs-CZ" dirty="0">
                <a:latin typeface="Calibri" panose="020F0502020204030204" pitchFamily="34" charset="0"/>
              </a:rPr>
              <a:t>vyhledávat ve více zdrojích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současně</a:t>
            </a:r>
            <a:endParaRPr lang="cs-CZ" altLang="cs-CZ" dirty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Seznam </a:t>
            </a:r>
            <a:r>
              <a:rPr lang="cs-CZ" altLang="cs-CZ" b="1" dirty="0">
                <a:latin typeface="Calibri" panose="020F0502020204030204" pitchFamily="34" charset="0"/>
              </a:rPr>
              <a:t>dostupných časopisů a knih na MU </a:t>
            </a:r>
            <a:r>
              <a:rPr lang="cs-CZ" altLang="cs-CZ" dirty="0">
                <a:latin typeface="Calibri" panose="020F0502020204030204" pitchFamily="34" charset="0"/>
              </a:rPr>
              <a:t>- </a:t>
            </a:r>
            <a:r>
              <a:rPr lang="cs-CZ" altLang="cs-CZ" dirty="0" smtClean="0"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ověření</a:t>
            </a:r>
            <a:r>
              <a:rPr lang="cs-CZ" altLang="cs-CZ" dirty="0">
                <a:latin typeface="Calibri" panose="020F0502020204030204" pitchFamily="34" charset="0"/>
              </a:rPr>
              <a:t>, zda MU má přístup k zadanému 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titulu </a:t>
            </a:r>
            <a:r>
              <a:rPr lang="cs-CZ" altLang="cs-CZ" dirty="0">
                <a:latin typeface="Calibri" panose="020F0502020204030204" pitchFamily="34" charset="0"/>
              </a:rPr>
              <a:t>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 EBSCO </a:t>
            </a:r>
            <a:r>
              <a:rPr lang="cs-CZ" altLang="cs-CZ" b="1" dirty="0">
                <a:latin typeface="Calibri" panose="020F0502020204030204" pitchFamily="34" charset="0"/>
              </a:rPr>
              <a:t>Full Text </a:t>
            </a:r>
            <a:r>
              <a:rPr lang="cs-CZ" altLang="cs-CZ" b="1" dirty="0" err="1">
                <a:latin typeface="Calibri" panose="020F0502020204030204" pitchFamily="34" charset="0"/>
              </a:rPr>
              <a:t>Finder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- umožňuje 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</a:t>
            </a:r>
            <a:r>
              <a:rPr lang="cs-CZ" altLang="cs-CZ" dirty="0" err="1" smtClean="0">
                <a:latin typeface="Calibri" panose="020F0502020204030204" pitchFamily="34" charset="0"/>
              </a:rPr>
              <a:t>prolinkování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k plnému 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3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567737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smtClean="0">
                <a:latin typeface="Calibri" pitchFamily="34" charset="0"/>
              </a:rPr>
              <a:t>EBSCO </a:t>
            </a:r>
            <a:r>
              <a:rPr lang="cs-CZ" altLang="cs-CZ" sz="2600" b="1" dirty="0" err="1" smtClean="0">
                <a:latin typeface="Calibri" pitchFamily="34" charset="0"/>
              </a:rPr>
              <a:t>eBook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Academic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Collection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Multioborová databáze, více jak 160.000 e-knih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Taylor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en-US" altLang="cs-CZ" sz="2600" b="1" dirty="0" smtClean="0">
                <a:latin typeface="Calibri" pitchFamily="34" charset="0"/>
              </a:rPr>
              <a:t>&amp;</a:t>
            </a:r>
            <a:r>
              <a:rPr lang="cs-CZ" altLang="cs-CZ" sz="2600" b="1" dirty="0" smtClean="0">
                <a:latin typeface="Calibri" pitchFamily="34" charset="0"/>
              </a:rPr>
              <a:t> Francis</a:t>
            </a: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E-knihy zaměřené na mediální studia a žurnalistiku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dirty="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dirty="0" err="1" smtClean="0">
                <a:latin typeface="Calibri" pitchFamily="34" charset="0"/>
              </a:rPr>
              <a:t>Sage</a:t>
            </a:r>
            <a:r>
              <a:rPr lang="cs-CZ" altLang="cs-CZ" sz="2600" b="1" dirty="0" smtClean="0">
                <a:latin typeface="Calibri" pitchFamily="34" charset="0"/>
              </a:rPr>
              <a:t> </a:t>
            </a:r>
            <a:r>
              <a:rPr lang="cs-CZ" altLang="cs-CZ" sz="2600" b="1" dirty="0" err="1" smtClean="0">
                <a:latin typeface="Calibri" pitchFamily="34" charset="0"/>
              </a:rPr>
              <a:t>Knowledge</a:t>
            </a:r>
            <a:endParaRPr lang="cs-CZ" altLang="cs-CZ" sz="2600" b="1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sz="2600" dirty="0" smtClean="0">
                <a:latin typeface="Calibri" pitchFamily="34" charset="0"/>
              </a:rPr>
              <a:t>Více než 800 e-knih od vydavatele </a:t>
            </a:r>
            <a:r>
              <a:rPr lang="cs-CZ" altLang="cs-CZ" sz="2600" dirty="0" err="1" smtClean="0">
                <a:latin typeface="Calibri" pitchFamily="34" charset="0"/>
              </a:rPr>
              <a:t>Sage</a:t>
            </a:r>
            <a:r>
              <a:rPr lang="cs-CZ" altLang="cs-CZ" sz="2600" dirty="0" smtClean="0">
                <a:latin typeface="Calibri" pitchFamily="34" charset="0"/>
              </a:rPr>
              <a:t> </a:t>
            </a:r>
            <a:r>
              <a:rPr lang="cs-CZ" altLang="cs-CZ" sz="2600" dirty="0" err="1" smtClean="0">
                <a:latin typeface="Calibri" pitchFamily="34" charset="0"/>
              </a:rPr>
              <a:t>Publications</a:t>
            </a:r>
            <a:endParaRPr lang="cs-CZ" altLang="cs-CZ" sz="2600" dirty="0" smtClean="0">
              <a:latin typeface="Calibri" pitchFamily="34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44266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929562" cy="6215062"/>
          </a:xfrm>
        </p:spPr>
        <p:txBody>
          <a:bodyPr/>
          <a:lstStyle/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400" b="1" dirty="0" smtClean="0"/>
              <a:t>Gale </a:t>
            </a:r>
            <a:r>
              <a:rPr lang="cs-CZ" altLang="cs-CZ" sz="2400" b="1" dirty="0" err="1" smtClean="0"/>
              <a:t>Virtual</a:t>
            </a:r>
            <a:r>
              <a:rPr lang="cs-CZ" altLang="cs-CZ" sz="2400" b="1" dirty="0" smtClean="0"/>
              <a:t> Reference </a:t>
            </a:r>
            <a:r>
              <a:rPr lang="cs-CZ" altLang="cs-CZ" sz="2400" b="1" dirty="0" err="1" smtClean="0"/>
              <a:t>Library</a:t>
            </a:r>
            <a:endParaRPr lang="cs-CZ" altLang="cs-CZ" sz="2400" b="1" dirty="0" smtClean="0"/>
          </a:p>
          <a:p>
            <a:pPr lvl="1">
              <a:lnSpc>
                <a:spcPct val="130000"/>
              </a:lnSpc>
            </a:pPr>
            <a:r>
              <a:rPr lang="cs-CZ" altLang="cs-CZ" dirty="0" smtClean="0"/>
              <a:t>Multioborová databáze, cca 40 e-knih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400" b="1" dirty="0" smtClean="0"/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dirty="0" smtClean="0"/>
              <a:t>e-knihy v češtině</a:t>
            </a:r>
          </a:p>
          <a:p>
            <a:pPr lvl="1">
              <a:buFont typeface="Wingdings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008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1700808"/>
            <a:ext cx="8281988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chemeClr val="bg1"/>
                </a:solidFill>
              </a:rPr>
              <a:t>Citační databáze</a:t>
            </a:r>
            <a:endParaRPr lang="uk-UA" altLang="cs-CZ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692150"/>
            <a:ext cx="7416800" cy="5518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marL="0" indent="0" algn="just"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sz="2800" b="1" i="1" dirty="0">
                <a:latin typeface="Calibri" panose="020F0502020204030204" pitchFamily="34" charset="0"/>
              </a:rPr>
              <a:t>"</a:t>
            </a:r>
            <a:r>
              <a:rPr lang="cs-CZ" altLang="cs-CZ" sz="2800" b="1" i="1" dirty="0" smtClean="0">
                <a:latin typeface="Calibri" panose="020F0502020204030204" pitchFamily="34" charset="0"/>
              </a:rPr>
              <a:t>Univerzity se stále více podobají komerčním podnikům, a těm se vyplatí umět zanalyzovat dopad jejich vědecké výkonnosti. Vyhodnocovací nástroje se pro tento účel postupně stávají nepostradatelnými."</a:t>
            </a:r>
          </a:p>
          <a:p>
            <a:pPr eaLnBrk="1" hangingPunct="1">
              <a:lnSpc>
                <a:spcPct val="130000"/>
              </a:lnSpc>
              <a:defRPr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cs-CZ" altLang="cs-CZ" sz="2800" dirty="0" smtClean="0">
                <a:latin typeface="Calibri" panose="020F0502020204030204" pitchFamily="34" charset="0"/>
              </a:rPr>
              <a:t>                                                           </a:t>
            </a:r>
            <a:r>
              <a:rPr lang="cs-CZ" altLang="cs-CZ" sz="2800" b="1" i="1" dirty="0" smtClean="0">
                <a:latin typeface="Calibri" panose="020F0502020204030204" pitchFamily="34" charset="0"/>
              </a:rPr>
              <a:t>Donald </a:t>
            </a:r>
            <a:r>
              <a:rPr lang="cs-CZ" altLang="cs-CZ" sz="2800" b="1" i="1" dirty="0" err="1" smtClean="0">
                <a:latin typeface="Calibri" panose="020F0502020204030204" pitchFamily="34" charset="0"/>
              </a:rPr>
              <a:t>Dingwell</a:t>
            </a:r>
            <a:endParaRPr lang="cs-CZ" altLang="cs-CZ" sz="2800" b="1" i="1" dirty="0" smtClean="0">
              <a:latin typeface="Calibri" panose="020F0502020204030204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979613" y="765175"/>
            <a:ext cx="5689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6868" name="TextovéPole 1"/>
          <p:cNvSpPr txBox="1">
            <a:spLocks noChangeArrowheads="1"/>
          </p:cNvSpPr>
          <p:nvPr/>
        </p:nvSpPr>
        <p:spPr bwMode="auto">
          <a:xfrm>
            <a:off x="2843213" y="6283325"/>
            <a:ext cx="698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1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Měření vědecké výkonnosti: H-index v SciVerse Scopus se představuje</a:t>
            </a:r>
          </a:p>
        </p:txBody>
      </p:sp>
    </p:spTree>
    <p:extLst>
      <p:ext uri="{BB962C8B-B14F-4D97-AF65-F5344CB8AC3E}">
        <p14:creationId xmlns:p14="http://schemas.microsoft.com/office/powerpoint/2010/main" val="24379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1254125"/>
            <a:ext cx="7777162" cy="62150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Obor měřící: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v</a:t>
            </a:r>
            <a:r>
              <a:rPr lang="cs-CZ" altLang="cs-CZ" sz="2800" dirty="0" smtClean="0">
                <a:latin typeface="Calibri" panose="020F0502020204030204" pitchFamily="34" charset="0"/>
              </a:rPr>
              <a:t>ědeckou výkonnost výzkumníka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s</a:t>
            </a:r>
            <a:r>
              <a:rPr lang="cs-CZ" altLang="cs-CZ" sz="2800" dirty="0" smtClean="0">
                <a:latin typeface="Calibri" panose="020F0502020204030204" pitchFamily="34" charset="0"/>
              </a:rPr>
              <a:t>oubor vybraných článků, časopisu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cs-CZ" altLang="cs-CZ" sz="2800" dirty="0">
                <a:latin typeface="Calibri" panose="020F0502020204030204" pitchFamily="34" charset="0"/>
              </a:rPr>
              <a:t>c</a:t>
            </a:r>
            <a:r>
              <a:rPr lang="cs-CZ" altLang="cs-CZ" sz="2800" dirty="0" smtClean="0">
                <a:latin typeface="Calibri" panose="020F0502020204030204" pitchFamily="34" charset="0"/>
              </a:rPr>
              <a:t>elé instituce</a:t>
            </a:r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cs-CZ" altLang="cs-CZ" sz="28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8353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Bibliometrie - </a:t>
            </a:r>
            <a:r>
              <a:rPr kumimoji="0" lang="cs-CZ" altLang="cs-CZ" sz="32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též </a:t>
            </a: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RPM (Research Performance Measurement)</a:t>
            </a:r>
          </a:p>
        </p:txBody>
      </p:sp>
    </p:spTree>
    <p:extLst>
      <p:ext uri="{BB962C8B-B14F-4D97-AF65-F5344CB8AC3E}">
        <p14:creationId xmlns:p14="http://schemas.microsoft.com/office/powerpoint/2010/main" val="40208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3538" y="1254125"/>
            <a:ext cx="7777162" cy="62150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latin typeface="Calibri" panose="020F0502020204030204" pitchFamily="34" charset="0"/>
              </a:rPr>
              <a:t>Web </a:t>
            </a:r>
            <a:r>
              <a:rPr lang="cs-CZ" altLang="cs-CZ" sz="2800" b="1" dirty="0" err="1" smtClean="0">
                <a:latin typeface="Calibri" panose="020F0502020204030204" pitchFamily="34" charset="0"/>
              </a:rPr>
              <a:t>of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Science </a:t>
            </a:r>
            <a:r>
              <a:rPr lang="cs-CZ" altLang="cs-CZ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→ ISI →</a:t>
            </a:r>
            <a:r>
              <a:rPr lang="cs-CZ" altLang="cs-CZ" sz="2800" i="1" dirty="0" smtClean="0">
                <a:latin typeface="Calibri" panose="020F0502020204030204" pitchFamily="34" charset="0"/>
              </a:rPr>
              <a:t> Thomson Reuters </a:t>
            </a:r>
            <a:r>
              <a:rPr lang="cs-CZ" altLang="cs-CZ" sz="28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altLang="cs-CZ" sz="28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Clarivate</a:t>
            </a:r>
            <a:r>
              <a:rPr lang="cs-CZ" altLang="cs-CZ" sz="28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800" i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Analytics</a:t>
            </a:r>
            <a:endParaRPr lang="cs-CZ" altLang="cs-CZ" sz="2800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buNone/>
            </a:pPr>
            <a:endParaRPr lang="cs-CZ" altLang="cs-CZ" sz="2800" b="1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err="1" smtClean="0">
                <a:latin typeface="Calibri" panose="020F0502020204030204" pitchFamily="34" charset="0"/>
              </a:rPr>
              <a:t>Scopus</a:t>
            </a:r>
            <a:r>
              <a:rPr lang="cs-CZ" altLang="cs-CZ" sz="28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altLang="cs-CZ" sz="2800" dirty="0" smtClean="0">
                <a:latin typeface="Calibri" panose="020F0502020204030204" pitchFamily="34" charset="0"/>
              </a:rPr>
              <a:t> </a:t>
            </a:r>
            <a:r>
              <a:rPr lang="cs-CZ" altLang="cs-CZ" sz="2800" i="1" dirty="0" err="1" smtClean="0">
                <a:latin typeface="Calibri" panose="020F0502020204030204" pitchFamily="34" charset="0"/>
              </a:rPr>
              <a:t>Elsevier</a:t>
            </a:r>
            <a:endParaRPr lang="cs-CZ" altLang="cs-CZ" sz="28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Producenti databází</a:t>
            </a:r>
          </a:p>
        </p:txBody>
      </p:sp>
    </p:spTree>
    <p:extLst>
      <p:ext uri="{BB962C8B-B14F-4D97-AF65-F5344CB8AC3E}">
        <p14:creationId xmlns:p14="http://schemas.microsoft.com/office/powerpoint/2010/main" val="13501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316913" cy="61658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dirty="0" smtClean="0">
                <a:latin typeface="Calibri" panose="020F0502020204030204" pitchFamily="34" charset="0"/>
              </a:rPr>
              <a:t>Citační a abstraktová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db</a:t>
            </a:r>
            <a:r>
              <a:rPr lang="cs-CZ" altLang="cs-CZ" sz="2600" dirty="0" smtClean="0">
                <a:latin typeface="Calibri" panose="020F0502020204030204" pitchFamily="34" charset="0"/>
              </a:rPr>
              <a:t>, </a:t>
            </a:r>
            <a:r>
              <a:rPr lang="cs-CZ" altLang="cs-CZ" sz="2600" dirty="0">
                <a:latin typeface="Calibri" panose="020F0502020204030204" pitchFamily="34" charset="0"/>
              </a:rPr>
              <a:t>p</a:t>
            </a:r>
            <a:r>
              <a:rPr lang="cs-CZ" altLang="cs-CZ" sz="2600" dirty="0" smtClean="0">
                <a:latin typeface="Calibri" panose="020F0502020204030204" pitchFamily="34" charset="0"/>
              </a:rPr>
              <a:t>roducent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Clarivate</a:t>
            </a:r>
            <a:r>
              <a:rPr lang="cs-CZ" altLang="cs-CZ" sz="2600" dirty="0" smtClean="0">
                <a:latin typeface="Calibri" panose="020F0502020204030204" pitchFamily="34" charset="0"/>
              </a:rPr>
              <a:t> </a:t>
            </a:r>
            <a:r>
              <a:rPr lang="cs-CZ" altLang="cs-CZ" sz="2600" dirty="0" err="1" smtClean="0">
                <a:latin typeface="Calibri" panose="020F0502020204030204" pitchFamily="34" charset="0"/>
              </a:rPr>
              <a:t>Analytics</a:t>
            </a:r>
            <a:r>
              <a:rPr lang="cs-CZ" altLang="cs-CZ" sz="2600" dirty="0" smtClean="0">
                <a:latin typeface="Calibri" panose="020F0502020204030204" pitchFamily="34" charset="0"/>
              </a:rPr>
              <a:t> (dříve Thomson Reuters, předtím ISI)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dirty="0" smtClean="0">
                <a:latin typeface="Calibri" panose="020F0502020204030204" pitchFamily="34" charset="0"/>
              </a:rPr>
              <a:t>65+ miliónu záznamů, více jak 1 miliarda citovaných referencí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dirty="0" smtClean="0">
                <a:latin typeface="Calibri" panose="020F0502020204030204" pitchFamily="34" charset="0"/>
              </a:rPr>
              <a:t>Pravidelně aktualizované bibliografické údaje o článcích z více jak </a:t>
            </a:r>
            <a:r>
              <a:rPr lang="cs-CZ" altLang="cs-CZ" sz="2600" b="1" dirty="0" smtClean="0">
                <a:latin typeface="Calibri" panose="020F0502020204030204" pitchFamily="34" charset="0"/>
              </a:rPr>
              <a:t>18.000 předních světových odborných časopisů</a:t>
            </a:r>
            <a:r>
              <a:rPr lang="cs-CZ" altLang="cs-CZ" sz="2600" dirty="0" smtClean="0">
                <a:latin typeface="Calibri" panose="020F0502020204030204" pitchFamily="34" charset="0"/>
              </a:rPr>
              <a:t> ze všech oblastí vědy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600" dirty="0" err="1" smtClean="0">
                <a:latin typeface="Calibri" panose="020F0502020204030204" pitchFamily="34" charset="0"/>
              </a:rPr>
              <a:t>Restrospektiva</a:t>
            </a:r>
            <a:r>
              <a:rPr lang="cs-CZ" altLang="cs-CZ" sz="2600" dirty="0" smtClean="0">
                <a:latin typeface="Calibri" panose="020F0502020204030204" pitchFamily="34" charset="0"/>
              </a:rPr>
              <a:t> více jak 60 let (u některých rejstříků jsou k dispozici data od r. 1945)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42900" y="1196975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3200" b="1">
                <a:solidFill>
                  <a:srgbClr val="111111"/>
                </a:solidFill>
                <a:latin typeface="Tahoma" panose="020B0604030504040204" pitchFamily="34" charset="0"/>
              </a:rPr>
              <a:t>Web of Science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39" y="1328738"/>
            <a:ext cx="23050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 descr="E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126713" y="5157192"/>
            <a:ext cx="489672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5000" b="1" dirty="0">
                <a:solidFill>
                  <a:srgbClr val="0070C0"/>
                </a:solidFill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88" y="1319396"/>
            <a:ext cx="8780908" cy="58054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citační rejstříky: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Science </a:t>
            </a:r>
            <a:r>
              <a:rPr lang="cs-CZ" altLang="cs-CZ" dirty="0" err="1" smtClean="0">
                <a:latin typeface="Calibri" panose="020F0502020204030204" pitchFamily="34" charset="0"/>
              </a:rPr>
              <a:t>Citation</a:t>
            </a:r>
            <a:r>
              <a:rPr lang="cs-CZ" altLang="cs-CZ" dirty="0" smtClean="0">
                <a:latin typeface="Calibri" panose="020F0502020204030204" pitchFamily="34" charset="0"/>
              </a:rPr>
              <a:t> Index </a:t>
            </a:r>
            <a:r>
              <a:rPr lang="cs-CZ" altLang="cs-CZ" dirty="0" err="1" smtClean="0">
                <a:latin typeface="Calibri" panose="020F0502020204030204" pitchFamily="34" charset="0"/>
              </a:rPr>
              <a:t>Expanded</a:t>
            </a:r>
            <a:r>
              <a:rPr lang="cs-CZ" altLang="cs-CZ" dirty="0" smtClean="0">
                <a:latin typeface="Calibri" panose="020F0502020204030204" pitchFamily="34" charset="0"/>
              </a:rPr>
              <a:t> - 1945 - současnost</a:t>
            </a:r>
          </a:p>
          <a:p>
            <a:pPr lvl="1"/>
            <a:r>
              <a:rPr lang="cs-CZ" altLang="cs-CZ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Social</a:t>
            </a:r>
            <a:r>
              <a:rPr lang="cs-CZ" alt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Sciences</a:t>
            </a:r>
            <a:r>
              <a:rPr lang="cs-CZ" alt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Citation</a:t>
            </a:r>
            <a:r>
              <a:rPr lang="cs-CZ" alt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Index </a:t>
            </a:r>
            <a:r>
              <a:rPr lang="cs-CZ" altLang="cs-CZ" b="1" dirty="0" smtClean="0">
                <a:latin typeface="Calibri" panose="020F0502020204030204" pitchFamily="34" charset="0"/>
              </a:rPr>
              <a:t>- 1977 -současnost </a:t>
            </a:r>
          </a:p>
          <a:p>
            <a:pPr lvl="1"/>
            <a:r>
              <a:rPr lang="cs-CZ" altLang="cs-CZ" dirty="0" err="1" smtClean="0">
                <a:latin typeface="Calibri" panose="020F0502020204030204" pitchFamily="34" charset="0"/>
              </a:rPr>
              <a:t>Arts</a:t>
            </a:r>
            <a:r>
              <a:rPr lang="cs-CZ" altLang="cs-CZ" dirty="0" smtClean="0">
                <a:latin typeface="Calibri" panose="020F0502020204030204" pitchFamily="34" charset="0"/>
              </a:rPr>
              <a:t> &amp; </a:t>
            </a:r>
            <a:r>
              <a:rPr lang="cs-CZ" altLang="cs-CZ" dirty="0" err="1" smtClean="0">
                <a:latin typeface="Calibri" panose="020F0502020204030204" pitchFamily="34" charset="0"/>
              </a:rPr>
              <a:t>Humanities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Citation</a:t>
            </a:r>
            <a:r>
              <a:rPr lang="cs-CZ" altLang="cs-CZ" dirty="0" smtClean="0">
                <a:latin typeface="Calibri" panose="020F0502020204030204" pitchFamily="34" charset="0"/>
              </a:rPr>
              <a:t> Index - 1977- současnost</a:t>
            </a:r>
          </a:p>
          <a:p>
            <a:pPr lvl="1"/>
            <a:r>
              <a:rPr lang="cs-CZ" altLang="cs-CZ" dirty="0" err="1" smtClean="0">
                <a:latin typeface="Calibri" panose="020F0502020204030204" pitchFamily="34" charset="0"/>
              </a:rPr>
              <a:t>Conference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Proceedings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Citation</a:t>
            </a:r>
            <a:r>
              <a:rPr lang="cs-CZ" altLang="cs-CZ" dirty="0" smtClean="0">
                <a:latin typeface="Calibri" panose="020F0502020204030204" pitchFamily="34" charset="0"/>
              </a:rPr>
              <a:t> Index - Science - 1990 - současnost</a:t>
            </a:r>
          </a:p>
          <a:p>
            <a:pPr lvl="1"/>
            <a:r>
              <a:rPr lang="cs-CZ" altLang="cs-CZ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Conference</a:t>
            </a:r>
            <a:r>
              <a:rPr lang="cs-CZ" alt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Proceedings</a:t>
            </a:r>
            <a:r>
              <a:rPr lang="cs-CZ" alt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Citation</a:t>
            </a:r>
            <a:r>
              <a:rPr lang="cs-CZ" alt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Index- </a:t>
            </a:r>
            <a:r>
              <a:rPr lang="cs-CZ" altLang="cs-CZ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Social</a:t>
            </a:r>
            <a:r>
              <a:rPr lang="cs-CZ" alt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Science &amp; </a:t>
            </a:r>
            <a:r>
              <a:rPr lang="cs-CZ" altLang="cs-CZ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Humanities</a:t>
            </a:r>
            <a:r>
              <a:rPr lang="cs-CZ" altLang="cs-CZ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b="1" dirty="0" smtClean="0">
                <a:latin typeface="Calibri" panose="020F0502020204030204" pitchFamily="34" charset="0"/>
              </a:rPr>
              <a:t>- 1990 - současnost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</a:rPr>
              <a:t>Emerging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</a:rPr>
              <a:t>Sources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</a:rPr>
              <a:t>Citation</a:t>
            </a:r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</a:rPr>
              <a:t> Index (ESCI) </a:t>
            </a:r>
            <a:r>
              <a:rPr lang="cs-CZ" b="1" dirty="0" smtClean="0">
                <a:latin typeface="Calibri" panose="020F0502020204030204" pitchFamily="34" charset="0"/>
              </a:rPr>
              <a:t>- 2015 - současnost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5588" y="1301750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3200" b="1">
                <a:solidFill>
                  <a:srgbClr val="111111"/>
                </a:solidFill>
                <a:latin typeface="Tahoma" panose="020B0604030504040204" pitchFamily="34" charset="0"/>
              </a:rPr>
              <a:t>Web of Science</a:t>
            </a:r>
          </a:p>
        </p:txBody>
      </p:sp>
    </p:spTree>
    <p:extLst>
      <p:ext uri="{BB962C8B-B14F-4D97-AF65-F5344CB8AC3E}">
        <p14:creationId xmlns:p14="http://schemas.microsoft.com/office/powerpoint/2010/main" val="18534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316912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smtClean="0">
                <a:latin typeface="Calibri" panose="020F0502020204030204" pitchFamily="34" charset="0"/>
              </a:rPr>
              <a:t>Součást WoK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smtClean="0">
                <a:latin typeface="Calibri" panose="020F0502020204030204" pitchFamily="34" charset="0"/>
              </a:rPr>
              <a:t>Měření kvality excerpovaných časopisů pomocí tzv. </a:t>
            </a:r>
            <a:r>
              <a:rPr lang="cs-CZ" altLang="cs-CZ" sz="2800" b="1" smtClean="0">
                <a:latin typeface="Calibri" panose="020F0502020204030204" pitchFamily="34" charset="0"/>
              </a:rPr>
              <a:t>impact faktoru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i="1" smtClean="0">
                <a:latin typeface="Calibri" panose="020F0502020204030204" pitchFamily="34" charset="0"/>
              </a:rPr>
              <a:t>Impact faktor </a:t>
            </a:r>
            <a:r>
              <a:rPr lang="en-US" altLang="cs-CZ" sz="2800" smtClean="0">
                <a:latin typeface="Calibri" panose="020F0502020204030204" pitchFamily="34" charset="0"/>
              </a:rPr>
              <a:t>=</a:t>
            </a:r>
            <a:r>
              <a:rPr lang="cs-CZ" altLang="cs-CZ" sz="2800" smtClean="0">
                <a:latin typeface="Calibri" panose="020F0502020204030204" pitchFamily="34" charset="0"/>
              </a:rPr>
              <a:t> míra frekvence citací průměrného článku daného časopisu za dané časové období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smtClean="0">
                <a:latin typeface="Calibri" panose="020F0502020204030204" pitchFamily="34" charset="0"/>
              </a:rPr>
              <a:t>IF lze využít jako základ pro odhad prestiže odborných časopisů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68300" y="1268413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3200" b="1">
                <a:solidFill>
                  <a:srgbClr val="111111"/>
                </a:solidFill>
                <a:latin typeface="Tahoma" panose="020B0604030504040204" pitchFamily="34" charset="0"/>
              </a:rPr>
              <a:t>Journal Citation Reports</a:t>
            </a:r>
          </a:p>
        </p:txBody>
      </p:sp>
    </p:spTree>
    <p:extLst>
      <p:ext uri="{BB962C8B-B14F-4D97-AF65-F5344CB8AC3E}">
        <p14:creationId xmlns:p14="http://schemas.microsoft.com/office/powerpoint/2010/main" val="32765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404664"/>
            <a:ext cx="8712956" cy="61926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 smtClean="0">
                <a:latin typeface="Calibri" panose="020F0502020204030204" pitchFamily="34" charset="0"/>
              </a:rPr>
              <a:t>Výpočet IF </a:t>
            </a:r>
          </a:p>
          <a:p>
            <a:pPr marL="709613" lvl="1" indent="0">
              <a:buNone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" y="1700808"/>
            <a:ext cx="9144000" cy="50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44663"/>
            <a:ext cx="8316913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Krátký </a:t>
            </a:r>
            <a:r>
              <a:rPr lang="cs-CZ" altLang="cs-CZ" dirty="0" smtClean="0">
                <a:latin typeface="Calibri" panose="020F0502020204030204" pitchFamily="34" charset="0"/>
                <a:hlinkClick r:id="rId3"/>
              </a:rPr>
              <a:t>tutoriál</a:t>
            </a:r>
            <a:r>
              <a:rPr lang="cs-CZ" altLang="cs-CZ" dirty="0" smtClean="0">
                <a:latin typeface="Calibri" panose="020F0502020204030204" pitchFamily="34" charset="0"/>
              </a:rPr>
              <a:t> v češtině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dirty="0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23850" y="1455738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3200" b="1">
                <a:solidFill>
                  <a:srgbClr val="111111"/>
                </a:solidFill>
                <a:latin typeface="Tahoma" panose="020B0604030504040204" pitchFamily="34" charset="0"/>
              </a:rPr>
              <a:t>Web of Science</a:t>
            </a:r>
          </a:p>
        </p:txBody>
      </p:sp>
    </p:spTree>
    <p:extLst>
      <p:ext uri="{BB962C8B-B14F-4D97-AF65-F5344CB8AC3E}">
        <p14:creationId xmlns:p14="http://schemas.microsoft.com/office/powerpoint/2010/main" val="21553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7719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 smtClean="0"/>
              <a:t>Cvičení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43823"/>
            <a:ext cx="8579296" cy="429348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cs-CZ" dirty="0" smtClean="0">
                <a:latin typeface="Calibri" panose="020F0502020204030204" pitchFamily="34" charset="0"/>
              </a:rPr>
              <a:t>Dohledejte IF časopisu </a:t>
            </a:r>
            <a:r>
              <a:rPr lang="cs-CZ" dirty="0" err="1" smtClean="0">
                <a:latin typeface="Calibri" panose="020F0502020204030204" pitchFamily="34" charset="0"/>
              </a:rPr>
              <a:t>Journal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of</a:t>
            </a:r>
            <a:r>
              <a:rPr lang="cs-CZ" dirty="0" smtClean="0">
                <a:latin typeface="Calibri" panose="020F0502020204030204" pitchFamily="34" charset="0"/>
              </a:rPr>
              <a:t> </a:t>
            </a:r>
            <a:r>
              <a:rPr lang="cs-CZ" dirty="0" err="1" smtClean="0">
                <a:latin typeface="Calibri" panose="020F0502020204030204" pitchFamily="34" charset="0"/>
              </a:rPr>
              <a:t>Communication</a:t>
            </a:r>
            <a:r>
              <a:rPr lang="cs-CZ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cs-CZ" dirty="0" smtClean="0">
                <a:latin typeface="Calibri" panose="020F0502020204030204" pitchFamily="34" charset="0"/>
              </a:rPr>
              <a:t>Dohledejte dokumenty doc. Jakuba Macka. 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>
                <a:latin typeface="Calibri" panose="020F0502020204030204" pitchFamily="34" charset="0"/>
              </a:rPr>
              <a:t>Jaký je jejich celkový počet? 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>
                <a:latin typeface="Calibri" panose="020F0502020204030204" pitchFamily="34" charset="0"/>
              </a:rPr>
              <a:t>Je mezi nimi nějaký dokument z roku 2019? 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>
                <a:latin typeface="Calibri" panose="020F0502020204030204" pitchFamily="34" charset="0"/>
              </a:rPr>
              <a:t>Kolik je mezi nimi článků, kapitol a konferenčních příspěvků? </a:t>
            </a:r>
          </a:p>
          <a:p>
            <a:pPr marL="914400" lvl="1" indent="-514350">
              <a:buFont typeface="+mj-lt"/>
              <a:buAutoNum type="alphaLcParenR"/>
            </a:pPr>
            <a:r>
              <a:rPr lang="cs-CZ" dirty="0" smtClean="0">
                <a:latin typeface="Calibri" panose="020F0502020204030204" pitchFamily="34" charset="0"/>
              </a:rPr>
              <a:t>Kolik z nich je finančně podpořeno jinou než „českou“ organizací?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3688" y="1412875"/>
            <a:ext cx="8821737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citační a abstraktová databáze, producent </a:t>
            </a:r>
            <a:r>
              <a:rPr lang="cs-CZ" altLang="cs-CZ" dirty="0" err="1" smtClean="0">
                <a:latin typeface="Calibri" panose="020F0502020204030204" pitchFamily="34" charset="0"/>
              </a:rPr>
              <a:t>Elsevier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Téměř 60 milionů záznamů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22.000 recenzovaných vědeckých časopisů ze všech vědních oblastí, cca 28.000 svazků knih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zaměření na Evropu (včetně vybraných časopisů z České republiky) 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Plné pokrytí dat garantuje od r. 1996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10% z pokrytí obsahu patří </a:t>
            </a:r>
            <a:r>
              <a:rPr lang="cs-CZ" altLang="cs-CZ" dirty="0" err="1" smtClean="0">
                <a:latin typeface="Calibri" panose="020F0502020204030204" pitchFamily="34" charset="0"/>
              </a:rPr>
              <a:t>Elsevieru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93688" y="1268413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3200" b="1" dirty="0" err="1" smtClean="0">
                <a:solidFill>
                  <a:srgbClr val="111111"/>
                </a:solidFill>
                <a:latin typeface="Tahoma" panose="020B0604030504040204" pitchFamily="34" charset="0"/>
              </a:rPr>
              <a:t>Scopus</a:t>
            </a:r>
            <a:endParaRPr lang="cs-CZ" altLang="cs-CZ" sz="3200" b="1" dirty="0">
              <a:solidFill>
                <a:srgbClr val="111111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412875"/>
            <a:ext cx="14859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268413"/>
            <a:ext cx="8316913" cy="5518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Metrika pro měření "prestiže" časopisů:</a:t>
            </a:r>
            <a:endParaRPr lang="cs-CZ" altLang="cs-CZ" sz="22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defRPr/>
            </a:pPr>
            <a:r>
              <a:rPr lang="cs-CZ" altLang="cs-CZ" sz="2200" b="1" dirty="0" smtClean="0">
                <a:latin typeface="Calibri" panose="020F0502020204030204" pitchFamily="34" charset="0"/>
              </a:rPr>
              <a:t>SJR (</a:t>
            </a:r>
            <a:r>
              <a:rPr lang="cs-CZ" altLang="cs-CZ" sz="2200" b="1" dirty="0" err="1" smtClean="0">
                <a:latin typeface="Calibri" panose="020F0502020204030204" pitchFamily="34" charset="0"/>
              </a:rPr>
              <a:t>SCImago</a:t>
            </a:r>
            <a:r>
              <a:rPr lang="cs-CZ" altLang="cs-CZ" sz="22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200" b="1" dirty="0" err="1" smtClean="0">
                <a:latin typeface="Calibri" panose="020F0502020204030204" pitchFamily="34" charset="0"/>
              </a:rPr>
              <a:t>Journal</a:t>
            </a:r>
            <a:r>
              <a:rPr lang="cs-CZ" altLang="cs-CZ" sz="2200" b="1" dirty="0" smtClean="0">
                <a:latin typeface="Calibri" panose="020F0502020204030204" pitchFamily="34" charset="0"/>
              </a:rPr>
              <a:t> Rank) </a:t>
            </a:r>
            <a:r>
              <a:rPr lang="cs-CZ" altLang="cs-CZ" sz="2200" dirty="0">
                <a:latin typeface="Calibri" panose="020F0502020204030204" pitchFamily="34" charset="0"/>
              </a:rPr>
              <a:t>-</a:t>
            </a:r>
            <a:r>
              <a:rPr lang="cs-CZ" altLang="cs-CZ" sz="2200" dirty="0" smtClean="0">
                <a:latin typeface="Calibri" panose="020F0502020204030204" pitchFamily="34" charset="0"/>
              </a:rPr>
              <a:t> hodnota indikátoru pro daný časopis (do hodnoty se promítá vědecký obor, kvalita a renomé </a:t>
            </a:r>
            <a:r>
              <a:rPr lang="cs-CZ" altLang="cs-CZ" sz="2200" dirty="0" err="1" smtClean="0">
                <a:latin typeface="Calibri" panose="020F0502020204030204" pitchFamily="34" charset="0"/>
              </a:rPr>
              <a:t>časop</a:t>
            </a:r>
            <a:r>
              <a:rPr lang="cs-CZ" altLang="cs-CZ" sz="2200" dirty="0" smtClean="0">
                <a:latin typeface="Calibri" panose="020F0502020204030204" pitchFamily="34" charset="0"/>
              </a:rPr>
              <a:t>.)</a:t>
            </a:r>
          </a:p>
          <a:p>
            <a:pPr marL="709613" lvl="1" indent="0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defRPr/>
            </a:pPr>
            <a:r>
              <a:rPr lang="cs-CZ" altLang="cs-CZ" sz="2200" b="1" dirty="0" smtClean="0">
                <a:latin typeface="Calibri" panose="020F0502020204030204" pitchFamily="34" charset="0"/>
              </a:rPr>
              <a:t>SNIP (Source-</a:t>
            </a:r>
            <a:r>
              <a:rPr lang="cs-CZ" altLang="cs-CZ" sz="2200" b="1" dirty="0" err="1" smtClean="0">
                <a:latin typeface="Calibri" panose="020F0502020204030204" pitchFamily="34" charset="0"/>
              </a:rPr>
              <a:t>Normalized</a:t>
            </a:r>
            <a:r>
              <a:rPr lang="cs-CZ" altLang="cs-CZ" sz="22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200" b="1" dirty="0" err="1" smtClean="0">
                <a:latin typeface="Calibri" panose="020F0502020204030204" pitchFamily="34" charset="0"/>
              </a:rPr>
              <a:t>Impact</a:t>
            </a:r>
            <a:r>
              <a:rPr lang="cs-CZ" altLang="cs-CZ" sz="2200" b="1" dirty="0" smtClean="0">
                <a:latin typeface="Calibri" panose="020F0502020204030204" pitchFamily="34" charset="0"/>
              </a:rPr>
              <a:t> per </a:t>
            </a:r>
            <a:r>
              <a:rPr lang="cs-CZ" altLang="cs-CZ" sz="2200" b="1" dirty="0" err="1" smtClean="0">
                <a:latin typeface="Calibri" panose="020F0502020204030204" pitchFamily="34" charset="0"/>
              </a:rPr>
              <a:t>Paper</a:t>
            </a:r>
            <a:r>
              <a:rPr lang="cs-CZ" altLang="cs-CZ" sz="2200" b="1" dirty="0" smtClean="0">
                <a:latin typeface="Calibri" panose="020F0502020204030204" pitchFamily="34" charset="0"/>
              </a:rPr>
              <a:t>)</a:t>
            </a:r>
            <a:r>
              <a:rPr lang="cs-CZ" altLang="cs-CZ" sz="2200" dirty="0" smtClean="0">
                <a:latin typeface="Calibri" panose="020F0502020204030204" pitchFamily="34" charset="0"/>
              </a:rPr>
              <a:t> - měří kontextuální citační dopad na základě celkového počtu citací v jednotlivých věd. obor.)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/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/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cs-CZ" altLang="cs-CZ" b="1" dirty="0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23850" y="1196975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3200" b="1">
                <a:solidFill>
                  <a:srgbClr val="111111"/>
                </a:solidFill>
                <a:latin typeface="Tahoma" panose="020B0604030504040204" pitchFamily="34" charset="0"/>
              </a:rPr>
              <a:t>Indikátory SJR, SNIP</a:t>
            </a:r>
          </a:p>
        </p:txBody>
      </p:sp>
    </p:spTree>
    <p:extLst>
      <p:ext uri="{BB962C8B-B14F-4D97-AF65-F5344CB8AC3E}">
        <p14:creationId xmlns:p14="http://schemas.microsoft.com/office/powerpoint/2010/main" val="9289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03313"/>
            <a:ext cx="8316913" cy="55181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Pro výpočet používá </a:t>
            </a:r>
            <a:r>
              <a:rPr lang="cs-CZ" altLang="cs-CZ" b="1" dirty="0" smtClean="0">
                <a:latin typeface="Calibri" panose="020F0502020204030204" pitchFamily="34" charset="0"/>
              </a:rPr>
              <a:t>h-index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highly</a:t>
            </a:r>
            <a:r>
              <a:rPr lang="cs-CZ" altLang="cs-CZ" b="1" dirty="0" smtClean="0">
                <a:latin typeface="Calibri" panose="020F0502020204030204" pitchFamily="34" charset="0"/>
              </a:rPr>
              <a:t>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cited</a:t>
            </a:r>
            <a:r>
              <a:rPr lang="cs-CZ" altLang="cs-CZ" b="1" dirty="0" smtClean="0">
                <a:latin typeface="Calibri" panose="020F0502020204030204" pitchFamily="34" charset="0"/>
              </a:rPr>
              <a:t> index – index vysoké citovanosti)</a:t>
            </a:r>
          </a:p>
          <a:p>
            <a:pPr lvl="1">
              <a:lnSpc>
                <a:spcPct val="130000"/>
              </a:lnSpc>
              <a:defRPr/>
            </a:pPr>
            <a:r>
              <a:rPr lang="cs-CZ" altLang="cs-CZ" sz="2200" dirty="0" smtClean="0">
                <a:latin typeface="Calibri" panose="020F0502020204030204" pitchFamily="34" charset="0"/>
              </a:rPr>
              <a:t>2006- vyvinut prof. Hirschem z Kalifornské univerzity v San Diegu</a:t>
            </a:r>
          </a:p>
          <a:p>
            <a:pPr lvl="1">
              <a:lnSpc>
                <a:spcPct val="130000"/>
              </a:lnSpc>
              <a:defRPr/>
            </a:pPr>
            <a:r>
              <a:rPr lang="cs-CZ" altLang="cs-CZ" sz="2200" dirty="0" smtClean="0">
                <a:latin typeface="Calibri" panose="020F0502020204030204" pitchFamily="34" charset="0"/>
              </a:rPr>
              <a:t>Výpočet dopadu a kvantity vědecké výkonnosti jednotlivých badatelů</a:t>
            </a:r>
          </a:p>
          <a:p>
            <a:pPr lvl="1">
              <a:lnSpc>
                <a:spcPct val="130000"/>
              </a:lnSpc>
              <a:defRPr/>
            </a:pPr>
            <a:r>
              <a:rPr lang="cs-CZ" altLang="cs-CZ" sz="2200" b="1" i="1" dirty="0" smtClean="0">
                <a:latin typeface="Calibri" panose="020F0502020204030204" pitchFamily="34" charset="0"/>
              </a:rPr>
              <a:t>Výpočet - vědec má index h, pokud h-počet jeho publikací získaly každá alespoň h-počet citací, zatímco ostatní práce mají každá méně než h citací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  <a:defRPr/>
            </a:pPr>
            <a:endParaRPr lang="cs-CZ" altLang="cs-CZ" sz="2200" dirty="0" smtClean="0"/>
          </a:p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endParaRPr lang="cs-CZ" altLang="cs-CZ" b="1" dirty="0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9725" y="1127125"/>
            <a:ext cx="568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3200" b="1">
                <a:solidFill>
                  <a:srgbClr val="111111"/>
                </a:solidFill>
                <a:latin typeface="Tahoma" panose="020B0604030504040204" pitchFamily="34" charset="0"/>
              </a:rPr>
              <a:t>H-index</a:t>
            </a:r>
          </a:p>
        </p:txBody>
      </p:sp>
    </p:spTree>
    <p:extLst>
      <p:ext uri="{BB962C8B-B14F-4D97-AF65-F5344CB8AC3E}">
        <p14:creationId xmlns:p14="http://schemas.microsoft.com/office/powerpoint/2010/main" val="11518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84313"/>
            <a:ext cx="8316912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dirty="0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  <a:hlinkClick r:id="rId3"/>
              </a:rPr>
              <a:t>Uživatelské příručky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cs-CZ" altLang="cs-CZ" dirty="0" smtClean="0">
              <a:latin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3200" b="1">
                <a:solidFill>
                  <a:srgbClr val="111111"/>
                </a:solidFill>
                <a:latin typeface="Tahoma" panose="020B0604030504040204" pitchFamily="34" charset="0"/>
              </a:rPr>
              <a:t>Scopus</a:t>
            </a:r>
          </a:p>
        </p:txBody>
      </p:sp>
    </p:spTree>
    <p:extLst>
      <p:ext uri="{BB962C8B-B14F-4D97-AF65-F5344CB8AC3E}">
        <p14:creationId xmlns:p14="http://schemas.microsoft.com/office/powerpoint/2010/main" val="4739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44675"/>
            <a:ext cx="8137525" cy="55181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b="1" smtClean="0"/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b="1" i="1" smtClean="0">
                <a:latin typeface="Calibri" panose="020F0502020204030204" pitchFamily="34" charset="0"/>
              </a:rPr>
              <a:t>Impact factor </a:t>
            </a:r>
            <a:r>
              <a:rPr lang="cs-CZ" altLang="cs-CZ" smtClean="0">
                <a:latin typeface="Calibri" panose="020F0502020204030204" pitchFamily="34" charset="0"/>
              </a:rPr>
              <a:t>se zakládá na evaluaci časopisů, </a:t>
            </a:r>
            <a:r>
              <a:rPr lang="cs-CZ" altLang="cs-CZ" b="1" i="1" smtClean="0">
                <a:latin typeface="Calibri" panose="020F0502020204030204" pitchFamily="34" charset="0"/>
              </a:rPr>
              <a:t>h-index</a:t>
            </a:r>
            <a:r>
              <a:rPr lang="cs-CZ" altLang="cs-CZ" smtClean="0">
                <a:latin typeface="Calibri" panose="020F0502020204030204" pitchFamily="34" charset="0"/>
              </a:rPr>
              <a:t> je založen na celkové práci konkrétního výzkumníka a nepřihlíží k vlivu vnějších faktorů (např. redakční strategie)</a:t>
            </a:r>
            <a:endParaRPr lang="cs-CZ" altLang="cs-CZ" b="1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568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cs-CZ" altLang="cs-CZ" sz="3200" b="1" dirty="0" err="1">
                <a:solidFill>
                  <a:srgbClr val="111111"/>
                </a:solidFill>
                <a:latin typeface="Tahoma" panose="020B0604030504040204" pitchFamily="34" charset="0"/>
              </a:rPr>
              <a:t>Impact</a:t>
            </a:r>
            <a:r>
              <a:rPr lang="cs-CZ" altLang="cs-CZ" sz="3200" b="1" dirty="0">
                <a:solidFill>
                  <a:srgbClr val="111111"/>
                </a:solidFill>
                <a:latin typeface="Tahoma" panose="020B0604030504040204" pitchFamily="34" charset="0"/>
              </a:rPr>
              <a:t> </a:t>
            </a:r>
            <a:r>
              <a:rPr lang="cs-CZ" altLang="cs-CZ" sz="3200" b="1" dirty="0" err="1">
                <a:solidFill>
                  <a:srgbClr val="111111"/>
                </a:solidFill>
                <a:latin typeface="Tahoma" panose="020B0604030504040204" pitchFamily="34" charset="0"/>
              </a:rPr>
              <a:t>factor</a:t>
            </a:r>
            <a:r>
              <a:rPr lang="cs-CZ" altLang="cs-CZ" sz="3200" b="1" dirty="0">
                <a:solidFill>
                  <a:srgbClr val="111111"/>
                </a:solidFill>
                <a:latin typeface="Tahoma" panose="020B0604030504040204" pitchFamily="34" charset="0"/>
              </a:rPr>
              <a:t> x h-index</a:t>
            </a:r>
          </a:p>
        </p:txBody>
      </p:sp>
    </p:spTree>
    <p:extLst>
      <p:ext uri="{BB962C8B-B14F-4D97-AF65-F5344CB8AC3E}">
        <p14:creationId xmlns:p14="http://schemas.microsoft.com/office/powerpoint/2010/main" val="173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0324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Na </a:t>
            </a:r>
            <a:r>
              <a:rPr lang="cs-CZ" altLang="cs-CZ" dirty="0">
                <a:latin typeface="Calibri" panose="020F0502020204030204" pitchFamily="34" charset="0"/>
              </a:rPr>
              <a:t>základě jednoho vyhledávacího  dotazu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umožňuje </a:t>
            </a:r>
            <a:r>
              <a:rPr lang="cs-CZ" altLang="cs-CZ" dirty="0">
                <a:latin typeface="Calibri" panose="020F0502020204030204" pitchFamily="34" charset="0"/>
              </a:rPr>
              <a:t>prohledávat více zdrojů současně v 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</a:rPr>
              <a:t>    rámci </a:t>
            </a:r>
            <a:r>
              <a:rPr lang="cs-CZ" altLang="cs-CZ" dirty="0">
                <a:latin typeface="Calibri" panose="020F0502020204030204" pitchFamily="34" charset="0"/>
              </a:rPr>
              <a:t>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Podpora </a:t>
            </a:r>
            <a:r>
              <a:rPr lang="cs-CZ" altLang="cs-CZ" dirty="0">
                <a:latin typeface="Calibri" panose="020F0502020204030204" pitchFamily="34" charset="0"/>
              </a:rPr>
              <a:t>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Producent </a:t>
            </a:r>
            <a:r>
              <a:rPr lang="cs-CZ" altLang="cs-CZ" dirty="0">
                <a:latin typeface="Calibri" panose="020F0502020204030204" pitchFamily="34" charset="0"/>
              </a:rPr>
              <a:t>fa EBSCO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980728"/>
            <a:ext cx="8497887" cy="6863135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None/>
            </a:pPr>
            <a:r>
              <a:rPr lang="cs-CZ" altLang="cs-CZ" sz="3200" b="1" dirty="0" smtClean="0">
                <a:latin typeface="+mj-lt"/>
              </a:rPr>
              <a:t>Shrnutí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400" b="1" dirty="0" smtClean="0">
                <a:latin typeface="Calibri" panose="020F0502020204030204" pitchFamily="34" charset="0"/>
              </a:rPr>
              <a:t>Web </a:t>
            </a:r>
            <a:r>
              <a:rPr lang="cs-CZ" altLang="cs-CZ" sz="2400" b="1" dirty="0" err="1" smtClean="0">
                <a:latin typeface="Calibri" panose="020F0502020204030204" pitchFamily="34" charset="0"/>
              </a:rPr>
              <a:t>of</a:t>
            </a:r>
            <a:r>
              <a:rPr lang="cs-CZ" altLang="cs-CZ" sz="24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</a:rPr>
              <a:t>Knowledge</a:t>
            </a:r>
            <a:endParaRPr lang="cs-CZ" altLang="cs-CZ" sz="24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dirty="0" err="1" smtClean="0">
                <a:latin typeface="Calibri" panose="020F0502020204030204" pitchFamily="34" charset="0"/>
              </a:rPr>
              <a:t>Clarivate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Analytics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"Delší" historie</a:t>
            </a:r>
          </a:p>
          <a:p>
            <a:pPr lvl="1">
              <a:lnSpc>
                <a:spcPct val="130000"/>
              </a:lnSpc>
            </a:pPr>
            <a:r>
              <a:rPr lang="cs-CZ" altLang="cs-CZ" dirty="0" err="1" smtClean="0">
                <a:latin typeface="Calibri" panose="020F0502020204030204" pitchFamily="34" charset="0"/>
              </a:rPr>
              <a:t>Journal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Citation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Reports</a:t>
            </a:r>
            <a:r>
              <a:rPr lang="cs-CZ" altLang="cs-CZ" dirty="0" smtClean="0">
                <a:latin typeface="Calibri" panose="020F0502020204030204" pitchFamily="34" charset="0"/>
              </a:rPr>
              <a:t>, </a:t>
            </a:r>
            <a:r>
              <a:rPr lang="cs-CZ" altLang="cs-CZ" dirty="0" err="1" smtClean="0">
                <a:latin typeface="Calibri" panose="020F0502020204030204" pitchFamily="34" charset="0"/>
              </a:rPr>
              <a:t>Impact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</a:rPr>
              <a:t>factor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cs-CZ" altLang="cs-CZ" sz="2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cs-CZ" altLang="cs-CZ" sz="2400" b="1" dirty="0" err="1" smtClean="0">
                <a:latin typeface="Calibri" panose="020F0502020204030204" pitchFamily="34" charset="0"/>
              </a:rPr>
              <a:t>Scopus</a:t>
            </a:r>
            <a:endParaRPr lang="cs-CZ" altLang="cs-CZ" sz="2400" b="1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dirty="0" err="1" smtClean="0">
                <a:latin typeface="Calibri" panose="020F0502020204030204" pitchFamily="34" charset="0"/>
              </a:rPr>
              <a:t>Elsevier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Zaměření na Evropu (i časopisy z ČR)</a:t>
            </a:r>
          </a:p>
          <a:p>
            <a:pPr lvl="1">
              <a:lnSpc>
                <a:spcPct val="130000"/>
              </a:lnSpc>
            </a:pPr>
            <a:r>
              <a:rPr lang="cs-CZ" altLang="cs-CZ" dirty="0" smtClean="0">
                <a:latin typeface="Calibri" panose="020F0502020204030204" pitchFamily="34" charset="0"/>
              </a:rPr>
              <a:t>Jiné metriky – h index, SNIP, SJR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cs-CZ" altLang="cs-CZ" sz="2200" dirty="0" smtClean="0"/>
          </a:p>
          <a:p>
            <a:pPr lvl="1">
              <a:lnSpc>
                <a:spcPct val="130000"/>
              </a:lnSpc>
              <a:buFont typeface="Wingdings" panose="05000000000000000000" pitchFamily="2" charset="2"/>
              <a:buNone/>
            </a:pPr>
            <a:endParaRPr lang="cs-CZ" altLang="cs-CZ" sz="2200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b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200" dirty="0" smtClean="0"/>
          </a:p>
          <a:p>
            <a:pPr lvl="1"/>
            <a:endParaRPr lang="cs-CZ" altLang="cs-CZ" sz="22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34459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1484313"/>
            <a:ext cx="7777163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7993062" cy="4176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Informace z portálu ezdroje.muni.cz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Měření vědecké výkonnosti: H-index v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SciVerse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err="1" smtClean="0">
                <a:latin typeface="Calibri" panose="020F0502020204030204" pitchFamily="34" charset="0"/>
              </a:rPr>
              <a:t>Scopus</a:t>
            </a:r>
            <a:r>
              <a:rPr lang="cs-CZ" altLang="cs-CZ" sz="2400" dirty="0" smtClean="0">
                <a:latin typeface="Calibri" panose="020F0502020204030204" pitchFamily="34" charset="0"/>
              </a:rPr>
              <a:t> se představuje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[cit. 19-10-2017].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3"/>
              </a:rPr>
              <a:t>https://docs.google.com/a/apps.fss.muni.cz/file/d/0B6l5SlM5Ig7LOVotWG1MVmJRMEtESFpSeVVNektuZw/preview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defRPr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795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1547813" y="1700213"/>
            <a:ext cx="63992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42913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442913" marR="0" lvl="0" indent="-442913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altLang="cs-CZ" sz="40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Děkuji Vám za pozornost</a:t>
            </a:r>
          </a:p>
          <a:p>
            <a:pPr marL="442913" marR="0" lvl="0" indent="-442913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endParaRPr kumimoji="0" lang="en-US" altLang="cs-CZ" sz="3000" b="1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4356100" y="5445125"/>
            <a:ext cx="4176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2606" y="2924944"/>
            <a:ext cx="8429625" cy="32162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500" b="1" i="0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infozdroje</a:t>
            </a:r>
            <a:r>
              <a:rPr kumimoji="0" lang="en-US" alt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@</a:t>
            </a:r>
            <a:r>
              <a:rPr kumimoji="0" lang="cs-CZ" altLang="cs-CZ" sz="35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/>
              </a:rPr>
              <a:t>fss.muni.cz</a:t>
            </a:r>
            <a:endParaRPr kumimoji="0" lang="cs-CZ" altLang="cs-CZ" sz="35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1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Dana 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Mazancová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/>
              </a:rPr>
              <a:t>mazancov@fss.muni.cz</a:t>
            </a: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7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Volně dostupných zdrojů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Můžete </a:t>
            </a:r>
            <a:r>
              <a:rPr lang="cs-CZ" altLang="cs-CZ" dirty="0">
                <a:latin typeface="Calibri" panose="020F0502020204030204" pitchFamily="34" charset="0"/>
              </a:rPr>
              <a:t>využít např. tento </a:t>
            </a:r>
            <a:r>
              <a:rPr lang="cs-CZ" altLang="cs-CZ" dirty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Pokud </a:t>
            </a:r>
            <a:r>
              <a:rPr lang="cs-CZ" altLang="cs-CZ" sz="3000" dirty="0">
                <a:latin typeface="Calibri" panose="020F0502020204030204" pitchFamily="34" charset="0"/>
              </a:rPr>
              <a:t>v databázi není obsažen plný text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dokumentu</a:t>
            </a:r>
            <a:r>
              <a:rPr lang="cs-CZ" altLang="cs-CZ" sz="3000" dirty="0">
                <a:latin typeface="Calibri" panose="020F0502020204030204" pitchFamily="34" charset="0"/>
              </a:rPr>
              <a:t>, tak je prostřednictvím této  </a:t>
            </a:r>
            <a:r>
              <a:rPr lang="cs-CZ" altLang="cs-CZ" sz="3000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služby </a:t>
            </a:r>
            <a:r>
              <a:rPr lang="cs-CZ" altLang="cs-CZ" sz="3000" dirty="0">
                <a:latin typeface="Calibri" panose="020F0502020204030204" pitchFamily="34" charset="0"/>
              </a:rPr>
              <a:t>nabídnuto jeho dohledání v jiném </a:t>
            </a:r>
            <a:endParaRPr lang="cs-CZ" altLang="cs-CZ" sz="3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</a:t>
            </a:r>
            <a:r>
              <a:rPr lang="cs-CZ" altLang="cs-CZ" sz="3000" dirty="0" smtClean="0">
                <a:latin typeface="Calibri" panose="020F0502020204030204" pitchFamily="34" charset="0"/>
              </a:rPr>
              <a:t>    zdroji </a:t>
            </a:r>
            <a:r>
              <a:rPr lang="cs-CZ" altLang="cs-CZ" sz="3000" dirty="0">
                <a:latin typeface="Calibri" panose="020F0502020204030204" pitchFamily="34" charset="0"/>
              </a:rPr>
              <a:t>(databázi, katalogu, vyhledávači)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996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488</TotalTime>
  <Words>1202</Words>
  <Application>Microsoft Office PowerPoint</Application>
  <PresentationFormat>Předvádění na obrazovce (4:3)</PresentationFormat>
  <Paragraphs>296</Paragraphs>
  <Slides>52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52</vt:i4>
      </vt:variant>
    </vt:vector>
  </HeadingPairs>
  <TitlesOfParts>
    <vt:vector size="61" baseType="lpstr">
      <vt:lpstr>Arial</vt:lpstr>
      <vt:lpstr>Calibri</vt:lpstr>
      <vt:lpstr>Tahoma</vt:lpstr>
      <vt:lpstr>Times New Roman</vt:lpstr>
      <vt:lpstr>Verdana</vt:lpstr>
      <vt:lpstr>Wingdings</vt:lpstr>
      <vt:lpstr>Motiv5</vt:lpstr>
      <vt:lpstr>Motiv systému Office</vt:lpstr>
      <vt:lpstr>template</vt:lpstr>
      <vt:lpstr>Základy práce s informačními zdroji  ZUR443</vt:lpstr>
      <vt:lpstr>Prezentace aplikace PowerPoint</vt:lpstr>
      <vt:lpstr>Prezentace aplikace PowerPoint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Full Text Finder</vt:lpstr>
      <vt:lpstr>Seznam dostupných časopisů a knih na MU</vt:lpstr>
      <vt:lpstr>Seznam dostupných časopisů a knih na MU</vt:lpstr>
      <vt:lpstr>Seznam dostupných časopisů a knih na MU - ukázka časopis</vt:lpstr>
      <vt:lpstr>Seznam dostupných časopisů a knih na MU - ukázka časopis II.</vt:lpstr>
      <vt:lpstr>Seznam dostupných časopisů a knih na MU– ukázka kniha</vt:lpstr>
      <vt:lpstr>Seznam dostupných časopisů a knih  na MU - ukázka kniha II. - prolinkování do databáze EBSCO eBook AC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Taylor &amp; Francis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Demand Driven Acquisition (DDA)</vt:lpstr>
      <vt:lpstr>Shrnutí</vt:lpstr>
      <vt:lpstr>EBSCO Discovery Service </vt:lpstr>
      <vt:lpstr>Prezentace aplikace PowerPoint</vt:lpstr>
      <vt:lpstr>Prezentace aplikace PowerPoint</vt:lpstr>
      <vt:lpstr>Citační databáze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Dana Mazancová</cp:lastModifiedBy>
  <cp:revision>32</cp:revision>
  <cp:lastPrinted>2019-04-25T13:45:56Z</cp:lastPrinted>
  <dcterms:created xsi:type="dcterms:W3CDTF">2017-08-02T08:11:17Z</dcterms:created>
  <dcterms:modified xsi:type="dcterms:W3CDTF">2019-05-02T06:35:51Z</dcterms:modified>
</cp:coreProperties>
</file>