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05" r:id="rId3"/>
    <p:sldMasterId id="2147483817" r:id="rId4"/>
  </p:sldMasterIdLst>
  <p:notesMasterIdLst>
    <p:notesMasterId r:id="rId64"/>
  </p:notesMasterIdLst>
  <p:handoutMasterIdLst>
    <p:handoutMasterId r:id="rId65"/>
  </p:handoutMasterIdLst>
  <p:sldIdLst>
    <p:sldId id="256" r:id="rId5"/>
    <p:sldId id="257" r:id="rId6"/>
    <p:sldId id="267" r:id="rId7"/>
    <p:sldId id="296" r:id="rId8"/>
    <p:sldId id="297" r:id="rId9"/>
    <p:sldId id="298" r:id="rId10"/>
    <p:sldId id="299" r:id="rId11"/>
    <p:sldId id="300" r:id="rId12"/>
    <p:sldId id="264" r:id="rId13"/>
    <p:sldId id="263" r:id="rId14"/>
    <p:sldId id="301" r:id="rId15"/>
    <p:sldId id="271" r:id="rId16"/>
    <p:sldId id="265" r:id="rId17"/>
    <p:sldId id="302" r:id="rId18"/>
    <p:sldId id="28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58" r:id="rId34"/>
    <p:sldId id="318" r:id="rId35"/>
    <p:sldId id="359" r:id="rId36"/>
    <p:sldId id="320" r:id="rId37"/>
    <p:sldId id="360" r:id="rId38"/>
    <p:sldId id="322" r:id="rId39"/>
    <p:sldId id="323" r:id="rId40"/>
    <p:sldId id="324" r:id="rId41"/>
    <p:sldId id="325" r:id="rId42"/>
    <p:sldId id="326" r:id="rId43"/>
    <p:sldId id="327" r:id="rId44"/>
    <p:sldId id="328" r:id="rId45"/>
    <p:sldId id="329" r:id="rId46"/>
    <p:sldId id="330" r:id="rId47"/>
    <p:sldId id="334" r:id="rId48"/>
    <p:sldId id="335" r:id="rId49"/>
    <p:sldId id="351" r:id="rId50"/>
    <p:sldId id="353" r:id="rId51"/>
    <p:sldId id="337" r:id="rId52"/>
    <p:sldId id="338" r:id="rId53"/>
    <p:sldId id="339" r:id="rId54"/>
    <p:sldId id="340" r:id="rId55"/>
    <p:sldId id="354" r:id="rId56"/>
    <p:sldId id="355" r:id="rId57"/>
    <p:sldId id="356" r:id="rId58"/>
    <p:sldId id="348" r:id="rId59"/>
    <p:sldId id="349" r:id="rId60"/>
    <p:sldId id="343" r:id="rId61"/>
    <p:sldId id="344" r:id="rId62"/>
    <p:sldId id="258" r:id="rId63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3F1000D6-C781-4C57-9AE8-1B3D07A19D09}">
          <p14:sldIdLst>
            <p14:sldId id="256"/>
            <p14:sldId id="257"/>
            <p14:sldId id="267"/>
            <p14:sldId id="296"/>
            <p14:sldId id="297"/>
            <p14:sldId id="298"/>
            <p14:sldId id="299"/>
            <p14:sldId id="300"/>
            <p14:sldId id="264"/>
            <p14:sldId id="263"/>
            <p14:sldId id="301"/>
            <p14:sldId id="271"/>
            <p14:sldId id="265"/>
            <p14:sldId id="302"/>
            <p14:sldId id="28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58"/>
            <p14:sldId id="318"/>
            <p14:sldId id="359"/>
            <p14:sldId id="320"/>
            <p14:sldId id="360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4"/>
            <p14:sldId id="335"/>
            <p14:sldId id="351"/>
            <p14:sldId id="353"/>
            <p14:sldId id="337"/>
            <p14:sldId id="338"/>
            <p14:sldId id="339"/>
            <p14:sldId id="340"/>
            <p14:sldId id="354"/>
            <p14:sldId id="355"/>
            <p14:sldId id="356"/>
            <p14:sldId id="348"/>
            <p14:sldId id="349"/>
            <p14:sldId id="343"/>
            <p14:sldId id="344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920" autoAdjust="0"/>
    <p:restoredTop sz="94629" autoAdjust="0"/>
  </p:normalViewPr>
  <p:slideViewPr>
    <p:cSldViewPr>
      <p:cViewPr varScale="1">
        <p:scale>
          <a:sx n="109" d="100"/>
          <a:sy n="109" d="100"/>
        </p:scale>
        <p:origin x="63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6EA4-4C8E-4447-83A2-B90BB464C2CB}" type="datetimeFigureOut">
              <a:rPr lang="cs-CZ" smtClean="0"/>
              <a:t>5.4.2019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0B08E-6565-44D9-AE0C-7C4A34D1BC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248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2CC3A-1402-43E4-8679-927870DAA1B5}" type="datetimeFigureOut">
              <a:rPr lang="cs-CZ" smtClean="0"/>
              <a:t>5.4.2019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8F5F3-F158-4156-B15A-A882C5DB67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93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826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CF0CF3-06A2-49AB-89F2-881D4F4DA2EC}" type="slidenum">
              <a:rPr kumimoji="0" lang="ru-RU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ru-RU" altLang="cs-CZ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996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598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5.4.2019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75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5.4.2019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05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5.4.2019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270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2926391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4480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99226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2407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6129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7376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998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386497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5.4.2019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555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8065764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39816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5382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90250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1D9FB-F38E-46C8-9D00-0B144773A8DC}" type="datetimeFigureOut">
              <a:rPr lang="cs-CZ"/>
              <a:pPr>
                <a:defRPr/>
              </a:pPr>
              <a:t>5.4.2019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A43C1-C2DC-42A2-82B1-69F4221DA77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232170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C5426-AD54-4CE3-92D6-54EDF59BDDA2}" type="datetimeFigureOut">
              <a:rPr lang="cs-CZ"/>
              <a:pPr>
                <a:defRPr/>
              </a:pPr>
              <a:t>5.4.2019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C96DA-1FC6-452D-B1EF-EF166652478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437466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51E95-A76F-45F4-94DB-A6534446999F}" type="datetimeFigureOut">
              <a:rPr lang="cs-CZ"/>
              <a:pPr>
                <a:defRPr/>
              </a:pPr>
              <a:t>5.4.2019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7DD83-7E4F-425C-BF1E-E3974B44C9A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13098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6A880-CCE9-433B-BB5F-629F38BA5EA8}" type="datetimeFigureOut">
              <a:rPr lang="cs-CZ"/>
              <a:pPr>
                <a:defRPr/>
              </a:pPr>
              <a:t>5.4.2019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0D7E9-3AE7-4E24-A9C2-46B3B409971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086217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292C8-4689-49E0-B214-841BEEDAC54F}" type="datetimeFigureOut">
              <a:rPr lang="cs-CZ"/>
              <a:pPr>
                <a:defRPr/>
              </a:pPr>
              <a:t>5.4.2019</a:t>
            </a:fld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C758D-7D7F-4C2C-A3EF-AB16D02BF6F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887594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D31DD-1C4B-4B96-85E6-1A3604883686}" type="datetimeFigureOut">
              <a:rPr lang="cs-CZ"/>
              <a:pPr>
                <a:defRPr/>
              </a:pPr>
              <a:t>5.4.2019</a:t>
            </a:fld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C0826-B3A9-43FA-AC55-744731D4B3A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036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5.4.2019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6156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801BD-11CE-419D-9770-17073633F2D3}" type="datetimeFigureOut">
              <a:rPr lang="cs-CZ"/>
              <a:pPr>
                <a:defRPr/>
              </a:pPr>
              <a:t>5.4.2019</a:t>
            </a:fld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6A749-8C14-4C64-8EA7-79F65150349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855802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836CD-32A6-4FCF-BE1F-64ECB15C64B9}" type="datetimeFigureOut">
              <a:rPr lang="cs-CZ"/>
              <a:pPr>
                <a:defRPr/>
              </a:pPr>
              <a:t>5.4.2019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80F2A-6D90-44A8-878A-3EE86E38C18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99200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F9D71-CCFF-4A07-9DE1-8185EB7B0A4F}" type="datetimeFigureOut">
              <a:rPr lang="cs-CZ"/>
              <a:pPr>
                <a:defRPr/>
              </a:pPr>
              <a:t>5.4.2019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4EFDF-E4E3-4F82-9239-78A0BA4CF1E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131757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A076D-2B41-4F49-A695-C30C268EE0B9}" type="datetimeFigureOut">
              <a:rPr lang="cs-CZ"/>
              <a:pPr>
                <a:defRPr/>
              </a:pPr>
              <a:t>5.4.2019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EEB2E-348D-4B08-9842-7A5985BA54A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4835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66819-E435-4A63-8F5B-EAD8BA5A96B2}" type="datetimeFigureOut">
              <a:rPr lang="cs-CZ"/>
              <a:pPr>
                <a:defRPr/>
              </a:pPr>
              <a:t>5.4.2019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85C22-54DB-40F6-91E4-ECF26C97946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92509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4976896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75216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770915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05597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401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5.4.2019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7052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34001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06196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9822343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4047206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82635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00131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8674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5.4.2019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78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5.4.2019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04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5.4.2019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98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5.4.2019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10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5.4.2019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94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56172-ABD8-4823-A77A-70B820AF7E89}" type="datetimeFigureOut">
              <a:rPr lang="cs-CZ" smtClean="0"/>
              <a:t>5.4.2019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13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9306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 sz="2400"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F663376C-35B7-4B40-98F1-051A20E7D667}" type="datetimeFigureOut">
              <a:rPr lang="cs-CZ"/>
              <a:pPr>
                <a:defRPr/>
              </a:pPr>
              <a:t>5.4.2019</a:t>
            </a:fld>
            <a:endParaRPr lang="cs-CZ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648D6B7-C5A8-45E6-BB85-5E5C43AEE5A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393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7598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 sz="2400"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ckcollege.com/blog/2011/11/23/infographic-get-more-out-of-google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endnoteweb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www.citace.com/" TargetMode="External"/><Relationship Id="rId4" Type="http://schemas.openxmlformats.org/officeDocument/2006/relationships/hyperlink" Target="https://www.zotero.org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endnoteweb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yendnoteweb.com/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http://iva.k.utb.cz/?page_id=843" TargetMode="External"/><Relationship Id="rId3" Type="http://schemas.openxmlformats.org/officeDocument/2006/relationships/hyperlink" Target="http://www.sswm.info/content/mindmapping" TargetMode="External"/><Relationship Id="rId7" Type="http://schemas.openxmlformats.org/officeDocument/2006/relationships/hyperlink" Target="http://iva.k.utb.cz/?page_id=799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hackcollege.com/blog/2011/11/23/infographic-get-more-out-of-google.html" TargetMode="External"/><Relationship Id="rId5" Type="http://schemas.openxmlformats.org/officeDocument/2006/relationships/hyperlink" Target="http://spencerjardine.blogspot.cz/2012/02/boolean-search-strategies-videos.html" TargetMode="External"/><Relationship Id="rId4" Type="http://schemas.openxmlformats.org/officeDocument/2006/relationships/hyperlink" Target="http://thetravellingteachers.blogspot.cz/2014/08/newspaper-articles-some-new-and-old.html" TargetMode="External"/><Relationship Id="rId9" Type="http://schemas.openxmlformats.org/officeDocument/2006/relationships/hyperlink" Target="http://iva.k.utb.cz/?page_id=847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068959"/>
            <a:ext cx="7772400" cy="952129"/>
          </a:xfrm>
        </p:spPr>
        <p:txBody>
          <a:bodyPr>
            <a:normAutofit fontScale="90000"/>
          </a:bodyPr>
          <a:lstStyle/>
          <a:p>
            <a:pPr>
              <a:spcBef>
                <a:spcPts val="3500"/>
              </a:spcBef>
            </a:pPr>
            <a:r>
              <a:rPr lang="cs-CZ" altLang="cs-CZ" sz="4000" b="1" kern="0" dirty="0">
                <a:solidFill>
                  <a:srgbClr val="FFFFFF"/>
                </a:solidFill>
                <a:latin typeface="Tahoma"/>
              </a:rPr>
              <a:t>Práce s informačními </a:t>
            </a:r>
            <a:r>
              <a:rPr lang="cs-CZ" altLang="cs-CZ" sz="4000" b="1" kern="0" dirty="0" smtClean="0">
                <a:solidFill>
                  <a:srgbClr val="FFFFFF"/>
                </a:solidFill>
                <a:latin typeface="Tahoma"/>
              </a:rPr>
              <a:t>zdroji</a:t>
            </a:r>
            <a:r>
              <a:rPr lang="cs-CZ" altLang="cs-CZ" sz="4000" b="1" kern="0" dirty="0">
                <a:solidFill>
                  <a:srgbClr val="FFFFFF"/>
                </a:solidFill>
                <a:latin typeface="Tahoma"/>
              </a:rPr>
              <a:t/>
            </a:r>
            <a:br>
              <a:rPr lang="cs-CZ" altLang="cs-CZ" sz="4000" b="1" kern="0" dirty="0">
                <a:solidFill>
                  <a:srgbClr val="FFFFFF"/>
                </a:solidFill>
                <a:latin typeface="Tahoma"/>
              </a:rPr>
            </a:br>
            <a:r>
              <a:rPr lang="cs-CZ" altLang="cs-CZ" sz="4000" b="1" kern="0" dirty="0">
                <a:solidFill>
                  <a:srgbClr val="FFFFFF"/>
                </a:solidFill>
                <a:latin typeface="Tahoma"/>
              </a:rPr>
              <a:t>ZUR443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51720" y="4653136"/>
            <a:ext cx="5256584" cy="1008112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Mgr</a:t>
            </a: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Dana Mazancová, </a:t>
            </a:r>
            <a:r>
              <a:rPr lang="cs-CZ" altLang="cs-CZ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cs-CZ" alt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uk-UA" alt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868144" y="6119336"/>
            <a:ext cx="3960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Brno, 5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2019</a:t>
            </a:r>
            <a:endParaRPr lang="cs-CZ" altLang="cs-CZ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069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Další specifikace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99" y="1988840"/>
            <a:ext cx="8229600" cy="475252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3000" b="1" dirty="0" smtClean="0"/>
              <a:t> Před </a:t>
            </a:r>
            <a:r>
              <a:rPr lang="cs-CZ" altLang="cs-CZ" sz="3000" b="1" dirty="0"/>
              <a:t>začátkem vlastního procesu vyhledávání je  </a:t>
            </a:r>
          </a:p>
          <a:p>
            <a:pPr marL="0" indent="0">
              <a:buNone/>
            </a:pPr>
            <a:r>
              <a:rPr lang="cs-CZ" altLang="cs-CZ" sz="3000" b="1" dirty="0" smtClean="0"/>
              <a:t>     třeba </a:t>
            </a:r>
            <a:r>
              <a:rPr lang="cs-CZ" altLang="cs-CZ" sz="3000" b="1" dirty="0"/>
              <a:t>si ujasnit: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časové rozmezí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typy dokumentů (např. </a:t>
            </a:r>
            <a:r>
              <a:rPr lang="cs-CZ" altLang="cs-CZ" sz="3000" dirty="0" err="1"/>
              <a:t>odb</a:t>
            </a:r>
            <a:r>
              <a:rPr lang="cs-CZ" altLang="cs-CZ" sz="3000" dirty="0"/>
              <a:t>. časopisy, kapitoly    z knih, příspěvky z konferencí, zpravodajství)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typ dat (text, audio, video)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jazyk dokumentů (většina světové produkce je   v AJ)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b="1" dirty="0"/>
              <a:t>forma (odborná</a:t>
            </a:r>
            <a:r>
              <a:rPr lang="cs-CZ" altLang="cs-CZ" sz="3000" dirty="0"/>
              <a:t> x populárně naučná)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860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1385888"/>
            <a:ext cx="7777162" cy="5472112"/>
          </a:xfrm>
        </p:spPr>
        <p:txBody>
          <a:bodyPr/>
          <a:lstStyle/>
          <a:p>
            <a:pPr eaLnBrk="1" hangingPunct="1">
              <a:lnSpc>
                <a:spcPct val="200000"/>
              </a:lnSpc>
              <a:spcBef>
                <a:spcPct val="30000"/>
              </a:spcBef>
              <a:buFontTx/>
              <a:buNone/>
            </a:pPr>
            <a:endParaRPr lang="cs-CZ" altLang="cs-CZ" i="1" smtClean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600" i="1" smtClean="0"/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cs-CZ" altLang="cs-CZ" sz="1800" smtClean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smtClean="0"/>
          </a:p>
        </p:txBody>
      </p:sp>
      <p:sp>
        <p:nvSpPr>
          <p:cNvPr id="9219" name="TextovéPole 5"/>
          <p:cNvSpPr txBox="1">
            <a:spLocks noChangeArrowheads="1"/>
          </p:cNvSpPr>
          <p:nvPr/>
        </p:nvSpPr>
        <p:spPr bwMode="auto">
          <a:xfrm>
            <a:off x="395288" y="1484313"/>
            <a:ext cx="7143750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Téma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Další specifikace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1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Výběr zdrojů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Průzkumová strategie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Vyhledávací postup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Technika vyhledávání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Vlastní vyhledávací proces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Hodnocení vyhledaných záznamů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Další operace</a:t>
            </a:r>
          </a:p>
        </p:txBody>
      </p:sp>
    </p:spTree>
    <p:extLst>
      <p:ext uri="{BB962C8B-B14F-4D97-AF65-F5344CB8AC3E}">
        <p14:creationId xmlns:p14="http://schemas.microsoft.com/office/powerpoint/2010/main" val="57037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altLang="cs-C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Výběr zdrojů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3732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Specializované odborné databáze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Knihovní katalogy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Specializované vyhledávače </a:t>
            </a:r>
            <a:r>
              <a:rPr lang="cs-CZ" altLang="cs-CZ" dirty="0" err="1"/>
              <a:t>odb</a:t>
            </a:r>
            <a:r>
              <a:rPr lang="cs-CZ" altLang="cs-CZ" dirty="0"/>
              <a:t>. informací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 err="1"/>
              <a:t>Repozitáře</a:t>
            </a: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Knihovny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Další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549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76872"/>
            <a:ext cx="56578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1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4675" y="1638300"/>
            <a:ext cx="8569325" cy="50321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27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Vyhledávání na konkrétní stránce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700" b="1" i="1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Př. </a:t>
            </a:r>
            <a:r>
              <a:rPr kumimoji="0" lang="cs-CZ" sz="2700" b="1" i="1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burgr</a:t>
            </a:r>
            <a:r>
              <a:rPr kumimoji="0" lang="cs-CZ" sz="2700" b="1" i="1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2700" b="1" i="1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site:fss.muni.cz</a:t>
            </a:r>
            <a:r>
              <a:rPr kumimoji="0" lang="cs-CZ" sz="2700" b="1" i="1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27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Definice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700" b="1" i="1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Př. </a:t>
            </a:r>
            <a:r>
              <a:rPr kumimoji="0" lang="cs-CZ" sz="2700" b="1" i="1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define:cyberbullying</a:t>
            </a:r>
            <a:endParaRPr kumimoji="0" lang="cs-CZ" sz="2700" b="1" i="1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27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Vyhledávání stránek, které jsou podobné určité adrese URL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700" b="1" i="1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Př. </a:t>
            </a:r>
            <a:r>
              <a:rPr kumimoji="0" lang="cs-CZ" sz="2700" b="1" i="1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related:medzur.fss.muni.cz</a:t>
            </a:r>
            <a:endParaRPr kumimoji="0" lang="cs-CZ" sz="2700" b="1" i="1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1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27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Typ dokumentu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700" b="1" i="1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Př. </a:t>
            </a:r>
            <a:r>
              <a:rPr kumimoji="0" lang="cs-CZ" sz="2700" b="1" i="1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filetype:pdf</a:t>
            </a:r>
            <a:endParaRPr kumimoji="0" lang="cs-CZ" sz="2700" b="1" i="1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07" name="TextovéPole 2"/>
          <p:cNvSpPr txBox="1">
            <a:spLocks noChangeArrowheads="1"/>
          </p:cNvSpPr>
          <p:nvPr/>
        </p:nvSpPr>
        <p:spPr bwMode="auto">
          <a:xfrm>
            <a:off x="468313" y="1052513"/>
            <a:ext cx="835183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b="1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Google (</a:t>
            </a:r>
            <a:r>
              <a:rPr kumimoji="0" lang="cs-CZ" altLang="cs-CZ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Scholar</a:t>
            </a:r>
            <a:r>
              <a:rPr kumimoji="0" lang="cs-CZ" altLang="cs-CZ" b="1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) – tipy pro vyhledávání</a:t>
            </a:r>
          </a:p>
        </p:txBody>
      </p:sp>
    </p:spTree>
    <p:extLst>
      <p:ext uri="{BB962C8B-B14F-4D97-AF65-F5344CB8AC3E}">
        <p14:creationId xmlns:p14="http://schemas.microsoft.com/office/powerpoint/2010/main" val="322465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2" y="476672"/>
            <a:ext cx="7419975" cy="44577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195736" y="5589240"/>
            <a:ext cx="65903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hlinkClick r:id="rId3"/>
              </a:rPr>
              <a:t>Infographic: </a:t>
            </a:r>
            <a:r>
              <a:rPr lang="cs-CZ" sz="3200" dirty="0" err="1">
                <a:hlinkClick r:id="rId3"/>
              </a:rPr>
              <a:t>Get</a:t>
            </a:r>
            <a:r>
              <a:rPr lang="cs-CZ" sz="3200" dirty="0">
                <a:hlinkClick r:id="rId3"/>
              </a:rPr>
              <a:t> More </a:t>
            </a:r>
            <a:r>
              <a:rPr lang="cs-CZ" sz="3200" dirty="0" err="1">
                <a:hlinkClick r:id="rId3"/>
              </a:rPr>
              <a:t>Out</a:t>
            </a:r>
            <a:r>
              <a:rPr lang="cs-CZ" sz="3200" dirty="0">
                <a:hlinkClick r:id="rId3"/>
              </a:rPr>
              <a:t> </a:t>
            </a:r>
            <a:r>
              <a:rPr lang="cs-CZ" sz="3200" dirty="0" err="1">
                <a:hlinkClick r:id="rId3"/>
              </a:rPr>
              <a:t>of</a:t>
            </a:r>
            <a:r>
              <a:rPr lang="cs-CZ" sz="3200" dirty="0">
                <a:hlinkClick r:id="rId3"/>
              </a:rPr>
              <a:t> Google</a:t>
            </a:r>
            <a:endParaRPr lang="cs-CZ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119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1385888"/>
            <a:ext cx="7777162" cy="5472112"/>
          </a:xfrm>
        </p:spPr>
        <p:txBody>
          <a:bodyPr/>
          <a:lstStyle/>
          <a:p>
            <a:pPr eaLnBrk="1" hangingPunct="1">
              <a:lnSpc>
                <a:spcPct val="200000"/>
              </a:lnSpc>
              <a:spcBef>
                <a:spcPct val="30000"/>
              </a:spcBef>
              <a:buFontTx/>
              <a:buNone/>
            </a:pPr>
            <a:endParaRPr lang="cs-CZ" altLang="cs-CZ" i="1" smtClean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600" i="1" smtClean="0"/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cs-CZ" altLang="cs-CZ" sz="1800" smtClean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smtClean="0"/>
          </a:p>
        </p:txBody>
      </p:sp>
      <p:sp>
        <p:nvSpPr>
          <p:cNvPr id="9219" name="TextovéPole 5"/>
          <p:cNvSpPr txBox="1">
            <a:spLocks noChangeArrowheads="1"/>
          </p:cNvSpPr>
          <p:nvPr/>
        </p:nvSpPr>
        <p:spPr bwMode="auto">
          <a:xfrm>
            <a:off x="395288" y="1484313"/>
            <a:ext cx="7143750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Téma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Další specifikace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Výběr zdrojů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1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Průzkumová strategie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Vyhledávací postup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Technika vyhledávání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Vlastní vyhledávací proces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Hodnocení vyhledaných záznamů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Další operace</a:t>
            </a:r>
          </a:p>
        </p:txBody>
      </p:sp>
    </p:spTree>
    <p:extLst>
      <p:ext uri="{BB962C8B-B14F-4D97-AF65-F5344CB8AC3E}">
        <p14:creationId xmlns:p14="http://schemas.microsoft.com/office/powerpoint/2010/main" val="9799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79413" y="981075"/>
            <a:ext cx="7777162" cy="720725"/>
          </a:xfrm>
        </p:spPr>
        <p:txBody>
          <a:bodyPr/>
          <a:lstStyle/>
          <a:p>
            <a:r>
              <a:rPr lang="cs-CZ" altLang="cs-CZ" sz="3200" smtClean="0"/>
              <a:t>4. Průzkumová strategie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175" y="1989138"/>
            <a:ext cx="8509000" cy="525621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z="2800" b="1" smtClean="0">
                <a:latin typeface="Calibri" panose="020F0502020204030204" pitchFamily="34" charset="0"/>
              </a:rPr>
              <a:t>Plánování samotného procesu vyhledávání informací</a:t>
            </a:r>
          </a:p>
          <a:p>
            <a:pPr lvl="1"/>
            <a:r>
              <a:rPr lang="cs-CZ" altLang="cs-CZ" sz="2800" smtClean="0">
                <a:latin typeface="Calibri" panose="020F0502020204030204" pitchFamily="34" charset="0"/>
              </a:rPr>
              <a:t>volba vyhledávacích nástrojů</a:t>
            </a:r>
          </a:p>
          <a:p>
            <a:pPr lvl="1"/>
            <a:r>
              <a:rPr lang="cs-CZ" altLang="cs-CZ" sz="2800" smtClean="0">
                <a:latin typeface="Calibri" panose="020F0502020204030204" pitchFamily="34" charset="0"/>
              </a:rPr>
              <a:t>výběr možných relevantních zdrojů</a:t>
            </a:r>
          </a:p>
          <a:p>
            <a:pPr lvl="1"/>
            <a:r>
              <a:rPr lang="cs-CZ" altLang="cs-CZ" sz="2800" smtClean="0">
                <a:latin typeface="Calibri" panose="020F0502020204030204" pitchFamily="34" charset="0"/>
              </a:rPr>
              <a:t>formulování požadavku</a:t>
            </a:r>
          </a:p>
          <a:p>
            <a:pPr lvl="1"/>
            <a:r>
              <a:rPr lang="cs-CZ" altLang="cs-CZ" sz="2800" smtClean="0">
                <a:latin typeface="Calibri" panose="020F0502020204030204" pitchFamily="34" charset="0"/>
              </a:rPr>
              <a:t>výběr pojmů</a:t>
            </a:r>
          </a:p>
          <a:p>
            <a:pPr lvl="1"/>
            <a:r>
              <a:rPr lang="cs-CZ" altLang="cs-CZ" sz="2800" smtClean="0">
                <a:latin typeface="Calibri" panose="020F0502020204030204" pitchFamily="34" charset="0"/>
              </a:rPr>
              <a:t>formulování vyhledávacího dotazu</a:t>
            </a:r>
          </a:p>
          <a:p>
            <a:pPr lvl="1"/>
            <a:r>
              <a:rPr lang="cs-CZ" altLang="cs-CZ" sz="2800" smtClean="0">
                <a:latin typeface="Calibri" panose="020F0502020204030204" pitchFamily="34" charset="0"/>
              </a:rPr>
              <a:t>hodnocení výstupů</a:t>
            </a:r>
          </a:p>
          <a:p>
            <a:pPr lvl="1"/>
            <a:endParaRPr lang="cs-CZ" altLang="cs-CZ" sz="2800" smtClean="0"/>
          </a:p>
          <a:p>
            <a:pPr lvl="1"/>
            <a:endParaRPr lang="cs-CZ" altLang="cs-CZ" sz="280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smtClean="0"/>
          </a:p>
        </p:txBody>
      </p:sp>
      <p:sp>
        <p:nvSpPr>
          <p:cNvPr id="19460" name="TextovéPole 3"/>
          <p:cNvSpPr txBox="1">
            <a:spLocks noChangeArrowheads="1"/>
          </p:cNvSpPr>
          <p:nvPr/>
        </p:nvSpPr>
        <p:spPr bwMode="auto">
          <a:xfrm>
            <a:off x="6643688" y="6072188"/>
            <a:ext cx="1928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1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Zdroj: Steinerová</a:t>
            </a:r>
          </a:p>
        </p:txBody>
      </p:sp>
    </p:spTree>
    <p:extLst>
      <p:ext uri="{BB962C8B-B14F-4D97-AF65-F5344CB8AC3E}">
        <p14:creationId xmlns:p14="http://schemas.microsoft.com/office/powerpoint/2010/main" val="178946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3225" y="1062038"/>
            <a:ext cx="7777163" cy="720725"/>
          </a:xfrm>
        </p:spPr>
        <p:txBody>
          <a:bodyPr/>
          <a:lstStyle/>
          <a:p>
            <a:r>
              <a:rPr lang="cs-CZ" altLang="cs-CZ" sz="3200" smtClean="0"/>
              <a:t>Druhy průzkumových strategií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636838"/>
            <a:ext cx="8358187" cy="525621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mtClean="0">
                <a:latin typeface="Calibri" panose="020F0502020204030204" pitchFamily="34" charset="0"/>
              </a:rPr>
              <a:t>Logický součin, průnik – operátor </a:t>
            </a:r>
            <a:r>
              <a:rPr lang="cs-CZ" altLang="cs-CZ" b="1" smtClean="0">
                <a:latin typeface="Calibri" panose="020F0502020204030204" pitchFamily="34" charset="0"/>
              </a:rPr>
              <a:t>AND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mtClean="0">
                <a:latin typeface="Calibri" panose="020F0502020204030204" pitchFamily="34" charset="0"/>
              </a:rPr>
              <a:t>Logický součet, sjednocení – operátor </a:t>
            </a:r>
            <a:r>
              <a:rPr lang="cs-CZ" altLang="cs-CZ" b="1" smtClean="0">
                <a:latin typeface="Calibri" panose="020F0502020204030204" pitchFamily="34" charset="0"/>
              </a:rPr>
              <a:t>OR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mtClean="0">
                <a:latin typeface="Calibri" panose="020F0502020204030204" pitchFamily="34" charset="0"/>
              </a:rPr>
              <a:t>Logická negace – operátor </a:t>
            </a:r>
            <a:r>
              <a:rPr lang="cs-CZ" altLang="cs-CZ" b="1" smtClean="0">
                <a:latin typeface="Calibri" panose="020F0502020204030204" pitchFamily="34" charset="0"/>
              </a:rPr>
              <a:t>NOT</a:t>
            </a:r>
            <a:endParaRPr lang="cs-CZ" altLang="cs-CZ" smtClean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b="1" smtClean="0">
                <a:latin typeface="Calibri" panose="020F0502020204030204" pitchFamily="34" charset="0"/>
              </a:rPr>
              <a:t>Krácení termínů </a:t>
            </a:r>
            <a:r>
              <a:rPr lang="cs-CZ" altLang="cs-CZ" smtClean="0">
                <a:latin typeface="Calibri" panose="020F0502020204030204" pitchFamily="34" charset="0"/>
              </a:rPr>
              <a:t>(truncation)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mtClean="0">
                <a:latin typeface="Calibri" panose="020F0502020204030204" pitchFamily="34" charset="0"/>
              </a:rPr>
              <a:t>Vyhledávání prostřednictvím </a:t>
            </a:r>
            <a:r>
              <a:rPr lang="cs-CZ" altLang="cs-CZ" b="1" smtClean="0">
                <a:latin typeface="Calibri" panose="020F0502020204030204" pitchFamily="34" charset="0"/>
              </a:rPr>
              <a:t>fráze</a:t>
            </a:r>
          </a:p>
          <a:p>
            <a:pPr lvl="1"/>
            <a:endParaRPr lang="cs-CZ" altLang="cs-CZ" sz="280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smtClean="0"/>
          </a:p>
        </p:txBody>
      </p:sp>
      <p:sp>
        <p:nvSpPr>
          <p:cNvPr id="25604" name="TextovéPole 3"/>
          <p:cNvSpPr txBox="1">
            <a:spLocks noChangeArrowheads="1"/>
          </p:cNvSpPr>
          <p:nvPr/>
        </p:nvSpPr>
        <p:spPr bwMode="auto">
          <a:xfrm>
            <a:off x="7183438" y="6308725"/>
            <a:ext cx="1928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1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Zdroj: Steinerová</a:t>
            </a:r>
          </a:p>
        </p:txBody>
      </p:sp>
      <p:sp>
        <p:nvSpPr>
          <p:cNvPr id="25605" name="TextovéPole 4"/>
          <p:cNvSpPr txBox="1">
            <a:spLocks noChangeArrowheads="1"/>
          </p:cNvSpPr>
          <p:nvPr/>
        </p:nvSpPr>
        <p:spPr bwMode="auto">
          <a:xfrm>
            <a:off x="468313" y="1836738"/>
            <a:ext cx="67151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000" b="1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Strategie Boolovského modelu</a:t>
            </a:r>
          </a:p>
        </p:txBody>
      </p:sp>
    </p:spTree>
    <p:extLst>
      <p:ext uri="{BB962C8B-B14F-4D97-AF65-F5344CB8AC3E}">
        <p14:creationId xmlns:p14="http://schemas.microsoft.com/office/powerpoint/2010/main" val="136195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7777163" cy="52562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b="1" smtClean="0">
                <a:latin typeface="Calibri" panose="020F0502020204030204" pitchFamily="34" charset="0"/>
              </a:rPr>
              <a:t>Strategie Boolovského modelu </a:t>
            </a:r>
          </a:p>
          <a:p>
            <a:pPr lvl="1"/>
            <a:r>
              <a:rPr lang="cs-CZ" altLang="cs-CZ" smtClean="0">
                <a:latin typeface="Calibri" panose="020F0502020204030204" pitchFamily="34" charset="0"/>
              </a:rPr>
              <a:t>nejrozšířenější</a:t>
            </a:r>
          </a:p>
          <a:p>
            <a:pPr lvl="1"/>
            <a:r>
              <a:rPr lang="cs-CZ" altLang="cs-CZ" smtClean="0">
                <a:latin typeface="Calibri" panose="020F0502020204030204" pitchFamily="34" charset="0"/>
              </a:rPr>
              <a:t>kombinace termínů pomocí logických operátorů AND, OR, NOT</a:t>
            </a:r>
          </a:p>
          <a:p>
            <a:pPr lvl="1"/>
            <a:endParaRPr lang="cs-CZ" altLang="cs-CZ" sz="2800" smtClean="0"/>
          </a:p>
          <a:p>
            <a:pPr lvl="1"/>
            <a:endParaRPr lang="cs-CZ" altLang="cs-CZ" sz="280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smtClean="0"/>
          </a:p>
        </p:txBody>
      </p:sp>
      <p:pic>
        <p:nvPicPr>
          <p:cNvPr id="27652" name="Picture 4" descr="n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868863"/>
            <a:ext cx="39624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941888"/>
            <a:ext cx="3797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a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997200"/>
            <a:ext cx="38989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77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 s EIZ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2500" dirty="0" smtClean="0"/>
              <a:t>2 </a:t>
            </a:r>
            <a:r>
              <a:rPr lang="cs-CZ" altLang="cs-CZ" sz="2500" dirty="0"/>
              <a:t>x </a:t>
            </a:r>
            <a:r>
              <a:rPr lang="cs-CZ" altLang="cs-CZ" sz="2500" dirty="0" smtClean="0"/>
              <a:t>50 </a:t>
            </a:r>
            <a:r>
              <a:rPr lang="cs-CZ" altLang="cs-CZ" sz="2500" dirty="0"/>
              <a:t>min.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 smtClean="0"/>
              <a:t> pokročilé vyhledávací techniky</a:t>
            </a:r>
            <a:endParaRPr lang="cs-CZ" altLang="cs-CZ" sz="25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 smtClean="0"/>
              <a:t> tvorba </a:t>
            </a:r>
            <a:r>
              <a:rPr lang="cs-CZ" altLang="cs-CZ" sz="2500" dirty="0"/>
              <a:t>rešeršního dotazu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 smtClean="0"/>
              <a:t> praktické </a:t>
            </a:r>
            <a:r>
              <a:rPr lang="cs-CZ" altLang="cs-CZ" sz="2500" dirty="0"/>
              <a:t>vyhledávání v databázích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 smtClean="0">
                <a:solidFill>
                  <a:srgbClr val="FF0000"/>
                </a:solidFill>
              </a:rPr>
              <a:t> zadání </a:t>
            </a:r>
            <a:r>
              <a:rPr lang="cs-CZ" altLang="cs-CZ" sz="2500" dirty="0">
                <a:solidFill>
                  <a:srgbClr val="FF0000"/>
                </a:solidFill>
              </a:rPr>
              <a:t>praktického </a:t>
            </a:r>
            <a:r>
              <a:rPr lang="cs-CZ" altLang="cs-CZ" sz="2500" dirty="0" smtClean="0">
                <a:solidFill>
                  <a:srgbClr val="FF0000"/>
                </a:solidFill>
              </a:rPr>
              <a:t>úkolu</a:t>
            </a:r>
          </a:p>
          <a:p>
            <a:pPr marL="457200" lvl="1" indent="0">
              <a:buNone/>
            </a:pPr>
            <a:endParaRPr lang="cs-CZ" altLang="cs-CZ" sz="25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2500" dirty="0" smtClean="0"/>
              <a:t>2 </a:t>
            </a:r>
            <a:r>
              <a:rPr lang="cs-CZ" altLang="cs-CZ" sz="2500" dirty="0"/>
              <a:t>x </a:t>
            </a:r>
            <a:r>
              <a:rPr lang="cs-CZ" altLang="cs-CZ" sz="2500" dirty="0" smtClean="0"/>
              <a:t>50 </a:t>
            </a:r>
            <a:r>
              <a:rPr lang="cs-CZ" altLang="cs-CZ" sz="2500" dirty="0"/>
              <a:t>min.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 smtClean="0"/>
              <a:t> kontrola </a:t>
            </a:r>
            <a:r>
              <a:rPr lang="cs-CZ" altLang="cs-CZ" sz="2500" dirty="0"/>
              <a:t>úkolu</a:t>
            </a:r>
            <a:r>
              <a:rPr lang="cs-CZ" altLang="cs-CZ" sz="2500" dirty="0">
                <a:latin typeface="Arial" panose="020B0604020202020204" pitchFamily="34" charset="0"/>
              </a:rPr>
              <a:t> </a:t>
            </a:r>
            <a:r>
              <a:rPr lang="cs-CZ" altLang="cs-CZ" sz="2500" dirty="0"/>
              <a:t>+ diskuse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 smtClean="0"/>
              <a:t> EBSCO </a:t>
            </a:r>
            <a:r>
              <a:rPr lang="cs-CZ" altLang="cs-CZ" sz="2500" dirty="0" err="1"/>
              <a:t>Discovery</a:t>
            </a:r>
            <a:r>
              <a:rPr lang="cs-CZ" altLang="cs-CZ" sz="2500" dirty="0"/>
              <a:t> </a:t>
            </a:r>
            <a:r>
              <a:rPr lang="cs-CZ" altLang="cs-CZ" sz="2500" dirty="0" err="1"/>
              <a:t>Service</a:t>
            </a:r>
            <a:r>
              <a:rPr lang="cs-CZ" altLang="cs-CZ" sz="2500" dirty="0"/>
              <a:t> a další nadstavbové nástroje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 smtClean="0"/>
              <a:t> elektronické knihy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 smtClean="0"/>
              <a:t> citační databáze</a:t>
            </a:r>
            <a:endParaRPr lang="cs-CZ" altLang="cs-CZ" sz="25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796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896938"/>
            <a:ext cx="7777163" cy="720725"/>
          </a:xfrm>
        </p:spPr>
        <p:txBody>
          <a:bodyPr/>
          <a:lstStyle/>
          <a:p>
            <a:r>
              <a:rPr lang="cs-CZ" altLang="cs-CZ" sz="3200" smtClean="0"/>
              <a:t>Operátor AND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77963"/>
            <a:ext cx="8280400" cy="525621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b="1" dirty="0" smtClean="0">
                <a:latin typeface="Calibri" panose="020F0502020204030204" pitchFamily="34" charset="0"/>
              </a:rPr>
              <a:t>Logický součin, průnik</a:t>
            </a:r>
          </a:p>
          <a:p>
            <a:pPr lvl="1"/>
            <a:r>
              <a:rPr lang="cs-CZ" altLang="cs-CZ" dirty="0" smtClean="0">
                <a:latin typeface="Calibri" panose="020F0502020204030204" pitchFamily="34" charset="0"/>
              </a:rPr>
              <a:t>Vyhledání jen těch dokumentů, ve kterých se </a:t>
            </a:r>
            <a:r>
              <a:rPr lang="cs-CZ" altLang="cs-CZ" b="1" dirty="0" smtClean="0">
                <a:latin typeface="Calibri" panose="020F0502020204030204" pitchFamily="34" charset="0"/>
              </a:rPr>
              <a:t>vyskytují obě klíčová slova</a:t>
            </a:r>
          </a:p>
          <a:p>
            <a:pPr lvl="1"/>
            <a:r>
              <a:rPr lang="cs-CZ" altLang="cs-CZ" dirty="0" smtClean="0">
                <a:latin typeface="Calibri" panose="020F0502020204030204" pitchFamily="34" charset="0"/>
              </a:rPr>
              <a:t>Výsledek průzkumu se </a:t>
            </a:r>
            <a:r>
              <a:rPr lang="cs-CZ" altLang="cs-CZ" b="1" dirty="0" smtClean="0">
                <a:latin typeface="Calibri" panose="020F0502020204030204" pitchFamily="34" charset="0"/>
              </a:rPr>
              <a:t>zužuje</a:t>
            </a:r>
          </a:p>
          <a:p>
            <a:pPr lvl="1"/>
            <a:r>
              <a:rPr lang="cs-CZ" altLang="cs-CZ" dirty="0" smtClean="0">
                <a:latin typeface="Calibri" panose="020F0502020204030204" pitchFamily="34" charset="0"/>
              </a:rPr>
              <a:t>Můžeme jej znázornit jako </a:t>
            </a:r>
            <a:r>
              <a:rPr lang="cs-CZ" altLang="cs-CZ" b="1" dirty="0" smtClean="0">
                <a:latin typeface="Calibri" panose="020F0502020204030204" pitchFamily="34" charset="0"/>
              </a:rPr>
              <a:t>průnik množin</a:t>
            </a:r>
          </a:p>
          <a:p>
            <a:pPr lvl="1"/>
            <a:endParaRPr lang="cs-CZ" altLang="cs-CZ" sz="2800" dirty="0" smtClean="0"/>
          </a:p>
          <a:p>
            <a:pPr lvl="1"/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dirty="0" smtClean="0"/>
          </a:p>
        </p:txBody>
      </p:sp>
      <p:sp>
        <p:nvSpPr>
          <p:cNvPr id="27652" name="TextovéPole 4"/>
          <p:cNvSpPr txBox="1">
            <a:spLocks noChangeArrowheads="1"/>
          </p:cNvSpPr>
          <p:nvPr/>
        </p:nvSpPr>
        <p:spPr bwMode="auto">
          <a:xfrm>
            <a:off x="1456531" y="3932238"/>
            <a:ext cx="8316913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Př. reklama AND děti</a:t>
            </a:r>
          </a:p>
        </p:txBody>
      </p:sp>
      <p:pic>
        <p:nvPicPr>
          <p:cNvPr id="27653" name="Picture 6" descr="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83088"/>
            <a:ext cx="3456384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1476375" y="6100763"/>
            <a:ext cx="3382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reklama</a:t>
            </a:r>
          </a:p>
        </p:txBody>
      </p:sp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3167063" y="6092825"/>
            <a:ext cx="2447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děti</a:t>
            </a:r>
          </a:p>
        </p:txBody>
      </p:sp>
      <p:sp>
        <p:nvSpPr>
          <p:cNvPr id="2" name="Obdélník 1"/>
          <p:cNvSpPr/>
          <p:nvPr/>
        </p:nvSpPr>
        <p:spPr>
          <a:xfrm>
            <a:off x="1476375" y="3884613"/>
            <a:ext cx="2735263" cy="44291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43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14400"/>
            <a:ext cx="7777163" cy="720725"/>
          </a:xfrm>
        </p:spPr>
        <p:txBody>
          <a:bodyPr/>
          <a:lstStyle/>
          <a:p>
            <a:r>
              <a:rPr lang="cs-CZ" altLang="cs-CZ" sz="3200" smtClean="0"/>
              <a:t>Operátor OR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313" y="1635125"/>
            <a:ext cx="8208962" cy="52562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z="2400" b="1" smtClean="0">
                <a:latin typeface="Calibri" panose="020F0502020204030204" pitchFamily="34" charset="0"/>
              </a:rPr>
              <a:t>Logický součet, sjednocení</a:t>
            </a:r>
          </a:p>
          <a:p>
            <a:pPr lvl="1"/>
            <a:r>
              <a:rPr lang="cs-CZ" altLang="cs-CZ" sz="2800" smtClean="0">
                <a:latin typeface="Calibri" panose="020F0502020204030204" pitchFamily="34" charset="0"/>
              </a:rPr>
              <a:t>Vyhledání dokumentů, které obsahují </a:t>
            </a:r>
            <a:r>
              <a:rPr lang="cs-CZ" altLang="cs-CZ" sz="2800" b="1" smtClean="0">
                <a:latin typeface="Calibri" panose="020F0502020204030204" pitchFamily="34" charset="0"/>
              </a:rPr>
              <a:t>alespoň jeden ze zadaných výrazů</a:t>
            </a:r>
          </a:p>
          <a:p>
            <a:pPr lvl="1"/>
            <a:r>
              <a:rPr lang="cs-CZ" altLang="cs-CZ" sz="2800" smtClean="0">
                <a:latin typeface="Calibri" panose="020F0502020204030204" pitchFamily="34" charset="0"/>
              </a:rPr>
              <a:t>Výsledek průzkumu se </a:t>
            </a:r>
            <a:r>
              <a:rPr lang="cs-CZ" altLang="cs-CZ" sz="2800" b="1" smtClean="0">
                <a:latin typeface="Calibri" panose="020F0502020204030204" pitchFamily="34" charset="0"/>
              </a:rPr>
              <a:t>rozšiřuje</a:t>
            </a:r>
          </a:p>
          <a:p>
            <a:pPr lvl="1"/>
            <a:r>
              <a:rPr lang="cs-CZ" altLang="cs-CZ" sz="2800" smtClean="0">
                <a:latin typeface="Calibri" panose="020F0502020204030204" pitchFamily="34" charset="0"/>
              </a:rPr>
              <a:t>Můžeme jej znázornit jako </a:t>
            </a:r>
            <a:r>
              <a:rPr lang="cs-CZ" altLang="cs-CZ" sz="2800" b="1" smtClean="0">
                <a:latin typeface="Calibri" panose="020F0502020204030204" pitchFamily="34" charset="0"/>
              </a:rPr>
              <a:t>sjednocení množin</a:t>
            </a:r>
          </a:p>
          <a:p>
            <a:pPr lvl="1"/>
            <a:endParaRPr lang="cs-CZ" altLang="cs-CZ" sz="280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80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smtClean="0"/>
          </a:p>
        </p:txBody>
      </p:sp>
      <p:sp>
        <p:nvSpPr>
          <p:cNvPr id="28676" name="TextovéPole 4"/>
          <p:cNvSpPr txBox="1">
            <a:spLocks noChangeArrowheads="1"/>
          </p:cNvSpPr>
          <p:nvPr/>
        </p:nvSpPr>
        <p:spPr bwMode="auto">
          <a:xfrm>
            <a:off x="1547813" y="4365625"/>
            <a:ext cx="814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1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Př. novináři OR žurnalisté</a:t>
            </a:r>
          </a:p>
        </p:txBody>
      </p:sp>
      <p:pic>
        <p:nvPicPr>
          <p:cNvPr id="28677" name="Picture 6" descr="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918075"/>
            <a:ext cx="28797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1563688" y="6237288"/>
            <a:ext cx="3529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novináři</a:t>
            </a:r>
          </a:p>
        </p:txBody>
      </p:sp>
      <p:sp>
        <p:nvSpPr>
          <p:cNvPr id="28679" name="Text Box 8"/>
          <p:cNvSpPr txBox="1">
            <a:spLocks noChangeArrowheads="1"/>
          </p:cNvSpPr>
          <p:nvPr/>
        </p:nvSpPr>
        <p:spPr bwMode="auto">
          <a:xfrm>
            <a:off x="2843213" y="6237288"/>
            <a:ext cx="4032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žurnalisté</a:t>
            </a:r>
          </a:p>
        </p:txBody>
      </p:sp>
      <p:sp>
        <p:nvSpPr>
          <p:cNvPr id="8" name="Obdélník 7"/>
          <p:cNvSpPr/>
          <p:nvPr/>
        </p:nvSpPr>
        <p:spPr>
          <a:xfrm>
            <a:off x="1535113" y="4373563"/>
            <a:ext cx="3324225" cy="44132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44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33450"/>
            <a:ext cx="7777163" cy="720725"/>
          </a:xfrm>
        </p:spPr>
        <p:txBody>
          <a:bodyPr/>
          <a:lstStyle/>
          <a:p>
            <a:r>
              <a:rPr lang="cs-CZ" altLang="cs-CZ" sz="3200" smtClean="0"/>
              <a:t>Operátor NOT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38" y="1593850"/>
            <a:ext cx="7777162" cy="52562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b="1" smtClean="0">
                <a:latin typeface="Calibri" panose="020F0502020204030204" pitchFamily="34" charset="0"/>
              </a:rPr>
              <a:t>Logická negace</a:t>
            </a:r>
          </a:p>
          <a:p>
            <a:pPr lvl="1"/>
            <a:r>
              <a:rPr lang="cs-CZ" altLang="cs-CZ" b="1" smtClean="0">
                <a:latin typeface="Calibri" panose="020F0502020204030204" pitchFamily="34" charset="0"/>
              </a:rPr>
              <a:t>Vyloučí</a:t>
            </a:r>
            <a:r>
              <a:rPr lang="cs-CZ" altLang="cs-CZ" smtClean="0">
                <a:latin typeface="Calibri" panose="020F0502020204030204" pitchFamily="34" charset="0"/>
              </a:rPr>
              <a:t> </a:t>
            </a:r>
            <a:r>
              <a:rPr lang="cs-CZ" altLang="cs-CZ" b="1" smtClean="0">
                <a:latin typeface="Calibri" panose="020F0502020204030204" pitchFamily="34" charset="0"/>
              </a:rPr>
              <a:t>ty</a:t>
            </a:r>
            <a:r>
              <a:rPr lang="cs-CZ" altLang="cs-CZ" smtClean="0">
                <a:latin typeface="Calibri" panose="020F0502020204030204" pitchFamily="34" charset="0"/>
              </a:rPr>
              <a:t> záznamy o dokumentech, </a:t>
            </a:r>
            <a:r>
              <a:rPr lang="cs-CZ" altLang="cs-CZ" b="1" smtClean="0">
                <a:latin typeface="Calibri" panose="020F0502020204030204" pitchFamily="34" charset="0"/>
              </a:rPr>
              <a:t>které</a:t>
            </a:r>
            <a:r>
              <a:rPr lang="cs-CZ" altLang="cs-CZ" smtClean="0">
                <a:latin typeface="Calibri" panose="020F0502020204030204" pitchFamily="34" charset="0"/>
              </a:rPr>
              <a:t> </a:t>
            </a:r>
            <a:r>
              <a:rPr lang="cs-CZ" altLang="cs-CZ" b="1" smtClean="0">
                <a:latin typeface="Calibri" panose="020F0502020204030204" pitchFamily="34" charset="0"/>
              </a:rPr>
              <a:t>obsahují označené klíčové slovo</a:t>
            </a:r>
          </a:p>
          <a:p>
            <a:pPr lvl="1"/>
            <a:r>
              <a:rPr lang="cs-CZ" altLang="cs-CZ" b="1" smtClean="0">
                <a:latin typeface="Calibri" panose="020F0502020204030204" pitchFamily="34" charset="0"/>
              </a:rPr>
              <a:t>Záleží na pořadí klíčových slov</a:t>
            </a:r>
          </a:p>
          <a:p>
            <a:pPr lvl="1"/>
            <a:r>
              <a:rPr lang="cs-CZ" altLang="cs-CZ" smtClean="0">
                <a:latin typeface="Calibri" panose="020F0502020204030204" pitchFamily="34" charset="0"/>
              </a:rPr>
              <a:t>Výsledek průzkumu se </a:t>
            </a:r>
            <a:r>
              <a:rPr lang="cs-CZ" altLang="cs-CZ" b="1" smtClean="0">
                <a:latin typeface="Calibri" panose="020F0502020204030204" pitchFamily="34" charset="0"/>
              </a:rPr>
              <a:t>zužuje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2800" smtClean="0"/>
          </a:p>
          <a:p>
            <a:pPr lvl="1"/>
            <a:endParaRPr lang="cs-CZ" altLang="cs-CZ" sz="280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smtClean="0"/>
          </a:p>
        </p:txBody>
      </p:sp>
      <p:sp>
        <p:nvSpPr>
          <p:cNvPr id="29700" name="TextovéPole 4"/>
          <p:cNvSpPr txBox="1">
            <a:spLocks noChangeArrowheads="1"/>
          </p:cNvSpPr>
          <p:nvPr/>
        </p:nvSpPr>
        <p:spPr bwMode="auto">
          <a:xfrm>
            <a:off x="1476375" y="4189413"/>
            <a:ext cx="810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1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Př. reklama NOT sociální sítě</a:t>
            </a:r>
          </a:p>
        </p:txBody>
      </p:sp>
      <p:pic>
        <p:nvPicPr>
          <p:cNvPr id="29701" name="Picture 6" descr="n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646613"/>
            <a:ext cx="30241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1403350" y="6092825"/>
            <a:ext cx="3744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reklama </a:t>
            </a:r>
          </a:p>
        </p:txBody>
      </p:sp>
      <p:sp>
        <p:nvSpPr>
          <p:cNvPr id="29703" name="Text Box 9"/>
          <p:cNvSpPr txBox="1">
            <a:spLocks noChangeArrowheads="1"/>
          </p:cNvSpPr>
          <p:nvPr/>
        </p:nvSpPr>
        <p:spPr bwMode="auto">
          <a:xfrm>
            <a:off x="2627313" y="6092825"/>
            <a:ext cx="3744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sociální sítě</a:t>
            </a:r>
          </a:p>
        </p:txBody>
      </p:sp>
      <p:sp>
        <p:nvSpPr>
          <p:cNvPr id="8" name="Obdélník 7"/>
          <p:cNvSpPr/>
          <p:nvPr/>
        </p:nvSpPr>
        <p:spPr>
          <a:xfrm>
            <a:off x="1516063" y="4203700"/>
            <a:ext cx="3703637" cy="44291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9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96975"/>
            <a:ext cx="8569325" cy="720725"/>
          </a:xfrm>
        </p:spPr>
        <p:txBody>
          <a:bodyPr/>
          <a:lstStyle/>
          <a:p>
            <a:r>
              <a:rPr lang="cs-CZ" altLang="cs-CZ" sz="3100" smtClean="0"/>
              <a:t>Proximitní operátory (operátory blízkosti)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7777162" cy="525621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b="1" smtClean="0">
                <a:latin typeface="Calibri" panose="020F0502020204030204" pitchFamily="34" charset="0"/>
              </a:rPr>
              <a:t>NEAR, ADJACENT (ADJ), FOLLOWED BY</a:t>
            </a:r>
          </a:p>
          <a:p>
            <a:pPr lvl="1"/>
            <a:r>
              <a:rPr lang="cs-CZ" altLang="cs-CZ" smtClean="0">
                <a:latin typeface="Calibri" panose="020F0502020204030204" pitchFamily="34" charset="0"/>
              </a:rPr>
              <a:t>Vyhledávání</a:t>
            </a:r>
            <a:r>
              <a:rPr lang="cs-CZ" altLang="cs-CZ" b="1" smtClean="0">
                <a:latin typeface="Calibri" panose="020F0502020204030204" pitchFamily="34" charset="0"/>
              </a:rPr>
              <a:t> vzájemně blízkých, přilehlých, sousedících pojmů</a:t>
            </a:r>
          </a:p>
          <a:p>
            <a:pPr lvl="1"/>
            <a:r>
              <a:rPr lang="cs-CZ" altLang="cs-CZ" smtClean="0">
                <a:latin typeface="Calibri" panose="020F0502020204030204" pitchFamily="34" charset="0"/>
              </a:rPr>
              <a:t>Vyhledají se informace a dokumenty, které </a:t>
            </a:r>
            <a:r>
              <a:rPr lang="cs-CZ" altLang="cs-CZ" b="1" smtClean="0">
                <a:latin typeface="Calibri" panose="020F0502020204030204" pitchFamily="34" charset="0"/>
              </a:rPr>
              <a:t>obsahují za sebou následující termíny, v zadaném pořadí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2800" b="1" smtClean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None/>
            </a:pPr>
            <a:endParaRPr lang="cs-CZ" altLang="cs-CZ" sz="2800" smtClean="0"/>
          </a:p>
          <a:p>
            <a:pPr lvl="1"/>
            <a:endParaRPr lang="cs-CZ" altLang="cs-CZ" sz="280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smtClean="0"/>
          </a:p>
        </p:txBody>
      </p:sp>
      <p:sp>
        <p:nvSpPr>
          <p:cNvPr id="30724" name="TextovéPole 4"/>
          <p:cNvSpPr txBox="1">
            <a:spLocks noChangeArrowheads="1"/>
          </p:cNvSpPr>
          <p:nvPr/>
        </p:nvSpPr>
        <p:spPr bwMode="auto">
          <a:xfrm>
            <a:off x="1476375" y="438785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1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Př. masmédia N3 propagace</a:t>
            </a:r>
          </a:p>
        </p:txBody>
      </p:sp>
      <p:sp>
        <p:nvSpPr>
          <p:cNvPr id="6" name="Obdélník 5"/>
          <p:cNvSpPr/>
          <p:nvPr/>
        </p:nvSpPr>
        <p:spPr>
          <a:xfrm>
            <a:off x="1476375" y="4395788"/>
            <a:ext cx="3671888" cy="44132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28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1124744"/>
            <a:ext cx="7777163" cy="648494"/>
          </a:xfrm>
        </p:spPr>
        <p:txBody>
          <a:bodyPr/>
          <a:lstStyle/>
          <a:p>
            <a:r>
              <a:rPr lang="cs-CZ" altLang="cs-CZ" sz="3200" dirty="0" smtClean="0"/>
              <a:t>Krácení termínů (</a:t>
            </a:r>
            <a:r>
              <a:rPr lang="cs-CZ" altLang="cs-CZ" sz="3200" dirty="0" err="1" smtClean="0"/>
              <a:t>truncation</a:t>
            </a:r>
            <a:r>
              <a:rPr lang="cs-CZ" altLang="cs-CZ" sz="3200" dirty="0" smtClean="0"/>
              <a:t>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88840"/>
            <a:ext cx="8496300" cy="504061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b="1" dirty="0" smtClean="0">
                <a:latin typeface="Calibri" panose="020F0502020204030204" pitchFamily="34" charset="0"/>
              </a:rPr>
              <a:t>Hledaný termín je zkrácen na kořen slova</a:t>
            </a:r>
          </a:p>
          <a:p>
            <a:pPr lvl="1"/>
            <a:r>
              <a:rPr lang="cs-CZ" altLang="cs-CZ" dirty="0" smtClean="0">
                <a:latin typeface="Calibri" panose="020F0502020204030204" pitchFamily="34" charset="0"/>
              </a:rPr>
              <a:t>Systém dohledá všechny možné tvary podle tohoto kořenu</a:t>
            </a:r>
          </a:p>
          <a:p>
            <a:pPr lvl="1"/>
            <a:r>
              <a:rPr lang="cs-CZ" altLang="cs-CZ" dirty="0" smtClean="0">
                <a:latin typeface="Calibri" panose="020F0502020204030204" pitchFamily="34" charset="0"/>
              </a:rPr>
              <a:t>Přípony nebo koncovky jsou nahrazeny zástupným znakem</a:t>
            </a:r>
          </a:p>
          <a:p>
            <a:pPr lvl="1"/>
            <a:r>
              <a:rPr lang="cs-CZ" altLang="cs-CZ" dirty="0" smtClean="0">
                <a:latin typeface="Calibri" panose="020F0502020204030204" pitchFamily="34" charset="0"/>
              </a:rPr>
              <a:t>Výsledek vyhledávání se rozšiřuje </a:t>
            </a:r>
          </a:p>
          <a:p>
            <a:pPr lvl="1"/>
            <a:r>
              <a:rPr lang="en-US" altLang="cs-CZ" dirty="0" err="1" smtClean="0">
                <a:latin typeface="Calibri" panose="020F0502020204030204" pitchFamily="34" charset="0"/>
              </a:rPr>
              <a:t>Pozn</a:t>
            </a:r>
            <a:r>
              <a:rPr lang="en-US" altLang="cs-CZ" dirty="0" smtClean="0">
                <a:latin typeface="Calibri" panose="020F0502020204030204" pitchFamily="34" charset="0"/>
              </a:rPr>
              <a:t>. </a:t>
            </a:r>
            <a:r>
              <a:rPr lang="cs-CZ" altLang="cs-CZ" dirty="0" smtClean="0">
                <a:latin typeface="Calibri" panose="020F0502020204030204" pitchFamily="34" charset="0"/>
              </a:rPr>
              <a:t>vyhledávací nástroje mohou využívat různé symboly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dirty="0" smtClean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b="1" i="1" dirty="0" smtClean="0">
                <a:latin typeface="Calibri" panose="020F0502020204030204" pitchFamily="34" charset="0"/>
              </a:rPr>
              <a:t>Př. </a:t>
            </a:r>
            <a:r>
              <a:rPr lang="cs-CZ" altLang="cs-CZ" b="1" i="1" dirty="0" err="1" smtClean="0">
                <a:latin typeface="Calibri" panose="020F0502020204030204" pitchFamily="34" charset="0"/>
              </a:rPr>
              <a:t>žurnalis</a:t>
            </a:r>
            <a:r>
              <a:rPr lang="en-US" altLang="cs-CZ" b="1" i="1" dirty="0" smtClean="0">
                <a:latin typeface="Calibri" panose="020F0502020204030204" pitchFamily="34" charset="0"/>
              </a:rPr>
              <a:t>*</a:t>
            </a:r>
            <a:r>
              <a:rPr lang="cs-CZ" altLang="cs-CZ" b="1" i="1" dirty="0" smtClean="0">
                <a:latin typeface="Calibri" panose="020F0502020204030204" pitchFamily="34" charset="0"/>
              </a:rPr>
              <a:t> - vyhledá žurnalisté, žurnalistika, žurnalistický atd.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2800" dirty="0" smtClean="0"/>
          </a:p>
          <a:p>
            <a:pPr lvl="1"/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dirty="0" smtClean="0"/>
          </a:p>
        </p:txBody>
      </p:sp>
      <p:sp>
        <p:nvSpPr>
          <p:cNvPr id="4" name="Obdélník 3"/>
          <p:cNvSpPr/>
          <p:nvPr/>
        </p:nvSpPr>
        <p:spPr>
          <a:xfrm>
            <a:off x="1043608" y="5373216"/>
            <a:ext cx="7560840" cy="100764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83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25538"/>
            <a:ext cx="8424863" cy="720725"/>
          </a:xfrm>
        </p:spPr>
        <p:txBody>
          <a:bodyPr/>
          <a:lstStyle/>
          <a:p>
            <a:r>
              <a:rPr lang="cs-CZ" altLang="cs-CZ" sz="3200" smtClean="0"/>
              <a:t>Zástupné znaky/maskování (wild cards)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89138"/>
            <a:ext cx="8712646" cy="525621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b="1" dirty="0" smtClean="0">
                <a:latin typeface="Calibri" panose="020F0502020204030204" pitchFamily="34" charset="0"/>
              </a:rPr>
              <a:t>Nahrazení určité části </a:t>
            </a:r>
            <a:r>
              <a:rPr lang="cs-CZ" altLang="cs-CZ" b="1" dirty="0" err="1" smtClean="0">
                <a:latin typeface="Calibri" panose="020F0502020204030204" pitchFamily="34" charset="0"/>
              </a:rPr>
              <a:t>vyhledávacícho</a:t>
            </a:r>
            <a:r>
              <a:rPr lang="cs-CZ" altLang="cs-CZ" b="1" dirty="0" smtClean="0">
                <a:latin typeface="Calibri" panose="020F0502020204030204" pitchFamily="34" charset="0"/>
              </a:rPr>
              <a:t> termínu</a:t>
            </a:r>
          </a:p>
          <a:p>
            <a:pPr lvl="1"/>
            <a:r>
              <a:rPr lang="cs-CZ" altLang="cs-CZ" dirty="0" smtClean="0">
                <a:latin typeface="Calibri" panose="020F0502020204030204" pitchFamily="34" charset="0"/>
              </a:rPr>
              <a:t>Mezi nejčastěji používané znaky patří </a:t>
            </a:r>
            <a:r>
              <a:rPr lang="cs-CZ" altLang="cs-CZ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* ? $ %</a:t>
            </a:r>
            <a:endParaRPr lang="cs-CZ" altLang="cs-CZ" dirty="0" smtClean="0">
              <a:latin typeface="Calibri" panose="020F0502020204030204" pitchFamily="34" charset="0"/>
            </a:endParaRPr>
          </a:p>
          <a:p>
            <a:pPr lvl="1"/>
            <a:r>
              <a:rPr lang="cs-CZ" altLang="cs-CZ" dirty="0" smtClean="0">
                <a:latin typeface="Calibri" panose="020F0502020204030204" pitchFamily="34" charset="0"/>
              </a:rPr>
              <a:t>Znaky mohou zastupovat předpony, přípony, ale i vnořené řetězce znaků (např. při chemických sloučeninách)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dirty="0" smtClean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b="1" i="1" dirty="0" smtClean="0">
                <a:latin typeface="Calibri" panose="020F0502020204030204" pitchFamily="34" charset="0"/>
              </a:rPr>
              <a:t>Př. </a:t>
            </a:r>
            <a:r>
              <a:rPr lang="cs-CZ" altLang="cs-CZ" b="1" i="1" dirty="0" err="1" smtClean="0">
                <a:latin typeface="Calibri" panose="020F0502020204030204" pitchFamily="34" charset="0"/>
              </a:rPr>
              <a:t>col</a:t>
            </a:r>
            <a:r>
              <a:rPr lang="en-US" altLang="cs-CZ" b="1" i="1" dirty="0" smtClean="0">
                <a:latin typeface="Calibri" panose="020F0502020204030204" pitchFamily="34" charset="0"/>
              </a:rPr>
              <a:t>*</a:t>
            </a:r>
            <a:r>
              <a:rPr lang="cs-CZ" altLang="cs-CZ" b="1" i="1" dirty="0" smtClean="0">
                <a:latin typeface="Calibri" panose="020F0502020204030204" pitchFamily="34" charset="0"/>
              </a:rPr>
              <a:t>r, </a:t>
            </a:r>
            <a:r>
              <a:rPr lang="cs-CZ" altLang="cs-CZ" b="1" dirty="0" err="1" smtClean="0">
                <a:latin typeface="Calibri" panose="020F0502020204030204" pitchFamily="34" charset="0"/>
              </a:rPr>
              <a:t>colo#r</a:t>
            </a:r>
            <a:r>
              <a:rPr lang="cs-CZ" altLang="cs-CZ" b="1" dirty="0" smtClean="0">
                <a:latin typeface="Calibri" panose="020F0502020204030204" pitchFamily="34" charset="0"/>
              </a:rPr>
              <a:t> (</a:t>
            </a:r>
            <a:r>
              <a:rPr lang="cs-CZ" altLang="cs-CZ" b="1" dirty="0" err="1" smtClean="0">
                <a:latin typeface="Calibri" panose="020F0502020204030204" pitchFamily="34" charset="0"/>
              </a:rPr>
              <a:t>color</a:t>
            </a:r>
            <a:r>
              <a:rPr lang="cs-CZ" altLang="cs-CZ" b="1" dirty="0" smtClean="0">
                <a:latin typeface="Calibri" panose="020F0502020204030204" pitchFamily="34" charset="0"/>
              </a:rPr>
              <a:t>, </a:t>
            </a:r>
            <a:r>
              <a:rPr lang="cs-CZ" altLang="cs-CZ" b="1" dirty="0" err="1" smtClean="0">
                <a:latin typeface="Calibri" panose="020F0502020204030204" pitchFamily="34" charset="0"/>
              </a:rPr>
              <a:t>colour</a:t>
            </a:r>
            <a:r>
              <a:rPr lang="cs-CZ" altLang="cs-CZ" b="1" dirty="0" smtClean="0">
                <a:latin typeface="Calibri" panose="020F0502020204030204" pitchFamily="34" charset="0"/>
              </a:rPr>
              <a:t>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b="1" i="1" dirty="0" err="1" smtClean="0">
                <a:latin typeface="Calibri" panose="020F0502020204030204" pitchFamily="34" charset="0"/>
              </a:rPr>
              <a:t>wom</a:t>
            </a:r>
            <a:r>
              <a:rPr lang="en-US" altLang="cs-CZ" b="1" i="1" dirty="0" smtClean="0">
                <a:latin typeface="Calibri" panose="020F0502020204030204" pitchFamily="34" charset="0"/>
              </a:rPr>
              <a:t>?</a:t>
            </a:r>
            <a:r>
              <a:rPr lang="cs-CZ" altLang="cs-CZ" b="1" i="1" dirty="0" smtClean="0">
                <a:latin typeface="Calibri" panose="020F0502020204030204" pitchFamily="34" charset="0"/>
              </a:rPr>
              <a:t>n (</a:t>
            </a:r>
            <a:r>
              <a:rPr lang="cs-CZ" altLang="cs-CZ" b="1" i="1" dirty="0" err="1" smtClean="0">
                <a:latin typeface="Calibri" panose="020F0502020204030204" pitchFamily="34" charset="0"/>
              </a:rPr>
              <a:t>woman</a:t>
            </a:r>
            <a:r>
              <a:rPr lang="cs-CZ" altLang="cs-CZ" b="1" i="1" dirty="0" smtClean="0">
                <a:latin typeface="Calibri" panose="020F0502020204030204" pitchFamily="34" charset="0"/>
              </a:rPr>
              <a:t>, </a:t>
            </a:r>
            <a:r>
              <a:rPr lang="cs-CZ" altLang="cs-CZ" b="1" i="1" dirty="0" err="1" smtClean="0">
                <a:latin typeface="Calibri" panose="020F0502020204030204" pitchFamily="34" charset="0"/>
              </a:rPr>
              <a:t>women</a:t>
            </a:r>
            <a:r>
              <a:rPr lang="cs-CZ" altLang="cs-CZ" b="1" i="1" dirty="0" smtClean="0">
                <a:latin typeface="Calibri" panose="020F0502020204030204" pitchFamily="34" charset="0"/>
              </a:rPr>
              <a:t>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b="1" dirty="0" err="1" smtClean="0">
                <a:latin typeface="Calibri" panose="020F0502020204030204" pitchFamily="34" charset="0"/>
              </a:rPr>
              <a:t>ne?t</a:t>
            </a:r>
            <a:r>
              <a:rPr lang="cs-CZ" altLang="cs-CZ" b="1" dirty="0" smtClean="0">
                <a:latin typeface="Calibri" panose="020F0502020204030204" pitchFamily="34" charset="0"/>
              </a:rPr>
              <a:t> (</a:t>
            </a:r>
            <a:r>
              <a:rPr lang="cs-CZ" altLang="cs-CZ" b="1" dirty="0" err="1" smtClean="0">
                <a:latin typeface="Calibri" panose="020F0502020204030204" pitchFamily="34" charset="0"/>
              </a:rPr>
              <a:t>next</a:t>
            </a:r>
            <a:r>
              <a:rPr lang="cs-CZ" altLang="cs-CZ" b="1" dirty="0" smtClean="0">
                <a:latin typeface="Calibri" panose="020F0502020204030204" pitchFamily="34" charset="0"/>
              </a:rPr>
              <a:t>, </a:t>
            </a:r>
            <a:r>
              <a:rPr lang="cs-CZ" altLang="cs-CZ" b="1" dirty="0" err="1" smtClean="0">
                <a:latin typeface="Calibri" panose="020F0502020204030204" pitchFamily="34" charset="0"/>
              </a:rPr>
              <a:t>nest</a:t>
            </a:r>
            <a:r>
              <a:rPr lang="cs-CZ" altLang="cs-CZ" b="1" dirty="0" smtClean="0">
                <a:latin typeface="Calibri" panose="020F0502020204030204" pitchFamily="34" charset="0"/>
              </a:rPr>
              <a:t>, </a:t>
            </a:r>
            <a:r>
              <a:rPr lang="cs-CZ" altLang="cs-CZ" b="1" dirty="0" err="1" smtClean="0">
                <a:latin typeface="Calibri" panose="020F0502020204030204" pitchFamily="34" charset="0"/>
              </a:rPr>
              <a:t>neat</a:t>
            </a:r>
            <a:r>
              <a:rPr lang="cs-CZ" altLang="cs-CZ" b="1" dirty="0" smtClean="0">
                <a:latin typeface="Calibri" panose="020F0502020204030204" pitchFamily="34" charset="0"/>
              </a:rPr>
              <a:t>)</a:t>
            </a:r>
            <a:endParaRPr lang="cs-CZ" altLang="cs-CZ" b="1" i="1" dirty="0" smtClean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None/>
            </a:pPr>
            <a:endParaRPr lang="cs-CZ" altLang="cs-CZ" sz="2800" dirty="0" smtClean="0"/>
          </a:p>
          <a:p>
            <a:pPr lvl="1"/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dirty="0" smtClean="0"/>
          </a:p>
        </p:txBody>
      </p:sp>
      <p:sp>
        <p:nvSpPr>
          <p:cNvPr id="4" name="Obdélník 3"/>
          <p:cNvSpPr/>
          <p:nvPr/>
        </p:nvSpPr>
        <p:spPr>
          <a:xfrm>
            <a:off x="971600" y="4221088"/>
            <a:ext cx="4248472" cy="165618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73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52513"/>
            <a:ext cx="7777162" cy="720725"/>
          </a:xfrm>
        </p:spPr>
        <p:txBody>
          <a:bodyPr/>
          <a:lstStyle/>
          <a:p>
            <a:r>
              <a:rPr lang="cs-CZ" altLang="cs-CZ" sz="3200" smtClean="0"/>
              <a:t>Vyhledávání prostřednictvím fráze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1638" y="1916113"/>
            <a:ext cx="8001000" cy="525621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b="1" smtClean="0">
                <a:latin typeface="Calibri" panose="020F0502020204030204" pitchFamily="34" charset="0"/>
              </a:rPr>
              <a:t>Bližší specifikace dotazu</a:t>
            </a:r>
          </a:p>
          <a:p>
            <a:pPr lvl="1"/>
            <a:r>
              <a:rPr lang="cs-CZ" altLang="cs-CZ" smtClean="0">
                <a:latin typeface="Calibri" panose="020F0502020204030204" pitchFamily="34" charset="0"/>
              </a:rPr>
              <a:t>Slovní spojení</a:t>
            </a:r>
          </a:p>
          <a:p>
            <a:pPr lvl="1"/>
            <a:r>
              <a:rPr lang="cs-CZ" altLang="cs-CZ" smtClean="0">
                <a:latin typeface="Calibri" panose="020F0502020204030204" pitchFamily="34" charset="0"/>
              </a:rPr>
              <a:t>Všechny slova se musí vyskytovat v přesném pořadí a uvedeném tvaru</a:t>
            </a:r>
          </a:p>
          <a:p>
            <a:pPr lvl="1"/>
            <a:r>
              <a:rPr lang="cs-CZ" altLang="cs-CZ" smtClean="0">
                <a:latin typeface="Calibri" panose="020F0502020204030204" pitchFamily="34" charset="0"/>
              </a:rPr>
              <a:t>Nejčastěji se využívají uvozovky</a:t>
            </a:r>
          </a:p>
          <a:p>
            <a:pPr lvl="1"/>
            <a:r>
              <a:rPr lang="cs-CZ" altLang="cs-CZ" smtClean="0">
                <a:latin typeface="Calibri" panose="020F0502020204030204" pitchFamily="34" charset="0"/>
              </a:rPr>
              <a:t>Výsledek vyhledávání se zužuje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mtClean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b="1" i="1" smtClean="0">
                <a:latin typeface="Calibri" panose="020F0502020204030204" pitchFamily="34" charset="0"/>
              </a:rPr>
              <a:t>Př. "mediální komunikace"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2800" smtClean="0"/>
          </a:p>
          <a:p>
            <a:pPr lvl="1"/>
            <a:endParaRPr lang="cs-CZ" altLang="cs-CZ" sz="280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smtClean="0"/>
          </a:p>
        </p:txBody>
      </p:sp>
      <p:sp>
        <p:nvSpPr>
          <p:cNvPr id="4" name="Obdélník 3"/>
          <p:cNvSpPr/>
          <p:nvPr/>
        </p:nvSpPr>
        <p:spPr>
          <a:xfrm>
            <a:off x="1116013" y="5084763"/>
            <a:ext cx="3527425" cy="44291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24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1385888"/>
            <a:ext cx="7777162" cy="5472112"/>
          </a:xfrm>
        </p:spPr>
        <p:txBody>
          <a:bodyPr/>
          <a:lstStyle/>
          <a:p>
            <a:pPr eaLnBrk="1" hangingPunct="1">
              <a:lnSpc>
                <a:spcPct val="200000"/>
              </a:lnSpc>
              <a:spcBef>
                <a:spcPct val="30000"/>
              </a:spcBef>
              <a:buFontTx/>
              <a:buNone/>
            </a:pPr>
            <a:endParaRPr lang="cs-CZ" altLang="cs-CZ" i="1" smtClean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600" i="1" smtClean="0"/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cs-CZ" altLang="cs-CZ" sz="1800" smtClean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smtClean="0"/>
          </a:p>
        </p:txBody>
      </p:sp>
      <p:sp>
        <p:nvSpPr>
          <p:cNvPr id="9219" name="TextovéPole 5"/>
          <p:cNvSpPr txBox="1">
            <a:spLocks noChangeArrowheads="1"/>
          </p:cNvSpPr>
          <p:nvPr/>
        </p:nvSpPr>
        <p:spPr bwMode="auto">
          <a:xfrm>
            <a:off x="395288" y="1484313"/>
            <a:ext cx="7143750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Téma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Další specifikace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Výběr zdrojů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Průzkumová strategie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1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Vyhledávací postup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Technika vyhledávání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Vlastní vyhledávací proces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Hodnocení vyhledaných záznamů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Další operace</a:t>
            </a:r>
          </a:p>
        </p:txBody>
      </p:sp>
    </p:spTree>
    <p:extLst>
      <p:ext uri="{BB962C8B-B14F-4D97-AF65-F5344CB8AC3E}">
        <p14:creationId xmlns:p14="http://schemas.microsoft.com/office/powerpoint/2010/main" val="421379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1052513"/>
            <a:ext cx="7777163" cy="720725"/>
          </a:xfrm>
        </p:spPr>
        <p:txBody>
          <a:bodyPr/>
          <a:lstStyle/>
          <a:p>
            <a:r>
              <a:rPr lang="cs-CZ" altLang="cs-CZ" sz="3200" smtClean="0"/>
              <a:t>5. Vyhledávací postup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989138"/>
            <a:ext cx="7777162" cy="525621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mtClean="0">
                <a:latin typeface="Calibri" panose="020F0502020204030204" pitchFamily="34" charset="0"/>
              </a:rPr>
              <a:t>Stavění bloků (stavební kameny)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mtClean="0">
                <a:latin typeface="Calibri" panose="020F0502020204030204" pitchFamily="34" charset="0"/>
              </a:rPr>
              <a:t>Postupné lámání (osekávání)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mtClean="0">
                <a:latin typeface="Calibri" panose="020F0502020204030204" pitchFamily="34" charset="0"/>
              </a:rPr>
              <a:t>Citační řetězení (rostoucí perla)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1500" i="1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b="1" i="1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800" smtClean="0"/>
          </a:p>
          <a:p>
            <a:pPr lvl="1"/>
            <a:endParaRPr lang="cs-CZ" altLang="cs-CZ" sz="280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smtClean="0"/>
          </a:p>
        </p:txBody>
      </p:sp>
      <p:sp>
        <p:nvSpPr>
          <p:cNvPr id="30724" name="TextovéPole 3"/>
          <p:cNvSpPr txBox="1">
            <a:spLocks noChangeArrowheads="1"/>
          </p:cNvSpPr>
          <p:nvPr/>
        </p:nvSpPr>
        <p:spPr bwMode="auto">
          <a:xfrm>
            <a:off x="7000875" y="6211888"/>
            <a:ext cx="2143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1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Zdroj: Steinerová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01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04900"/>
            <a:ext cx="7777162" cy="52562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b="1" smtClean="0">
                <a:latin typeface="Calibri" panose="020F0502020204030204" pitchFamily="34" charset="0"/>
              </a:rPr>
              <a:t>Stavění bloků (stavební kameny)</a:t>
            </a:r>
          </a:p>
          <a:p>
            <a:pPr lvl="1"/>
            <a:r>
              <a:rPr lang="cs-CZ" altLang="cs-CZ" smtClean="0">
                <a:latin typeface="Calibri" panose="020F0502020204030204" pitchFamily="34" charset="0"/>
              </a:rPr>
              <a:t>Problém rozčleněn na dílčí problémy</a:t>
            </a:r>
          </a:p>
          <a:p>
            <a:pPr lvl="1"/>
            <a:r>
              <a:rPr lang="cs-CZ" altLang="cs-CZ" smtClean="0">
                <a:latin typeface="Calibri" panose="020F0502020204030204" pitchFamily="34" charset="0"/>
              </a:rPr>
              <a:t>Z nich formulujeme více dotazů</a:t>
            </a:r>
          </a:p>
          <a:p>
            <a:pPr lvl="1"/>
            <a:r>
              <a:rPr lang="cs-CZ" altLang="cs-CZ" smtClean="0">
                <a:latin typeface="Calibri" panose="020F0502020204030204" pitchFamily="34" charset="0"/>
              </a:rPr>
              <a:t>Jednotlivé výsledky pro jednotlivé bloky se nakonec spojí do konečné odpovědi pomocí operátoru AND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1500" i="1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b="1" i="1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800" smtClean="0"/>
          </a:p>
          <a:p>
            <a:pPr lvl="1"/>
            <a:endParaRPr lang="cs-CZ" altLang="cs-CZ" sz="280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smtClean="0"/>
          </a:p>
        </p:txBody>
      </p:sp>
      <p:pic>
        <p:nvPicPr>
          <p:cNvPr id="29699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732213"/>
            <a:ext cx="64484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ovéPole 3"/>
          <p:cNvSpPr txBox="1">
            <a:spLocks noChangeArrowheads="1"/>
          </p:cNvSpPr>
          <p:nvPr/>
        </p:nvSpPr>
        <p:spPr bwMode="auto">
          <a:xfrm>
            <a:off x="5994400" y="6381750"/>
            <a:ext cx="3167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4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1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Obr. zdroj: http://iva.k.utb.cz</a:t>
            </a: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95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2736304"/>
          </a:xfrm>
        </p:spPr>
        <p:txBody>
          <a:bodyPr/>
          <a:lstStyle/>
          <a:p>
            <a:pPr marL="0" indent="0">
              <a:buNone/>
            </a:pPr>
            <a:endParaRPr lang="cs-CZ" altLang="cs-CZ" sz="72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cs-CZ" altLang="cs-CZ" sz="7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Vyhledávání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20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-107950" y="1228725"/>
            <a:ext cx="8783638" cy="655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cs-CZ" sz="3000" b="1" i="1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Př. </a:t>
            </a:r>
            <a:r>
              <a:rPr kumimoji="0" lang="cs-CZ" sz="30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Plagiátorství na vysokých školách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cs-CZ" sz="2400" b="0" i="1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cs-CZ" sz="2800" b="0" i="1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Dílčí dotaz 1: (plagiátorství OR porušování autorských práv)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cs-CZ" sz="2800" b="0" i="1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cs-CZ" sz="2800" b="0" i="1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Dílčí dotaz 2: ("vysokoškolský student" OR "posluchač VŠ" OR student)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cs-CZ" sz="2800" b="0" i="1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1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Spojení dílčích dotazů: (plagiátorství OR porušování autorských práv) AND ("vysokoškolský student" OR "posluchač VŠ" OR student)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1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cs-CZ" sz="2400" b="0" i="1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cs-CZ" sz="2400" b="0" i="1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07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208963" cy="525621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b="1" dirty="0" smtClean="0">
                <a:latin typeface="Calibri" panose="020F0502020204030204" pitchFamily="34" charset="0"/>
              </a:rPr>
              <a:t>Postupné lámání (osekávání)</a:t>
            </a:r>
          </a:p>
          <a:p>
            <a:pPr lvl="1"/>
            <a:r>
              <a:rPr lang="cs-CZ" altLang="cs-CZ" dirty="0" smtClean="0">
                <a:latin typeface="Calibri" panose="020F0502020204030204" pitchFamily="34" charset="0"/>
              </a:rPr>
              <a:t>Z rozsáhlého průzkumu dokumentů postupně odstraňujeme jednotlivé prvky</a:t>
            </a:r>
          </a:p>
          <a:p>
            <a:pPr lvl="1"/>
            <a:r>
              <a:rPr lang="cs-CZ" altLang="cs-CZ" dirty="0" smtClean="0">
                <a:latin typeface="Calibri" panose="020F0502020204030204" pitchFamily="34" charset="0"/>
              </a:rPr>
              <a:t>Dotaz se zužuje</a:t>
            </a:r>
          </a:p>
          <a:p>
            <a:pPr lvl="1"/>
            <a:r>
              <a:rPr lang="cs-CZ" altLang="cs-CZ" dirty="0" smtClean="0">
                <a:latin typeface="Calibri" panose="020F0502020204030204" pitchFamily="34" charset="0"/>
              </a:rPr>
              <a:t>Využívají se např. užší termíny, logický součin, negace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1500" i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1500" b="1" i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b="1" i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800" dirty="0" smtClean="0"/>
          </a:p>
          <a:p>
            <a:pPr lvl="1"/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dirty="0" smtClean="0"/>
          </a:p>
        </p:txBody>
      </p:sp>
      <p:pic>
        <p:nvPicPr>
          <p:cNvPr id="31747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706813"/>
            <a:ext cx="63341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ovéPole 3"/>
          <p:cNvSpPr txBox="1">
            <a:spLocks noChangeArrowheads="1"/>
          </p:cNvSpPr>
          <p:nvPr/>
        </p:nvSpPr>
        <p:spPr bwMode="auto">
          <a:xfrm>
            <a:off x="5851525" y="6308725"/>
            <a:ext cx="3286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4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1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Obr. zdroj: http://iva.k.utb.cz</a:t>
            </a: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82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-103188" y="1196975"/>
            <a:ext cx="8707636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cs-CZ" altLang="cs-CZ" sz="3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Př. Sociální média a jejich využití v prezidentských kampaních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cs-CZ" altLang="cs-CZ" sz="2800" b="0" i="1" u="none" strike="noStrike" kern="120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cs-CZ" altLang="cs-CZ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 získání</a:t>
            </a:r>
            <a:r>
              <a:rPr kumimoji="0" lang="cs-CZ" altLang="cs-CZ" sz="2800" b="0" i="1" u="none" strike="noStrike" kern="1200" cap="none" spc="0" normalizeH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velkého množství výsledků se</a:t>
            </a:r>
            <a:r>
              <a:rPr kumimoji="0" lang="cs-CZ" altLang="cs-CZ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můžeme např.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cs-CZ" altLang="cs-CZ" sz="2800" b="0" i="1" u="none" strike="noStrike" kern="120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AutoNum type="arabicParenR"/>
              <a:tabLst/>
              <a:defRPr/>
            </a:pPr>
            <a:r>
              <a:rPr kumimoji="0" lang="cs-CZ" altLang="cs-CZ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Zaměřit pouze na nějakou zemi, např. USA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cs-CZ" altLang="cs-CZ" sz="2800" b="0" i="1" u="none" strike="noStrike" kern="120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AutoNum type="arabicParenR"/>
              <a:tabLst/>
              <a:defRPr/>
            </a:pPr>
            <a:r>
              <a:rPr kumimoji="0" lang="cs-CZ" altLang="cs-CZ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Odstranit některé typy dokumentů,</a:t>
            </a:r>
            <a:r>
              <a:rPr kumimoji="0" lang="cs-CZ" altLang="cs-CZ" sz="2800" b="0" i="1" u="none" strike="noStrike" kern="1200" cap="none" spc="0" normalizeH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např. novinové zprávy</a:t>
            </a:r>
            <a:endParaRPr kumimoji="0" lang="cs-CZ" altLang="cs-CZ" sz="2400" b="1" i="1" u="none" strike="noStrike" kern="120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07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752"/>
            <a:ext cx="7777162" cy="501354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b="1" dirty="0" smtClean="0">
                <a:latin typeface="Calibri" panose="020F0502020204030204" pitchFamily="34" charset="0"/>
              </a:rPr>
              <a:t>Citační řetězení (rostoucí perla)</a:t>
            </a:r>
          </a:p>
          <a:p>
            <a:pPr lvl="1"/>
            <a:r>
              <a:rPr lang="cs-CZ" altLang="cs-CZ" dirty="0" smtClean="0">
                <a:latin typeface="Calibri" panose="020F0502020204030204" pitchFamily="34" charset="0"/>
              </a:rPr>
              <a:t>Používá se při studiu dokumentů</a:t>
            </a:r>
          </a:p>
          <a:p>
            <a:pPr lvl="1"/>
            <a:r>
              <a:rPr lang="cs-CZ" altLang="cs-CZ" dirty="0" smtClean="0">
                <a:latin typeface="Calibri" panose="020F0502020204030204" pitchFamily="34" charset="0"/>
              </a:rPr>
              <a:t>Najde se jeden vysoce relevantní dokument, který obsahuje odkazy (citace) na další dokumenty</a:t>
            </a:r>
          </a:p>
          <a:p>
            <a:pPr lvl="1"/>
            <a:r>
              <a:rPr lang="cs-CZ" altLang="cs-CZ" dirty="0" smtClean="0">
                <a:latin typeface="Calibri" panose="020F0502020204030204" pitchFamily="34" charset="0"/>
              </a:rPr>
              <a:t>Na další vyhledávání použijeme termíny, které se vyskytují u tohoto relevantního dokumentu</a:t>
            </a:r>
          </a:p>
          <a:p>
            <a:pPr lvl="1"/>
            <a:r>
              <a:rPr lang="cs-CZ" altLang="cs-CZ" dirty="0" smtClean="0">
                <a:latin typeface="Calibri" panose="020F0502020204030204" pitchFamily="34" charset="0"/>
              </a:rPr>
              <a:t>Proces lze několikrát opakovat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i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1500" b="1" i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b="1" i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800" dirty="0" smtClean="0"/>
          </a:p>
          <a:p>
            <a:pPr lvl="1"/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dirty="0" smtClean="0"/>
          </a:p>
        </p:txBody>
      </p:sp>
      <p:pic>
        <p:nvPicPr>
          <p:cNvPr id="33795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509119"/>
            <a:ext cx="6315075" cy="179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ovéPole 3"/>
          <p:cNvSpPr txBox="1">
            <a:spLocks noChangeArrowheads="1"/>
          </p:cNvSpPr>
          <p:nvPr/>
        </p:nvSpPr>
        <p:spPr bwMode="auto">
          <a:xfrm>
            <a:off x="5795963" y="6308725"/>
            <a:ext cx="3143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4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1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Obr. zdroj: http://iva.k.utb.cz</a:t>
            </a: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78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395288" y="1125538"/>
            <a:ext cx="8424862" cy="597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cs-CZ" altLang="cs-CZ" sz="3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Př. Na dotaz </a:t>
            </a:r>
            <a:r>
              <a:rPr kumimoji="0" lang="cs-CZ" altLang="cs-CZ" sz="3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sustainable</a:t>
            </a:r>
            <a:r>
              <a:rPr kumimoji="0" lang="cs-CZ" altLang="cs-CZ" sz="3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altLang="cs-CZ" sz="3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agriculture</a:t>
            </a:r>
            <a:r>
              <a:rPr kumimoji="0" lang="cs-CZ" altLang="cs-CZ" sz="3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altLang="cs-CZ" sz="3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byl nalezen dokument: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cs-CZ" altLang="cs-CZ" sz="2600" b="0" i="1" u="none" strike="noStrike" kern="120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200" dirty="0"/>
              <a:t>BARKER, Melissa S., Donald BARKER, Nicholas F. BORMANN, Mary </a:t>
            </a:r>
            <a:r>
              <a:rPr lang="cs-CZ" sz="2200" dirty="0" err="1"/>
              <a:t>Lou</a:t>
            </a:r>
            <a:r>
              <a:rPr lang="cs-CZ" sz="2200" dirty="0"/>
              <a:t> ROBERTS a </a:t>
            </a:r>
            <a:r>
              <a:rPr lang="cs-CZ" sz="2200" dirty="0" err="1"/>
              <a:t>Debra</a:t>
            </a:r>
            <a:r>
              <a:rPr lang="cs-CZ" sz="2200" dirty="0"/>
              <a:t> L. ZAHAY. </a:t>
            </a:r>
            <a:r>
              <a:rPr lang="cs-CZ" sz="2200" i="1" dirty="0" err="1"/>
              <a:t>Social</a:t>
            </a:r>
            <a:r>
              <a:rPr lang="cs-CZ" sz="2200" i="1" dirty="0"/>
              <a:t> media marketing: a </a:t>
            </a:r>
            <a:r>
              <a:rPr lang="cs-CZ" sz="2200" i="1" dirty="0" err="1"/>
              <a:t>strategic</a:t>
            </a:r>
            <a:r>
              <a:rPr lang="cs-CZ" sz="2200" i="1" dirty="0"/>
              <a:t> </a:t>
            </a:r>
            <a:r>
              <a:rPr lang="cs-CZ" sz="2200" i="1" dirty="0" err="1"/>
              <a:t>approach</a:t>
            </a:r>
            <a:r>
              <a:rPr lang="cs-CZ" sz="2200" dirty="0"/>
              <a:t>. Second </a:t>
            </a:r>
            <a:r>
              <a:rPr lang="cs-CZ" sz="2200" dirty="0" err="1"/>
              <a:t>edition</a:t>
            </a:r>
            <a:r>
              <a:rPr lang="cs-CZ" sz="2200" dirty="0"/>
              <a:t>. Boston: </a:t>
            </a:r>
            <a:r>
              <a:rPr lang="cs-CZ" sz="2200" dirty="0" err="1"/>
              <a:t>Cengage</a:t>
            </a:r>
            <a:r>
              <a:rPr lang="cs-CZ" sz="2200" dirty="0"/>
              <a:t> </a:t>
            </a:r>
            <a:r>
              <a:rPr lang="cs-CZ" sz="2200" dirty="0" err="1"/>
              <a:t>Learning</a:t>
            </a:r>
            <a:r>
              <a:rPr lang="cs-CZ" sz="2200" dirty="0"/>
              <a:t>, [2017]. ISBN 978-1-305-50275-8</a:t>
            </a:r>
            <a:r>
              <a:rPr lang="cs-CZ" sz="2200" dirty="0" smtClean="0"/>
              <a:t>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cs-CZ" altLang="cs-CZ" sz="2600" b="1" i="1" u="none" strike="noStrike" kern="120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cs-CZ" altLang="cs-CZ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 další vyhledávání můžeme: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600" b="0" i="1" u="none" strike="noStrike" kern="120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cs-CZ" altLang="cs-CZ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1) Sledovat odkazy z použité literatury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cs-CZ" altLang="cs-CZ" sz="2600" b="0" i="1" u="none" strike="noStrike" kern="120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cs-CZ" altLang="cs-CZ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2) Zvolit si některého z odborníků na tuto problematiku a sledovat jeho dílo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600" b="0" i="0" u="none" strike="noStrike" kern="120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32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1385888"/>
            <a:ext cx="7777162" cy="5472112"/>
          </a:xfrm>
        </p:spPr>
        <p:txBody>
          <a:bodyPr/>
          <a:lstStyle/>
          <a:p>
            <a:pPr eaLnBrk="1" hangingPunct="1">
              <a:lnSpc>
                <a:spcPct val="200000"/>
              </a:lnSpc>
              <a:spcBef>
                <a:spcPct val="30000"/>
              </a:spcBef>
              <a:buFontTx/>
              <a:buNone/>
            </a:pPr>
            <a:endParaRPr lang="cs-CZ" altLang="cs-CZ" i="1" smtClean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600" i="1" smtClean="0"/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cs-CZ" altLang="cs-CZ" sz="1800" smtClean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smtClean="0"/>
          </a:p>
        </p:txBody>
      </p:sp>
      <p:sp>
        <p:nvSpPr>
          <p:cNvPr id="9219" name="TextovéPole 5"/>
          <p:cNvSpPr txBox="1">
            <a:spLocks noChangeArrowheads="1"/>
          </p:cNvSpPr>
          <p:nvPr/>
        </p:nvSpPr>
        <p:spPr bwMode="auto">
          <a:xfrm>
            <a:off x="395288" y="1557338"/>
            <a:ext cx="7143750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Téma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Další specifikace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Výběr zdrojů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Průzkumová strategie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Vyhledávací postup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1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Technika vyhledávání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Vlastní vyhledávací proces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Hodnocení vyhledaných záznamů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Další operace</a:t>
            </a:r>
          </a:p>
        </p:txBody>
      </p:sp>
    </p:spTree>
    <p:extLst>
      <p:ext uri="{BB962C8B-B14F-4D97-AF65-F5344CB8AC3E}">
        <p14:creationId xmlns:p14="http://schemas.microsoft.com/office/powerpoint/2010/main" val="216495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196752"/>
            <a:ext cx="7777162" cy="648072"/>
          </a:xfrm>
        </p:spPr>
        <p:txBody>
          <a:bodyPr/>
          <a:lstStyle/>
          <a:p>
            <a:r>
              <a:rPr lang="cs-CZ" altLang="cs-CZ" sz="3200" dirty="0" smtClean="0"/>
              <a:t>6. Technika vyhledávání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2204864"/>
            <a:ext cx="7777162" cy="5040486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b="1" dirty="0" smtClean="0">
                <a:latin typeface="Calibri" panose="020F0502020204030204" pitchFamily="34" charset="0"/>
              </a:rPr>
              <a:t>Prohlížení (</a:t>
            </a:r>
            <a:r>
              <a:rPr lang="cs-CZ" altLang="cs-CZ" b="1" dirty="0" err="1" smtClean="0">
                <a:latin typeface="Calibri" panose="020F0502020204030204" pitchFamily="34" charset="0"/>
              </a:rPr>
              <a:t>browsing</a:t>
            </a:r>
            <a:r>
              <a:rPr lang="cs-CZ" altLang="cs-CZ" b="1" dirty="0" smtClean="0">
                <a:latin typeface="Calibri" panose="020F0502020204030204" pitchFamily="34" charset="0"/>
              </a:rPr>
              <a:t>)</a:t>
            </a:r>
          </a:p>
          <a:p>
            <a:pPr eaLnBrk="1" hangingPunct="1">
              <a:buFontTx/>
              <a:buNone/>
            </a:pPr>
            <a:endParaRPr lang="cs-CZ" altLang="cs-CZ" b="1" dirty="0" smtClean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b="1" dirty="0" smtClean="0">
                <a:latin typeface="Calibri" panose="020F0502020204030204" pitchFamily="34" charset="0"/>
              </a:rPr>
              <a:t>Vyhledávání (</a:t>
            </a:r>
            <a:r>
              <a:rPr lang="cs-CZ" altLang="cs-CZ" b="1" dirty="0" err="1" smtClean="0">
                <a:latin typeface="Calibri" panose="020F0502020204030204" pitchFamily="34" charset="0"/>
              </a:rPr>
              <a:t>searching</a:t>
            </a:r>
            <a:r>
              <a:rPr lang="cs-CZ" altLang="cs-CZ" b="1" dirty="0" smtClean="0">
                <a:latin typeface="Calibri" panose="020F0502020204030204" pitchFamily="34" charset="0"/>
              </a:rPr>
              <a:t>)</a:t>
            </a:r>
          </a:p>
          <a:p>
            <a:pPr lvl="1"/>
            <a:r>
              <a:rPr lang="cs-CZ" altLang="cs-CZ" dirty="0" smtClean="0">
                <a:latin typeface="Calibri" panose="020F0502020204030204" pitchFamily="34" charset="0"/>
              </a:rPr>
              <a:t>jednoduché</a:t>
            </a:r>
          </a:p>
          <a:p>
            <a:pPr lvl="1"/>
            <a:r>
              <a:rPr lang="cs-CZ" altLang="cs-CZ" dirty="0" smtClean="0">
                <a:latin typeface="Calibri" panose="020F0502020204030204" pitchFamily="34" charset="0"/>
              </a:rPr>
              <a:t>pokročilé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2800" dirty="0" smtClean="0"/>
          </a:p>
          <a:p>
            <a:pPr lvl="1"/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92803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1385888"/>
            <a:ext cx="7777162" cy="5472112"/>
          </a:xfrm>
        </p:spPr>
        <p:txBody>
          <a:bodyPr/>
          <a:lstStyle/>
          <a:p>
            <a:pPr eaLnBrk="1" hangingPunct="1">
              <a:lnSpc>
                <a:spcPct val="200000"/>
              </a:lnSpc>
              <a:spcBef>
                <a:spcPct val="30000"/>
              </a:spcBef>
              <a:buFontTx/>
              <a:buNone/>
            </a:pPr>
            <a:endParaRPr lang="cs-CZ" altLang="cs-CZ" i="1" smtClean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600" i="1" smtClean="0"/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cs-CZ" altLang="cs-CZ" sz="1800" smtClean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smtClean="0"/>
          </a:p>
        </p:txBody>
      </p:sp>
      <p:sp>
        <p:nvSpPr>
          <p:cNvPr id="9219" name="TextovéPole 5"/>
          <p:cNvSpPr txBox="1">
            <a:spLocks noChangeArrowheads="1"/>
          </p:cNvSpPr>
          <p:nvPr/>
        </p:nvSpPr>
        <p:spPr bwMode="auto">
          <a:xfrm>
            <a:off x="395288" y="1385888"/>
            <a:ext cx="7858125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Téma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Další specifikace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Výběr zdrojů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Průzkumová strategie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Vyhledávací postup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Technika vyhledávání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1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Vlastní vyhledávací proces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Hodnocení vyhledaných záznamů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Další operace</a:t>
            </a:r>
          </a:p>
        </p:txBody>
      </p:sp>
    </p:spTree>
    <p:extLst>
      <p:ext uri="{BB962C8B-B14F-4D97-AF65-F5344CB8AC3E}">
        <p14:creationId xmlns:p14="http://schemas.microsoft.com/office/powerpoint/2010/main" val="56094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2060575"/>
            <a:ext cx="8455025" cy="62150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mtClean="0">
                <a:latin typeface="Calibri" panose="020F0502020204030204" pitchFamily="34" charset="0"/>
              </a:rPr>
              <a:t>Málokdy získáte relevantní záznamy po prvním vyhledávání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endParaRPr lang="cs-CZ" altLang="cs-CZ" smtClean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mtClean="0">
                <a:latin typeface="Calibri" panose="020F0502020204030204" pitchFamily="34" charset="0"/>
              </a:rPr>
              <a:t>Vždy je třeba rešeršní dotaz ladit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endParaRPr lang="cs-CZ" altLang="cs-CZ" smtClean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mtClean="0">
                <a:latin typeface="Calibri" panose="020F0502020204030204" pitchFamily="34" charset="0"/>
              </a:rPr>
              <a:t>Každý zdroj má vlastní pravidla vyhledávání a je třeba tomu uzpůsobit vyhledávací dotaz</a:t>
            </a:r>
          </a:p>
          <a:p>
            <a:pPr lvl="1"/>
            <a:endParaRPr lang="cs-CZ" altLang="cs-CZ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i="1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1500" b="1" i="1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b="1" i="1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800" smtClean="0"/>
          </a:p>
          <a:p>
            <a:pPr lvl="1"/>
            <a:endParaRPr lang="cs-CZ" altLang="cs-CZ" sz="280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smtClean="0"/>
          </a:p>
        </p:txBody>
      </p:sp>
      <p:sp>
        <p:nvSpPr>
          <p:cNvPr id="2" name="TextovéPole 1"/>
          <p:cNvSpPr txBox="1"/>
          <p:nvPr/>
        </p:nvSpPr>
        <p:spPr>
          <a:xfrm>
            <a:off x="395288" y="1196975"/>
            <a:ext cx="83534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7. Vlastní vyhledávací proces</a:t>
            </a:r>
          </a:p>
        </p:txBody>
      </p:sp>
    </p:spTree>
    <p:extLst>
      <p:ext uri="{BB962C8B-B14F-4D97-AF65-F5344CB8AC3E}">
        <p14:creationId xmlns:p14="http://schemas.microsoft.com/office/powerpoint/2010/main" val="37301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712200" cy="62150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b="1" smtClean="0">
                <a:latin typeface="Calibri" panose="020F0502020204030204" pitchFamily="34" charset="0"/>
              </a:rPr>
              <a:t>Máte-li málo výsledků vyhledávání:</a:t>
            </a:r>
          </a:p>
          <a:p>
            <a:pPr lvl="1"/>
            <a:r>
              <a:rPr lang="cs-CZ" altLang="cs-CZ" sz="2500" b="1" smtClean="0">
                <a:latin typeface="Calibri" panose="020F0502020204030204" pitchFamily="34" charset="0"/>
              </a:rPr>
              <a:t>Rozšiřte dotaz </a:t>
            </a:r>
            <a:r>
              <a:rPr lang="cs-CZ" altLang="cs-CZ" sz="2500" smtClean="0">
                <a:latin typeface="Calibri" panose="020F0502020204030204" pitchFamily="34" charset="0"/>
              </a:rPr>
              <a:t>– přidejte další klíčová sl.</a:t>
            </a:r>
            <a:endParaRPr lang="cs-CZ" altLang="cs-CZ" sz="2500" b="1" smtClean="0">
              <a:latin typeface="Calibri" panose="020F0502020204030204" pitchFamily="34" charset="0"/>
            </a:endParaRPr>
          </a:p>
          <a:p>
            <a:pPr lvl="1"/>
            <a:r>
              <a:rPr lang="cs-CZ" altLang="cs-CZ" sz="2500" b="1" smtClean="0">
                <a:latin typeface="Calibri" panose="020F0502020204030204" pitchFamily="34" charset="0"/>
              </a:rPr>
              <a:t>Zrušte omezení </a:t>
            </a:r>
            <a:r>
              <a:rPr lang="cs-CZ" altLang="cs-CZ" sz="2500" smtClean="0">
                <a:latin typeface="Calibri" panose="020F0502020204030204" pitchFamily="34" charset="0"/>
              </a:rPr>
              <a:t>(např. typ dokumentu, dílčí databáze, jenom slova v názvu apod.)</a:t>
            </a:r>
          </a:p>
          <a:p>
            <a:pPr lvl="1"/>
            <a:endParaRPr lang="cs-CZ" altLang="cs-CZ" smtClean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b="1" smtClean="0">
                <a:latin typeface="Calibri" panose="020F0502020204030204" pitchFamily="34" charset="0"/>
              </a:rPr>
              <a:t>Máte-li mnoho výsledků vyhledávání:</a:t>
            </a:r>
          </a:p>
          <a:p>
            <a:pPr lvl="1"/>
            <a:r>
              <a:rPr lang="cs-CZ" altLang="cs-CZ" sz="2500" b="1" smtClean="0">
                <a:latin typeface="Calibri" panose="020F0502020204030204" pitchFamily="34" charset="0"/>
              </a:rPr>
              <a:t>Zužte dotaz </a:t>
            </a:r>
            <a:r>
              <a:rPr lang="cs-CZ" altLang="cs-CZ" sz="2500" smtClean="0">
                <a:latin typeface="Calibri" panose="020F0502020204030204" pitchFamily="34" charset="0"/>
              </a:rPr>
              <a:t>– (snažte se lépe nadefinovat klíčová slova; konkretizovat; zaměřit se pouze na nějakou oblast apod.)</a:t>
            </a:r>
            <a:endParaRPr lang="cs-CZ" altLang="cs-CZ" sz="2500" b="1" smtClean="0">
              <a:latin typeface="Calibri" panose="020F0502020204030204" pitchFamily="34" charset="0"/>
            </a:endParaRPr>
          </a:p>
          <a:p>
            <a:pPr lvl="1"/>
            <a:r>
              <a:rPr lang="cs-CZ" altLang="cs-CZ" sz="2500" b="1" smtClean="0">
                <a:latin typeface="Calibri" panose="020F0502020204030204" pitchFamily="34" charset="0"/>
              </a:rPr>
              <a:t>Přidejte omezení </a:t>
            </a:r>
            <a:r>
              <a:rPr lang="cs-CZ" altLang="cs-CZ" sz="2500" smtClean="0">
                <a:latin typeface="Calibri" panose="020F0502020204030204" pitchFamily="34" charset="0"/>
              </a:rPr>
              <a:t>(např. typ dokumentu, země, jenom slova v názvu apod.)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i="1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1500" b="1" i="1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b="1" i="1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800" smtClean="0"/>
          </a:p>
          <a:p>
            <a:pPr lvl="1"/>
            <a:endParaRPr lang="cs-CZ" altLang="cs-CZ" sz="280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smtClean="0"/>
          </a:p>
        </p:txBody>
      </p:sp>
    </p:spTree>
    <p:extLst>
      <p:ext uri="{BB962C8B-B14F-4D97-AF65-F5344CB8AC3E}">
        <p14:creationId xmlns:p14="http://schemas.microsoft.com/office/powerpoint/2010/main" val="171353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1385888"/>
            <a:ext cx="7777162" cy="5472112"/>
          </a:xfrm>
        </p:spPr>
        <p:txBody>
          <a:bodyPr/>
          <a:lstStyle/>
          <a:p>
            <a:pPr eaLnBrk="1" hangingPunct="1">
              <a:lnSpc>
                <a:spcPct val="200000"/>
              </a:lnSpc>
              <a:spcBef>
                <a:spcPct val="30000"/>
              </a:spcBef>
              <a:buFontTx/>
              <a:buNone/>
            </a:pPr>
            <a:endParaRPr lang="cs-CZ" altLang="cs-CZ" i="1" smtClean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600" i="1" smtClean="0"/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cs-CZ" altLang="cs-CZ" sz="1800" smtClean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smtClean="0"/>
          </a:p>
        </p:txBody>
      </p:sp>
      <p:sp>
        <p:nvSpPr>
          <p:cNvPr id="9219" name="TextovéPole 5"/>
          <p:cNvSpPr txBox="1">
            <a:spLocks noChangeArrowheads="1"/>
          </p:cNvSpPr>
          <p:nvPr/>
        </p:nvSpPr>
        <p:spPr bwMode="auto">
          <a:xfrm>
            <a:off x="395288" y="1700213"/>
            <a:ext cx="7143750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Téma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Další specifikace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Výběr zdrojů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Průzkumová strategie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Vyhledávací postup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Technika vyhledávání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Vlastní vyhledávací proces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Hodnocení vyhledaných záznamů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Další operace</a:t>
            </a:r>
          </a:p>
        </p:txBody>
      </p:sp>
    </p:spTree>
    <p:extLst>
      <p:ext uri="{BB962C8B-B14F-4D97-AF65-F5344CB8AC3E}">
        <p14:creationId xmlns:p14="http://schemas.microsoft.com/office/powerpoint/2010/main" val="297676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1385888"/>
            <a:ext cx="7777162" cy="5472112"/>
          </a:xfrm>
        </p:spPr>
        <p:txBody>
          <a:bodyPr/>
          <a:lstStyle/>
          <a:p>
            <a:pPr eaLnBrk="1" hangingPunct="1">
              <a:lnSpc>
                <a:spcPct val="200000"/>
              </a:lnSpc>
              <a:spcBef>
                <a:spcPct val="30000"/>
              </a:spcBef>
              <a:buFontTx/>
              <a:buNone/>
            </a:pPr>
            <a:endParaRPr lang="cs-CZ" altLang="cs-CZ" i="1" smtClean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600" i="1" smtClean="0"/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cs-CZ" altLang="cs-CZ" sz="1800" smtClean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smtClean="0"/>
          </a:p>
        </p:txBody>
      </p:sp>
      <p:sp>
        <p:nvSpPr>
          <p:cNvPr id="9219" name="TextovéPole 5"/>
          <p:cNvSpPr txBox="1">
            <a:spLocks noChangeArrowheads="1"/>
          </p:cNvSpPr>
          <p:nvPr/>
        </p:nvSpPr>
        <p:spPr bwMode="auto">
          <a:xfrm>
            <a:off x="395288" y="1385888"/>
            <a:ext cx="7858125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Téma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Další specifikace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Výběr zdrojů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Průzkumová strategie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Vyhledávací postup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Technika vyhledávání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Vlastní vyhledávací proces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1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Hodnocení vyhledaných záznamů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Další operace</a:t>
            </a:r>
          </a:p>
        </p:txBody>
      </p:sp>
    </p:spTree>
    <p:extLst>
      <p:ext uri="{BB962C8B-B14F-4D97-AF65-F5344CB8AC3E}">
        <p14:creationId xmlns:p14="http://schemas.microsoft.com/office/powerpoint/2010/main" val="413218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060575"/>
            <a:ext cx="7777162" cy="6215063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cs-CZ" altLang="cs-CZ" smtClean="0">
                <a:latin typeface="Calibri" panose="020F0502020204030204" pitchFamily="34" charset="0"/>
              </a:rPr>
              <a:t>relevance</a:t>
            </a:r>
          </a:p>
          <a:p>
            <a:pPr eaLnBrk="1" hangingPunct="1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cs-CZ" altLang="cs-CZ" smtClean="0">
                <a:latin typeface="Calibri" panose="020F0502020204030204" pitchFamily="34" charset="0"/>
              </a:rPr>
              <a:t>důvěryhodnost zdroje</a:t>
            </a:r>
          </a:p>
          <a:p>
            <a:pPr lvl="1">
              <a:spcBef>
                <a:spcPct val="40000"/>
              </a:spcBef>
            </a:pPr>
            <a:r>
              <a:rPr lang="cs-CZ" altLang="cs-CZ" smtClean="0">
                <a:latin typeface="Calibri" panose="020F0502020204030204" pitchFamily="34" charset="0"/>
              </a:rPr>
              <a:t>jména autorů, instituce, kontakty na správce…</a:t>
            </a:r>
          </a:p>
          <a:p>
            <a:pPr eaLnBrk="1" hangingPunct="1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cs-CZ" altLang="cs-CZ" smtClean="0">
                <a:latin typeface="Calibri" panose="020F0502020204030204" pitchFamily="34" charset="0"/>
              </a:rPr>
              <a:t>pravidelná aktualizace</a:t>
            </a:r>
          </a:p>
          <a:p>
            <a:pPr eaLnBrk="1" hangingPunct="1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cs-CZ" altLang="cs-CZ" smtClean="0">
                <a:latin typeface="Calibri" panose="020F0502020204030204" pitchFamily="34" charset="0"/>
              </a:rPr>
              <a:t>odbornost</a:t>
            </a:r>
          </a:p>
          <a:p>
            <a:pPr eaLnBrk="1" hangingPunct="1">
              <a:spcBef>
                <a:spcPct val="40000"/>
              </a:spcBef>
              <a:buFontTx/>
              <a:buNone/>
            </a:pPr>
            <a:endParaRPr lang="cs-CZ" altLang="cs-CZ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i="1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1500" b="1" i="1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b="1" i="1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800" smtClean="0"/>
          </a:p>
          <a:p>
            <a:pPr lvl="1"/>
            <a:endParaRPr lang="cs-CZ" altLang="cs-CZ" sz="280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smtClean="0"/>
          </a:p>
        </p:txBody>
      </p:sp>
      <p:sp>
        <p:nvSpPr>
          <p:cNvPr id="49155" name="TextovéPole 2"/>
          <p:cNvSpPr txBox="1">
            <a:spLocks noChangeArrowheads="1"/>
          </p:cNvSpPr>
          <p:nvPr/>
        </p:nvSpPr>
        <p:spPr bwMode="auto">
          <a:xfrm>
            <a:off x="427038" y="1052513"/>
            <a:ext cx="7858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8. Hodnocení vyhledaných záznamů</a:t>
            </a:r>
            <a:endParaRPr kumimoji="0" lang="cs-CZ" altLang="cs-CZ" sz="3200" b="0" i="0" u="none" strike="noStrike" kern="1200" cap="none" spc="0" normalizeH="0" baseline="0" noProof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74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1385888"/>
            <a:ext cx="7777162" cy="5472112"/>
          </a:xfrm>
        </p:spPr>
        <p:txBody>
          <a:bodyPr/>
          <a:lstStyle/>
          <a:p>
            <a:pPr eaLnBrk="1" hangingPunct="1">
              <a:lnSpc>
                <a:spcPct val="200000"/>
              </a:lnSpc>
              <a:spcBef>
                <a:spcPct val="30000"/>
              </a:spcBef>
              <a:buFontTx/>
              <a:buNone/>
            </a:pPr>
            <a:endParaRPr lang="cs-CZ" altLang="cs-CZ" i="1" smtClean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600" i="1" smtClean="0"/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cs-CZ" altLang="cs-CZ" sz="1800" smtClean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smtClean="0"/>
          </a:p>
        </p:txBody>
      </p:sp>
      <p:sp>
        <p:nvSpPr>
          <p:cNvPr id="9219" name="TextovéPole 5"/>
          <p:cNvSpPr txBox="1">
            <a:spLocks noChangeArrowheads="1"/>
          </p:cNvSpPr>
          <p:nvPr/>
        </p:nvSpPr>
        <p:spPr bwMode="auto">
          <a:xfrm>
            <a:off x="468313" y="1484313"/>
            <a:ext cx="7858125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Téma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Další specifikace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Výběr zdrojů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Průzkumová strategie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Vyhledávací postup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Technika vyhledávání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Vlastní vyhledávací proces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Hodnocení vyhledaných záznamů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1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Další operace</a:t>
            </a:r>
          </a:p>
        </p:txBody>
      </p:sp>
    </p:spTree>
    <p:extLst>
      <p:ext uri="{BB962C8B-B14F-4D97-AF65-F5344CB8AC3E}">
        <p14:creationId xmlns:p14="http://schemas.microsoft.com/office/powerpoint/2010/main" val="428396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4813" y="1989138"/>
            <a:ext cx="7777162" cy="62150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cs-CZ" altLang="cs-CZ" dirty="0" smtClean="0">
                <a:latin typeface="Calibri" panose="020F0502020204030204" pitchFamily="34" charset="0"/>
              </a:rPr>
              <a:t>tisk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cs-CZ" altLang="cs-CZ" dirty="0" smtClean="0">
                <a:latin typeface="Calibri" panose="020F0502020204030204" pitchFamily="34" charset="0"/>
              </a:rPr>
              <a:t>uložení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cs-CZ" altLang="cs-CZ" dirty="0" smtClean="0">
                <a:latin typeface="Calibri" panose="020F0502020204030204" pitchFamily="34" charset="0"/>
              </a:rPr>
              <a:t>export do citačního </a:t>
            </a:r>
            <a:r>
              <a:rPr lang="cs-CZ" altLang="cs-CZ" dirty="0" err="1" smtClean="0">
                <a:latin typeface="Calibri" panose="020F0502020204030204" pitchFamily="34" charset="0"/>
              </a:rPr>
              <a:t>manageru</a:t>
            </a:r>
            <a:r>
              <a:rPr lang="cs-CZ" altLang="cs-CZ" dirty="0" smtClean="0">
                <a:latin typeface="Calibri" panose="020F0502020204030204" pitchFamily="34" charset="0"/>
              </a:rPr>
              <a:t> (např. </a:t>
            </a:r>
            <a:r>
              <a:rPr lang="cs-CZ" altLang="cs-CZ" dirty="0" err="1" smtClean="0">
                <a:latin typeface="Calibri" panose="020F0502020204030204" pitchFamily="34" charset="0"/>
                <a:hlinkClick r:id="rId3"/>
              </a:rPr>
              <a:t>EndNote</a:t>
            </a:r>
            <a:r>
              <a:rPr lang="cs-CZ" altLang="cs-CZ" dirty="0" smtClean="0">
                <a:latin typeface="Calibri" panose="020F0502020204030204" pitchFamily="34" charset="0"/>
                <a:hlinkClick r:id="rId3"/>
              </a:rPr>
              <a:t> Web,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 err="1" smtClean="0">
                <a:latin typeface="Calibri" panose="020F0502020204030204" pitchFamily="34" charset="0"/>
                <a:hlinkClick r:id="rId4"/>
              </a:rPr>
              <a:t>Zotero</a:t>
            </a:r>
            <a:r>
              <a:rPr lang="cs-CZ" altLang="cs-CZ" dirty="0" smtClean="0">
                <a:latin typeface="Calibri" panose="020F0502020204030204" pitchFamily="34" charset="0"/>
                <a:hlinkClick r:id="rId4"/>
              </a:rPr>
              <a:t>,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 smtClean="0">
                <a:latin typeface="Calibri" panose="020F0502020204030204" pitchFamily="34" charset="0"/>
                <a:hlinkClick r:id="rId5"/>
              </a:rPr>
              <a:t>Citace.com)</a:t>
            </a:r>
            <a:endParaRPr lang="cs-CZ" altLang="cs-CZ" dirty="0" smtClean="0">
              <a:latin typeface="Calibri" panose="020F050202020403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cs-CZ" altLang="cs-CZ" dirty="0" smtClean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altLang="cs-CZ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altLang="cs-CZ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altLang="cs-CZ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altLang="cs-CZ" i="1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altLang="cs-CZ" sz="1500" b="1" i="1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altLang="cs-CZ" b="1" i="1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altLang="cs-CZ" sz="2800" dirty="0" smtClean="0"/>
          </a:p>
          <a:p>
            <a:pPr lvl="1">
              <a:defRPr/>
            </a:pPr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 smtClean="0"/>
          </a:p>
        </p:txBody>
      </p:sp>
      <p:sp>
        <p:nvSpPr>
          <p:cNvPr id="3" name="TextovéPole 2"/>
          <p:cNvSpPr txBox="1"/>
          <p:nvPr/>
        </p:nvSpPr>
        <p:spPr>
          <a:xfrm>
            <a:off x="395288" y="1196975"/>
            <a:ext cx="77866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9. Další operace</a:t>
            </a:r>
          </a:p>
        </p:txBody>
      </p:sp>
    </p:spTree>
    <p:extLst>
      <p:ext uri="{BB962C8B-B14F-4D97-AF65-F5344CB8AC3E}">
        <p14:creationId xmlns:p14="http://schemas.microsoft.com/office/powerpoint/2010/main" val="302969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42938"/>
            <a:ext cx="8713788" cy="6215062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  <a:defRPr/>
            </a:pPr>
            <a:endParaRPr lang="cs-CZ" altLang="cs-CZ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sz="2500" dirty="0" smtClean="0"/>
              <a:t>Téma</a:t>
            </a:r>
            <a:endParaRPr lang="cs-CZ" altLang="cs-CZ" sz="2500" dirty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sz="2500" dirty="0"/>
              <a:t>Klíčová slova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sz="2500" dirty="0"/>
              <a:t>Formulace vyhledávacího dotazu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sz="2500" dirty="0"/>
              <a:t>Výběr vhodných zdrojů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sz="2500" dirty="0"/>
              <a:t>Vlastní vyhledávání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sz="2500" dirty="0"/>
              <a:t>Hodnocení vyhledaných záznamů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sz="2500" dirty="0"/>
              <a:t>Další </a:t>
            </a:r>
            <a:r>
              <a:rPr lang="cs-CZ" altLang="cs-CZ" sz="2500" dirty="0" smtClean="0"/>
              <a:t>operace</a:t>
            </a:r>
          </a:p>
          <a:p>
            <a:pPr marL="0" indent="0">
              <a:buFontTx/>
              <a:buNone/>
              <a:defRPr/>
            </a:pPr>
            <a:endParaRPr lang="cs-CZ" altLang="cs-CZ" sz="2500" b="1" i="1" dirty="0" smtClean="0"/>
          </a:p>
          <a:p>
            <a:pPr marL="0" indent="0">
              <a:buFontTx/>
              <a:buNone/>
              <a:defRPr/>
            </a:pPr>
            <a:endParaRPr lang="cs-CZ" altLang="cs-CZ" sz="2500" b="1" i="1" dirty="0"/>
          </a:p>
          <a:p>
            <a:pPr marL="0" indent="0">
              <a:buFontTx/>
              <a:buNone/>
              <a:defRPr/>
            </a:pPr>
            <a:endParaRPr lang="cs-CZ" altLang="cs-CZ" sz="2500" b="1" i="1" dirty="0" smtClean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sz="2500" b="1" i="1" dirty="0" smtClean="0"/>
              <a:t>Pište </a:t>
            </a:r>
            <a:r>
              <a:rPr lang="cs-CZ" altLang="cs-CZ" sz="2500" b="1" i="1" dirty="0"/>
              <a:t>si poznámky! </a:t>
            </a:r>
            <a:r>
              <a:rPr lang="cs-CZ" altLang="cs-CZ" sz="2500" i="1" dirty="0"/>
              <a:t>Budete vědět, které zdroje jste již prohledali, jakou formu dotazu jste použili, jaká klíčová slova jste přidávali apod</a:t>
            </a:r>
            <a:r>
              <a:rPr lang="cs-CZ" altLang="cs-CZ" sz="2500" i="1" dirty="0" smtClean="0"/>
              <a:t>.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sz="2500" b="1" i="1" dirty="0"/>
              <a:t>Usnadněte si práci a používejte citační </a:t>
            </a:r>
            <a:r>
              <a:rPr lang="cs-CZ" altLang="cs-CZ" sz="2500" b="1" i="1" dirty="0" err="1"/>
              <a:t>managery</a:t>
            </a:r>
            <a:endParaRPr lang="cs-CZ" altLang="cs-CZ" sz="2500" i="1" dirty="0"/>
          </a:p>
          <a:p>
            <a:pPr marL="0" indent="0">
              <a:buFontTx/>
              <a:buNone/>
              <a:defRPr/>
            </a:pPr>
            <a:endParaRPr lang="cs-CZ" altLang="cs-CZ" sz="2400" i="1" dirty="0"/>
          </a:p>
          <a:p>
            <a:pPr marL="0" indent="0">
              <a:buFontTx/>
              <a:buNone/>
              <a:defRPr/>
            </a:pPr>
            <a:endParaRPr lang="cs-CZ" altLang="cs-CZ" sz="2500" dirty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altLang="cs-CZ" b="1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altLang="cs-CZ" i="1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altLang="cs-CZ" sz="1500" b="1" i="1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altLang="cs-CZ" b="1" i="1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altLang="cs-CZ" sz="2800" dirty="0" smtClean="0"/>
          </a:p>
          <a:p>
            <a:pPr lvl="1">
              <a:defRPr/>
            </a:pPr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 smtClean="0"/>
          </a:p>
        </p:txBody>
      </p:sp>
      <p:sp>
        <p:nvSpPr>
          <p:cNvPr id="4" name="Výbuch 1 3"/>
          <p:cNvSpPr/>
          <p:nvPr/>
        </p:nvSpPr>
        <p:spPr>
          <a:xfrm>
            <a:off x="323850" y="3862388"/>
            <a:ext cx="1714500" cy="1000125"/>
          </a:xfrm>
          <a:prstGeom prst="irregularSeal1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4276" name="TextovéPole 1"/>
          <p:cNvSpPr txBox="1">
            <a:spLocks noChangeArrowheads="1"/>
          </p:cNvSpPr>
          <p:nvPr/>
        </p:nvSpPr>
        <p:spPr bwMode="auto">
          <a:xfrm>
            <a:off x="820738" y="4176713"/>
            <a:ext cx="720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TIPY</a:t>
            </a:r>
          </a:p>
        </p:txBody>
      </p:sp>
    </p:spTree>
    <p:extLst>
      <p:ext uri="{BB962C8B-B14F-4D97-AF65-F5344CB8AC3E}">
        <p14:creationId xmlns:p14="http://schemas.microsoft.com/office/powerpoint/2010/main" val="10472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23850" y="1628775"/>
            <a:ext cx="8281988" cy="2881313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chemeClr val="bg1"/>
                </a:solidFill>
              </a:rPr>
              <a:t>Licencované zdroje</a:t>
            </a:r>
            <a:endParaRPr lang="uk-UA" altLang="cs-CZ" sz="72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85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781300"/>
            <a:ext cx="7777162" cy="4572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altLang="cs-CZ" b="1" dirty="0" err="1" smtClean="0">
                <a:latin typeface="Calibri" panose="020F0502020204030204" pitchFamily="34" charset="0"/>
              </a:rPr>
              <a:t>Anopress</a:t>
            </a:r>
            <a:r>
              <a:rPr lang="en-US" altLang="cs-CZ" b="1" dirty="0" smtClean="0">
                <a:latin typeface="Calibri" panose="020F0502020204030204" pitchFamily="34" charset="0"/>
              </a:rPr>
              <a:t> Monitoring Online</a:t>
            </a:r>
            <a:endParaRPr lang="cs-CZ" altLang="cs-CZ" b="1" dirty="0" smtClean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cs-CZ" altLang="cs-CZ" b="1" dirty="0" smtClean="0">
                <a:latin typeface="Calibri" panose="020F0502020204030204" pitchFamily="34" charset="0"/>
              </a:rPr>
              <a:t>Newton Media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cs-CZ" altLang="cs-CZ" b="1" dirty="0" err="1" smtClean="0">
                <a:latin typeface="Calibri" panose="020F0502020204030204" pitchFamily="34" charset="0"/>
              </a:rPr>
              <a:t>Press</a:t>
            </a:r>
            <a:r>
              <a:rPr lang="cs-CZ" altLang="cs-CZ" b="1" dirty="0" smtClean="0">
                <a:latin typeface="Calibri" panose="020F0502020204030204" pitchFamily="34" charset="0"/>
              </a:rPr>
              <a:t> </a:t>
            </a:r>
            <a:r>
              <a:rPr lang="cs-CZ" altLang="cs-CZ" b="1" dirty="0" err="1" smtClean="0">
                <a:latin typeface="Calibri" panose="020F0502020204030204" pitchFamily="34" charset="0"/>
              </a:rPr>
              <a:t>Reader</a:t>
            </a:r>
            <a:endParaRPr lang="cs-CZ" altLang="cs-CZ" b="1" dirty="0" smtClean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altLang="cs-CZ" b="1" dirty="0" smtClean="0">
                <a:latin typeface="Calibri" panose="020F0502020204030204" pitchFamily="34" charset="0"/>
              </a:rPr>
              <a:t>Sage Journals Online</a:t>
            </a:r>
            <a:endParaRPr lang="cs-CZ" altLang="cs-CZ" b="1" dirty="0" smtClean="0">
              <a:latin typeface="Calibri" panose="020F050202020403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cs-CZ" altLang="cs-CZ" b="1" dirty="0" smtClean="0">
              <a:latin typeface="Calibri" panose="020F050202020403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cs-CZ" altLang="cs-CZ" b="1" dirty="0"/>
          </a:p>
          <a:p>
            <a:pPr eaLnBrk="1" hangingPunct="1">
              <a:buFontTx/>
              <a:buNone/>
              <a:defRPr/>
            </a:pPr>
            <a:endParaRPr lang="cs-CZ" altLang="cs-CZ" b="1" dirty="0" smtClean="0"/>
          </a:p>
          <a:p>
            <a:pPr eaLnBrk="1" hangingPunct="1">
              <a:buFontTx/>
              <a:buNone/>
              <a:defRPr/>
            </a:pPr>
            <a:r>
              <a:rPr lang="cs-CZ" altLang="cs-CZ" sz="2400" b="1" i="1" dirty="0" smtClean="0"/>
              <a:t>                  </a:t>
            </a: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buFontTx/>
              <a:buNone/>
              <a:defRPr/>
            </a:pPr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 smtClean="0"/>
          </a:p>
        </p:txBody>
      </p:sp>
      <p:sp>
        <p:nvSpPr>
          <p:cNvPr id="57347" name="Text Box 8"/>
          <p:cNvSpPr txBox="1">
            <a:spLocks noChangeArrowheads="1"/>
          </p:cNvSpPr>
          <p:nvPr/>
        </p:nvSpPr>
        <p:spPr bwMode="auto">
          <a:xfrm>
            <a:off x="434975" y="1196975"/>
            <a:ext cx="76327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Praktické ukázky vyhledávání v databázích</a:t>
            </a:r>
          </a:p>
        </p:txBody>
      </p:sp>
    </p:spTree>
    <p:extLst>
      <p:ext uri="{BB962C8B-B14F-4D97-AF65-F5344CB8AC3E}">
        <p14:creationId xmlns:p14="http://schemas.microsoft.com/office/powerpoint/2010/main" val="413546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446" y="1800890"/>
            <a:ext cx="8719873" cy="4572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I</a:t>
            </a:r>
            <a:r>
              <a:rPr lang="cs-CZ" sz="2400" dirty="0" smtClean="0"/>
              <a:t>nformace </a:t>
            </a:r>
            <a:r>
              <a:rPr lang="cs-CZ" sz="2400" dirty="0"/>
              <a:t>z </a:t>
            </a:r>
            <a:r>
              <a:rPr lang="cs-CZ" sz="2400" b="1" dirty="0"/>
              <a:t>českých </a:t>
            </a:r>
            <a:r>
              <a:rPr lang="cs-CZ" sz="2400" b="1" dirty="0" smtClean="0"/>
              <a:t>médií</a:t>
            </a:r>
            <a:r>
              <a:rPr lang="cs-CZ" sz="2400" dirty="0" smtClean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R</a:t>
            </a:r>
            <a:r>
              <a:rPr lang="cs-CZ" sz="2400" dirty="0" smtClean="0"/>
              <a:t>etrospektiva do </a:t>
            </a:r>
            <a:r>
              <a:rPr lang="cs-CZ" sz="2400" b="1" dirty="0" smtClean="0"/>
              <a:t>1996 </a:t>
            </a:r>
            <a:r>
              <a:rPr lang="cs-CZ" sz="2400" dirty="0" smtClean="0"/>
              <a:t>(dle typu dokumentu)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 smtClean="0"/>
              <a:t>Obsahuje</a:t>
            </a:r>
            <a:r>
              <a:rPr lang="cs-CZ" sz="2400" dirty="0"/>
              <a:t>:</a:t>
            </a:r>
          </a:p>
          <a:p>
            <a:pPr lvl="1"/>
            <a:r>
              <a:rPr lang="cs-CZ" sz="1800" b="1" dirty="0"/>
              <a:t>noviny</a:t>
            </a:r>
            <a:r>
              <a:rPr lang="cs-CZ" sz="1800" dirty="0"/>
              <a:t> </a:t>
            </a:r>
            <a:endParaRPr lang="cs-CZ" sz="1800" dirty="0" smtClean="0"/>
          </a:p>
          <a:p>
            <a:pPr lvl="1"/>
            <a:r>
              <a:rPr lang="cs-CZ" sz="1800" b="1" dirty="0" smtClean="0"/>
              <a:t>časopisy</a:t>
            </a:r>
            <a:r>
              <a:rPr lang="cs-CZ" sz="1800" dirty="0" smtClean="0"/>
              <a:t> </a:t>
            </a:r>
          </a:p>
          <a:p>
            <a:pPr lvl="1"/>
            <a:r>
              <a:rPr lang="cs-CZ" sz="1800" b="1" dirty="0" smtClean="0"/>
              <a:t>přepisy </a:t>
            </a:r>
            <a:r>
              <a:rPr lang="cs-CZ" sz="1800" b="1" dirty="0"/>
              <a:t>rozhlasového</a:t>
            </a:r>
            <a:r>
              <a:rPr lang="cs-CZ" sz="1800" dirty="0"/>
              <a:t> </a:t>
            </a:r>
            <a:r>
              <a:rPr lang="cs-CZ" sz="1800" dirty="0" smtClean="0"/>
              <a:t>a </a:t>
            </a:r>
            <a:r>
              <a:rPr lang="cs-CZ" sz="1800" b="1" dirty="0" smtClean="0"/>
              <a:t>TV </a:t>
            </a:r>
            <a:r>
              <a:rPr lang="cs-CZ" sz="1800" b="1" dirty="0"/>
              <a:t>vysílání</a:t>
            </a:r>
            <a:r>
              <a:rPr lang="cs-CZ" sz="1800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 smtClean="0"/>
              <a:t>Databáze </a:t>
            </a:r>
            <a:r>
              <a:rPr lang="cs-CZ" sz="2400" dirty="0"/>
              <a:t>umožňuje:</a:t>
            </a:r>
          </a:p>
          <a:p>
            <a:pPr lvl="1"/>
            <a:r>
              <a:rPr lang="cs-CZ" sz="1800" dirty="0" smtClean="0"/>
              <a:t>grafické </a:t>
            </a:r>
            <a:r>
              <a:rPr lang="cs-CZ" sz="1800" dirty="0"/>
              <a:t>výstupy on-line</a:t>
            </a:r>
          </a:p>
          <a:p>
            <a:pPr lvl="1"/>
            <a:r>
              <a:rPr lang="cs-CZ" sz="1800" dirty="0" smtClean="0"/>
              <a:t>ukládání </a:t>
            </a:r>
            <a:r>
              <a:rPr lang="cs-CZ" sz="1800" dirty="0" err="1" smtClean="0"/>
              <a:t>vyhl</a:t>
            </a:r>
            <a:r>
              <a:rPr lang="cs-CZ" sz="1800" dirty="0" smtClean="0"/>
              <a:t>. dokumentů do schránek</a:t>
            </a:r>
            <a:endParaRPr lang="cs-CZ" sz="1800" dirty="0"/>
          </a:p>
          <a:p>
            <a:pPr lvl="1"/>
            <a:r>
              <a:rPr lang="cs-CZ" sz="1800" dirty="0" smtClean="0"/>
              <a:t>správu </a:t>
            </a:r>
            <a:r>
              <a:rPr lang="cs-CZ" sz="1800" dirty="0" err="1" smtClean="0"/>
              <a:t>vyhl</a:t>
            </a:r>
            <a:r>
              <a:rPr lang="cs-CZ" sz="1800" dirty="0" smtClean="0"/>
              <a:t>. dokumentů </a:t>
            </a:r>
            <a:r>
              <a:rPr lang="cs-CZ" sz="1800" dirty="0"/>
              <a:t>v analytickém softwaru ISA</a:t>
            </a:r>
          </a:p>
          <a:p>
            <a:pPr lvl="1"/>
            <a:r>
              <a:rPr lang="cs-CZ" sz="1800" dirty="0" smtClean="0"/>
              <a:t>export </a:t>
            </a:r>
            <a:r>
              <a:rPr lang="cs-CZ" sz="1800" dirty="0"/>
              <a:t>vybraných článků z </a:t>
            </a:r>
            <a:r>
              <a:rPr lang="cs-CZ" sz="1800" dirty="0" smtClean="0"/>
              <a:t>databáze, </a:t>
            </a:r>
            <a:r>
              <a:rPr lang="cs-CZ" sz="1800" dirty="0"/>
              <a:t>zasílání </a:t>
            </a:r>
            <a:r>
              <a:rPr lang="cs-CZ" sz="1800" dirty="0" smtClean="0"/>
              <a:t>e-mailem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b="1" dirty="0" smtClean="0"/>
              <a:t>Měsíční limit pro MU</a:t>
            </a:r>
            <a:endParaRPr lang="cs-CZ" sz="2400" b="1" dirty="0"/>
          </a:p>
          <a:p>
            <a:pPr marL="0" indent="0" eaLnBrk="1" hangingPunct="1">
              <a:buFontTx/>
              <a:buNone/>
              <a:defRPr/>
            </a:pPr>
            <a:endParaRPr lang="cs-CZ" altLang="cs-CZ" b="1" dirty="0" smtClean="0">
              <a:latin typeface="Calibri" panose="020F050202020403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cs-CZ" altLang="cs-CZ" b="1" dirty="0"/>
          </a:p>
          <a:p>
            <a:pPr eaLnBrk="1" hangingPunct="1">
              <a:buFontTx/>
              <a:buNone/>
              <a:defRPr/>
            </a:pPr>
            <a:endParaRPr lang="cs-CZ" altLang="cs-CZ" b="1" dirty="0" smtClean="0"/>
          </a:p>
          <a:p>
            <a:pPr eaLnBrk="1" hangingPunct="1">
              <a:buFontTx/>
              <a:buNone/>
              <a:defRPr/>
            </a:pPr>
            <a:r>
              <a:rPr lang="cs-CZ" altLang="cs-CZ" sz="2400" b="1" i="1" dirty="0" smtClean="0"/>
              <a:t>                  </a:t>
            </a: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buFontTx/>
              <a:buNone/>
              <a:defRPr/>
            </a:pPr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 smtClean="0"/>
          </a:p>
        </p:txBody>
      </p:sp>
      <p:sp>
        <p:nvSpPr>
          <p:cNvPr id="57347" name="Text Box 8"/>
          <p:cNvSpPr txBox="1">
            <a:spLocks noChangeArrowheads="1"/>
          </p:cNvSpPr>
          <p:nvPr/>
        </p:nvSpPr>
        <p:spPr bwMode="auto">
          <a:xfrm>
            <a:off x="342446" y="980728"/>
            <a:ext cx="7632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Anopress</a:t>
            </a:r>
            <a:r>
              <a:rPr kumimoji="0" lang="cs-CZ" alt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Monitoring Online</a:t>
            </a:r>
          </a:p>
        </p:txBody>
      </p:sp>
    </p:spTree>
    <p:extLst>
      <p:ext uri="{BB962C8B-B14F-4D97-AF65-F5344CB8AC3E}">
        <p14:creationId xmlns:p14="http://schemas.microsoft.com/office/powerpoint/2010/main" val="315505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3" y="0"/>
            <a:ext cx="7777162" cy="45720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cs-CZ" sz="2600" b="1" dirty="0" err="1" smtClean="0"/>
              <a:t>Anopress</a:t>
            </a:r>
            <a:r>
              <a:rPr lang="en-US" altLang="cs-CZ" sz="2600" b="1" dirty="0" smtClean="0"/>
              <a:t> </a:t>
            </a:r>
            <a:r>
              <a:rPr lang="cs-CZ" altLang="cs-CZ" sz="2600" b="1" dirty="0" smtClean="0"/>
              <a:t>- pokročilé vyhledávání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b="1" dirty="0"/>
          </a:p>
          <a:p>
            <a:pPr eaLnBrk="1" hangingPunct="1">
              <a:buFontTx/>
              <a:buNone/>
              <a:defRPr/>
            </a:pPr>
            <a:endParaRPr lang="cs-CZ" altLang="cs-CZ" b="1" dirty="0" smtClean="0"/>
          </a:p>
          <a:p>
            <a:pPr eaLnBrk="1" hangingPunct="1">
              <a:buFontTx/>
              <a:buNone/>
              <a:defRPr/>
            </a:pPr>
            <a:r>
              <a:rPr lang="cs-CZ" altLang="cs-CZ" sz="2400" b="1" i="1" dirty="0" smtClean="0"/>
              <a:t>                  </a:t>
            </a: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buFontTx/>
              <a:buNone/>
              <a:defRPr/>
            </a:pPr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 smtClean="0"/>
          </a:p>
        </p:txBody>
      </p:sp>
      <p:pic>
        <p:nvPicPr>
          <p:cNvPr id="58371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620713"/>
            <a:ext cx="9045575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68313" y="5589588"/>
            <a:ext cx="1223962" cy="2873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79388" y="1773238"/>
            <a:ext cx="1368425" cy="2873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419475" y="5949950"/>
            <a:ext cx="1223963" cy="28733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9213" y="3451225"/>
            <a:ext cx="1498600" cy="28733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8376" name="TextovéPole 3"/>
          <p:cNvSpPr txBox="1">
            <a:spLocks noChangeArrowheads="1"/>
          </p:cNvSpPr>
          <p:nvPr/>
        </p:nvSpPr>
        <p:spPr bwMode="auto">
          <a:xfrm>
            <a:off x="1979613" y="1916113"/>
            <a:ext cx="2952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Vyhledávací dotaz</a:t>
            </a:r>
          </a:p>
        </p:txBody>
      </p:sp>
      <p:sp>
        <p:nvSpPr>
          <p:cNvPr id="58377" name="TextovéPole 4"/>
          <p:cNvSpPr txBox="1">
            <a:spLocks noChangeArrowheads="1"/>
          </p:cNvSpPr>
          <p:nvPr/>
        </p:nvSpPr>
        <p:spPr bwMode="auto">
          <a:xfrm>
            <a:off x="4922838" y="3416300"/>
            <a:ext cx="1943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Vyhledávací parametry</a:t>
            </a:r>
          </a:p>
        </p:txBody>
      </p:sp>
      <p:cxnSp>
        <p:nvCxnSpPr>
          <p:cNvPr id="12" name="Přímá spojnice se šipkou 11"/>
          <p:cNvCxnSpPr/>
          <p:nvPr/>
        </p:nvCxnSpPr>
        <p:spPr>
          <a:xfrm flipH="1">
            <a:off x="1547813" y="3595688"/>
            <a:ext cx="337502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>
            <a:off x="1403350" y="4005263"/>
            <a:ext cx="3519488" cy="15065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4500563" y="4124325"/>
            <a:ext cx="1008062" cy="17256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23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3" y="0"/>
            <a:ext cx="7777162" cy="45720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cs-CZ" sz="2600" b="1" dirty="0" err="1" smtClean="0"/>
              <a:t>Anopress</a:t>
            </a:r>
            <a:r>
              <a:rPr lang="en-US" altLang="cs-CZ" sz="2600" b="1" dirty="0" smtClean="0"/>
              <a:t> </a:t>
            </a:r>
            <a:r>
              <a:rPr lang="cs-CZ" altLang="cs-CZ" sz="2600" b="1" dirty="0" smtClean="0"/>
              <a:t>– seznam výsledků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b="1" dirty="0"/>
          </a:p>
          <a:p>
            <a:pPr eaLnBrk="1" hangingPunct="1">
              <a:buFontTx/>
              <a:buNone/>
              <a:defRPr/>
            </a:pPr>
            <a:endParaRPr lang="cs-CZ" altLang="cs-CZ" b="1" dirty="0" smtClean="0"/>
          </a:p>
          <a:p>
            <a:pPr eaLnBrk="1" hangingPunct="1">
              <a:buFontTx/>
              <a:buNone/>
              <a:defRPr/>
            </a:pPr>
            <a:r>
              <a:rPr lang="cs-CZ" altLang="cs-CZ" sz="2400" b="1" i="1" dirty="0" smtClean="0"/>
              <a:t>                  </a:t>
            </a: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buFontTx/>
              <a:buNone/>
              <a:defRPr/>
            </a:pPr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 smtClean="0"/>
          </a:p>
        </p:txBody>
      </p:sp>
      <p:pic>
        <p:nvPicPr>
          <p:cNvPr id="59395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7713"/>
            <a:ext cx="9144000" cy="611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970338" y="2708275"/>
            <a:ext cx="5173662" cy="41497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9397" name="TextovéPole 3"/>
          <p:cNvSpPr txBox="1">
            <a:spLocks noChangeArrowheads="1"/>
          </p:cNvSpPr>
          <p:nvPr/>
        </p:nvSpPr>
        <p:spPr bwMode="auto">
          <a:xfrm>
            <a:off x="6732588" y="2708275"/>
            <a:ext cx="1871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Plný text článku</a:t>
            </a:r>
          </a:p>
        </p:txBody>
      </p:sp>
    </p:spTree>
    <p:extLst>
      <p:ext uri="{BB962C8B-B14F-4D97-AF65-F5344CB8AC3E}">
        <p14:creationId xmlns:p14="http://schemas.microsoft.com/office/powerpoint/2010/main" val="277770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25538"/>
            <a:ext cx="7777162" cy="508000"/>
          </a:xfrm>
        </p:spPr>
        <p:txBody>
          <a:bodyPr/>
          <a:lstStyle/>
          <a:p>
            <a:r>
              <a:rPr lang="cs-CZ" altLang="cs-CZ" sz="3200" smtClean="0"/>
              <a:t>1. Téma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275" y="1700213"/>
            <a:ext cx="7777163" cy="5472112"/>
          </a:xfrm>
        </p:spPr>
        <p:txBody>
          <a:bodyPr/>
          <a:lstStyle/>
          <a:p>
            <a:pPr eaLnBrk="1" hangingPunct="1">
              <a:lnSpc>
                <a:spcPct val="200000"/>
              </a:lnSpc>
              <a:spcBef>
                <a:spcPct val="30000"/>
              </a:spcBef>
              <a:buFontTx/>
              <a:buNone/>
            </a:pPr>
            <a:r>
              <a:rPr lang="cs-CZ" altLang="cs-CZ" smtClean="0">
                <a:solidFill>
                  <a:schemeClr val="tx2"/>
                </a:solidFill>
                <a:latin typeface="Calibri" panose="020F0502020204030204" pitchFamily="34" charset="0"/>
              </a:rPr>
              <a:t>1)</a:t>
            </a:r>
            <a:r>
              <a:rPr lang="cs-CZ" altLang="cs-CZ" smtClean="0">
                <a:solidFill>
                  <a:schemeClr val="tx2"/>
                </a:solidFill>
              </a:rPr>
              <a:t> </a:t>
            </a:r>
            <a:r>
              <a:rPr lang="cs-CZ" altLang="cs-CZ" smtClean="0">
                <a:latin typeface="Calibri" panose="020F0502020204030204" pitchFamily="34" charset="0"/>
              </a:rPr>
              <a:t>Zamyslete se o čem chcete psát</a:t>
            </a:r>
          </a:p>
          <a:p>
            <a:pPr lvl="1">
              <a:lnSpc>
                <a:spcPct val="80000"/>
              </a:lnSpc>
            </a:pPr>
            <a:r>
              <a:rPr lang="cs-CZ" altLang="cs-CZ" smtClean="0">
                <a:latin typeface="Calibri" panose="020F0502020204030204" pitchFamily="34" charset="0"/>
              </a:rPr>
              <a:t>je nutné mít dost informací o daném tématu (pokud se studiem problematiky začínáte, nebojte se využít učebnice, encyklopedie, radu vyučujícího apod.)</a:t>
            </a:r>
          </a:p>
          <a:p>
            <a:pPr eaLnBrk="1" hangingPunct="1">
              <a:lnSpc>
                <a:spcPct val="200000"/>
              </a:lnSpc>
              <a:spcBef>
                <a:spcPct val="30000"/>
              </a:spcBef>
              <a:buFontTx/>
              <a:buNone/>
            </a:pPr>
            <a:r>
              <a:rPr lang="cs-CZ" altLang="cs-CZ" smtClean="0">
                <a:latin typeface="Calibri" panose="020F0502020204030204" pitchFamily="34" charset="0"/>
              </a:rPr>
              <a:t>2) Zformulujte téma nebo problém</a:t>
            </a:r>
          </a:p>
          <a:p>
            <a:pPr lvl="1">
              <a:lnSpc>
                <a:spcPct val="80000"/>
              </a:lnSpc>
            </a:pPr>
            <a:r>
              <a:rPr lang="cs-CZ" altLang="cs-CZ" smtClean="0">
                <a:latin typeface="Calibri" panose="020F0502020204030204" pitchFamily="34" charset="0"/>
              </a:rPr>
              <a:t>Lze využít tzv. </a:t>
            </a:r>
            <a:r>
              <a:rPr lang="cs-CZ" altLang="cs-CZ" b="1" smtClean="0">
                <a:latin typeface="Calibri" panose="020F0502020204030204" pitchFamily="34" charset="0"/>
              </a:rPr>
              <a:t>myšlenkových map </a:t>
            </a:r>
            <a:r>
              <a:rPr lang="cs-CZ" altLang="cs-CZ" smtClean="0">
                <a:latin typeface="Calibri" panose="020F0502020204030204" pitchFamily="34" charset="0"/>
              </a:rPr>
              <a:t>– grafické znázornění tématu</a:t>
            </a:r>
          </a:p>
          <a:p>
            <a:pPr eaLnBrk="1" hangingPunct="1">
              <a:lnSpc>
                <a:spcPct val="200000"/>
              </a:lnSpc>
              <a:spcBef>
                <a:spcPct val="30000"/>
              </a:spcBef>
              <a:buFontTx/>
              <a:buNone/>
            </a:pPr>
            <a:endParaRPr lang="cs-CZ" altLang="cs-CZ" smtClean="0"/>
          </a:p>
          <a:p>
            <a:pPr eaLnBrk="1" hangingPunct="1">
              <a:lnSpc>
                <a:spcPct val="200000"/>
              </a:lnSpc>
              <a:spcBef>
                <a:spcPct val="30000"/>
              </a:spcBef>
              <a:buFontTx/>
              <a:buNone/>
            </a:pPr>
            <a:endParaRPr lang="cs-CZ" altLang="cs-CZ" smtClean="0"/>
          </a:p>
          <a:p>
            <a:pPr eaLnBrk="1" hangingPunct="1">
              <a:lnSpc>
                <a:spcPct val="200000"/>
              </a:lnSpc>
              <a:spcBef>
                <a:spcPct val="30000"/>
              </a:spcBef>
              <a:buFontTx/>
              <a:buNone/>
            </a:pPr>
            <a:endParaRPr lang="cs-CZ" altLang="cs-CZ" i="1" smtClean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600" i="1" smtClean="0"/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cs-CZ" altLang="cs-CZ" sz="1800" smtClean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smtClean="0"/>
          </a:p>
        </p:txBody>
      </p:sp>
      <p:pic>
        <p:nvPicPr>
          <p:cNvPr id="12292" name="Obrázek 10" descr="žárovk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0"/>
            <a:ext cx="15748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30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3" y="0"/>
            <a:ext cx="7777162" cy="45720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cs-CZ" sz="2600" b="1" dirty="0" err="1" smtClean="0"/>
              <a:t>Anopress</a:t>
            </a:r>
            <a:r>
              <a:rPr lang="en-US" altLang="cs-CZ" sz="2600" b="1" dirty="0" smtClean="0"/>
              <a:t> </a:t>
            </a:r>
            <a:r>
              <a:rPr lang="cs-CZ" altLang="cs-CZ" sz="2600" b="1" dirty="0" smtClean="0"/>
              <a:t>– uložení do profilu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b="1" dirty="0"/>
          </a:p>
          <a:p>
            <a:pPr eaLnBrk="1" hangingPunct="1">
              <a:buFontTx/>
              <a:buNone/>
              <a:defRPr/>
            </a:pPr>
            <a:endParaRPr lang="cs-CZ" altLang="cs-CZ" b="1" dirty="0" smtClean="0"/>
          </a:p>
          <a:p>
            <a:pPr eaLnBrk="1" hangingPunct="1">
              <a:buFontTx/>
              <a:buNone/>
              <a:defRPr/>
            </a:pPr>
            <a:r>
              <a:rPr lang="cs-CZ" altLang="cs-CZ" sz="2400" b="1" i="1" dirty="0" smtClean="0"/>
              <a:t>                  </a:t>
            </a: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buFontTx/>
              <a:buNone/>
              <a:defRPr/>
            </a:pPr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 smtClean="0"/>
          </a:p>
        </p:txBody>
      </p:sp>
      <p:pic>
        <p:nvPicPr>
          <p:cNvPr id="60419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47800"/>
            <a:ext cx="84963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763713" y="4221163"/>
            <a:ext cx="2592387" cy="11890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787900" y="5084763"/>
            <a:ext cx="2447925" cy="4318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74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3" y="0"/>
            <a:ext cx="7777162" cy="45720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cs-CZ" sz="2600" b="1" dirty="0" err="1" smtClean="0"/>
              <a:t>Anopress</a:t>
            </a:r>
            <a:r>
              <a:rPr lang="en-US" altLang="cs-CZ" sz="2600" b="1" dirty="0" smtClean="0"/>
              <a:t> </a:t>
            </a:r>
            <a:r>
              <a:rPr lang="cs-CZ" altLang="cs-CZ" sz="2600" b="1" dirty="0" smtClean="0"/>
              <a:t>– otevřený profil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b="1" dirty="0"/>
          </a:p>
          <a:p>
            <a:pPr eaLnBrk="1" hangingPunct="1">
              <a:buFontTx/>
              <a:buNone/>
              <a:defRPr/>
            </a:pPr>
            <a:endParaRPr lang="cs-CZ" altLang="cs-CZ" b="1" dirty="0" smtClean="0"/>
          </a:p>
          <a:p>
            <a:pPr eaLnBrk="1" hangingPunct="1">
              <a:buFontTx/>
              <a:buNone/>
              <a:defRPr/>
            </a:pPr>
            <a:r>
              <a:rPr lang="cs-CZ" altLang="cs-CZ" sz="2400" b="1" i="1" dirty="0" smtClean="0"/>
              <a:t>                  </a:t>
            </a: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buFontTx/>
              <a:buNone/>
              <a:defRPr/>
            </a:pPr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 smtClean="0"/>
          </a:p>
        </p:txBody>
      </p:sp>
      <p:pic>
        <p:nvPicPr>
          <p:cNvPr id="6144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4254500"/>
            <a:ext cx="72580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075"/>
            <a:ext cx="83153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5795963" y="2060575"/>
            <a:ext cx="863600" cy="2889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885950" y="4254500"/>
            <a:ext cx="7258050" cy="248761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10" name="Přímá spojnice se šipkou 9"/>
          <p:cNvCxnSpPr>
            <a:endCxn id="5" idx="3"/>
          </p:cNvCxnSpPr>
          <p:nvPr/>
        </p:nvCxnSpPr>
        <p:spPr>
          <a:xfrm flipH="1">
            <a:off x="6659563" y="2205038"/>
            <a:ext cx="72072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48" name="TextovéPole 11"/>
          <p:cNvSpPr txBox="1">
            <a:spLocks noChangeArrowheads="1"/>
          </p:cNvSpPr>
          <p:nvPr/>
        </p:nvSpPr>
        <p:spPr bwMode="auto">
          <a:xfrm>
            <a:off x="7451725" y="1916113"/>
            <a:ext cx="1584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4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vybraný profil</a:t>
            </a:r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1331913" y="5300663"/>
            <a:ext cx="55403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50" name="TextovéPole 14"/>
          <p:cNvSpPr txBox="1">
            <a:spLocks noChangeArrowheads="1"/>
          </p:cNvSpPr>
          <p:nvPr/>
        </p:nvSpPr>
        <p:spPr bwMode="auto">
          <a:xfrm>
            <a:off x="250825" y="4797425"/>
            <a:ext cx="1081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4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články v daném profilu</a:t>
            </a:r>
          </a:p>
        </p:txBody>
      </p:sp>
    </p:spTree>
    <p:extLst>
      <p:ext uri="{BB962C8B-B14F-4D97-AF65-F5344CB8AC3E}">
        <p14:creationId xmlns:p14="http://schemas.microsoft.com/office/powerpoint/2010/main" val="11305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88840"/>
            <a:ext cx="7757946" cy="4572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I</a:t>
            </a:r>
            <a:r>
              <a:rPr lang="cs-CZ" sz="2400" dirty="0" smtClean="0"/>
              <a:t>nformace ze </a:t>
            </a:r>
            <a:r>
              <a:rPr lang="cs-CZ" sz="2400" b="1" dirty="0" smtClean="0"/>
              <a:t>slovenských médií</a:t>
            </a:r>
            <a:r>
              <a:rPr lang="cs-CZ" sz="2400" dirty="0" smtClean="0"/>
              <a:t> </a:t>
            </a:r>
          </a:p>
          <a:p>
            <a:pPr>
              <a:spcBef>
                <a:spcPts val="1276"/>
              </a:spcBef>
              <a:buFont typeface="Wingdings" panose="05000000000000000000" pitchFamily="2" charset="2"/>
              <a:buChar char="q"/>
            </a:pPr>
            <a:r>
              <a:rPr lang="cs-CZ" sz="2400" dirty="0"/>
              <a:t>R</a:t>
            </a:r>
            <a:r>
              <a:rPr lang="cs-CZ" sz="2400" dirty="0" smtClean="0"/>
              <a:t>etrospektiva do </a:t>
            </a:r>
            <a:r>
              <a:rPr lang="cs-CZ" sz="2400" b="1" dirty="0" smtClean="0"/>
              <a:t>1998 </a:t>
            </a:r>
            <a:r>
              <a:rPr lang="cs-CZ" sz="2400" dirty="0" smtClean="0"/>
              <a:t>(dle typu dokumentu)</a:t>
            </a:r>
          </a:p>
          <a:p>
            <a:pPr>
              <a:spcBef>
                <a:spcPts val="1276"/>
              </a:spcBef>
              <a:buFont typeface="Wingdings" panose="05000000000000000000" pitchFamily="2" charset="2"/>
              <a:buChar char="q"/>
            </a:pPr>
            <a:r>
              <a:rPr lang="cs-CZ" sz="2400" dirty="0" smtClean="0"/>
              <a:t>Obsahuje</a:t>
            </a:r>
            <a:r>
              <a:rPr lang="cs-CZ" sz="2400" dirty="0"/>
              <a:t>:</a:t>
            </a:r>
          </a:p>
          <a:p>
            <a:pPr lvl="1"/>
            <a:r>
              <a:rPr lang="cs-CZ" sz="1800" b="1" dirty="0"/>
              <a:t>noviny</a:t>
            </a:r>
            <a:r>
              <a:rPr lang="cs-CZ" sz="1800" dirty="0"/>
              <a:t> </a:t>
            </a:r>
            <a:endParaRPr lang="cs-CZ" sz="1800" dirty="0" smtClean="0"/>
          </a:p>
          <a:p>
            <a:pPr lvl="1"/>
            <a:r>
              <a:rPr lang="cs-CZ" sz="1800" b="1" dirty="0" smtClean="0"/>
              <a:t>časopisy</a:t>
            </a:r>
            <a:r>
              <a:rPr lang="cs-CZ" sz="1800" dirty="0" smtClean="0"/>
              <a:t> </a:t>
            </a:r>
          </a:p>
          <a:p>
            <a:pPr lvl="1"/>
            <a:r>
              <a:rPr lang="cs-CZ" sz="1800" b="1" dirty="0" smtClean="0"/>
              <a:t>přepisy </a:t>
            </a:r>
            <a:r>
              <a:rPr lang="cs-CZ" sz="1800" b="1" dirty="0"/>
              <a:t>rozhlasového</a:t>
            </a:r>
            <a:r>
              <a:rPr lang="cs-CZ" sz="1800" dirty="0"/>
              <a:t> </a:t>
            </a:r>
            <a:r>
              <a:rPr lang="cs-CZ" sz="1800" dirty="0" smtClean="0"/>
              <a:t>a </a:t>
            </a:r>
            <a:r>
              <a:rPr lang="cs-CZ" sz="1800" b="1" dirty="0" smtClean="0"/>
              <a:t>TV </a:t>
            </a:r>
            <a:r>
              <a:rPr lang="cs-CZ" sz="1800" b="1" dirty="0"/>
              <a:t>vysílání</a:t>
            </a:r>
            <a:r>
              <a:rPr lang="cs-CZ" sz="1800" dirty="0"/>
              <a:t> </a:t>
            </a:r>
            <a:endParaRPr lang="cs-CZ" sz="1800" dirty="0" smtClean="0"/>
          </a:p>
          <a:p>
            <a:pPr lvl="1"/>
            <a:r>
              <a:rPr lang="cs-CZ" sz="1800" b="1" dirty="0" smtClean="0"/>
              <a:t>zprávy z internetových serverů</a:t>
            </a:r>
          </a:p>
          <a:p>
            <a:pPr>
              <a:spcBef>
                <a:spcPts val="1276"/>
              </a:spcBef>
              <a:buFont typeface="Wingdings" panose="05000000000000000000" pitchFamily="2" charset="2"/>
              <a:buChar char="q"/>
            </a:pPr>
            <a:r>
              <a:rPr lang="cs-CZ" sz="2400" b="1" dirty="0" smtClean="0"/>
              <a:t>Měsíční limit pro MU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b="1" dirty="0" smtClean="0">
              <a:latin typeface="Calibri" panose="020F050202020403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cs-CZ" altLang="cs-CZ" b="1" dirty="0"/>
          </a:p>
          <a:p>
            <a:pPr eaLnBrk="1" hangingPunct="1">
              <a:buFontTx/>
              <a:buNone/>
              <a:defRPr/>
            </a:pPr>
            <a:endParaRPr lang="cs-CZ" altLang="cs-CZ" b="1" dirty="0" smtClean="0"/>
          </a:p>
          <a:p>
            <a:pPr eaLnBrk="1" hangingPunct="1">
              <a:buFontTx/>
              <a:buNone/>
              <a:defRPr/>
            </a:pPr>
            <a:r>
              <a:rPr lang="cs-CZ" altLang="cs-CZ" sz="2400" b="1" i="1" dirty="0" smtClean="0"/>
              <a:t>                  </a:t>
            </a: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buFontTx/>
              <a:buNone/>
              <a:defRPr/>
            </a:pPr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 smtClean="0"/>
          </a:p>
        </p:txBody>
      </p:sp>
      <p:sp>
        <p:nvSpPr>
          <p:cNvPr id="57347" name="Text Box 8"/>
          <p:cNvSpPr txBox="1">
            <a:spLocks noChangeArrowheads="1"/>
          </p:cNvSpPr>
          <p:nvPr/>
        </p:nvSpPr>
        <p:spPr bwMode="auto">
          <a:xfrm>
            <a:off x="323528" y="1196752"/>
            <a:ext cx="7632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Newton Media</a:t>
            </a:r>
          </a:p>
        </p:txBody>
      </p:sp>
    </p:spTree>
    <p:extLst>
      <p:ext uri="{BB962C8B-B14F-4D97-AF65-F5344CB8AC3E}">
        <p14:creationId xmlns:p14="http://schemas.microsoft.com/office/powerpoint/2010/main" val="289919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88840"/>
            <a:ext cx="8208912" cy="4572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cs-CZ" sz="2400" dirty="0" smtClean="0"/>
              <a:t>Plné </a:t>
            </a:r>
            <a:r>
              <a:rPr lang="cs-CZ" sz="2400" dirty="0"/>
              <a:t>texty více než 5000 </a:t>
            </a:r>
            <a:r>
              <a:rPr lang="cs-CZ" sz="2400" b="1" dirty="0"/>
              <a:t>zahraničních deníků a populárně naučných časopisů</a:t>
            </a:r>
            <a:r>
              <a:rPr lang="cs-CZ" sz="2400" dirty="0"/>
              <a:t> v 60 jazycích ze 100 zemích </a:t>
            </a:r>
            <a:r>
              <a:rPr lang="cs-CZ" sz="2400" dirty="0" smtClean="0"/>
              <a:t>světa 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cs-CZ" sz="2400" b="1" dirty="0" smtClean="0"/>
              <a:t>Archiv</a:t>
            </a:r>
            <a:r>
              <a:rPr lang="cs-CZ" sz="2400" dirty="0" smtClean="0"/>
              <a:t> </a:t>
            </a:r>
            <a:r>
              <a:rPr lang="cs-CZ" sz="2400" dirty="0"/>
              <a:t>je </a:t>
            </a:r>
            <a:r>
              <a:rPr lang="cs-CZ" sz="2400" b="1" dirty="0"/>
              <a:t>u</a:t>
            </a:r>
            <a:r>
              <a:rPr lang="cs-CZ" sz="2400" dirty="0"/>
              <a:t> </a:t>
            </a:r>
            <a:r>
              <a:rPr lang="cs-CZ" sz="2400" b="1" dirty="0"/>
              <a:t>většiny</a:t>
            </a:r>
            <a:r>
              <a:rPr lang="cs-CZ" sz="2400" dirty="0"/>
              <a:t> titulů </a:t>
            </a:r>
            <a:r>
              <a:rPr lang="cs-CZ" sz="2400" b="1" dirty="0"/>
              <a:t>3 </a:t>
            </a:r>
            <a:r>
              <a:rPr lang="cs-CZ" sz="2400" b="1" dirty="0" smtClean="0"/>
              <a:t>měsíce 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cs-CZ" sz="2400" dirty="0" smtClean="0"/>
              <a:t>Tituly </a:t>
            </a:r>
            <a:r>
              <a:rPr lang="cs-CZ" sz="2400" dirty="0"/>
              <a:t>jsou dostupné v den vydání a jsou v plném rozsahu jako tištěné </a:t>
            </a:r>
            <a:r>
              <a:rPr lang="cs-CZ" sz="2400" dirty="0" smtClean="0"/>
              <a:t>verze</a:t>
            </a:r>
            <a:r>
              <a:rPr lang="cs-CZ" sz="2400" dirty="0"/>
              <a:t> </a:t>
            </a:r>
            <a:endParaRPr lang="cs-CZ" sz="2400" dirty="0" smtClean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cs-CZ" sz="2400" dirty="0" smtClean="0"/>
              <a:t>k </a:t>
            </a:r>
            <a:r>
              <a:rPr lang="cs-CZ" sz="2400" dirty="0"/>
              <a:t>dispozici i </a:t>
            </a:r>
            <a:r>
              <a:rPr lang="cs-CZ" sz="2400" b="1" dirty="0" smtClean="0"/>
              <a:t>aplikace </a:t>
            </a:r>
            <a:r>
              <a:rPr lang="cs-CZ" sz="2400" b="1" dirty="0"/>
              <a:t>pro mobilní zařízení </a:t>
            </a:r>
            <a:r>
              <a:rPr lang="cs-CZ" sz="2400" dirty="0"/>
              <a:t>(chytré telefony a tablety</a:t>
            </a:r>
            <a:r>
              <a:rPr lang="cs-CZ" sz="2400" dirty="0" smtClean="0"/>
              <a:t>)</a:t>
            </a:r>
            <a:endParaRPr lang="cs-CZ" altLang="cs-CZ" sz="2400" b="1" dirty="0" smtClean="0">
              <a:latin typeface="Calibri" panose="020F050202020403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cs-CZ" altLang="cs-CZ" b="1" dirty="0"/>
          </a:p>
          <a:p>
            <a:pPr eaLnBrk="1" hangingPunct="1">
              <a:buFontTx/>
              <a:buNone/>
              <a:defRPr/>
            </a:pPr>
            <a:endParaRPr lang="cs-CZ" altLang="cs-CZ" b="1" dirty="0" smtClean="0"/>
          </a:p>
          <a:p>
            <a:pPr eaLnBrk="1" hangingPunct="1">
              <a:buFontTx/>
              <a:buNone/>
              <a:defRPr/>
            </a:pPr>
            <a:r>
              <a:rPr lang="cs-CZ" altLang="cs-CZ" sz="2400" b="1" i="1" dirty="0" smtClean="0"/>
              <a:t>                  </a:t>
            </a: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buFontTx/>
              <a:buNone/>
              <a:defRPr/>
            </a:pPr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 smtClean="0"/>
          </a:p>
        </p:txBody>
      </p:sp>
      <p:sp>
        <p:nvSpPr>
          <p:cNvPr id="57347" name="Text Box 8"/>
          <p:cNvSpPr txBox="1">
            <a:spLocks noChangeArrowheads="1"/>
          </p:cNvSpPr>
          <p:nvPr/>
        </p:nvSpPr>
        <p:spPr bwMode="auto">
          <a:xfrm>
            <a:off x="323528" y="1196752"/>
            <a:ext cx="7632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Press</a:t>
            </a:r>
            <a:r>
              <a:rPr kumimoji="0" lang="cs-CZ" alt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cs-CZ" altLang="cs-CZ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Reader</a:t>
            </a:r>
            <a:endParaRPr kumimoji="0" lang="cs-CZ" altLang="cs-CZ" sz="3200" b="1" i="0" u="none" strike="noStrike" kern="120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38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32856"/>
            <a:ext cx="8208912" cy="4572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400" dirty="0" smtClean="0"/>
              <a:t>Plné texty časopisů </a:t>
            </a:r>
            <a:r>
              <a:rPr lang="cs-CZ" sz="2400" dirty="0"/>
              <a:t>od vydavatelství </a:t>
            </a:r>
            <a:r>
              <a:rPr lang="cs-CZ" sz="2400" dirty="0" err="1"/>
              <a:t>Sage</a:t>
            </a:r>
            <a:r>
              <a:rPr lang="cs-CZ" sz="2400" dirty="0"/>
              <a:t> </a:t>
            </a:r>
            <a:r>
              <a:rPr lang="cs-CZ" sz="2400" dirty="0" err="1" smtClean="0"/>
              <a:t>Publications</a:t>
            </a:r>
            <a:endParaRPr lang="cs-CZ" sz="2400" dirty="0" smtClean="0"/>
          </a:p>
          <a:p>
            <a:pPr>
              <a:spcBef>
                <a:spcPts val="1824"/>
              </a:spcBef>
              <a:buFont typeface="Wingdings" panose="05000000000000000000" pitchFamily="2" charset="2"/>
              <a:buChar char="q"/>
            </a:pPr>
            <a:r>
              <a:rPr lang="cs-CZ" sz="2400" b="1" dirty="0" smtClean="0"/>
              <a:t>Nově dostupný i obsah </a:t>
            </a:r>
            <a:r>
              <a:rPr lang="cs-CZ" sz="2400" b="1" dirty="0"/>
              <a:t>v tzv. hlubokém archivu </a:t>
            </a:r>
            <a:r>
              <a:rPr lang="cs-CZ" sz="2400" dirty="0" smtClean="0"/>
              <a:t>(</a:t>
            </a:r>
            <a:r>
              <a:rPr lang="cs-CZ" sz="2400" dirty="0" err="1"/>
              <a:t>Sage</a:t>
            </a:r>
            <a:r>
              <a:rPr lang="cs-CZ" sz="2400" dirty="0"/>
              <a:t> </a:t>
            </a:r>
            <a:r>
              <a:rPr lang="cs-CZ" sz="2400" dirty="0" err="1"/>
              <a:t>Deep</a:t>
            </a:r>
            <a:r>
              <a:rPr lang="cs-CZ" sz="2400" dirty="0"/>
              <a:t> </a:t>
            </a:r>
            <a:r>
              <a:rPr lang="cs-CZ" sz="2400" dirty="0" err="1"/>
              <a:t>Backfile</a:t>
            </a:r>
            <a:r>
              <a:rPr lang="cs-CZ" sz="2400" dirty="0"/>
              <a:t> </a:t>
            </a:r>
            <a:r>
              <a:rPr lang="cs-CZ" sz="2400" dirty="0" err="1" smtClean="0"/>
              <a:t>Package</a:t>
            </a:r>
            <a:r>
              <a:rPr lang="cs-CZ" sz="2400" dirty="0" smtClean="0"/>
              <a:t>)</a:t>
            </a:r>
          </a:p>
          <a:p>
            <a:pPr>
              <a:spcBef>
                <a:spcPts val="1824"/>
              </a:spcBef>
              <a:buFont typeface="Wingdings" panose="05000000000000000000" pitchFamily="2" charset="2"/>
              <a:buChar char="q"/>
            </a:pPr>
            <a:r>
              <a:rPr lang="cs-CZ" sz="2400" b="1" dirty="0" smtClean="0"/>
              <a:t>Přístup u všech titulů od 1. vydaného čísla </a:t>
            </a:r>
            <a:r>
              <a:rPr lang="cs-CZ" sz="2400" b="1" dirty="0"/>
              <a:t>až do </a:t>
            </a:r>
            <a:r>
              <a:rPr lang="cs-CZ" sz="2400" b="1" dirty="0" smtClean="0"/>
              <a:t>současnosti</a:t>
            </a:r>
            <a:endParaRPr lang="cs-CZ" sz="2400" dirty="0"/>
          </a:p>
          <a:p>
            <a:pPr marL="0" indent="0" eaLnBrk="1" hangingPunct="1">
              <a:buNone/>
              <a:defRPr/>
            </a:pPr>
            <a:endParaRPr lang="cs-CZ" altLang="cs-CZ" b="1" dirty="0"/>
          </a:p>
          <a:p>
            <a:pPr eaLnBrk="1" hangingPunct="1">
              <a:buFontTx/>
              <a:buNone/>
              <a:defRPr/>
            </a:pPr>
            <a:endParaRPr lang="cs-CZ" altLang="cs-CZ" b="1" dirty="0" smtClean="0"/>
          </a:p>
          <a:p>
            <a:pPr eaLnBrk="1" hangingPunct="1">
              <a:buFontTx/>
              <a:buNone/>
              <a:defRPr/>
            </a:pPr>
            <a:r>
              <a:rPr lang="cs-CZ" altLang="cs-CZ" sz="2400" b="1" i="1" dirty="0" smtClean="0"/>
              <a:t>                  </a:t>
            </a: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buFontTx/>
              <a:buNone/>
              <a:defRPr/>
            </a:pPr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 smtClean="0"/>
          </a:p>
        </p:txBody>
      </p:sp>
      <p:sp>
        <p:nvSpPr>
          <p:cNvPr id="57347" name="Text Box 8"/>
          <p:cNvSpPr txBox="1">
            <a:spLocks noChangeArrowheads="1"/>
          </p:cNvSpPr>
          <p:nvPr/>
        </p:nvSpPr>
        <p:spPr bwMode="auto">
          <a:xfrm>
            <a:off x="323528" y="1196752"/>
            <a:ext cx="7632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Sage</a:t>
            </a:r>
            <a:r>
              <a:rPr kumimoji="0" lang="cs-CZ" alt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cs-CZ" altLang="cs-CZ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Journal</a:t>
            </a:r>
            <a:r>
              <a:rPr lang="cs-CZ" altLang="cs-CZ" sz="3200" b="1" dirty="0" smtClean="0">
                <a:solidFill>
                  <a:srgbClr val="111111"/>
                </a:solidFill>
                <a:latin typeface="Tahoma" panose="020B0604030504040204" pitchFamily="34" charset="0"/>
              </a:rPr>
              <a:t>s Online (kolekce HSS)</a:t>
            </a:r>
            <a:endParaRPr kumimoji="0" lang="cs-CZ" altLang="cs-CZ" sz="3200" b="1" i="0" u="none" strike="noStrike" kern="120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83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134399"/>
            <a:ext cx="8928992" cy="936104"/>
          </a:xfrm>
        </p:spPr>
        <p:txBody>
          <a:bodyPr>
            <a:noAutofit/>
          </a:bodyPr>
          <a:lstStyle/>
          <a:p>
            <a:pPr algn="l"/>
            <a:r>
              <a:rPr lang="cs-CZ" sz="3200" b="1" dirty="0"/>
              <a:t>Export záznamů z databáze </a:t>
            </a:r>
            <a:r>
              <a:rPr lang="cs-CZ" sz="3200" b="1" dirty="0" err="1"/>
              <a:t>Sage</a:t>
            </a:r>
            <a:r>
              <a:rPr lang="cs-CZ" sz="3200" b="1" dirty="0"/>
              <a:t> do citačního software </a:t>
            </a:r>
            <a:r>
              <a:rPr lang="cs-CZ" sz="3200" b="1" dirty="0" err="1"/>
              <a:t>EndNote</a:t>
            </a:r>
            <a:r>
              <a:rPr lang="cs-CZ" sz="3200" b="1" dirty="0"/>
              <a:t> Web</a:t>
            </a:r>
            <a:br>
              <a:rPr lang="cs-CZ" sz="3200" b="1" dirty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0503"/>
            <a:ext cx="8229600" cy="511256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  <a:defRPr/>
            </a:pPr>
            <a:r>
              <a:rPr lang="cs-CZ" sz="2700" dirty="0"/>
              <a:t>Vytvoření účtu v </a:t>
            </a:r>
            <a:r>
              <a:rPr lang="cs-CZ" sz="2700" dirty="0" err="1">
                <a:hlinkClick r:id="rId3"/>
              </a:rPr>
              <a:t>EndNote</a:t>
            </a:r>
            <a:r>
              <a:rPr lang="cs-CZ" sz="2700" dirty="0">
                <a:hlinkClick r:id="rId3"/>
              </a:rPr>
              <a:t> </a:t>
            </a:r>
            <a:r>
              <a:rPr lang="cs-CZ" sz="2700" dirty="0" smtClean="0">
                <a:hlinkClick r:id="rId3"/>
              </a:rPr>
              <a:t>Web</a:t>
            </a:r>
            <a:r>
              <a:rPr lang="cs-CZ" sz="2700" dirty="0" smtClean="0"/>
              <a:t>.</a:t>
            </a:r>
            <a:endParaRPr lang="cs-CZ" sz="2700" dirty="0"/>
          </a:p>
          <a:p>
            <a:pPr marL="457200" indent="-457200">
              <a:buFont typeface="+mj-lt"/>
              <a:buAutoNum type="arabicParenR"/>
              <a:defRPr/>
            </a:pPr>
            <a:endParaRPr lang="cs-CZ" sz="2700" dirty="0"/>
          </a:p>
          <a:p>
            <a:pPr marL="457200" indent="-457200">
              <a:buFont typeface="+mj-lt"/>
              <a:buAutoNum type="arabicParenR"/>
              <a:defRPr/>
            </a:pPr>
            <a:r>
              <a:rPr lang="cs-CZ" sz="2700" b="1" dirty="0"/>
              <a:t>Vyhledání </a:t>
            </a:r>
            <a:r>
              <a:rPr lang="cs-CZ" sz="2700" b="1" dirty="0" smtClean="0"/>
              <a:t>záznamu </a:t>
            </a:r>
            <a:r>
              <a:rPr lang="cs-CZ" sz="2700" dirty="0"/>
              <a:t>v databázi </a:t>
            </a:r>
            <a:r>
              <a:rPr lang="cs-CZ" sz="2700" dirty="0" err="1" smtClean="0"/>
              <a:t>Sage</a:t>
            </a:r>
            <a:r>
              <a:rPr lang="cs-CZ" sz="2700" dirty="0" smtClean="0"/>
              <a:t>.</a:t>
            </a:r>
          </a:p>
          <a:p>
            <a:pPr marL="0" indent="0">
              <a:buNone/>
              <a:defRPr/>
            </a:pPr>
            <a:endParaRPr lang="cs-CZ" sz="2700" dirty="0"/>
          </a:p>
          <a:p>
            <a:pPr marL="514350" indent="-514350">
              <a:buFont typeface="+mj-lt"/>
              <a:buAutoNum type="arabicParenR" startAt="3"/>
              <a:defRPr/>
            </a:pPr>
            <a:r>
              <a:rPr lang="cs-CZ" sz="2700" dirty="0" smtClean="0"/>
              <a:t>Poté </a:t>
            </a:r>
            <a:r>
              <a:rPr lang="cs-CZ" sz="2700" dirty="0"/>
              <a:t>zvolit </a:t>
            </a:r>
            <a:r>
              <a:rPr lang="cs-CZ" sz="2700" b="1" dirty="0" smtClean="0"/>
              <a:t>vlevo u </a:t>
            </a:r>
            <a:r>
              <a:rPr lang="cs-CZ" sz="2700" b="1" dirty="0"/>
              <a:t>článku </a:t>
            </a:r>
            <a:r>
              <a:rPr lang="cs-CZ" sz="2700" b="1" dirty="0" smtClean="0"/>
              <a:t>"Cite".</a:t>
            </a:r>
            <a:endParaRPr lang="cs-CZ" sz="2700" b="1" dirty="0"/>
          </a:p>
          <a:p>
            <a:pPr marL="0" indent="0">
              <a:buNone/>
              <a:defRPr/>
            </a:pPr>
            <a:endParaRPr lang="cs-CZ" sz="2700" dirty="0"/>
          </a:p>
          <a:p>
            <a:pPr marL="514350" indent="-514350">
              <a:buFont typeface="+mj-lt"/>
              <a:buAutoNum type="arabicParenR" startAt="4"/>
              <a:defRPr/>
            </a:pPr>
            <a:r>
              <a:rPr lang="cs-CZ" sz="2700" dirty="0" smtClean="0"/>
              <a:t>Objeví se další stránka </a:t>
            </a:r>
            <a:r>
              <a:rPr lang="cs-CZ" sz="2700" dirty="0"/>
              <a:t>s hláškou </a:t>
            </a:r>
            <a:r>
              <a:rPr lang="cs-CZ" sz="2700" b="1" dirty="0" smtClean="0"/>
              <a:t>"Otevíráte soubor"</a:t>
            </a:r>
            <a:r>
              <a:rPr lang="cs-CZ" sz="2700" dirty="0" smtClean="0"/>
              <a:t> – např. sage_dsna9.</a:t>
            </a:r>
            <a:r>
              <a:rPr lang="cs-CZ" sz="2700" b="1" dirty="0" smtClean="0"/>
              <a:t>enw</a:t>
            </a:r>
            <a:r>
              <a:rPr lang="cs-CZ" sz="2700" dirty="0" smtClean="0"/>
              <a:t>. Zvolte </a:t>
            </a:r>
            <a:r>
              <a:rPr lang="cs-CZ" sz="2700" b="1" dirty="0" smtClean="0"/>
              <a:t>"uložit".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33283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920" y="1144446"/>
            <a:ext cx="8928992" cy="936104"/>
          </a:xfrm>
        </p:spPr>
        <p:txBody>
          <a:bodyPr>
            <a:noAutofit/>
          </a:bodyPr>
          <a:lstStyle/>
          <a:p>
            <a:pPr algn="l"/>
            <a:r>
              <a:rPr lang="cs-CZ" sz="3200" b="1" dirty="0"/>
              <a:t>Export záznamů z databáze </a:t>
            </a:r>
            <a:r>
              <a:rPr lang="cs-CZ" sz="3200" b="1" dirty="0" err="1"/>
              <a:t>Sage</a:t>
            </a:r>
            <a:r>
              <a:rPr lang="cs-CZ" sz="3200" b="1" dirty="0"/>
              <a:t> do citačního software </a:t>
            </a:r>
            <a:r>
              <a:rPr lang="cs-CZ" sz="3200" b="1" dirty="0" err="1"/>
              <a:t>EndNote</a:t>
            </a:r>
            <a:r>
              <a:rPr lang="cs-CZ" sz="3200" b="1" dirty="0"/>
              <a:t> </a:t>
            </a:r>
            <a:r>
              <a:rPr lang="cs-CZ" sz="3200" b="1" dirty="0" smtClean="0"/>
              <a:t>Web II.</a:t>
            </a:r>
            <a:r>
              <a:rPr lang="cs-CZ" sz="3200" b="1" dirty="0"/>
              <a:t/>
            </a:r>
            <a:br>
              <a:rPr lang="cs-CZ" sz="3200" b="1" dirty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080550"/>
            <a:ext cx="8712968" cy="510252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cs-CZ" sz="2500" dirty="0"/>
              <a:t>5) </a:t>
            </a:r>
            <a:r>
              <a:rPr lang="cs-CZ" sz="2500" b="1" dirty="0" smtClean="0"/>
              <a:t>Otevřete si </a:t>
            </a:r>
            <a:r>
              <a:rPr lang="cs-CZ" sz="2500" dirty="0" smtClean="0"/>
              <a:t>citační </a:t>
            </a:r>
            <a:r>
              <a:rPr lang="cs-CZ" sz="2500" dirty="0" err="1" smtClean="0"/>
              <a:t>manager</a:t>
            </a:r>
            <a:r>
              <a:rPr lang="cs-CZ" sz="2500" dirty="0" smtClean="0"/>
              <a:t> </a:t>
            </a:r>
            <a:r>
              <a:rPr lang="cs-CZ" sz="2500" dirty="0" err="1" smtClean="0">
                <a:hlinkClick r:id="rId4"/>
              </a:rPr>
              <a:t>EndNote</a:t>
            </a:r>
            <a:r>
              <a:rPr lang="cs-CZ" sz="2500" dirty="0" smtClean="0">
                <a:hlinkClick r:id="rId4"/>
              </a:rPr>
              <a:t> Web</a:t>
            </a:r>
            <a:r>
              <a:rPr lang="cs-CZ" sz="2500" dirty="0"/>
              <a:t> </a:t>
            </a:r>
            <a:r>
              <a:rPr lang="cs-CZ" sz="2500" dirty="0" smtClean="0"/>
              <a:t>a přihlaste se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cs-CZ" sz="2500" dirty="0"/>
              <a:t> </a:t>
            </a:r>
            <a:r>
              <a:rPr lang="cs-CZ" sz="2500" dirty="0" smtClean="0"/>
              <a:t>    pomocí zvolených přihlašovacích údajů.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cs-CZ" sz="2000" dirty="0"/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cs-CZ" sz="2500" dirty="0"/>
              <a:t>6) </a:t>
            </a:r>
            <a:r>
              <a:rPr lang="cs-CZ" sz="2500" dirty="0" smtClean="0"/>
              <a:t>V hlavním menu zvolte </a:t>
            </a:r>
            <a:r>
              <a:rPr lang="cs-CZ" sz="2400" b="1" dirty="0" smtClean="0"/>
              <a:t>"</a:t>
            </a:r>
            <a:r>
              <a:rPr lang="cs-CZ" sz="2500" b="1" dirty="0" err="1" smtClean="0"/>
              <a:t>Collect</a:t>
            </a:r>
            <a:r>
              <a:rPr lang="cs-CZ" sz="2500" b="1" dirty="0" smtClean="0"/>
              <a:t> – Import </a:t>
            </a:r>
            <a:r>
              <a:rPr lang="cs-CZ" sz="2500" b="1" dirty="0" err="1" smtClean="0"/>
              <a:t>References</a:t>
            </a:r>
            <a:r>
              <a:rPr lang="cs-CZ" sz="2400" b="1" dirty="0"/>
              <a:t> "</a:t>
            </a:r>
            <a:r>
              <a:rPr lang="cs-CZ" sz="2500" b="1" dirty="0" smtClean="0"/>
              <a:t>. </a:t>
            </a:r>
            <a:r>
              <a:rPr lang="cs-CZ" sz="2500" dirty="0" smtClean="0"/>
              <a:t>Vyberte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cs-CZ" sz="2500" dirty="0"/>
              <a:t> </a:t>
            </a:r>
            <a:r>
              <a:rPr lang="cs-CZ" sz="2500" dirty="0" smtClean="0"/>
              <a:t>   v polích: </a:t>
            </a:r>
            <a:r>
              <a:rPr lang="cs-CZ" sz="2400" b="1" dirty="0" smtClean="0"/>
              <a:t>"</a:t>
            </a:r>
            <a:r>
              <a:rPr lang="cs-CZ" sz="2500" b="1" dirty="0" err="1" smtClean="0"/>
              <a:t>File</a:t>
            </a:r>
            <a:r>
              <a:rPr lang="cs-CZ" sz="2400" b="1" dirty="0" smtClean="0"/>
              <a:t>"</a:t>
            </a:r>
            <a:r>
              <a:rPr lang="cs-CZ" sz="2500" b="1" dirty="0" smtClean="0"/>
              <a:t> </a:t>
            </a:r>
            <a:r>
              <a:rPr lang="cs-CZ" sz="2500" dirty="0" smtClean="0"/>
              <a:t>(např. </a:t>
            </a:r>
            <a:r>
              <a:rPr lang="cs-CZ" sz="2400" dirty="0" smtClean="0"/>
              <a:t>sage_dsna9.</a:t>
            </a:r>
            <a:r>
              <a:rPr lang="cs-CZ" sz="2400" u="sng" dirty="0" smtClean="0"/>
              <a:t>enw</a:t>
            </a:r>
            <a:r>
              <a:rPr lang="cs-CZ" sz="2400" dirty="0" smtClean="0"/>
              <a:t>), </a:t>
            </a:r>
            <a:r>
              <a:rPr lang="cs-CZ" sz="2400" b="1" dirty="0" smtClean="0"/>
              <a:t>"Import </a:t>
            </a:r>
            <a:r>
              <a:rPr lang="cs-CZ" sz="2400" b="1" dirty="0" err="1" smtClean="0"/>
              <a:t>Option</a:t>
            </a:r>
            <a:r>
              <a:rPr lang="cs-CZ" sz="2400" b="1" dirty="0" smtClean="0"/>
              <a:t> -  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cs-CZ" sz="2400" b="1" dirty="0"/>
              <a:t> </a:t>
            </a:r>
            <a:r>
              <a:rPr lang="cs-CZ" sz="2400" b="1" dirty="0" smtClean="0"/>
              <a:t>   </a:t>
            </a:r>
            <a:r>
              <a:rPr lang="cs-CZ" sz="2400" b="1" dirty="0" err="1" smtClean="0"/>
              <a:t>EndNote</a:t>
            </a:r>
            <a:r>
              <a:rPr lang="cs-CZ" sz="2400" b="1" dirty="0" smtClean="0"/>
              <a:t> </a:t>
            </a:r>
            <a:r>
              <a:rPr lang="cs-CZ" sz="2400" b="1" dirty="0"/>
              <a:t>Import ", </a:t>
            </a:r>
            <a:r>
              <a:rPr lang="en-US" sz="2400" dirty="0" smtClean="0"/>
              <a:t>"</a:t>
            </a:r>
            <a:r>
              <a:rPr lang="cs-CZ" sz="2400" b="1" dirty="0" smtClean="0"/>
              <a:t>To</a:t>
            </a:r>
            <a:r>
              <a:rPr lang="en-US" sz="2400" dirty="0" smtClean="0"/>
              <a:t>"</a:t>
            </a:r>
            <a:r>
              <a:rPr lang="cs-CZ" sz="2400" dirty="0" smtClean="0"/>
              <a:t> zvolte složku,</a:t>
            </a:r>
            <a:r>
              <a:rPr lang="cs-CZ" sz="2400" b="1" dirty="0" smtClean="0"/>
              <a:t> </a:t>
            </a:r>
            <a:r>
              <a:rPr lang="cs-CZ" sz="2400" dirty="0" smtClean="0"/>
              <a:t>do které chcete záznamy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cs-CZ" sz="2400" dirty="0"/>
              <a:t> </a:t>
            </a:r>
            <a:r>
              <a:rPr lang="cs-CZ" sz="2400" dirty="0" smtClean="0"/>
              <a:t>   přidat, případně si vytvořte novou </a:t>
            </a:r>
            <a:r>
              <a:rPr lang="cs-CZ" sz="2200" dirty="0" smtClean="0"/>
              <a:t>(</a:t>
            </a:r>
            <a:r>
              <a:rPr lang="cs-CZ" sz="2200" dirty="0" err="1" smtClean="0"/>
              <a:t>Organize</a:t>
            </a:r>
            <a:r>
              <a:rPr lang="cs-CZ" sz="2200" dirty="0" smtClean="0"/>
              <a:t> – </a:t>
            </a:r>
            <a:r>
              <a:rPr lang="cs-CZ" sz="2200" dirty="0" err="1" smtClean="0"/>
              <a:t>Manage</a:t>
            </a:r>
            <a:r>
              <a:rPr lang="cs-CZ" sz="2200" dirty="0" smtClean="0"/>
              <a:t> My Group).</a:t>
            </a:r>
            <a:endParaRPr lang="cs-CZ" sz="220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cs-CZ" sz="20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cs-CZ" sz="2500" dirty="0"/>
              <a:t>7) Objeví se hláška sdělující, kolik záznamů bylo naimportováno </a:t>
            </a:r>
            <a:endParaRPr lang="cs-CZ" sz="2500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cs-CZ" sz="2500" dirty="0"/>
              <a:t> </a:t>
            </a:r>
            <a:r>
              <a:rPr lang="cs-CZ" sz="2500" dirty="0" smtClean="0"/>
              <a:t>   (</a:t>
            </a:r>
            <a:r>
              <a:rPr lang="cs-CZ" sz="2500" dirty="0"/>
              <a:t>např. </a:t>
            </a:r>
            <a:r>
              <a:rPr lang="cs-CZ" sz="2500" dirty="0" smtClean="0"/>
              <a:t>"</a:t>
            </a:r>
            <a:r>
              <a:rPr lang="en-US" sz="2500" dirty="0"/>
              <a:t> references were imported into </a:t>
            </a:r>
            <a:r>
              <a:rPr lang="en-US" sz="2500" dirty="0" smtClean="0"/>
              <a:t>"</a:t>
            </a:r>
            <a:r>
              <a:rPr lang="cs-CZ" sz="2500" dirty="0" smtClean="0"/>
              <a:t>Media</a:t>
            </a:r>
            <a:r>
              <a:rPr lang="en-US" sz="2500" dirty="0" smtClean="0"/>
              <a:t>" group</a:t>
            </a:r>
            <a:r>
              <a:rPr lang="cs-CZ" sz="2500" dirty="0" smtClean="0"/>
              <a:t>).</a:t>
            </a:r>
            <a:endParaRPr lang="cs-CZ" sz="2500" dirty="0"/>
          </a:p>
          <a:p>
            <a:pPr>
              <a:buFontTx/>
              <a:buAutoNum type="arabicParenR" startAt="6"/>
              <a:defRPr/>
            </a:pPr>
            <a:endParaRPr lang="cs-CZ" sz="2500" dirty="0"/>
          </a:p>
          <a:p>
            <a:pPr marL="0" indent="0">
              <a:buNone/>
              <a:defRPr/>
            </a:pPr>
            <a:endParaRPr lang="cs-CZ" sz="25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344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6888" y="1336675"/>
            <a:ext cx="7777162" cy="508000"/>
          </a:xfrm>
        </p:spPr>
        <p:txBody>
          <a:bodyPr/>
          <a:lstStyle/>
          <a:p>
            <a:r>
              <a:rPr lang="cs-CZ" altLang="cs-CZ" sz="3200" smtClean="0"/>
              <a:t>Literatura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412875"/>
            <a:ext cx="7777163" cy="417671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altLang="cs-CZ" sz="2000" smtClean="0"/>
          </a:p>
          <a:p>
            <a:pPr eaLnBrk="1" hangingPunct="1">
              <a:buFontTx/>
              <a:buNone/>
            </a:pPr>
            <a:endParaRPr lang="cs-CZ" altLang="cs-CZ" sz="2000" smtClean="0"/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z="2000" smtClean="0"/>
              <a:t>STEINEROVÁ, Jela; GREŠKOVÁ, Mirka; ILAVSKÁ, Jana. </a:t>
            </a:r>
            <a:r>
              <a:rPr lang="cs-CZ" altLang="cs-CZ" sz="2000" i="1" smtClean="0"/>
              <a:t>Informačné stratégie v elektronickom prostredí</a:t>
            </a:r>
            <a:r>
              <a:rPr lang="cs-CZ" altLang="cs-CZ" sz="2000" smtClean="0"/>
              <a:t>. 1. vyd. Bratislava: Univerzita Komenského v Bratislavě, 2010, 190 s. ISBN 9788022328487.</a:t>
            </a:r>
            <a:endParaRPr lang="cs-CZ" altLang="cs-CZ" sz="20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72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6550" y="1196975"/>
            <a:ext cx="7777163" cy="508000"/>
          </a:xfrm>
        </p:spPr>
        <p:txBody>
          <a:bodyPr/>
          <a:lstStyle/>
          <a:p>
            <a:r>
              <a:rPr lang="cs-CZ" altLang="cs-CZ" sz="3200" smtClean="0"/>
              <a:t>Obrázky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196975"/>
            <a:ext cx="8424862" cy="56769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altLang="cs-CZ" dirty="0" smtClean="0"/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z="2200" dirty="0" smtClean="0">
                <a:hlinkClick r:id="rId3"/>
              </a:rPr>
              <a:t>http://www.sswm.info/content/mindmapping</a:t>
            </a:r>
            <a:r>
              <a:rPr lang="cs-CZ" altLang="cs-CZ" sz="2200" dirty="0" smtClean="0"/>
              <a:t> </a:t>
            </a:r>
            <a:r>
              <a:rPr lang="cs-CZ" altLang="cs-CZ" sz="1400" dirty="0" smtClean="0"/>
              <a:t>(myšlenková mapa)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z="2200" dirty="0" smtClean="0">
                <a:hlinkClick r:id="rId4"/>
              </a:rPr>
              <a:t>http://thetravellingteachers.blogspot.cz/2014/08/newspaper-articles-some-new-and-old.html</a:t>
            </a:r>
            <a:r>
              <a:rPr lang="cs-CZ" altLang="cs-CZ" sz="2200" dirty="0" smtClean="0"/>
              <a:t> </a:t>
            </a:r>
            <a:r>
              <a:rPr lang="cs-CZ" altLang="cs-CZ" sz="1400" dirty="0" smtClean="0"/>
              <a:t>(myšlenková mapa)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z="2200" dirty="0" smtClean="0">
                <a:hlinkClick r:id="rId5"/>
              </a:rPr>
              <a:t>http://spencerjardine.blogspot.cz/2012/02/boolean-search-strategies-videos.html</a:t>
            </a:r>
            <a:r>
              <a:rPr lang="cs-CZ" altLang="cs-CZ" sz="2200" dirty="0" smtClean="0"/>
              <a:t> </a:t>
            </a:r>
            <a:r>
              <a:rPr lang="cs-CZ" altLang="cs-CZ" sz="1400" dirty="0" smtClean="0"/>
              <a:t>(</a:t>
            </a:r>
            <a:r>
              <a:rPr lang="cs-CZ" altLang="cs-CZ" sz="1400" dirty="0" err="1" smtClean="0"/>
              <a:t>boolovské</a:t>
            </a:r>
            <a:r>
              <a:rPr lang="cs-CZ" altLang="cs-CZ" sz="1400" dirty="0" smtClean="0"/>
              <a:t> operátory)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z="2200" dirty="0">
                <a:hlinkClick r:id="rId6"/>
              </a:rPr>
              <a:t>http://</a:t>
            </a:r>
            <a:r>
              <a:rPr lang="cs-CZ" altLang="cs-CZ" sz="2200" dirty="0" smtClean="0">
                <a:hlinkClick r:id="rId6"/>
              </a:rPr>
              <a:t>www.hackcollege.com/blog/2011/11/23/infographic-get-more-out-of-google.html</a:t>
            </a:r>
            <a:r>
              <a:rPr lang="cs-CZ" altLang="cs-CZ" sz="2200" dirty="0" smtClean="0"/>
              <a:t> </a:t>
            </a:r>
            <a:r>
              <a:rPr lang="cs-CZ" altLang="cs-CZ" sz="1400" dirty="0" smtClean="0"/>
              <a:t>(Google)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z="2200" dirty="0" smtClean="0">
                <a:hlinkClick r:id="rId7"/>
              </a:rPr>
              <a:t>http://iva.k.utb.cz/?page_id=799</a:t>
            </a:r>
            <a:r>
              <a:rPr lang="cs-CZ" altLang="cs-CZ" sz="2200" dirty="0" smtClean="0"/>
              <a:t> </a:t>
            </a:r>
            <a:r>
              <a:rPr lang="cs-CZ" altLang="cs-CZ" sz="1400" dirty="0" smtClean="0"/>
              <a:t>(rešeršní strategie)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z="2200" dirty="0" smtClean="0">
                <a:hlinkClick r:id="rId8"/>
              </a:rPr>
              <a:t>http://iva.k.utb.cz/?page_id=843</a:t>
            </a:r>
            <a:r>
              <a:rPr lang="cs-CZ" altLang="cs-CZ" sz="2200" dirty="0" smtClean="0"/>
              <a:t> </a:t>
            </a:r>
            <a:r>
              <a:rPr lang="cs-CZ" altLang="cs-CZ" sz="1400" dirty="0"/>
              <a:t>(rešeršní strategie)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z="2200" dirty="0" smtClean="0">
                <a:hlinkClick r:id="rId9"/>
              </a:rPr>
              <a:t>http://iva.k.utb.cz/?page_id=847</a:t>
            </a:r>
            <a:r>
              <a:rPr lang="cs-CZ" altLang="cs-CZ" sz="2200" dirty="0" smtClean="0"/>
              <a:t> </a:t>
            </a:r>
            <a:r>
              <a:rPr lang="cs-CZ" altLang="cs-CZ" sz="1400" dirty="0"/>
              <a:t>(rešeršní strategie)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endParaRPr lang="cs-CZ" altLang="cs-CZ" sz="2200" dirty="0" smtClean="0"/>
          </a:p>
          <a:p>
            <a:pPr eaLnBrk="1" hangingPunct="1">
              <a:buFontTx/>
              <a:buNone/>
            </a:pPr>
            <a:endParaRPr lang="cs-CZ" altLang="cs-CZ" sz="2400" dirty="0" smtClean="0"/>
          </a:p>
          <a:p>
            <a:pPr eaLnBrk="1" hangingPunct="1"/>
            <a:endParaRPr lang="cs-CZ" altLang="cs-CZ" sz="2000" dirty="0" smtClean="0"/>
          </a:p>
          <a:p>
            <a:pPr eaLnBrk="1" hangingPunct="1"/>
            <a:endParaRPr lang="cs-CZ" alt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28102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708920"/>
            <a:ext cx="8229600" cy="38884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</a:t>
            </a:r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Vám za </a:t>
            </a:r>
            <a:r>
              <a:rPr lang="cs-CZ" alt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pozornost</a:t>
            </a:r>
          </a:p>
          <a:p>
            <a:pPr marL="0" indent="0" algn="ctr">
              <a:spcBef>
                <a:spcPct val="0"/>
              </a:spcBef>
              <a:buNone/>
            </a:pPr>
            <a:endParaRPr lang="cs-CZ" altLang="cs-CZ" dirty="0" smtClean="0"/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sz="3000" dirty="0">
                <a:solidFill>
                  <a:schemeClr val="bg1"/>
                </a:solidFill>
              </a:rPr>
              <a:t>Mgr. Dana Mazancová, </a:t>
            </a:r>
            <a:r>
              <a:rPr lang="cs-CZ" altLang="cs-CZ" sz="3000" dirty="0" err="1">
                <a:solidFill>
                  <a:schemeClr val="bg1"/>
                </a:solidFill>
              </a:rPr>
              <a:t>DiS</a:t>
            </a:r>
            <a:r>
              <a:rPr lang="cs-CZ" altLang="cs-CZ" sz="3000" dirty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sz="3000" dirty="0" err="1">
                <a:solidFill>
                  <a:schemeClr val="bg1"/>
                </a:solidFill>
              </a:rPr>
              <a:t>mazancov</a:t>
            </a:r>
            <a:r>
              <a:rPr lang="en-US" altLang="cs-CZ" sz="3000" dirty="0">
                <a:solidFill>
                  <a:schemeClr val="bg1"/>
                </a:solidFill>
              </a:rPr>
              <a:t>@fss.muni.cz</a:t>
            </a:r>
            <a:endParaRPr lang="cs-CZ" altLang="cs-CZ" sz="3000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</a:pPr>
            <a:endParaRPr lang="cs-CZ" altLang="cs-CZ" b="1" dirty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sz="4000" b="1" dirty="0" err="1" smtClean="0">
                <a:solidFill>
                  <a:schemeClr val="bg1"/>
                </a:solidFill>
              </a:rPr>
              <a:t>infozdroje</a:t>
            </a:r>
            <a:r>
              <a:rPr lang="en-US" sz="4000" b="1" dirty="0">
                <a:solidFill>
                  <a:schemeClr val="bg1"/>
                </a:solidFill>
              </a:rPr>
              <a:t>@</a:t>
            </a:r>
            <a:r>
              <a:rPr lang="cs-CZ" sz="4000" b="1" dirty="0" smtClean="0">
                <a:solidFill>
                  <a:schemeClr val="bg1"/>
                </a:solidFill>
              </a:rPr>
              <a:t>fss.muni.cz</a:t>
            </a:r>
          </a:p>
          <a:p>
            <a:pPr marL="0" indent="0" algn="ctr">
              <a:spcBef>
                <a:spcPct val="0"/>
              </a:spcBef>
              <a:buNone/>
            </a:pPr>
            <a:endParaRPr lang="cs-CZ" b="1" dirty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en-US" altLang="cs-CZ" b="1" dirty="0"/>
          </a:p>
          <a:p>
            <a:pPr marL="0" indent="0">
              <a:buNone/>
            </a:pPr>
            <a:endParaRPr lang="en-US" altLang="cs-CZ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334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4" descr="mind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0350"/>
            <a:ext cx="72517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132138" y="6381750"/>
            <a:ext cx="748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Zdroj: http://www.sswm.info/content/mindmapping</a:t>
            </a:r>
          </a:p>
        </p:txBody>
      </p:sp>
    </p:spTree>
    <p:extLst>
      <p:ext uri="{BB962C8B-B14F-4D97-AF65-F5344CB8AC3E}">
        <p14:creationId xmlns:p14="http://schemas.microsoft.com/office/powerpoint/2010/main" val="184601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4775"/>
            <a:ext cx="8839200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787900" y="6015038"/>
            <a:ext cx="4203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Zdroj: http://thetravellingteachers.blogspot.cz/2014/08/newspaper-articles-some-new-and-old.html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4067175" y="6858000"/>
            <a:ext cx="5038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86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04665"/>
            <a:ext cx="8424863" cy="6048524"/>
          </a:xfrm>
        </p:spPr>
        <p:txBody>
          <a:bodyPr/>
          <a:lstStyle/>
          <a:p>
            <a:pPr eaLnBrk="1" hangingPunct="1">
              <a:lnSpc>
                <a:spcPct val="200000"/>
              </a:lnSpc>
              <a:spcBef>
                <a:spcPct val="30000"/>
              </a:spcBef>
              <a:buFontTx/>
              <a:buNone/>
            </a:pPr>
            <a:r>
              <a:rPr lang="cs-CZ" altLang="cs-CZ" sz="2600" dirty="0" smtClean="0">
                <a:latin typeface="Calibri" panose="020F0502020204030204" pitchFamily="34" charset="0"/>
              </a:rPr>
              <a:t>3)</a:t>
            </a:r>
            <a:r>
              <a:rPr lang="cs-CZ" altLang="cs-CZ" sz="2600" dirty="0" smtClean="0"/>
              <a:t> </a:t>
            </a:r>
            <a:r>
              <a:rPr lang="cs-CZ" altLang="cs-CZ" sz="2600" dirty="0" smtClean="0">
                <a:latin typeface="Calibri" panose="020F0502020204030204" pitchFamily="34" charset="0"/>
              </a:rPr>
              <a:t>Vyjádřete téma ve formě</a:t>
            </a:r>
            <a:endParaRPr lang="cs-CZ" altLang="cs-CZ" sz="2600" i="1" dirty="0" smtClean="0">
              <a:latin typeface="Calibri" panose="020F0502020204030204" pitchFamily="34" charset="0"/>
            </a:endParaRPr>
          </a:p>
          <a:p>
            <a:pPr lvl="1"/>
            <a:r>
              <a:rPr lang="cs-CZ" altLang="cs-CZ" b="1" dirty="0" smtClean="0">
                <a:latin typeface="Calibri" panose="020F0502020204030204" pitchFamily="34" charset="0"/>
              </a:rPr>
              <a:t>klíčových slov (hesel)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dirty="0" smtClean="0">
                <a:latin typeface="Calibri" panose="020F0502020204030204" pitchFamily="34" charset="0"/>
              </a:rPr>
              <a:t>–  používejte zejména </a:t>
            </a:r>
            <a:r>
              <a:rPr lang="cs-CZ" altLang="cs-CZ" b="1" i="1" dirty="0" smtClean="0">
                <a:latin typeface="Calibri" panose="020F0502020204030204" pitchFamily="34" charset="0"/>
              </a:rPr>
              <a:t>podstatná jména</a:t>
            </a:r>
            <a:r>
              <a:rPr lang="cs-CZ" altLang="cs-CZ" i="1" dirty="0" smtClean="0">
                <a:latin typeface="Calibri" panose="020F0502020204030204" pitchFamily="34" charset="0"/>
              </a:rPr>
              <a:t> </a:t>
            </a:r>
          </a:p>
          <a:p>
            <a:pPr lvl="1">
              <a:buFontTx/>
              <a:buChar char="-"/>
            </a:pPr>
            <a:r>
              <a:rPr lang="cs-CZ" altLang="cs-CZ" dirty="0" smtClean="0">
                <a:latin typeface="Calibri" panose="020F0502020204030204" pitchFamily="34" charset="0"/>
              </a:rPr>
              <a:t>příd. jména, </a:t>
            </a:r>
            <a:r>
              <a:rPr lang="cs-CZ" altLang="cs-CZ" dirty="0" err="1" smtClean="0">
                <a:latin typeface="Calibri" panose="020F0502020204030204" pitchFamily="34" charset="0"/>
              </a:rPr>
              <a:t>zájména</a:t>
            </a:r>
            <a:r>
              <a:rPr lang="cs-CZ" altLang="cs-CZ" dirty="0" smtClean="0">
                <a:latin typeface="Calibri" panose="020F0502020204030204" pitchFamily="34" charset="0"/>
              </a:rPr>
              <a:t> a slovesa pouze pokud jsou opravdu nezbytné</a:t>
            </a:r>
          </a:p>
          <a:p>
            <a:pPr lvl="1">
              <a:buFontTx/>
              <a:buChar char="-"/>
            </a:pPr>
            <a:r>
              <a:rPr lang="cs-CZ" altLang="cs-CZ" dirty="0" smtClean="0">
                <a:latin typeface="Calibri" panose="020F0502020204030204" pitchFamily="34" charset="0"/>
              </a:rPr>
              <a:t>vyhýbejte se tzv. stop </a:t>
            </a:r>
            <a:r>
              <a:rPr lang="cs-CZ" altLang="cs-CZ" dirty="0" err="1" smtClean="0">
                <a:latin typeface="Calibri" panose="020F0502020204030204" pitchFamily="34" charset="0"/>
              </a:rPr>
              <a:t>words</a:t>
            </a:r>
            <a:r>
              <a:rPr lang="cs-CZ" altLang="cs-CZ" dirty="0" smtClean="0">
                <a:latin typeface="Calibri" panose="020F0502020204030204" pitchFamily="34" charset="0"/>
              </a:rPr>
              <a:t> (předložky, spojky, členy v cizích jazycích)</a:t>
            </a:r>
            <a:endParaRPr lang="cs-CZ" altLang="cs-CZ" b="1" dirty="0" smtClean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b="1" i="1" dirty="0" smtClean="0">
                <a:latin typeface="Calibri" panose="020F0502020204030204" pitchFamily="34" charset="0"/>
              </a:rPr>
              <a:t>př. marketingová komunikace; sociální sítě; propagace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b="1" i="1" dirty="0" smtClean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i="1" dirty="0" smtClean="0">
                <a:latin typeface="Calibri" panose="020F0502020204030204" pitchFamily="34" charset="0"/>
              </a:rPr>
              <a:t>Pozn. v katalozích knihoven můžete nalézt i tzv. </a:t>
            </a:r>
            <a:r>
              <a:rPr lang="cs-CZ" altLang="cs-CZ" b="1" i="1" dirty="0" smtClean="0">
                <a:latin typeface="Calibri" panose="020F0502020204030204" pitchFamily="34" charset="0"/>
              </a:rPr>
              <a:t>předmětová hesla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b="1" i="1" dirty="0" smtClean="0">
                <a:latin typeface="Calibri" panose="020F0502020204030204" pitchFamily="34" charset="0"/>
              </a:rPr>
              <a:t>př. novináři -- Česko -- 20.-21. st.</a:t>
            </a:r>
            <a:endParaRPr lang="cs-CZ" altLang="cs-CZ" dirty="0" smtClean="0">
              <a:latin typeface="Calibri" panose="020F0502020204030204" pitchFamily="34" charset="0"/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000" i="1" dirty="0" smtClean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400" i="1" dirty="0" smtClean="0"/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cs-CZ" altLang="cs-CZ" sz="1600" dirty="0" smtClean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600" dirty="0" smtClean="0"/>
          </a:p>
        </p:txBody>
      </p:sp>
      <p:pic>
        <p:nvPicPr>
          <p:cNvPr id="15363" name="Obrázek 10" descr="žárovk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0"/>
            <a:ext cx="15748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23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00625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Téma a klíčová slova</a:t>
            </a:r>
          </a:p>
          <a:p>
            <a:pPr>
              <a:buFontTx/>
              <a:buAutoNum type="arabicPeriod"/>
            </a:pPr>
            <a:r>
              <a:rPr lang="cs-CZ" altLang="cs-CZ" b="1" dirty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/>
              <a:t> </a:t>
            </a:r>
            <a:r>
              <a:rPr lang="cs-CZ" altLang="cs-CZ" dirty="0" err="1"/>
              <a:t>Boolovský</a:t>
            </a:r>
            <a:r>
              <a:rPr lang="cs-CZ" altLang="cs-CZ" dirty="0"/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97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5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Motiv5</Template>
  <TotalTime>1334</TotalTime>
  <Words>1977</Words>
  <Application>Microsoft Office PowerPoint</Application>
  <PresentationFormat>Předvádění na obrazovce (4:3)</PresentationFormat>
  <Paragraphs>523</Paragraphs>
  <Slides>59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59</vt:i4>
      </vt:variant>
    </vt:vector>
  </HeadingPairs>
  <TitlesOfParts>
    <vt:vector size="69" baseType="lpstr">
      <vt:lpstr>Arial</vt:lpstr>
      <vt:lpstr>Calibri</vt:lpstr>
      <vt:lpstr>Tahoma</vt:lpstr>
      <vt:lpstr>Times New Roman</vt:lpstr>
      <vt:lpstr>Verdana</vt:lpstr>
      <vt:lpstr>Wingdings</vt:lpstr>
      <vt:lpstr>Motiv5</vt:lpstr>
      <vt:lpstr>template</vt:lpstr>
      <vt:lpstr>Výchozí návrh</vt:lpstr>
      <vt:lpstr>1_template</vt:lpstr>
      <vt:lpstr>Práce s informačními zdroji ZUR443</vt:lpstr>
      <vt:lpstr>Prezentace aplikace PowerPoint</vt:lpstr>
      <vt:lpstr>Prezentace aplikace PowerPoint</vt:lpstr>
      <vt:lpstr>Prezentace aplikace PowerPoint</vt:lpstr>
      <vt:lpstr>1. Téma</vt:lpstr>
      <vt:lpstr>Prezentace aplikace PowerPoint</vt:lpstr>
      <vt:lpstr>Prezentace aplikace PowerPoint</vt:lpstr>
      <vt:lpstr>Prezentace aplikace PowerPoint</vt:lpstr>
      <vt:lpstr>Prezentace aplikace PowerPoint</vt:lpstr>
      <vt:lpstr>2. Další specifikace </vt:lpstr>
      <vt:lpstr>Prezentace aplikace PowerPoint</vt:lpstr>
      <vt:lpstr> 3. Výběr zdrojů </vt:lpstr>
      <vt:lpstr>Prezentace aplikace PowerPoint</vt:lpstr>
      <vt:lpstr>Prezentace aplikace PowerPoint</vt:lpstr>
      <vt:lpstr>Prezentace aplikace PowerPoint</vt:lpstr>
      <vt:lpstr>Prezentace aplikace PowerPoint</vt:lpstr>
      <vt:lpstr>4. Průzkumová strategie</vt:lpstr>
      <vt:lpstr>Druhy průzkumových strategií</vt:lpstr>
      <vt:lpstr>Prezentace aplikace PowerPoint</vt:lpstr>
      <vt:lpstr>Operátor AND</vt:lpstr>
      <vt:lpstr>Operátor OR</vt:lpstr>
      <vt:lpstr>Operátor NOT</vt:lpstr>
      <vt:lpstr>Proximitní operátory (operátory blízkosti)</vt:lpstr>
      <vt:lpstr>Krácení termínů (truncation)</vt:lpstr>
      <vt:lpstr>Zástupné znaky/maskování (wild cards)</vt:lpstr>
      <vt:lpstr>Vyhledávání prostřednictvím fráze</vt:lpstr>
      <vt:lpstr>Prezentace aplikace PowerPoint</vt:lpstr>
      <vt:lpstr>5. Vyhledávací postup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6. Technika vyhledávání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Licencované zdroje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Export záznamů z databáze Sage do citačního software EndNote Web </vt:lpstr>
      <vt:lpstr>Export záznamů z databáze Sage do citačního software EndNote Web II. </vt:lpstr>
      <vt:lpstr>Literatura</vt:lpstr>
      <vt:lpstr>Obrázky</vt:lpstr>
      <vt:lpstr>Prezentace aplikace PowerPoint</vt:lpstr>
    </vt:vector>
  </TitlesOfParts>
  <Company>CIKT 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Aneta Pilátová</dc:creator>
  <cp:lastModifiedBy>Dana Mazancová</cp:lastModifiedBy>
  <cp:revision>57</cp:revision>
  <cp:lastPrinted>2019-04-05T05:38:37Z</cp:lastPrinted>
  <dcterms:created xsi:type="dcterms:W3CDTF">2017-08-02T08:11:17Z</dcterms:created>
  <dcterms:modified xsi:type="dcterms:W3CDTF">2019-04-05T11:26:34Z</dcterms:modified>
</cp:coreProperties>
</file>