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1" r:id="rId4"/>
    <p:sldId id="266" r:id="rId5"/>
    <p:sldId id="269" r:id="rId6"/>
    <p:sldId id="259" r:id="rId7"/>
    <p:sldId id="261" r:id="rId8"/>
    <p:sldId id="262" r:id="rId9"/>
    <p:sldId id="265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63347-46B2-442E-9480-8503D79265FF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FB08A-B2FE-43E0-816A-E5E40631BFF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FB08A-B2FE-43E0-816A-E5E40631BFF8}" type="slidenum">
              <a:rPr lang="sk-SK" smtClean="0"/>
              <a:t>2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5E7399-802B-4A23-B8DC-B121AAFD3CB6}" type="datetimeFigureOut">
              <a:rPr lang="sk-SK" smtClean="0"/>
              <a:t>20.2.2019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31443C-3007-48DB-8730-696CD773F89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Úvod do kurzu – struktura a požadavky</a:t>
            </a:r>
            <a:endParaRPr lang="sk-SK" sz="32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ZUR559 Kvantitativní metody výzkumu médií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</a:t>
            </a:r>
            <a:endParaRPr lang="sk-S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44347F-E82C-4F75-A93C-65E7D6BFD07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395536" y="1556792"/>
            <a:ext cx="806489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altLang="en-US" sz="2400" dirty="0"/>
              <a:t>Zpravodajství v RTVS před a po volbě nového generálního ředitele (komparativní obsahová analýza)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altLang="en-US" sz="2400" dirty="0"/>
              <a:t>Ženy v médiích jako autorky a aktérky: analýza trendů ve zpravodajském a publicistickém obsahu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altLang="en-US" sz="2400" dirty="0"/>
              <a:t>Mediální zobrazovaní žen-političek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altLang="en-US" sz="2400" dirty="0"/>
              <a:t>Zrádcové a </a:t>
            </a:r>
            <a:r>
              <a:rPr lang="cs-CZ" altLang="en-US" sz="2400" dirty="0" err="1"/>
              <a:t>presstituti</a:t>
            </a:r>
            <a:r>
              <a:rPr lang="cs-CZ" altLang="en-US" sz="2400" dirty="0"/>
              <a:t> nebo strážní psi demokracie? Komparativní analýza mediálního obrazu novinářů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altLang="en-US" sz="2400" dirty="0"/>
              <a:t>Ekonomické přežití médií v čase Googlu a Facebooku: analýza možností a rizik financování médií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altLang="en-US" sz="2400" dirty="0"/>
              <a:t>Objektivita a vyváženost mediálního pokrytí volebních kampaní, případně vybraných významných události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altLang="en-US" sz="2400" dirty="0"/>
              <a:t>Mediální reprezentace různých </a:t>
            </a:r>
            <a:r>
              <a:rPr lang="cs-CZ" altLang="en-US" sz="2400" dirty="0" err="1"/>
              <a:t>marginalizovaných</a:t>
            </a:r>
            <a:r>
              <a:rPr lang="cs-CZ" altLang="en-US" sz="2400" dirty="0"/>
              <a:t> skupin (např. lidí se zdravotním postižením, etnických menšin, LGBTQ+, apod.)</a:t>
            </a:r>
          </a:p>
        </p:txBody>
      </p:sp>
    </p:spTree>
    <p:extLst>
      <p:ext uri="{BB962C8B-B14F-4D97-AF65-F5344CB8AC3E}">
        <p14:creationId xmlns:p14="http://schemas.microsoft.com/office/powerpoint/2010/main" val="425147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</a:t>
            </a:r>
            <a:endParaRPr lang="sk-S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44347F-E82C-4F75-A93C-65E7D6BFD07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198455" y="1444134"/>
            <a:ext cx="439248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b="1" dirty="0"/>
              <a:t>Journal of Communication</a:t>
            </a:r>
            <a:endParaRPr lang="sk-SK" sz="2400" b="1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dirty="0"/>
              <a:t>Applied Linguistics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b="1" dirty="0"/>
              <a:t>Political Communication</a:t>
            </a:r>
            <a:endParaRPr lang="sk-SK" sz="2400" b="1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b="1" dirty="0"/>
              <a:t>International Journal of Press/Politics</a:t>
            </a:r>
            <a:endParaRPr lang="sk-SK" sz="2400" b="1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dirty="0"/>
              <a:t>Communication Theory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dirty="0"/>
              <a:t>Information Communication and Society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dirty="0"/>
              <a:t>New Media and Society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dirty="0"/>
              <a:t>Journal of Advertising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b="1" dirty="0"/>
              <a:t>Communication Research</a:t>
            </a:r>
            <a:endParaRPr lang="sk-SK" sz="2400" b="1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dirty="0"/>
              <a:t>Human Communication Research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400" dirty="0"/>
              <a:t>Public Opinion Quarterly</a:t>
            </a:r>
            <a:endParaRPr lang="sk-SK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019EAE-38DA-4804-B25E-E532A6A4E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057" y="1470630"/>
            <a:ext cx="439248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</a:pPr>
            <a:r>
              <a:rPr lang="en-GB" sz="2400" dirty="0"/>
              <a:t>Media Psychology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</a:pPr>
            <a:r>
              <a:rPr lang="en-GB" sz="2400" dirty="0"/>
              <a:t>Research on Language and Social Interaction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</a:pPr>
            <a:r>
              <a:rPr lang="en-GB" sz="2400" dirty="0"/>
              <a:t>Internet Research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</a:pPr>
            <a:r>
              <a:rPr lang="en-GB" sz="2400" b="1" dirty="0"/>
              <a:t>European Journal of Communication</a:t>
            </a:r>
            <a:endParaRPr lang="sk-SK" sz="2400" b="1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</a:pPr>
            <a:r>
              <a:rPr lang="en-GB" sz="2400" b="1" dirty="0"/>
              <a:t>Journalism and Mass Communication Quarterly</a:t>
            </a:r>
            <a:endParaRPr lang="sk-SK" sz="2400" b="1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</a:pPr>
            <a:r>
              <a:rPr lang="en-GB" sz="2400" b="1" dirty="0"/>
              <a:t>Mass Communication and Society</a:t>
            </a:r>
            <a:endParaRPr lang="sk-SK" sz="2400" b="1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</a:pPr>
            <a:r>
              <a:rPr lang="en-GB" sz="2400" b="1" dirty="0"/>
              <a:t>Journalism</a:t>
            </a:r>
            <a:endParaRPr lang="sk-SK" sz="2400" b="1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</a:pPr>
            <a:r>
              <a:rPr lang="en-GB" sz="2400" dirty="0"/>
              <a:t>Communication Monographs</a:t>
            </a:r>
            <a:endParaRPr lang="sk-SK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</a:pPr>
            <a:r>
              <a:rPr lang="en-GB" sz="2400" dirty="0"/>
              <a:t>Public Understanding of Science</a:t>
            </a:r>
            <a:endParaRPr lang="cs-CZ" altLang="en-US" sz="20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BE44F2-A6CD-41B1-9ED3-788D34287692}"/>
              </a:ext>
            </a:extLst>
          </p:cNvPr>
          <p:cNvSpPr/>
          <p:nvPr/>
        </p:nvSpPr>
        <p:spPr>
          <a:xfrm>
            <a:off x="395536" y="633778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http://knihovna.fss.muni.cz/ezdroje.php</a:t>
            </a:r>
          </a:p>
        </p:txBody>
      </p:sp>
    </p:spTree>
    <p:extLst>
      <p:ext uri="{BB962C8B-B14F-4D97-AF65-F5344CB8AC3E}">
        <p14:creationId xmlns:p14="http://schemas.microsoft.com/office/powerpoint/2010/main" val="73041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2213865-7029-472C-A047-38AF90BF2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524000"/>
            <a:ext cx="7334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8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3" cstate="print"/>
          <a:srcRect l="2821" t="22059" r="35098" b="2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488832" cy="4318992"/>
          </a:xfrm>
        </p:spPr>
        <p:txBody>
          <a:bodyPr>
            <a:noAutofit/>
          </a:bodyPr>
          <a:lstStyle/>
          <a:p>
            <a:r>
              <a:rPr lang="sk-SK" sz="2800" dirty="0"/>
              <a:t>Naučiť sa samostatne navrhnúť a realizovať vlastný kvantitatívny empirický výskum na relevantnú tému z oblasti mediálnych štúdií</a:t>
            </a:r>
          </a:p>
          <a:p>
            <a:pPr lvl="2"/>
            <a:r>
              <a:rPr lang="sk-SK" sz="2800" dirty="0" err="1"/>
              <a:t>Vhľad</a:t>
            </a:r>
            <a:r>
              <a:rPr lang="sk-SK" sz="2800" dirty="0"/>
              <a:t> do toho, ako sa generujú sociálno-vedné poznatky</a:t>
            </a:r>
          </a:p>
          <a:p>
            <a:pPr lvl="2"/>
            <a:r>
              <a:rPr lang="sk-SK" sz="2800" dirty="0"/>
              <a:t>Schopnosť zadať výskum a kriticky zhodnotiť už realizovaný výskum a dáta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0785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kurzu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488832" cy="4318992"/>
          </a:xfrm>
        </p:spPr>
        <p:txBody>
          <a:bodyPr>
            <a:noAutofit/>
          </a:bodyPr>
          <a:lstStyle/>
          <a:p>
            <a:pPr algn="just"/>
            <a:r>
              <a:rPr lang="cs-CZ" sz="2800" b="1" dirty="0"/>
              <a:t>28.2. </a:t>
            </a:r>
            <a:r>
              <a:rPr lang="cs-CZ" sz="2800" dirty="0"/>
              <a:t>Design empirického výzkumu. Tvorba návrhu výzkumu. Výzkumné téma a výzkumný problém. Jak napsat úvod.</a:t>
            </a:r>
            <a:endParaRPr lang="en-GB" sz="2800" dirty="0"/>
          </a:p>
          <a:p>
            <a:pPr algn="just"/>
            <a:r>
              <a:rPr lang="cs-CZ" sz="2800" b="1" dirty="0"/>
              <a:t>7.3. </a:t>
            </a:r>
            <a:r>
              <a:rPr lang="cs-CZ" sz="2800" dirty="0"/>
              <a:t>Diskuze nad návrhy výzkumných témat a problémů.</a:t>
            </a:r>
            <a:r>
              <a:rPr lang="sk-SK" sz="2800" dirty="0"/>
              <a:t> </a:t>
            </a:r>
            <a:r>
              <a:rPr lang="cs-CZ" sz="2800" dirty="0"/>
              <a:t>Teoretický kontext výzkumu. Práce s literaturou. Cíl výzkumu. Výzkumné otázky. </a:t>
            </a:r>
          </a:p>
          <a:p>
            <a:pPr algn="just"/>
            <a:r>
              <a:rPr lang="cs-CZ" sz="2800" b="1" dirty="0"/>
              <a:t>14.3. </a:t>
            </a:r>
            <a:r>
              <a:rPr lang="cs-CZ" sz="2800" dirty="0">
                <a:solidFill>
                  <a:srgbClr val="FF0000"/>
                </a:solidFill>
              </a:rPr>
              <a:t>Workshop I: diskuse nad návrhy projektů</a:t>
            </a:r>
          </a:p>
          <a:p>
            <a:pPr algn="just"/>
            <a:r>
              <a:rPr lang="cs-CZ" sz="2800" b="1" dirty="0"/>
              <a:t>21.3. </a:t>
            </a:r>
            <a:r>
              <a:rPr lang="cs-CZ" sz="2800" i="1" dirty="0">
                <a:solidFill>
                  <a:srgbClr val="00B050"/>
                </a:solidFill>
              </a:rPr>
              <a:t>Individuální práce na výzkumném projektu.</a:t>
            </a:r>
          </a:p>
          <a:p>
            <a:pPr algn="just"/>
            <a:r>
              <a:rPr lang="cs-CZ" sz="2800" b="1" dirty="0"/>
              <a:t>28.3. </a:t>
            </a:r>
            <a:r>
              <a:rPr lang="cs-CZ" sz="2800" dirty="0"/>
              <a:t>Hypotézy a operacionalizace.</a:t>
            </a:r>
            <a:endParaRPr lang="en-GB" sz="2800" dirty="0"/>
          </a:p>
          <a:p>
            <a:pPr marL="0" indent="0">
              <a:buNone/>
            </a:pPr>
            <a:endParaRPr lang="sk-SK" dirty="0"/>
          </a:p>
          <a:p>
            <a:endParaRPr lang="en-GB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5053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kurzu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488832" cy="4318992"/>
          </a:xfrm>
        </p:spPr>
        <p:txBody>
          <a:bodyPr>
            <a:noAutofit/>
          </a:bodyPr>
          <a:lstStyle/>
          <a:p>
            <a:r>
              <a:rPr lang="sk-SK" sz="2800" b="1" dirty="0"/>
              <a:t>4.4.  </a:t>
            </a:r>
            <a:r>
              <a:rPr lang="cs-CZ" sz="2800" dirty="0"/>
              <a:t>Volba výzkumné strategie, metody a techniky sběru dat. Volba výzkumného souboru.</a:t>
            </a:r>
            <a:endParaRPr lang="en-GB" sz="2800" dirty="0"/>
          </a:p>
          <a:p>
            <a:r>
              <a:rPr lang="cs-CZ" sz="2800" b="1" dirty="0"/>
              <a:t>11.4.  </a:t>
            </a:r>
            <a:r>
              <a:rPr lang="cs-CZ" sz="2800" dirty="0">
                <a:solidFill>
                  <a:srgbClr val="FF0000"/>
                </a:solidFill>
              </a:rPr>
              <a:t>Workshop II: diskuse nad návrhy projektů</a:t>
            </a:r>
          </a:p>
          <a:p>
            <a:r>
              <a:rPr lang="cs-CZ" sz="2800" b="1" dirty="0"/>
              <a:t>18.4. </a:t>
            </a:r>
            <a:r>
              <a:rPr lang="cs-CZ" sz="2800" i="1" dirty="0">
                <a:solidFill>
                  <a:srgbClr val="00B050"/>
                </a:solidFill>
              </a:rPr>
              <a:t>Individuální práce na výzkumném projektu.</a:t>
            </a:r>
          </a:p>
          <a:p>
            <a:r>
              <a:rPr lang="cs-CZ" sz="2800" b="1" dirty="0"/>
              <a:t>25.4. </a:t>
            </a:r>
            <a:r>
              <a:rPr lang="cs-CZ" sz="2800" dirty="0"/>
              <a:t>Survey.</a:t>
            </a:r>
            <a:endParaRPr lang="sk-SK" sz="2800" dirty="0"/>
          </a:p>
          <a:p>
            <a:r>
              <a:rPr lang="sk-SK" sz="2800" b="1" dirty="0"/>
              <a:t>2.5. </a:t>
            </a:r>
            <a:r>
              <a:rPr lang="cs-CZ" sz="2800" dirty="0"/>
              <a:t>Obsahová analýza. </a:t>
            </a:r>
            <a:endParaRPr lang="en-GB" sz="2800" dirty="0"/>
          </a:p>
          <a:p>
            <a:r>
              <a:rPr lang="sk-SK" sz="2800" b="1" dirty="0"/>
              <a:t>9.5. </a:t>
            </a:r>
            <a:r>
              <a:rPr lang="cs-CZ" sz="2800" dirty="0"/>
              <a:t>Survey a obsahová analýza – cvičení.</a:t>
            </a:r>
          </a:p>
          <a:p>
            <a:r>
              <a:rPr lang="cs-CZ" sz="2800" b="1" dirty="0"/>
              <a:t>16.5. </a:t>
            </a:r>
            <a:r>
              <a:rPr lang="cs-CZ" sz="2800" i="1" dirty="0">
                <a:solidFill>
                  <a:srgbClr val="00B050"/>
                </a:solidFill>
              </a:rPr>
              <a:t>Individuální práce na výzkumném projektu.</a:t>
            </a:r>
            <a:endParaRPr lang="sk-SK" sz="28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0833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pro udělení zápočtu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b="1" dirty="0"/>
              <a:t>účast a aktivní participace v hodinách:</a:t>
            </a:r>
            <a:r>
              <a:rPr lang="cs-CZ" dirty="0"/>
              <a:t>  absence a jejich omluvy se řídí pravidly uvedenými ve studijním řádu; </a:t>
            </a:r>
            <a:r>
              <a:rPr lang="cs-CZ" b="1" dirty="0"/>
              <a:t>jedna</a:t>
            </a:r>
            <a:r>
              <a:rPr lang="cs-CZ" dirty="0"/>
              <a:t> absence bez omluvy je akceptována 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cs-CZ" b="1" dirty="0"/>
              <a:t>vypracování vlastního výzkumného projektu</a:t>
            </a:r>
            <a:r>
              <a:rPr lang="cs-CZ" dirty="0"/>
              <a:t>, odevzdávání průběžných verzí a ústní obhajoba finální verze (pozn.: projekt je možné zpracovávat </a:t>
            </a:r>
            <a:r>
              <a:rPr lang="cs-CZ" b="1" dirty="0"/>
              <a:t>ve dvojicích</a:t>
            </a:r>
            <a:r>
              <a:rPr lang="cs-CZ" dirty="0"/>
              <a:t>): </a:t>
            </a:r>
            <a:endParaRPr lang="en-GB" dirty="0"/>
          </a:p>
          <a:p>
            <a:pPr lvl="0"/>
            <a:r>
              <a:rPr lang="cs-CZ" dirty="0"/>
              <a:t>do </a:t>
            </a:r>
            <a:r>
              <a:rPr lang="en-GB" b="1" dirty="0"/>
              <a:t>11</a:t>
            </a:r>
            <a:r>
              <a:rPr lang="cs-CZ" b="1" dirty="0"/>
              <a:t>. 3.</a:t>
            </a:r>
            <a:r>
              <a:rPr lang="cs-CZ" dirty="0"/>
              <a:t>: odevzdání první části vlastního výzkumného projektu do </a:t>
            </a:r>
            <a:r>
              <a:rPr lang="cs-CZ" dirty="0" err="1"/>
              <a:t>ISu</a:t>
            </a:r>
            <a:r>
              <a:rPr lang="cs-CZ" dirty="0"/>
              <a:t>; prezentace na hodině; nebodováno</a:t>
            </a:r>
            <a:endParaRPr lang="en-GB" dirty="0"/>
          </a:p>
          <a:p>
            <a:pPr lvl="0"/>
            <a:r>
              <a:rPr lang="cs-CZ" dirty="0"/>
              <a:t>do </a:t>
            </a:r>
            <a:r>
              <a:rPr lang="en-GB" b="1" dirty="0"/>
              <a:t>8</a:t>
            </a:r>
            <a:r>
              <a:rPr lang="cs-CZ" b="1" dirty="0"/>
              <a:t>. 4.:</a:t>
            </a:r>
            <a:r>
              <a:rPr lang="cs-CZ" dirty="0"/>
              <a:t> odevzdání druhé části vlastního výzkumného projektu do </a:t>
            </a:r>
            <a:r>
              <a:rPr lang="cs-CZ" dirty="0" err="1"/>
              <a:t>ISu</a:t>
            </a:r>
            <a:r>
              <a:rPr lang="cs-CZ" dirty="0"/>
              <a:t>; nebodováno</a:t>
            </a:r>
            <a:endParaRPr lang="en-GB" dirty="0"/>
          </a:p>
          <a:p>
            <a:pPr lvl="0"/>
            <a:r>
              <a:rPr lang="cs-CZ" dirty="0"/>
              <a:t>do </a:t>
            </a:r>
            <a:r>
              <a:rPr lang="cs-CZ" b="1" dirty="0"/>
              <a:t>1</a:t>
            </a:r>
            <a:r>
              <a:rPr lang="en-GB" b="1" dirty="0"/>
              <a:t>9</a:t>
            </a:r>
            <a:r>
              <a:rPr lang="cs-CZ" b="1" dirty="0"/>
              <a:t>. 5.: </a:t>
            </a:r>
            <a:r>
              <a:rPr lang="cs-CZ" dirty="0"/>
              <a:t>odevzdání kompletní verze projektu v elektronické verzi do </a:t>
            </a:r>
            <a:r>
              <a:rPr lang="cs-CZ" dirty="0" err="1"/>
              <a:t>ISu</a:t>
            </a:r>
            <a:r>
              <a:rPr lang="cs-CZ" dirty="0"/>
              <a:t>; je třeba získat min. 50 b (max. 80 b)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výzkumného projektu I.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352928" cy="507754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2000" b="1" dirty="0"/>
              <a:t>A.  Do </a:t>
            </a:r>
            <a:r>
              <a:rPr lang="en-GB" sz="2000" b="1" dirty="0"/>
              <a:t>11</a:t>
            </a:r>
            <a:r>
              <a:rPr lang="cs-CZ" sz="2000" b="1" dirty="0"/>
              <a:t>.3.</a:t>
            </a:r>
            <a:endParaRPr lang="sk-SK" sz="2000" b="1" dirty="0"/>
          </a:p>
          <a:p>
            <a:pPr lvl="0"/>
            <a:r>
              <a:rPr lang="sk-SK" sz="2000" dirty="0"/>
              <a:t>predstavenie výskumnej témy</a:t>
            </a:r>
            <a:endParaRPr lang="en-GB" sz="2000" dirty="0"/>
          </a:p>
          <a:p>
            <a:pPr lvl="0"/>
            <a:r>
              <a:rPr lang="sk-SK" sz="2000" dirty="0"/>
              <a:t>formulácia výskumného problému </a:t>
            </a:r>
          </a:p>
          <a:p>
            <a:pPr lvl="0"/>
            <a:r>
              <a:rPr lang="sk-SK" sz="2000" dirty="0"/>
              <a:t>zdôvodnenie voľby témy výskumu – akademická a sociálna relevancia</a:t>
            </a:r>
          </a:p>
          <a:p>
            <a:r>
              <a:rPr lang="sk-SK" sz="2000" dirty="0"/>
              <a:t>teoretický kontext výskumu a prehľad literatúry</a:t>
            </a:r>
          </a:p>
          <a:p>
            <a:pPr marL="0" indent="0">
              <a:buNone/>
            </a:pPr>
            <a:r>
              <a:rPr lang="cs-CZ" sz="2000" b="1" dirty="0"/>
              <a:t>B. Do </a:t>
            </a:r>
            <a:r>
              <a:rPr lang="en-GB" sz="2000" b="1" dirty="0"/>
              <a:t>8</a:t>
            </a:r>
            <a:r>
              <a:rPr lang="cs-CZ" sz="2000" b="1" dirty="0"/>
              <a:t>.4.</a:t>
            </a:r>
            <a:r>
              <a:rPr lang="sk-SK" sz="2000" b="1" dirty="0"/>
              <a:t>: opravená prvá verzia +</a:t>
            </a:r>
          </a:p>
          <a:p>
            <a:pPr lvl="0"/>
            <a:r>
              <a:rPr lang="sk-SK" sz="2000" dirty="0"/>
              <a:t>špecifikácia výskumného cieľa („cieľom tohto výskumu je/bude…“)</a:t>
            </a:r>
            <a:endParaRPr lang="en-GB" sz="2000" dirty="0"/>
          </a:p>
          <a:p>
            <a:pPr lvl="0"/>
            <a:r>
              <a:rPr lang="sk-SK" sz="2000" dirty="0"/>
              <a:t>formulácia hlavnej výskumnej otázky/otázok a vedľajších výskumných otázok</a:t>
            </a:r>
            <a:endParaRPr lang="en-GB" sz="2000" dirty="0"/>
          </a:p>
          <a:p>
            <a:pPr lvl="0"/>
            <a:r>
              <a:rPr lang="sk-SK" sz="2000" dirty="0"/>
              <a:t>formulácia hypotéz (min. 5 hypotéz) + ich zdôvodnenie</a:t>
            </a:r>
            <a:endParaRPr lang="en-GB" sz="2000" dirty="0"/>
          </a:p>
          <a:p>
            <a:pPr lvl="0"/>
            <a:r>
              <a:rPr lang="sk-SK" sz="2000" dirty="0" err="1"/>
              <a:t>operacionalizácia</a:t>
            </a:r>
            <a:r>
              <a:rPr lang="sk-SK" sz="2000" dirty="0"/>
              <a:t>: stanovenie indikátorov </a:t>
            </a:r>
            <a:endParaRPr lang="en-GB" sz="2000" dirty="0"/>
          </a:p>
          <a:p>
            <a:pPr lvl="0"/>
            <a:r>
              <a:rPr lang="sk-SK" sz="2000" dirty="0"/>
              <a:t>voľba metódy výskumu a jej zdôvodnenie, stručný popis metódy</a:t>
            </a:r>
            <a:endParaRPr lang="en-GB" sz="2000" dirty="0"/>
          </a:p>
          <a:p>
            <a:pPr lvl="0"/>
            <a:r>
              <a:rPr lang="sk-SK" sz="2000" dirty="0"/>
              <a:t>popis výskumného súboru + výberovej techniky</a:t>
            </a:r>
            <a:endParaRPr lang="en-GB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výzkumného projektu II.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2000" b="1" dirty="0"/>
              <a:t>C.  Do 1</a:t>
            </a:r>
            <a:r>
              <a:rPr lang="en-GB" sz="2000" b="1" dirty="0"/>
              <a:t>9</a:t>
            </a:r>
            <a:r>
              <a:rPr lang="cs-CZ" sz="2000" b="1" dirty="0"/>
              <a:t>.5. – finální verze, bodováno</a:t>
            </a:r>
            <a:endParaRPr lang="sk-SK" sz="2000" b="1" dirty="0"/>
          </a:p>
          <a:p>
            <a:pPr lvl="0"/>
            <a:r>
              <a:rPr lang="sk-SK" sz="2000" dirty="0"/>
              <a:t>zoznam základnej literatúry k téme (minimálne 10 relevantných akademických textov)</a:t>
            </a:r>
            <a:endParaRPr lang="en-GB" sz="2000" dirty="0"/>
          </a:p>
          <a:p>
            <a:pPr lvl="0"/>
            <a:r>
              <a:rPr lang="sk-SK" sz="2000" dirty="0"/>
              <a:t>výskumný nástroj: v prípade </a:t>
            </a:r>
            <a:r>
              <a:rPr lang="sk-SK" sz="2000" dirty="0" err="1"/>
              <a:t>survey</a:t>
            </a:r>
            <a:r>
              <a:rPr lang="sk-SK" sz="2000" dirty="0"/>
              <a:t> návrh dotazníku; v prípade obsahovej analýzy návrh kódovacieho kľúča </a:t>
            </a:r>
            <a:endParaRPr lang="en-GB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488832" cy="4318992"/>
          </a:xfrm>
        </p:spPr>
        <p:txBody>
          <a:bodyPr>
            <a:noAutofit/>
          </a:bodyPr>
          <a:lstStyle/>
          <a:p>
            <a:r>
              <a:rPr lang="cs-CZ" sz="2800" dirty="0"/>
              <a:t>Motivace? (Diplomová práce?)</a:t>
            </a:r>
          </a:p>
          <a:p>
            <a:r>
              <a:rPr lang="cs-CZ" sz="2800" dirty="0"/>
              <a:t>Speciální očekávání?</a:t>
            </a:r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412</Words>
  <Application>Microsoft Office PowerPoint</Application>
  <PresentationFormat>Předvádění na obrazovce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Perpetua</vt:lpstr>
      <vt:lpstr>Wingdings 2</vt:lpstr>
      <vt:lpstr>Majetok</vt:lpstr>
      <vt:lpstr>ZUR559 Kvantitativní metody výzkumu médií</vt:lpstr>
      <vt:lpstr>Prezentace aplikace PowerPoint</vt:lpstr>
      <vt:lpstr>Cíle</vt:lpstr>
      <vt:lpstr>Struktura kurzu</vt:lpstr>
      <vt:lpstr>Struktura kurzu</vt:lpstr>
      <vt:lpstr>Požadavky pro udělení zápočtu</vt:lpstr>
      <vt:lpstr>Struktura výzkumného projektu I.</vt:lpstr>
      <vt:lpstr>Struktura výzkumného projektu II.</vt:lpstr>
      <vt:lpstr>Otázky</vt:lpstr>
      <vt:lpstr>Témata</vt:lpstr>
      <vt:lpstr>Inspirace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ZUR559 Kvantitativní metody výzkumu médií</dc:title>
  <dc:creator>Marina Urbanikova</dc:creator>
  <cp:lastModifiedBy>Marina Urbanikova</cp:lastModifiedBy>
  <cp:revision>12</cp:revision>
  <dcterms:created xsi:type="dcterms:W3CDTF">2018-02-19T06:44:47Z</dcterms:created>
  <dcterms:modified xsi:type="dcterms:W3CDTF">2019-02-20T20:54:54Z</dcterms:modified>
</cp:coreProperties>
</file>