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44"/>
  </p:notesMasterIdLst>
  <p:sldIdLst>
    <p:sldId id="256" r:id="rId6"/>
    <p:sldId id="370" r:id="rId7"/>
    <p:sldId id="290" r:id="rId8"/>
    <p:sldId id="371" r:id="rId9"/>
    <p:sldId id="291" r:id="rId10"/>
    <p:sldId id="258" r:id="rId11"/>
    <p:sldId id="364" r:id="rId12"/>
    <p:sldId id="367" r:id="rId13"/>
    <p:sldId id="366" r:id="rId14"/>
    <p:sldId id="302" r:id="rId15"/>
    <p:sldId id="303" r:id="rId16"/>
    <p:sldId id="373" r:id="rId17"/>
    <p:sldId id="376" r:id="rId18"/>
    <p:sldId id="301" r:id="rId19"/>
    <p:sldId id="374" r:id="rId20"/>
    <p:sldId id="375" r:id="rId21"/>
    <p:sldId id="378" r:id="rId22"/>
    <p:sldId id="305" r:id="rId23"/>
    <p:sldId id="306" r:id="rId24"/>
    <p:sldId id="349" r:id="rId25"/>
    <p:sldId id="365" r:id="rId26"/>
    <p:sldId id="350" r:id="rId27"/>
    <p:sldId id="377" r:id="rId28"/>
    <p:sldId id="351" r:id="rId29"/>
    <p:sldId id="379" r:id="rId30"/>
    <p:sldId id="352" r:id="rId31"/>
    <p:sldId id="383" r:id="rId32"/>
    <p:sldId id="369" r:id="rId33"/>
    <p:sldId id="368" r:id="rId34"/>
    <p:sldId id="380" r:id="rId35"/>
    <p:sldId id="381" r:id="rId36"/>
    <p:sldId id="382" r:id="rId37"/>
    <p:sldId id="384" r:id="rId38"/>
    <p:sldId id="385" r:id="rId39"/>
    <p:sldId id="386" r:id="rId40"/>
    <p:sldId id="387" r:id="rId41"/>
    <p:sldId id="388" r:id="rId42"/>
    <p:sldId id="389" r:id="rId4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64" d="100"/>
          <a:sy n="64" d="100"/>
        </p:scale>
        <p:origin x="149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7DCB3060-F761-4341-BE16-88BBF403E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019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AF938FA-FF16-4EB3-8278-6AF0AF3356BD}" type="slidenum">
              <a:rPr lang="cs-CZ">
                <a:ea typeface="Microsoft YaHei" charset="-122"/>
              </a:rPr>
              <a:pPr/>
              <a:t>1</a:t>
            </a:fld>
            <a:endParaRPr lang="cs-CZ">
              <a:ea typeface="Microsoft YaHei" charset="-122"/>
            </a:endParaRPr>
          </a:p>
        </p:txBody>
      </p:sp>
      <p:sp>
        <p:nvSpPr>
          <p:cNvPr id="430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30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76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157054F-02F7-4D41-B91D-B16EEFCE07EA}" type="slidenum">
              <a:rPr lang="cs-CZ"/>
              <a:pPr/>
              <a:t>14</a:t>
            </a:fld>
            <a:endParaRPr lang="cs-CZ"/>
          </a:p>
        </p:txBody>
      </p:sp>
      <p:sp>
        <p:nvSpPr>
          <p:cNvPr id="102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2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71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157054F-02F7-4D41-B91D-B16EEFCE07EA}" type="slidenum">
              <a:rPr lang="cs-CZ"/>
              <a:pPr/>
              <a:t>15</a:t>
            </a:fld>
            <a:endParaRPr lang="cs-CZ"/>
          </a:p>
        </p:txBody>
      </p:sp>
      <p:sp>
        <p:nvSpPr>
          <p:cNvPr id="102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2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71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157054F-02F7-4D41-B91D-B16EEFCE07EA}" type="slidenum">
              <a:rPr lang="cs-CZ"/>
              <a:pPr/>
              <a:t>16</a:t>
            </a:fld>
            <a:endParaRPr lang="cs-CZ"/>
          </a:p>
        </p:txBody>
      </p:sp>
      <p:sp>
        <p:nvSpPr>
          <p:cNvPr id="102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2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71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6EBE154-86EA-4C50-9861-7570D45E7EEA}" type="slidenum">
              <a:rPr lang="cs-CZ"/>
              <a:pPr/>
              <a:t>18</a:t>
            </a:fld>
            <a:endParaRPr lang="cs-CZ"/>
          </a:p>
        </p:txBody>
      </p:sp>
      <p:sp>
        <p:nvSpPr>
          <p:cNvPr id="184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84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563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4CA995A9-028A-4410-AFF7-021491E1E865}" type="slidenum">
              <a:rPr lang="cs-CZ"/>
              <a:pPr/>
              <a:t>19</a:t>
            </a:fld>
            <a:endParaRPr lang="cs-CZ"/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643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54634E4-0A4D-4247-A028-CF0A1D6CC033}" type="slidenum">
              <a:rPr lang="cs-CZ"/>
              <a:pPr/>
              <a:t>20</a:t>
            </a:fld>
            <a:endParaRPr lang="cs-CZ"/>
          </a:p>
        </p:txBody>
      </p:sp>
      <p:sp>
        <p:nvSpPr>
          <p:cNvPr id="532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32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4480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54634E4-0A4D-4247-A028-CF0A1D6CC033}" type="slidenum">
              <a:rPr lang="cs-CZ"/>
              <a:pPr/>
              <a:t>21</a:t>
            </a:fld>
            <a:endParaRPr lang="cs-CZ"/>
          </a:p>
        </p:txBody>
      </p:sp>
      <p:sp>
        <p:nvSpPr>
          <p:cNvPr id="532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32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4480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5E98C3B-6002-43D6-A94C-FEC6FDFE5A91}" type="slidenum">
              <a:rPr lang="cs-CZ"/>
              <a:pPr/>
              <a:t>22</a:t>
            </a:fld>
            <a:endParaRPr lang="cs-CZ"/>
          </a:p>
        </p:txBody>
      </p:sp>
      <p:sp>
        <p:nvSpPr>
          <p:cNvPr id="552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53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5411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403B1D2E-626F-4F5C-985D-61DBC47A1E21}" type="slidenum">
              <a:rPr lang="cs-CZ"/>
              <a:pPr/>
              <a:t>24</a:t>
            </a:fld>
            <a:endParaRPr lang="cs-CZ"/>
          </a:p>
        </p:txBody>
      </p:sp>
      <p:sp>
        <p:nvSpPr>
          <p:cNvPr id="573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73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856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403B1D2E-626F-4F5C-985D-61DBC47A1E21}" type="slidenum">
              <a:rPr lang="cs-CZ"/>
              <a:pPr/>
              <a:t>25</a:t>
            </a:fld>
            <a:endParaRPr lang="cs-CZ"/>
          </a:p>
        </p:txBody>
      </p:sp>
      <p:sp>
        <p:nvSpPr>
          <p:cNvPr id="573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73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856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B7F9C9D-B98B-40F1-AC06-752F0C752543}" type="slidenum">
              <a:rPr lang="cs-CZ"/>
              <a:pPr/>
              <a:t>2</a:t>
            </a:fld>
            <a:endParaRPr lang="cs-CZ"/>
          </a:p>
        </p:txBody>
      </p:sp>
      <p:sp>
        <p:nvSpPr>
          <p:cNvPr id="122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22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426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4015788-B60F-46F4-9507-14F822EA6055}" type="slidenum">
              <a:rPr lang="cs-CZ"/>
              <a:pPr/>
              <a:t>26</a:t>
            </a:fld>
            <a:endParaRPr lang="cs-CZ"/>
          </a:p>
        </p:txBody>
      </p:sp>
      <p:sp>
        <p:nvSpPr>
          <p:cNvPr id="593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867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4015788-B60F-46F4-9507-14F822EA6055}" type="slidenum">
              <a:rPr lang="cs-CZ"/>
              <a:pPr/>
              <a:t>27</a:t>
            </a:fld>
            <a:endParaRPr lang="cs-CZ"/>
          </a:p>
        </p:txBody>
      </p:sp>
      <p:sp>
        <p:nvSpPr>
          <p:cNvPr id="593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867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065A524-8BFB-4BE2-B63F-BB7E9ABB2B5C}" type="slidenum">
              <a:rPr lang="cs-CZ"/>
              <a:pPr/>
              <a:t>28</a:t>
            </a:fld>
            <a:endParaRPr lang="cs-CZ"/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190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065A524-8BFB-4BE2-B63F-BB7E9ABB2B5C}" type="slidenum">
              <a:rPr lang="cs-CZ"/>
              <a:pPr/>
              <a:t>29</a:t>
            </a:fld>
            <a:endParaRPr lang="cs-CZ"/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190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065A524-8BFB-4BE2-B63F-BB7E9ABB2B5C}" type="slidenum">
              <a:rPr lang="cs-CZ"/>
              <a:pPr/>
              <a:t>30</a:t>
            </a:fld>
            <a:endParaRPr lang="cs-CZ"/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190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065A524-8BFB-4BE2-B63F-BB7E9ABB2B5C}" type="slidenum">
              <a:rPr lang="cs-CZ"/>
              <a:pPr/>
              <a:t>31</a:t>
            </a:fld>
            <a:endParaRPr lang="cs-CZ"/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190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065A524-8BFB-4BE2-B63F-BB7E9ABB2B5C}" type="slidenum">
              <a:rPr lang="cs-CZ"/>
              <a:pPr/>
              <a:t>32</a:t>
            </a:fld>
            <a:endParaRPr lang="cs-CZ"/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190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4015788-B60F-46F4-9507-14F822EA6055}" type="slidenum">
              <a:rPr lang="cs-CZ"/>
              <a:pPr/>
              <a:t>33</a:t>
            </a:fld>
            <a:endParaRPr lang="cs-CZ"/>
          </a:p>
        </p:txBody>
      </p:sp>
      <p:sp>
        <p:nvSpPr>
          <p:cNvPr id="593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867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4015788-B60F-46F4-9507-14F822EA6055}" type="slidenum">
              <a:rPr lang="cs-CZ"/>
              <a:pPr/>
              <a:t>34</a:t>
            </a:fld>
            <a:endParaRPr lang="cs-CZ"/>
          </a:p>
        </p:txBody>
      </p:sp>
      <p:sp>
        <p:nvSpPr>
          <p:cNvPr id="593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867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4015788-B60F-46F4-9507-14F822EA6055}" type="slidenum">
              <a:rPr lang="cs-CZ"/>
              <a:pPr/>
              <a:t>35</a:t>
            </a:fld>
            <a:endParaRPr lang="cs-CZ"/>
          </a:p>
        </p:txBody>
      </p:sp>
      <p:sp>
        <p:nvSpPr>
          <p:cNvPr id="593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86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246358E-8BDB-46FF-885D-432D080BEE28}" type="slidenum">
              <a:rPr lang="cs-CZ">
                <a:ea typeface="Microsoft YaHei" charset="-122"/>
              </a:rPr>
              <a:pPr/>
              <a:t>6</a:t>
            </a:fld>
            <a:endParaRPr lang="cs-CZ">
              <a:ea typeface="Microsoft YaHei" charset="-122"/>
            </a:endParaRPr>
          </a:p>
        </p:txBody>
      </p:sp>
      <p:sp>
        <p:nvSpPr>
          <p:cNvPr id="450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50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162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4015788-B60F-46F4-9507-14F822EA6055}" type="slidenum">
              <a:rPr lang="cs-CZ"/>
              <a:pPr/>
              <a:t>36</a:t>
            </a:fld>
            <a:endParaRPr lang="cs-CZ"/>
          </a:p>
        </p:txBody>
      </p:sp>
      <p:sp>
        <p:nvSpPr>
          <p:cNvPr id="593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867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4015788-B60F-46F4-9507-14F822EA6055}" type="slidenum">
              <a:rPr lang="cs-CZ"/>
              <a:pPr/>
              <a:t>37</a:t>
            </a:fld>
            <a:endParaRPr lang="cs-CZ"/>
          </a:p>
        </p:txBody>
      </p:sp>
      <p:sp>
        <p:nvSpPr>
          <p:cNvPr id="593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867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4015788-B60F-46F4-9507-14F822EA6055}" type="slidenum">
              <a:rPr lang="cs-CZ"/>
              <a:pPr/>
              <a:t>38</a:t>
            </a:fld>
            <a:endParaRPr lang="cs-CZ"/>
          </a:p>
        </p:txBody>
      </p:sp>
      <p:sp>
        <p:nvSpPr>
          <p:cNvPr id="593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86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7DEFE105-1D11-4CD8-9219-3BACF1F1B322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E8387C7-F301-4D00-BDB3-9801A8D15E8A}" type="slidenum">
              <a:rPr lang="cs-CZ" altLang="cs-CZ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8</a:t>
            </a:fld>
            <a:endParaRPr lang="cs-CZ" altLang="cs-CZ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5734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6820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212C660-F597-41EB-A312-2A04FD83DC04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B7F9C9D-B98B-40F1-AC06-752F0C752543}" type="slidenum">
              <a:rPr lang="cs-CZ"/>
              <a:pPr/>
              <a:t>10</a:t>
            </a:fld>
            <a:endParaRPr lang="cs-CZ"/>
          </a:p>
        </p:txBody>
      </p:sp>
      <p:sp>
        <p:nvSpPr>
          <p:cNvPr id="122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22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426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008DE0E-5C64-4255-A1FB-6FC6FC800299}" type="slidenum">
              <a:rPr lang="cs-CZ"/>
              <a:pPr/>
              <a:t>11</a:t>
            </a:fld>
            <a:endParaRPr lang="cs-CZ"/>
          </a:p>
        </p:txBody>
      </p:sp>
      <p:sp>
        <p:nvSpPr>
          <p:cNvPr id="143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43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90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008DE0E-5C64-4255-A1FB-6FC6FC800299}" type="slidenum">
              <a:rPr lang="cs-CZ"/>
              <a:pPr/>
              <a:t>12</a:t>
            </a:fld>
            <a:endParaRPr lang="cs-CZ"/>
          </a:p>
        </p:txBody>
      </p:sp>
      <p:sp>
        <p:nvSpPr>
          <p:cNvPr id="143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43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90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008DE0E-5C64-4255-A1FB-6FC6FC800299}" type="slidenum">
              <a:rPr lang="cs-CZ"/>
              <a:pPr/>
              <a:t>13</a:t>
            </a:fld>
            <a:endParaRPr lang="cs-CZ"/>
          </a:p>
        </p:txBody>
      </p:sp>
      <p:sp>
        <p:nvSpPr>
          <p:cNvPr id="143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43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9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8313E-CC7F-419C-8536-A356B77A75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1CE35-BF30-4540-B329-EB4C5E9777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2D02C-E49D-4566-A69D-9F96FD7790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767E0-EAB7-464D-B65F-13CEBF6708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B3F5C-7B91-4F98-827F-2A4241897B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21ED8-0826-419A-B406-680942CBD8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0FF3A-7968-4E9B-B3D1-DEAE1A234B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F2C5-B4A8-49CA-B3A6-60A3E4B225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2275E-5FD4-4A1C-801A-E66E350011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D022-9039-4357-8BF1-59E4188C4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C2A6B-0764-4EE5-9B83-E40FF2D8CB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AB43B-47BF-4503-B29E-EFB1205924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3E968-2208-40DC-9578-827F93004A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06F4F-342F-4718-B197-DAA78B369C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E62DF-D9FB-4829-9C32-88CBCC3339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4F80A-6907-43AA-9189-D6CF3757CB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93C4B-6005-42E1-8A47-790869A950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282C2-E244-4D3E-BEF7-9E3C2ACA58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619C0-C6F2-4A52-BC1A-3DB359DE93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9D2A1-5269-4F08-92DA-8B9FFEAAA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68D7E-E9C6-460E-8F13-B9537BBC2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82469-EC43-4639-B39D-9A413B28C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94DF8-CBFB-4974-8AA5-229F895263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51D2A-98DC-4D05-A1AF-61F380B2ED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C489B-7D27-4846-B15E-278BE6522B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C46F4-E444-4282-BBAB-3DFE61C75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CCE11-E1FC-4294-98C0-9D50587DA9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E0751-8461-4489-A6D5-40DDE7DF60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C93E-FA4B-4A9D-863F-711CCFEBF6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C68D-A03F-4A01-A95B-1ABD2A3914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656B6-6924-4DDB-801D-5794AF896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B6A3-96C9-4933-812E-D9A223C37B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F3FA6-8F4D-467F-B1F9-4825C0B453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39E54-0EC1-4C9C-90DF-852D6A1C8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028DE-BCA4-402A-95D1-6726369BA2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4C29E-5A98-4FD4-9F08-2D515E179A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D2690-5218-4BC9-A965-B60B7220BF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E771F-E780-48CC-B79D-0831213463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5DF03-06C1-48BC-966F-7FC6F5AED7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69A0B-5DC3-4131-B785-B667D868F0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DDC7B-52D3-441B-81DF-6CB3A03EDF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068E8-A561-4ACB-9E45-1CC1CD94CF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40AE6-A13C-40E3-8A53-5FB6601B8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450A4-4CB4-49E3-A0E3-5EAE47B611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E505C-2CB0-446C-8CF2-3781C5961C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F48A3-E304-47D9-9196-D0DA09C8D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7BF44-B779-4966-B7F8-D495D9527D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67497-FCF1-4D66-968B-84C9D7A8B2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D4DAC-C7D2-42B5-87D6-73C16D1E0D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59B2B-07C3-4765-A805-F2DA1B5402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AACB2-1E4E-4828-ADA4-825480EDDA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3FA94-C8A2-44AC-A630-086439B6CD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C18B6-4CC6-4748-B940-D19DE9D0C4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F1234-07CA-4DE9-AD17-6E9328331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4F8C9-FCF2-4542-81C0-2DAA2B5354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Kliknúť na editáciu formátu textu titulku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Kliknúť na editáciu formátu textu osnovy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Tretia úroveň</a:t>
            </a:r>
          </a:p>
          <a:p>
            <a:pPr lvl="3"/>
            <a:r>
              <a:rPr lang="en-GB"/>
              <a:t>Štvrtá úroveň osnovy</a:t>
            </a:r>
          </a:p>
          <a:p>
            <a:pPr lvl="4"/>
            <a:r>
              <a:rPr lang="en-GB"/>
              <a:t>Piata úroveň osnovy</a:t>
            </a:r>
          </a:p>
          <a:p>
            <a:pPr lvl="4"/>
            <a:r>
              <a:rPr lang="en-GB"/>
              <a:t>Šiesta úroveň</a:t>
            </a:r>
          </a:p>
          <a:p>
            <a:pPr lvl="4"/>
            <a:r>
              <a:rPr lang="en-GB"/>
              <a:t>Siedma úroveň</a:t>
            </a:r>
          </a:p>
          <a:p>
            <a:pPr lvl="4"/>
            <a:r>
              <a:rPr lang="en-GB"/>
              <a:t>Ȏsma úroveň textu</a:t>
            </a:r>
          </a:p>
          <a:p>
            <a:pPr lvl="4"/>
            <a:r>
              <a:rPr lang="en-GB"/>
              <a:t>Deviata úroveň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C21D67C7-76F7-4742-86FD-F51CFA8285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65088" y="69850"/>
            <a:ext cx="9013825" cy="6691313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3500" y="1449388"/>
            <a:ext cx="9020175" cy="1527175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500" y="1397000"/>
            <a:ext cx="9020175" cy="120650"/>
          </a:xfrm>
          <a:prstGeom prst="rect">
            <a:avLst/>
          </a:prstGeom>
          <a:solidFill>
            <a:srgbClr val="E6B1A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3500" y="2976563"/>
            <a:ext cx="9020175" cy="111125"/>
          </a:xfrm>
          <a:prstGeom prst="rect">
            <a:avLst/>
          </a:prstGeom>
          <a:solidFill>
            <a:srgbClr val="918485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Kliknúť na editáciu formátu textu titulku</a:t>
            </a:r>
          </a:p>
        </p:txBody>
      </p:sp>
      <p:sp>
        <p:nvSpPr>
          <p:cNvPr id="4104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Kliknúť na editáciu formátu textu osnovy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Tretia úroveň</a:t>
            </a:r>
          </a:p>
          <a:p>
            <a:pPr lvl="3"/>
            <a:r>
              <a:rPr lang="en-GB"/>
              <a:t>Štvrtá úroveň osnovy</a:t>
            </a:r>
          </a:p>
          <a:p>
            <a:pPr lvl="4"/>
            <a:r>
              <a:rPr lang="en-GB"/>
              <a:t>Piata úroveň osnovy</a:t>
            </a:r>
          </a:p>
          <a:p>
            <a:pPr lvl="4"/>
            <a:r>
              <a:rPr lang="en-GB"/>
              <a:t>Šiesta úroveň</a:t>
            </a:r>
          </a:p>
          <a:p>
            <a:pPr lvl="4"/>
            <a:r>
              <a:rPr lang="en-GB"/>
              <a:t>Siedma úroveň</a:t>
            </a:r>
          </a:p>
          <a:p>
            <a:pPr lvl="4"/>
            <a:r>
              <a:rPr lang="en-GB"/>
              <a:t>Ȏsma úroveň textu</a:t>
            </a:r>
          </a:p>
          <a:p>
            <a:pPr lvl="4"/>
            <a:r>
              <a:rPr lang="en-GB"/>
              <a:t>Deviata úroveň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 smtClean="0">
                <a:solidFill>
                  <a:srgbClr val="FFFFFF"/>
                </a:solidFill>
                <a:latin typeface="+mj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F1BF5ECB-9029-49CD-AA3F-F82C40DADE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66675" y="66675"/>
            <a:ext cx="9015413" cy="6697663"/>
            <a:chOff x="42" y="42"/>
            <a:chExt cx="5679" cy="4219"/>
          </a:xfrm>
        </p:grpSpPr>
        <p:pic>
          <p:nvPicPr>
            <p:cNvPr id="5132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" y="42"/>
              <a:ext cx="5679" cy="4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102" y="105"/>
              <a:ext cx="5555" cy="409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ea typeface="+mn-ea"/>
                <a:cs typeface="Arial" charset="0"/>
              </a:endParaRPr>
            </a:p>
          </p:txBody>
        </p:sp>
      </p:grpSp>
      <p:sp>
        <p:nvSpPr>
          <p:cNvPr id="3077" name="Rectangle 5"/>
          <p:cNvSpPr>
            <a:spLocks noChangeArrowheads="1"/>
          </p:cNvSpPr>
          <p:nvPr/>
        </p:nvSpPr>
        <p:spPr bwMode="auto">
          <a:xfrm flipV="1">
            <a:off x="69850" y="2376488"/>
            <a:ext cx="9013825" cy="92075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9850" y="2341563"/>
            <a:ext cx="9013825" cy="46037"/>
          </a:xfrm>
          <a:prstGeom prst="rect">
            <a:avLst/>
          </a:prstGeom>
          <a:solidFill>
            <a:srgbClr val="E6B1A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263" y="2468563"/>
            <a:ext cx="9015412" cy="46037"/>
          </a:xfrm>
          <a:prstGeom prst="rect">
            <a:avLst/>
          </a:prstGeom>
          <a:solidFill>
            <a:srgbClr val="918485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Kliknúť na editáciu formátu textu titulku</a:t>
            </a:r>
          </a:p>
        </p:txBody>
      </p:sp>
      <p:sp>
        <p:nvSpPr>
          <p:cNvPr id="51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Kliknúť na editáciu formátu textu osnovy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Tretia úroveň</a:t>
            </a:r>
          </a:p>
          <a:p>
            <a:pPr lvl="3"/>
            <a:r>
              <a:rPr lang="en-GB"/>
              <a:t>Štvrtá úroveň osnovy</a:t>
            </a:r>
          </a:p>
          <a:p>
            <a:pPr lvl="4"/>
            <a:r>
              <a:rPr lang="en-GB"/>
              <a:t>Piata úroveň osnovy</a:t>
            </a:r>
          </a:p>
          <a:p>
            <a:pPr lvl="4"/>
            <a:r>
              <a:rPr lang="en-GB"/>
              <a:t>Šiesta úroveň</a:t>
            </a:r>
          </a:p>
          <a:p>
            <a:pPr lvl="4"/>
            <a:r>
              <a:rPr lang="en-GB"/>
              <a:t>Siedma úroveň</a:t>
            </a:r>
          </a:p>
          <a:p>
            <a:pPr lvl="4"/>
            <a:r>
              <a:rPr lang="en-GB"/>
              <a:t>Ȏsma úroveň textu</a:t>
            </a:r>
          </a:p>
          <a:p>
            <a:pPr lvl="4"/>
            <a:r>
              <a:rPr lang="en-GB"/>
              <a:t>Deviata úroveň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800100" y="6172200"/>
            <a:ext cx="40005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5388"/>
            <a:ext cx="322263" cy="322262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 smtClean="0">
                <a:solidFill>
                  <a:srgbClr val="FFFFFF"/>
                </a:solidFill>
                <a:latin typeface="+mj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19A6BB18-8507-43D9-BACB-556396D4B2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61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Kliknúť na editáciu formátu textu titulku</a:t>
            </a:r>
          </a:p>
        </p:txBody>
      </p:sp>
      <p:sp>
        <p:nvSpPr>
          <p:cNvPr id="615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Kliknúť na editáciu formátu textu osnovy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Tretia úroveň</a:t>
            </a:r>
          </a:p>
          <a:p>
            <a:pPr lvl="3"/>
            <a:r>
              <a:rPr lang="en-GB"/>
              <a:t>Štvrtá úroveň osnovy</a:t>
            </a:r>
          </a:p>
          <a:p>
            <a:pPr lvl="4"/>
            <a:r>
              <a:rPr lang="en-GB"/>
              <a:t>Piata úroveň osnovy</a:t>
            </a:r>
          </a:p>
          <a:p>
            <a:pPr lvl="4"/>
            <a:r>
              <a:rPr lang="en-GB"/>
              <a:t>Šiesta úroveň</a:t>
            </a:r>
          </a:p>
          <a:p>
            <a:pPr lvl="4"/>
            <a:r>
              <a:rPr lang="en-GB"/>
              <a:t>Siedma úroveň</a:t>
            </a:r>
          </a:p>
          <a:p>
            <a:pPr lvl="4"/>
            <a:r>
              <a:rPr lang="en-GB"/>
              <a:t>Ȏsma úroveň textu</a:t>
            </a:r>
          </a:p>
          <a:p>
            <a:pPr lvl="4"/>
            <a:r>
              <a:rPr lang="en-GB"/>
              <a:t>Deviata úroveň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 smtClean="0">
                <a:solidFill>
                  <a:srgbClr val="FFFFFF"/>
                </a:solidFill>
                <a:latin typeface="+mj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07CE526B-67CD-4CA2-B6AA-9B83DA08FD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 flipV="1">
            <a:off x="68263" y="4683125"/>
            <a:ext cx="9007475" cy="92075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263" y="4649788"/>
            <a:ext cx="9007475" cy="46037"/>
          </a:xfrm>
          <a:prstGeom prst="rect">
            <a:avLst/>
          </a:prstGeom>
          <a:solidFill>
            <a:srgbClr val="E6B1A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263" y="4773613"/>
            <a:ext cx="9007475" cy="47625"/>
          </a:xfrm>
          <a:prstGeom prst="rect">
            <a:avLst/>
          </a:prstGeom>
          <a:solidFill>
            <a:srgbClr val="918485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717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Kliknúť na editáciu formátu textu titulku</a:t>
            </a:r>
          </a:p>
        </p:txBody>
      </p:sp>
      <p:sp>
        <p:nvSpPr>
          <p:cNvPr id="717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Kliknúť na editáciu formátu textu osnovy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Tretia úroveň</a:t>
            </a:r>
          </a:p>
          <a:p>
            <a:pPr lvl="3"/>
            <a:r>
              <a:rPr lang="en-GB"/>
              <a:t>Štvrtá úroveň osnovy</a:t>
            </a:r>
          </a:p>
          <a:p>
            <a:pPr lvl="4"/>
            <a:r>
              <a:rPr lang="en-GB"/>
              <a:t>Piata úroveň osnovy</a:t>
            </a:r>
          </a:p>
          <a:p>
            <a:pPr lvl="4"/>
            <a:r>
              <a:rPr lang="en-GB"/>
              <a:t>Šiesta úroveň</a:t>
            </a:r>
          </a:p>
          <a:p>
            <a:pPr lvl="4"/>
            <a:r>
              <a:rPr lang="en-GB"/>
              <a:t>Siedma úroveň</a:t>
            </a:r>
          </a:p>
          <a:p>
            <a:pPr lvl="4"/>
            <a:r>
              <a:rPr lang="en-GB"/>
              <a:t>Ȏsma úroveň textu</a:t>
            </a:r>
          </a:p>
          <a:p>
            <a:pPr lvl="4"/>
            <a:r>
              <a:rPr lang="en-GB"/>
              <a:t>Deviata úroveň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38862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5388"/>
            <a:ext cx="322263" cy="322262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 smtClean="0">
                <a:solidFill>
                  <a:srgbClr val="FFFFFF"/>
                </a:solidFill>
                <a:latin typeface="+mj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42A569B9-272E-4F0A-BAB8-C3A5001498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539552" y="3789040"/>
            <a:ext cx="76962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algn="ctr">
              <a:spcBef>
                <a:spcPts val="5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>
                <a:solidFill>
                  <a:srgbClr val="696464"/>
                </a:solidFill>
                <a:latin typeface="Arial Narrow" pitchFamily="32" charset="0"/>
              </a:rPr>
              <a:t>ZUR 559 Kvantitativní metody výzkumu médií</a:t>
            </a:r>
          </a:p>
          <a:p>
            <a:pPr marL="273050" indent="-271463"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00" dirty="0">
              <a:solidFill>
                <a:srgbClr val="696464"/>
              </a:solidFill>
              <a:latin typeface="Perpetua" pitchFamily="16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1" dirty="0">
                <a:latin typeface="Franklin Gothic Book" pitchFamily="32" charset="0"/>
              </a:rPr>
              <a:t>Přednáška </a:t>
            </a:r>
            <a:r>
              <a:rPr lang="sk-SK" sz="2800" b="1" dirty="0">
                <a:latin typeface="Franklin Gothic Book" pitchFamily="32" charset="0"/>
              </a:rPr>
              <a:t>1</a:t>
            </a:r>
            <a:r>
              <a:rPr lang="cs-CZ" sz="2800" b="1" dirty="0">
                <a:latin typeface="Franklin Gothic Book" pitchFamily="32" charset="0"/>
              </a:rPr>
              <a:t>: Design empirického výzkumu. Tvorba návrhu výzkumu. Výzkumné téma a výzkumný problém.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>
                <a:solidFill>
                  <a:srgbClr val="696464"/>
                </a:solidFill>
                <a:latin typeface="Franklin Gothic Book" pitchFamily="32" charset="0"/>
              </a:rPr>
              <a:t>Dnešný program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611560" y="1700808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Návrh výskumu (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research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design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/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proposal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Prv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é dva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body návrhu výskumu:</a:t>
            </a:r>
          </a:p>
          <a:p>
            <a:pPr marL="831850" lvl="1" indent="-51435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Times New Roman" pitchFamily="16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názov</a:t>
            </a:r>
          </a:p>
          <a:p>
            <a:pPr marL="831850" lvl="1" indent="-51435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Times New Roman" pitchFamily="16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výskumná téma a výskumný problém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6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6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772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Návrh výskumu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23528" y="1484784"/>
            <a:ext cx="83058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popis a odôvodnenie technických rozhodnutí o výskume:</a:t>
            </a:r>
          </a:p>
          <a:p>
            <a:pPr marL="51435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u="sng" dirty="0">
                <a:solidFill>
                  <a:srgbClr val="000000"/>
                </a:solidFill>
                <a:latin typeface="Perpetua" pitchFamily="16" charset="0"/>
              </a:rPr>
              <a:t>čo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, </a:t>
            </a:r>
            <a:r>
              <a:rPr lang="sk-SK" sz="2800" u="sng" dirty="0">
                <a:solidFill>
                  <a:srgbClr val="000000"/>
                </a:solidFill>
                <a:latin typeface="Perpetua" pitchFamily="16" charset="0"/>
              </a:rPr>
              <a:t>prečo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a </a:t>
            </a:r>
            <a:r>
              <a:rPr lang="sk-SK" sz="2800" u="sng" dirty="0">
                <a:solidFill>
                  <a:srgbClr val="000000"/>
                </a:solidFill>
                <a:latin typeface="Perpetua" pitchFamily="16" charset="0"/>
              </a:rPr>
              <a:t>ako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budeme skúmať</a:t>
            </a:r>
          </a:p>
          <a:p>
            <a:pPr marL="51435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ako sme k týmto rozhodnutiam dospeli</a:t>
            </a:r>
          </a:p>
          <a:p>
            <a:pPr marL="51435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čo z toho plynie a prečo je to významné/dôležité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starostlivo pripravená, angažovaná, zaujímavo napísaná vtipná prezentácia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návrh ako argument: zdôvodnenie, interná konzistencia, prepojenie jednotlivých častí, nadväznosť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772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Účel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57200" y="1676400"/>
            <a:ext cx="83058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449263" lvl="1" indent="-358775">
              <a:spcBef>
                <a:spcPts val="375"/>
              </a:spcBef>
              <a:buClr>
                <a:srgbClr val="9B2D1F"/>
              </a:buClr>
              <a:buSzPct val="85000"/>
              <a:buFont typeface="+mj-lt"/>
              <a:buAutoNum type="arabicPeriod"/>
              <a:tabLst>
                <a:tab pos="539750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plán (vzájomný súlad)</a:t>
            </a:r>
          </a:p>
          <a:p>
            <a:pPr marL="449263" lvl="1" indent="-358775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+mj-lt"/>
              <a:buAutoNum type="arabicPeriod"/>
              <a:tabLst>
                <a:tab pos="539750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komunikácia (analytická, konzultačná a schvaľovacia funkcia)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verejná prezentácia a získanie spätnej väzby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získanie oficiálneho súhlasu určitej autority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uchádzanie sa o výskumné granty</a:t>
            </a:r>
          </a:p>
          <a:p>
            <a:pPr marL="604838" lvl="1" indent="-51435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+mj-lt"/>
              <a:buAutoNum type="arabicPeriod" startAt="3"/>
              <a:tabLst>
                <a:tab pos="539750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zmluva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600" dirty="0">
              <a:solidFill>
                <a:srgbClr val="000000"/>
              </a:solidFill>
              <a:latin typeface="Perpetua" pitchFamily="16" charset="0"/>
            </a:endParaRPr>
          </a:p>
          <a:p>
            <a:pPr marL="449263" lvl="1" indent="-358775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+mj-lt"/>
              <a:buAutoNum type="arabicPeriod"/>
              <a:tabLst>
                <a:tab pos="539750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32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772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Otázky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57200" y="1676400"/>
            <a:ext cx="83058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900113" lvl="1" indent="-630238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je navrhovaný výskum realizovateľný?</a:t>
            </a:r>
          </a:p>
          <a:p>
            <a:pPr marL="900113" lvl="1" indent="-630238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stojí za to výskum vykonať?</a:t>
            </a:r>
          </a:p>
          <a:p>
            <a:pPr marL="900113" lvl="1" indent="-630238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dokáže kandidát/ka výskum realizovať?</a:t>
            </a:r>
            <a:endParaRPr lang="sk-SK" sz="36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81000" y="274638"/>
            <a:ext cx="83058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Návrh empirického výskumu I.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3058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rgbClr val="008000"/>
                </a:solidFill>
                <a:latin typeface="Perpetua" pitchFamily="16" charset="0"/>
              </a:rPr>
              <a:t>názov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rgbClr val="008000"/>
                </a:solidFill>
                <a:latin typeface="Perpetua" pitchFamily="16" charset="0"/>
              </a:rPr>
              <a:t>úvod: formulácia témy výskumu a výskumného problému (vrátane popisu relevancie)</a:t>
            </a:r>
          </a:p>
          <a:p>
            <a:pPr marL="608013" indent="-6080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prehľad literatúry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formulácia cieľa výskumu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formulácia výskumných otázok a hypotéz</a:t>
            </a:r>
          </a:p>
          <a:p>
            <a:pPr marL="608013" indent="-6080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sz="3200" dirty="0" err="1">
                <a:solidFill>
                  <a:srgbClr val="000000"/>
                </a:solidFill>
                <a:latin typeface="Perpetua" pitchFamily="16" charset="0"/>
              </a:rPr>
              <a:t>k</a:t>
            </a:r>
            <a:r>
              <a:rPr lang="en-GB" sz="3200" dirty="0" err="1">
                <a:solidFill>
                  <a:srgbClr val="000000"/>
                </a:solidFill>
                <a:latin typeface="Perpetua" pitchFamily="16" charset="0"/>
              </a:rPr>
              <a:t>onceptuali</a:t>
            </a:r>
            <a:r>
              <a:rPr lang="cs-CZ" sz="3200" dirty="0" err="1">
                <a:solidFill>
                  <a:srgbClr val="000000"/>
                </a:solidFill>
                <a:latin typeface="Perpetua" pitchFamily="16" charset="0"/>
              </a:rPr>
              <a:t>zácia</a:t>
            </a:r>
            <a:r>
              <a:rPr lang="cs-CZ" sz="3200" dirty="0">
                <a:solidFill>
                  <a:srgbClr val="000000"/>
                </a:solidFill>
                <a:latin typeface="Perpetua" pitchFamily="16" charset="0"/>
              </a:rPr>
              <a:t> a </a:t>
            </a:r>
            <a:r>
              <a:rPr lang="sk-SK" sz="3200" dirty="0" err="1">
                <a:solidFill>
                  <a:srgbClr val="000000"/>
                </a:solidFill>
                <a:latin typeface="Perpetua" pitchFamily="16" charset="0"/>
              </a:rPr>
              <a:t>operacionalizácia</a:t>
            </a: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Perpetua" pitchFamily="16" charset="0"/>
              </a:rPr>
              <a:t>premenn</a:t>
            </a:r>
            <a:r>
              <a:rPr lang="cs-CZ" sz="3200" dirty="0" err="1">
                <a:solidFill>
                  <a:srgbClr val="000000"/>
                </a:solidFill>
                <a:latin typeface="Perpetua" pitchFamily="16" charset="0"/>
              </a:rPr>
              <a:t>ých</a:t>
            </a:r>
            <a:r>
              <a:rPr lang="cs-CZ" sz="3200" dirty="0">
                <a:solidFill>
                  <a:srgbClr val="000000"/>
                </a:solidFill>
                <a:latin typeface="Perpetua" pitchFamily="16" charset="0"/>
              </a:rPr>
              <a:t> z </a:t>
            </a: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výskumných otázok/hypotéz, tvorba indikátorov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výskumná stratégia, metóda a technika zberu dát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popis výskumného súboru (a jeho výberu)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konštrukcia výskumného nástroja a </a:t>
            </a:r>
            <a:r>
              <a:rPr lang="sk-SK" sz="3200">
                <a:solidFill>
                  <a:srgbClr val="000000"/>
                </a:solidFill>
                <a:latin typeface="Perpetua" pitchFamily="16" charset="0"/>
              </a:rPr>
              <a:t>jeho pilotáž</a:t>
            </a:r>
            <a:endParaRPr lang="sk-SK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81000" y="274638"/>
            <a:ext cx="83058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Návrh empirického výskumu II.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3058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5937" indent="-514350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+mj-lt"/>
              <a:buAutoNum type="arabicPeriod" startAt="1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rozpočet a jeho zdôvodnenie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+mj-lt"/>
              <a:buAutoNum type="arabicPeriod" startAt="1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časový plán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+mj-lt"/>
              <a:buAutoNum type="arabicPeriod" startAt="1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očakávané výsledky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+mj-lt"/>
              <a:buAutoNum type="arabicPeriod" startAt="1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možné problémy a limity (teoretické/praktické) a ich riešenia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+mj-lt"/>
              <a:buAutoNum type="arabicPeriod" startAt="1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prezentácia výsledkov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81000" y="274638"/>
            <a:ext cx="83058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Proces v. produkt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3058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5937" indent="-514350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Tvorba návrhu</a:t>
            </a:r>
          </a:p>
          <a:p>
            <a:pPr marL="1258887" lvl="1" indent="-514350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neusporiadaný, cyklický proces s váhaniami, odbočkami a frustráciami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Výsledný návrh</a:t>
            </a:r>
          </a:p>
          <a:p>
            <a:pPr marL="1258887" lvl="1" indent="-514350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úhľadný a dobre štruktúrovaný</a:t>
            </a:r>
          </a:p>
          <a:p>
            <a:pPr marL="1258887" lvl="1" indent="-514350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jednoduchý na čítanie a porozumenie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sz="3200" dirty="0">
              <a:solidFill>
                <a:schemeClr val="tx1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 descr="success-sketc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7" y="613774"/>
            <a:ext cx="7966233" cy="576755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1. Názov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8534400" cy="3962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podstata toho, o čom výskum bude (+ čo a kde sme skúmali)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môžeme ho rozdeliť na dve časti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téma, ktorú skúmame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lokalizácia/spresnenie výskumu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>
                <a:solidFill>
                  <a:srgbClr val="696464"/>
                </a:solidFill>
                <a:latin typeface="Franklin Gothic Book" pitchFamily="32" charset="0"/>
              </a:rPr>
              <a:t>Názov - príklady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447800"/>
            <a:ext cx="80772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Vybrané 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atributy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profesního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sebepojetí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českých 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novinář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ů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Perpetua" pitchFamily="16" charset="0"/>
              </a:rPr>
              <a:t>Al-Jazeera </a:t>
            </a:r>
            <a:r>
              <a:rPr lang="en-US" sz="2800" dirty="0" err="1">
                <a:solidFill>
                  <a:srgbClr val="000000"/>
                </a:solidFill>
                <a:latin typeface="Perpetua" pitchFamily="16" charset="0"/>
              </a:rPr>
              <a:t>vs</a:t>
            </a:r>
            <a:r>
              <a:rPr lang="en-US" sz="2800" dirty="0">
                <a:solidFill>
                  <a:srgbClr val="000000"/>
                </a:solidFill>
                <a:latin typeface="Perpetua" pitchFamily="16" charset="0"/>
              </a:rPr>
              <a:t> Al-Jazeera: A comparison of the network's English and Arabic online coverage of the US/Al Qaeda conflict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Perpetua" pitchFamily="16" charset="0"/>
              </a:rPr>
              <a:t>Friend or foe? Right-wing populism and the popular press in Britain and the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latin typeface="Perpetua" pitchFamily="16" charset="0"/>
              </a:rPr>
              <a:t>Netherlands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Perpetua" pitchFamily="16" charset="0"/>
              </a:rPr>
              <a:t>In Search of Europe: A Cross-National Comparative Study of the European Union in National Television News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Perpetua" pitchFamily="16" charset="0"/>
              </a:rPr>
              <a:t>Media coverage of women in politics: The curious case of Sarah Palin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395536" y="198884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Opakovanie (ZUR 434)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381000" y="1772817"/>
            <a:ext cx="8534400" cy="44644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b="1" dirty="0">
                <a:solidFill>
                  <a:srgbClr val="000000"/>
                </a:solidFill>
                <a:latin typeface="Perpetua" pitchFamily="16" charset="0"/>
              </a:rPr>
              <a:t>téma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= čo skúmame? 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latin typeface="Perpetua" pitchFamily="16" charset="0"/>
              </a:rPr>
              <a:t>„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s</a:t>
            </a:r>
            <a:r>
              <a:rPr lang="en-GB" sz="2800" dirty="0" err="1">
                <a:solidFill>
                  <a:srgbClr val="000000"/>
                </a:solidFill>
                <a:latin typeface="Perpetua" pitchFamily="16" charset="0"/>
              </a:rPr>
              <a:t>etting</a:t>
            </a:r>
            <a:r>
              <a:rPr lang="en-GB" sz="2800" dirty="0">
                <a:solidFill>
                  <a:srgbClr val="000000"/>
                </a:solidFill>
                <a:latin typeface="Perpetua" pitchFamily="16" charset="0"/>
              </a:rPr>
              <a:t> the scene“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určujúca pre výber relevantnej literatúry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výskumný </a:t>
            </a:r>
            <a:r>
              <a:rPr lang="sk-SK" sz="2800" b="1" dirty="0">
                <a:solidFill>
                  <a:srgbClr val="000000"/>
                </a:solidFill>
                <a:latin typeface="Perpetua" pitchFamily="16" charset="0"/>
              </a:rPr>
              <a:t>problém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problém, ktorý stojí za uvažovaným výskumom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intelektuálna hádanka, ktorú chceme preskúmať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2 otázky: 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dá sa tento výskumný problém skúmať? 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mal by sa skúmať?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4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400" dirty="0">
              <a:solidFill>
                <a:srgbClr val="000000"/>
              </a:solidFill>
              <a:latin typeface="Perpetua" pitchFamily="16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09600" y="395288"/>
            <a:ext cx="7772400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2. Stanovenie výskumnej témy a problému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251520" y="1988840"/>
            <a:ext cx="8534400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literatúra (odborná i populárna), aktuálny stav poznania</a:t>
            </a:r>
          </a:p>
          <a:p>
            <a:pPr marL="546100" lvl="1" indent="-228600">
              <a:spcBef>
                <a:spcPts val="375"/>
              </a:spcBef>
              <a:buClr>
                <a:srgbClr val="9B2D1F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predchádzajúca výskumná skúsenosť</a:t>
            </a:r>
          </a:p>
          <a:p>
            <a:pPr marL="546100" lvl="1" indent="-228600">
              <a:spcBef>
                <a:spcPts val="375"/>
              </a:spcBef>
              <a:buClr>
                <a:srgbClr val="9B2D1F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diskusia s kolegami, prednášajúcimi, existujúce granty...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riešenie určitého problému (často spojené s 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profesnou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skúsenosťou)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osobná skúsenosť</a:t>
            </a:r>
          </a:p>
          <a:p>
            <a:pPr marL="546100" lvl="1" indent="-228600">
              <a:spcBef>
                <a:spcPts val="375"/>
              </a:spcBef>
              <a:buClr>
                <a:srgbClr val="9B2D1F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zvedavosť podnietená napr. podnetmi z médií</a:t>
            </a:r>
          </a:p>
          <a:p>
            <a:pPr marL="546100" lvl="1" indent="-228600">
              <a:spcBef>
                <a:spcPts val="375"/>
              </a:spcBef>
              <a:buClr>
                <a:srgbClr val="9B2D1F"/>
              </a:buClr>
              <a:buSzPct val="85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každodenný život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4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400" dirty="0">
              <a:solidFill>
                <a:srgbClr val="000000"/>
              </a:solidFill>
              <a:latin typeface="Perpetua" pitchFamily="16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09600" y="395288"/>
            <a:ext cx="7772400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Kde hľadať výskumnú tému a problém?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Výber témy: dôvody</a:t>
            </a:r>
          </a:p>
        </p:txBody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1066800" y="1676400"/>
            <a:ext cx="70866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1. spoločenské dôvody  </a:t>
            </a:r>
          </a:p>
          <a:p>
            <a:pPr eaLnBrk="1" hangingPunct="1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2. akademické dôvody</a:t>
            </a:r>
          </a:p>
          <a:p>
            <a:pPr eaLnBrk="1" hangingPunct="1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3. osobné dôvody </a:t>
            </a:r>
          </a:p>
          <a:p>
            <a:pPr eaLnBrk="1" hangingPunct="1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eaLnBrk="1" hangingPunct="1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 descr="SoWha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467544" y="457200"/>
            <a:ext cx="8219256" cy="8835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Zdôvodnenie výberu témy/problému</a:t>
            </a: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251520" y="1412776"/>
            <a:ext cx="8568952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 dirty="0">
                <a:solidFill>
                  <a:schemeClr val="tx1"/>
                </a:solidFill>
                <a:latin typeface="Perpetua" pitchFamily="16" charset="0"/>
              </a:rPr>
              <a:t>prečo je naša téma hodná výskumu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 b="1" dirty="0">
                <a:solidFill>
                  <a:schemeClr val="tx1"/>
                </a:solidFill>
                <a:latin typeface="Perpetua" pitchFamily="16" charset="0"/>
              </a:rPr>
              <a:t>relevancia:</a:t>
            </a:r>
          </a:p>
          <a:p>
            <a:pPr marL="719138" lvl="1" indent="-269875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71913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 b="1" dirty="0">
                <a:solidFill>
                  <a:schemeClr val="tx1"/>
                </a:solidFill>
                <a:latin typeface="Perpetua" pitchFamily="16" charset="0"/>
              </a:rPr>
              <a:t>sociálna</a:t>
            </a:r>
            <a:r>
              <a:rPr lang="sk-SK" sz="2800" dirty="0">
                <a:solidFill>
                  <a:schemeClr val="tx1"/>
                </a:solidFill>
                <a:latin typeface="Perpetua" pitchFamily="16" charset="0"/>
              </a:rPr>
              <a:t>: značný spoločenský význam, politické rozhodovanie, prax (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je ešte niekto iný, koho bude daný výskum a jeho výsledky zaujímať? ako a komu pomôžu naše výsledky?)</a:t>
            </a:r>
            <a:endParaRPr lang="sk-SK" sz="2800" dirty="0">
              <a:solidFill>
                <a:schemeClr val="tx1"/>
              </a:solidFill>
              <a:latin typeface="Perpetua" pitchFamily="16" charset="0"/>
            </a:endParaRPr>
          </a:p>
          <a:p>
            <a:pPr marL="719138" lvl="1" indent="-269875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71913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 b="1" dirty="0">
                <a:solidFill>
                  <a:schemeClr val="tx1"/>
                </a:solidFill>
                <a:latin typeface="Perpetua" pitchFamily="16" charset="0"/>
              </a:rPr>
              <a:t>akademická</a:t>
            </a:r>
            <a:r>
              <a:rPr lang="sk-SK" sz="2800" dirty="0">
                <a:solidFill>
                  <a:schemeClr val="tx1"/>
                </a:solidFill>
                <a:latin typeface="Perpetua" pitchFamily="16" charset="0"/>
              </a:rPr>
              <a:t>: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ako výskum prispeje k existujúcemu poznaniu a literatúre?</a:t>
            </a:r>
            <a:endParaRPr lang="sk-SK" sz="2800" dirty="0">
              <a:solidFill>
                <a:schemeClr val="tx1"/>
              </a:solidFill>
            </a:endParaRPr>
          </a:p>
          <a:p>
            <a:pPr marL="273050" indent="-271463" eaLnBrk="1" hangingPunct="1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 dirty="0">
                <a:solidFill>
                  <a:schemeClr val="tx1"/>
                </a:solidFill>
                <a:latin typeface="Perpetua" pitchFamily="16" charset="0"/>
              </a:rPr>
              <a:t>odkazy na literatúru (teoretické state, výsledky výskumov), štatistiky...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600" dirty="0">
              <a:solidFill>
                <a:srgbClr val="000000"/>
              </a:solidFill>
            </a:endParaRP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467544" y="457200"/>
            <a:ext cx="8219256" cy="8835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Akademická relevancia</a:t>
            </a: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251520" y="1412776"/>
            <a:ext cx="8568952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3050" indent="-271463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zaplnenie medzery: nedostatočne preskúmaný problém</a:t>
            </a:r>
          </a:p>
          <a:p>
            <a:pPr marL="273050" indent="-271463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snaha prispieť k hlbšiemu poznaniu problematiky, rozvoju odboru </a:t>
            </a:r>
          </a:p>
          <a:p>
            <a:pPr marL="273050" indent="-271463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overenie, spochybnenie, vyvrátenie doterajších výskumov</a:t>
            </a:r>
          </a:p>
          <a:p>
            <a:pPr marL="273050" indent="-271463">
              <a:spcBef>
                <a:spcPts val="575"/>
              </a:spcBef>
              <a:buClr>
                <a:srgbClr val="FF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testovanie a/alebo rozširovanie teórie</a:t>
            </a:r>
            <a:endParaRPr lang="sk-SK" sz="2400" dirty="0">
              <a:solidFill>
                <a:schemeClr val="tx1"/>
              </a:solidFill>
              <a:latin typeface="Perpetua" pitchFamily="16" charset="0"/>
            </a:endParaRP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600" dirty="0">
              <a:solidFill>
                <a:srgbClr val="000000"/>
              </a:solidFill>
            </a:endParaRP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Nevhodné témy</a:t>
            </a: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381000" y="1676400"/>
            <a:ext cx="83058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príliš všeobecné</a:t>
            </a: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príliš rozostrené, nejasne zacielené</a:t>
            </a: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nevyhovujúce charakteru empirického výskumu</a:t>
            </a: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zasahujúce mimo odbor mediálnych a komunikačných štúdií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Cvičenie I. </a:t>
            </a: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381000" y="1676400"/>
            <a:ext cx="83058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Zoberte si kus papiera a:</a:t>
            </a:r>
          </a:p>
          <a:p>
            <a:pPr marL="1014413" lvl="1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sformulujte Vašu výskumnú tému a výskumný problém (na hornú polovicu)</a:t>
            </a:r>
          </a:p>
          <a:p>
            <a:pPr marL="1014413" lvl="1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popíšte a) akademickú a b) sociálnu relevanciu (na spodnú polovicu)</a:t>
            </a: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Keď budete mať hotové, hornú polovicu preložte a položte na stôl</a:t>
            </a:r>
            <a:r>
              <a:rPr lang="en-GB" sz="28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sk-SK" sz="2800" dirty="0">
                <a:solidFill>
                  <a:srgbClr val="000000"/>
                </a:solidFill>
                <a:latin typeface="+mn-lt"/>
              </a:rPr>
              <a:t>spodnú polovicu si nechajte</a:t>
            </a: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Ako napísať úvod (téma + problém) </a:t>
            </a: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51520" y="1412776"/>
            <a:ext cx="8712968" cy="5064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cieľ: vzbudiť záujem, predstaviť problém, zasadiť ho do širšieho kontextu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čo najrýchlejšie sa dostať k podstate výskumného problému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význam musí byť explicitne popísaný, nenechávať jeho identifikáciu na čitateľovi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Popis problému vedúceho k výskumu</a:t>
            </a:r>
          </a:p>
          <a:p>
            <a:pPr marL="125730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prvá veta: nie dlhý citát, klišé, fráza</a:t>
            </a:r>
          </a:p>
          <a:p>
            <a:pPr marL="125730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ukázať, že je výskumná téma je dôležitá/zaujímavá/problematická/relevantná...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Stručný prehľad literatúry o probléme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Ako napísať úvod (téma + problém) </a:t>
            </a: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51520" y="1412776"/>
            <a:ext cx="8712968" cy="5064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3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Identifikácia nedostatkov v literatúre</a:t>
            </a:r>
          </a:p>
          <a:p>
            <a:pPr marL="125730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Chyby v existujúcom výskume</a:t>
            </a:r>
          </a:p>
          <a:p>
            <a:pPr marL="1258888" lvl="1" indent="-5397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Medzery v existujúcom výskume: upozorniť na nutnosť rozšíriť naše poznanie v danej oblasti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4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Zacielenie na konkrétne publikum a zdôraznenie významu výskumu pre toto publikum</a:t>
            </a:r>
          </a:p>
          <a:p>
            <a:pPr marL="125730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Dôvody, prečo je výskum príspevkom k odbornej literatúre k téme</a:t>
            </a:r>
          </a:p>
          <a:p>
            <a:pPr marL="125730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Dôvody, prečo je výskum spoločensky relevantný 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4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Identifikácia cieľa a účelu výskumu (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purpose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statement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800" kern="1200" dirty="0">
                <a:latin typeface="Franklin Gothic Book" pitchFamily="32" charset="0"/>
                <a:ea typeface="Microsoft YaHei" charset="-122"/>
                <a:cs typeface="+mn-cs"/>
              </a:rPr>
              <a:t>Čo je veda?</a:t>
            </a:r>
            <a:endParaRPr lang="cs-CZ" sz="4800" kern="1200" dirty="0">
              <a:latin typeface="Franklin Gothic Book" pitchFamily="32" charset="0"/>
              <a:ea typeface="Microsoft YaHei" charset="-122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188" y="1447800"/>
            <a:ext cx="8075612" cy="486092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k-SK" sz="4400" b="1" u="sng" dirty="0"/>
              <a:t>Veda: </a:t>
            </a:r>
            <a:endParaRPr lang="cs-CZ" sz="4400" b="1" u="sng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/>
              <a:t>1) súbor systematicky utriedených poznatkov o určitej tematickej oblasti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/>
              <a:t>2) proces generovania týchto poznatkov pomocou pevne stanovených pravidel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400" dirty="0"/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k-SK" sz="4400" b="1" u="sng" dirty="0"/>
              <a:t>Charakteristiky vedeckého poznania: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400" dirty="0"/>
              <a:t>1) verejné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400" dirty="0"/>
              <a:t>2) „objektívne“ (</a:t>
            </a:r>
            <a:r>
              <a:rPr lang="sk-SK" sz="4400" dirty="0" err="1"/>
              <a:t>intersubjektívne</a:t>
            </a:r>
            <a:r>
              <a:rPr lang="sk-SK" sz="4400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400" dirty="0"/>
              <a:t>3) systematické a kumulatívne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latin typeface="Arial Narrow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Akademický štýl písania</a:t>
            </a: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467544" y="1628800"/>
            <a:ext cx="7992888" cy="48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Logická argumentácia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Rozvíjanie a prepájanie myšlienok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Vnútorná konzistencia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Nadväznosť, prepojenosť, koherencia jednotlivých častí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Dobre zorganizované odseky a kapitoly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Odborný štýl</a:t>
            </a:r>
          </a:p>
          <a:p>
            <a:pPr marL="125730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Odborný štýl</a:t>
            </a: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51520" y="1412776"/>
            <a:ext cx="8712968" cy="5064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Jazyk:</a:t>
            </a:r>
          </a:p>
          <a:p>
            <a:pPr marL="125730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nezaujatý</a:t>
            </a:r>
          </a:p>
          <a:p>
            <a:pPr marL="125730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presný a jednoznačný</a:t>
            </a:r>
          </a:p>
          <a:p>
            <a:pPr marL="125730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konzistentný</a:t>
            </a:r>
          </a:p>
          <a:p>
            <a:pPr marL="1257300" lvl="1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vyhýbať sa slangu, žargónu, hovorovému jazyku</a:t>
            </a:r>
          </a:p>
          <a:p>
            <a:pPr marL="1657350" lvl="2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Tipy pre písanie</a:t>
            </a: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51520" y="1412776"/>
            <a:ext cx="8712968" cy="5064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Navrhnúť si najprv štruktúru (kapitoly, podkapitoly, </a:t>
            </a:r>
            <a:r>
              <a:rPr lang="sk-SK" sz="2800" dirty="0" err="1">
                <a:solidFill>
                  <a:srgbClr val="000000"/>
                </a:solidFill>
                <a:latin typeface="+mn-lt"/>
              </a:rPr>
              <a:t>nástrel</a:t>
            </a:r>
            <a:r>
              <a:rPr lang="sk-SK" sz="2800" dirty="0">
                <a:solidFill>
                  <a:srgbClr val="000000"/>
                </a:solidFill>
                <a:latin typeface="+mn-lt"/>
              </a:rPr>
              <a:t> ich obsahu)</a:t>
            </a:r>
          </a:p>
          <a:p>
            <a:pPr marL="514350" indent="-514350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Keď sa nedarí začať, venovať sa najprv jednoduchým parciálnym úkonom, napr. popisom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Pri ukončovaní práce daný deň si poznamenať nápady a myšlienky vzťahujúce sa k ďalšej časti (zajtrajšej) práce (problém zvládania diskontinuity)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Pripraviť sa na nutnosť prepisovania a revízií – nie je to chyba, nikto nedokáže napísať akademický text na prvýkrát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Pozrieť si fakultné/katedrové pravidlá a podmienky pre diplomové práce/návrhy projektov apod.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Cvičenie II. </a:t>
            </a: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381000" y="1676400"/>
            <a:ext cx="83058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+mn-lt"/>
              </a:rPr>
              <a:t>Skúste napísať úvod podľa </a:t>
            </a:r>
            <a:r>
              <a:rPr lang="sk-SK" sz="2800" dirty="0" err="1">
                <a:solidFill>
                  <a:srgbClr val="000000"/>
                </a:solidFill>
                <a:latin typeface="+mn-lt"/>
              </a:rPr>
              <a:t>Creswellovho</a:t>
            </a:r>
            <a:r>
              <a:rPr lang="sk-SK" sz="2800" dirty="0">
                <a:solidFill>
                  <a:srgbClr val="000000"/>
                </a:solidFill>
                <a:latin typeface="+mn-lt"/>
              </a:rPr>
              <a:t> modelu:</a:t>
            </a:r>
          </a:p>
          <a:p>
            <a:pPr marL="514350" indent="-514350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Popis problému vedúceho k výskumu</a:t>
            </a:r>
          </a:p>
          <a:p>
            <a:pPr marL="514350" indent="-514350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Stručný prehľad literatúry o probléme</a:t>
            </a:r>
          </a:p>
          <a:p>
            <a:pPr marL="514350" indent="-514350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Identifikácia nedostatkov v literatúre</a:t>
            </a:r>
          </a:p>
          <a:p>
            <a:pPr marL="514350" indent="-514350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Zacielenie na konkrétne publikum a zdôraznenie významu výskumu pre toto publikum</a:t>
            </a:r>
          </a:p>
          <a:p>
            <a:pPr marL="514350" indent="-514350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Identifikácia cieľa a účelu výskumu (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purpose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statement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)</a:t>
            </a: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467544" y="274638"/>
            <a:ext cx="8424936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r>
              <a:rPr lang="cs-CZ" sz="2800" dirty="0">
                <a:solidFill>
                  <a:srgbClr val="696464"/>
                </a:solidFill>
                <a:latin typeface="Franklin Gothic Book" pitchFamily="32" charset="0"/>
              </a:rPr>
              <a:t>Mediální obraz Andreje </a:t>
            </a:r>
            <a:r>
              <a:rPr lang="cs-CZ" sz="2800" dirty="0" err="1">
                <a:solidFill>
                  <a:srgbClr val="696464"/>
                </a:solidFill>
                <a:latin typeface="Franklin Gothic Book" pitchFamily="32" charset="0"/>
              </a:rPr>
              <a:t>Babiše</a:t>
            </a:r>
            <a:r>
              <a:rPr lang="cs-CZ" sz="2800" dirty="0">
                <a:solidFill>
                  <a:srgbClr val="696464"/>
                </a:solidFill>
                <a:latin typeface="Franklin Gothic Book" pitchFamily="32" charset="0"/>
              </a:rPr>
              <a:t> v denících MF Dnes a Hospodářské noviny (Hloušková, 2017) I.</a:t>
            </a:r>
            <a:endParaRPr lang="en-GB" sz="28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323528" y="1412776"/>
            <a:ext cx="8568952" cy="52565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indent="4492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200" dirty="0">
                <a:solidFill>
                  <a:srgbClr val="000000"/>
                </a:solidFill>
                <a:latin typeface="+mn-lt"/>
              </a:rPr>
              <a:t>V červnu roku 2013 se vlastníkem mediální skupiny MAFRA stala společnost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Agrofert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Andreje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Babiše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, která nahradila německou společnost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Rheinisch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-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Bergische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Druckerei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-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und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Verlagsgesellschaft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(RBDV). Po této události nastaly výrazné změny ve složení představenstva mediální skupiny a značně se proměnily také redakce deníků MF Dnes a LN, patřících pod skupinu MAFRA. Do roku 2015 z deníků dohromady odešlo 51 lidí (Echo24 2015). Tyto změny měly nemalý vliv na český veřejný prostor a ve společnosti i v médiích se tématu dostalo značné pozornosti. Stále častěji se začaly objevovat diskuze zabývající se nezávislostí médií a možným vlivem vlastníka na jejich obsah. Přestože změnu v srpnu téhož roku schválil Úřad pro ochranu hospodářské soutěže, debaty o vlivu vlastníka a důsledcích koncentrace vlastnictví médií neustávají. </a:t>
            </a:r>
          </a:p>
          <a:p>
            <a:pPr indent="4492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200" dirty="0">
                <a:solidFill>
                  <a:srgbClr val="000000"/>
                </a:solidFill>
                <a:latin typeface="+mn-lt"/>
              </a:rPr>
              <a:t>Andrej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Babiš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se dal několikrát slyšet, že do práce novinářů nijak nezasahuje, vývoj současných událostí však svědčí o opaku. V roce 2013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Babiš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telefonoval do redakce LN s cílem zjistit, proč o něm novináři nenapsali (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YouTube.com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2013). Později Sabina Slonková, bývalá šéfredaktorka MF Dnes, v rozhovorech připustila, že měla o nezávislosti zcela jiné představy než vedení, proto se rozhodla odejít (in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Hvížďala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2015). Pochybení Andreje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Babiše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, jakožto vlastníka deníku, pak dokládají i nahrávky, které se objevily v květnu roku 2017. </a:t>
            </a:r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467544" y="274638"/>
            <a:ext cx="8424936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r>
              <a:rPr lang="cs-CZ" sz="2800" dirty="0">
                <a:solidFill>
                  <a:srgbClr val="696464"/>
                </a:solidFill>
                <a:latin typeface="Franklin Gothic Book" pitchFamily="32" charset="0"/>
              </a:rPr>
              <a:t>Mediální obraz Andreje </a:t>
            </a:r>
            <a:r>
              <a:rPr lang="cs-CZ" sz="2800" dirty="0" err="1">
                <a:solidFill>
                  <a:srgbClr val="696464"/>
                </a:solidFill>
                <a:latin typeface="Franklin Gothic Book" pitchFamily="32" charset="0"/>
              </a:rPr>
              <a:t>Babiše</a:t>
            </a:r>
            <a:r>
              <a:rPr lang="cs-CZ" sz="2800" dirty="0">
                <a:solidFill>
                  <a:srgbClr val="696464"/>
                </a:solidFill>
                <a:latin typeface="Franklin Gothic Book" pitchFamily="32" charset="0"/>
              </a:rPr>
              <a:t> v denících MF Dnes a Hospodářské noviny (Hloušková, 2017) II.</a:t>
            </a:r>
            <a:endParaRPr lang="en-GB" sz="28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179512" y="1484784"/>
            <a:ext cx="8784976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r>
              <a:rPr lang="cs-CZ" sz="2200" dirty="0">
                <a:solidFill>
                  <a:srgbClr val="000000"/>
                </a:solidFill>
                <a:latin typeface="+mn-lt"/>
              </a:rPr>
              <a:t>	Výše uvedené kauzy rezonovaly českou politickou i mediální scénou a poukázaly na ohrožení role tisku, jakožto hlídacího psa demokracie, a jeho nezávislosti. …Problematickým se stává především spojení médií a politiky, neboť média mají moc ovlivnit to, jak budou čtenáři popisované události a osoby vnímat (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Campus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2010;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Kepplinger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2002;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Newman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1999; Schulz 2000; Volek 2013). V současnosti platí, že ten, kdo chce být úspěšný v politice, musí být úspěšný také v médiích (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Aelst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a kol. 2008). Proto se politické subjekty snaží najít způsob jak chování médií ovlivnit ve svůj prospěch (Jirák –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Köpplová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2009: 349–350). A to například prostřednictvím jejich vlastnictví, které může dle Štětky (2012) vést až k 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instrumentalizaci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médií.  </a:t>
            </a:r>
          </a:p>
          <a:p>
            <a:r>
              <a:rPr lang="cs-CZ" sz="2200" dirty="0">
                <a:solidFill>
                  <a:srgbClr val="000000"/>
                </a:solidFill>
                <a:latin typeface="+mn-lt"/>
              </a:rPr>
              <a:t>	V českém prostředí není neobvyklé, že většina médií je v rukou soukromých vlastníků. Současná situace si ale zaslouží výraznější pozornost, neboť vlastníkem úspěšného mediálního vydavatelství, které vydává mimo jiné dva seriózní české deníky s vysokou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čteností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, Mladou frontu DNES a Lidové noviny, vlastní jeden z nejúspěšnějších českých podnikatelů, předseda a zakladatel politického hnutí ANO a od roku 2014 také ministr financí.  </a:t>
            </a:r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467544" y="274638"/>
            <a:ext cx="8424936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r>
              <a:rPr lang="cs-CZ" sz="2800" dirty="0">
                <a:solidFill>
                  <a:srgbClr val="696464"/>
                </a:solidFill>
                <a:latin typeface="Franklin Gothic Book" pitchFamily="32" charset="0"/>
              </a:rPr>
              <a:t>Mediální obraz Andreje </a:t>
            </a:r>
            <a:r>
              <a:rPr lang="cs-CZ" sz="2800" dirty="0" err="1">
                <a:solidFill>
                  <a:srgbClr val="696464"/>
                </a:solidFill>
                <a:latin typeface="Franklin Gothic Book" pitchFamily="32" charset="0"/>
              </a:rPr>
              <a:t>Babiše</a:t>
            </a:r>
            <a:r>
              <a:rPr lang="cs-CZ" sz="2800" dirty="0">
                <a:solidFill>
                  <a:srgbClr val="696464"/>
                </a:solidFill>
                <a:latin typeface="Franklin Gothic Book" pitchFamily="32" charset="0"/>
              </a:rPr>
              <a:t> v denících MF Dnes a Hospodářské noviny (Hloušková, 2017) III.</a:t>
            </a:r>
            <a:endParaRPr lang="en-GB" sz="28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381000" y="1676400"/>
            <a:ext cx="8305800" cy="48489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r>
              <a:rPr lang="cs-CZ" sz="2200" dirty="0">
                <a:solidFill>
                  <a:srgbClr val="000000"/>
                </a:solidFill>
                <a:latin typeface="+mn-lt"/>
              </a:rPr>
              <a:t>	Přestože byla již provedena řada výzkumů a studií, které mapují vliv vlastníka na mediální obsah, stále existuje řada neprozkoumaných oblastí. V českém prostředí se mediálním obrazem Andreje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Babiše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a jeho potenciálním vlivem zabývaly společnosti Newton Media (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Jüptner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2014), Free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Czech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Media (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Besser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2015) či výzkumníci Trampota a Nečas (2016). Ve svých výsledcích se však neshodují a s ohledem na jejich výzkumný soubor je ani nelze dobře srovnávat.</a:t>
            </a:r>
            <a:r>
              <a:rPr lang="en-GB" sz="2200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Neboť tyto studie se zabývaly především mediální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diverzitou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před a po akvizici. Jejich přehled nabízí například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Roppen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(1998). </a:t>
            </a:r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467544" y="274638"/>
            <a:ext cx="8424936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r>
              <a:rPr lang="cs-CZ" sz="2800" dirty="0">
                <a:solidFill>
                  <a:srgbClr val="696464"/>
                </a:solidFill>
                <a:latin typeface="Franklin Gothic Book" pitchFamily="32" charset="0"/>
              </a:rPr>
              <a:t>Mediální obraz Andreje </a:t>
            </a:r>
            <a:r>
              <a:rPr lang="cs-CZ" sz="2800" dirty="0" err="1">
                <a:solidFill>
                  <a:srgbClr val="696464"/>
                </a:solidFill>
                <a:latin typeface="Franklin Gothic Book" pitchFamily="32" charset="0"/>
              </a:rPr>
              <a:t>Babiše</a:t>
            </a:r>
            <a:r>
              <a:rPr lang="cs-CZ" sz="2800" dirty="0">
                <a:solidFill>
                  <a:srgbClr val="696464"/>
                </a:solidFill>
                <a:latin typeface="Franklin Gothic Book" pitchFamily="32" charset="0"/>
              </a:rPr>
              <a:t> v denících MF Dnes a Hospodářské noviny (Hloušková, 2017) IV.</a:t>
            </a:r>
            <a:endParaRPr lang="en-GB" sz="28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381000" y="1676400"/>
            <a:ext cx="8305800" cy="48489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r>
              <a:rPr lang="cs-CZ" sz="2200" dirty="0">
                <a:solidFill>
                  <a:srgbClr val="000000"/>
                </a:solidFill>
                <a:latin typeface="+mn-lt"/>
              </a:rPr>
              <a:t>	Téma i cíl práce byly zvoleny s ohledem na svou vysokou společenskou </a:t>
            </a:r>
            <a:br>
              <a:rPr lang="cs-CZ" sz="2200" dirty="0">
                <a:solidFill>
                  <a:srgbClr val="000000"/>
                </a:solidFill>
                <a:latin typeface="+mn-lt"/>
              </a:rPr>
            </a:br>
            <a:r>
              <a:rPr lang="cs-CZ" sz="2200" dirty="0">
                <a:solidFill>
                  <a:srgbClr val="000000"/>
                </a:solidFill>
                <a:latin typeface="+mn-lt"/>
              </a:rPr>
              <a:t>i akademickou relevanci. Domníváme se, že masová média mají v moderní společnosti zásadní význam. Informují širokou veřejnost o aktuálních událostech, poskytují výklady sociální reality a jsou také vlivným zdrojem moci či klíčem ke slávě a k vysokému postavení známých osobností (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McQuail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2002: 21). Vzhledem k tomu je mediální průmysl chápán také jako potenciální zdroj ekonomické i politické moci. </a:t>
            </a:r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r>
              <a:rPr lang="cs-CZ" sz="2200" dirty="0">
                <a:solidFill>
                  <a:srgbClr val="000000"/>
                </a:solidFill>
                <a:latin typeface="+mn-lt"/>
              </a:rPr>
              <a:t>	</a:t>
            </a:r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467544" y="274638"/>
            <a:ext cx="8424936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r>
              <a:rPr lang="cs-CZ" sz="2800" dirty="0">
                <a:solidFill>
                  <a:srgbClr val="696464"/>
                </a:solidFill>
                <a:latin typeface="Franklin Gothic Book" pitchFamily="32" charset="0"/>
              </a:rPr>
              <a:t>Mediální obraz Andreje </a:t>
            </a:r>
            <a:r>
              <a:rPr lang="cs-CZ" sz="2800" dirty="0" err="1">
                <a:solidFill>
                  <a:srgbClr val="696464"/>
                </a:solidFill>
                <a:latin typeface="Franklin Gothic Book" pitchFamily="32" charset="0"/>
              </a:rPr>
              <a:t>Babiše</a:t>
            </a:r>
            <a:r>
              <a:rPr lang="cs-CZ" sz="2800" dirty="0">
                <a:solidFill>
                  <a:srgbClr val="696464"/>
                </a:solidFill>
                <a:latin typeface="Franklin Gothic Book" pitchFamily="32" charset="0"/>
              </a:rPr>
              <a:t> v denících MF Dnes a Hospodářské noviny (Hloušková, 2017) V.</a:t>
            </a:r>
            <a:endParaRPr lang="en-GB" sz="28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381000" y="1676400"/>
            <a:ext cx="8305800" cy="48489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r>
              <a:rPr lang="cs-CZ" sz="2200" dirty="0">
                <a:solidFill>
                  <a:srgbClr val="000000"/>
                </a:solidFill>
                <a:latin typeface="+mn-lt"/>
              </a:rPr>
              <a:t>	Jak napovídá již tento úvod, v práci se budeme zabývat vlivem mediálního vlastnictví na obsah vybraných deníků. Zaměříme se na případ mediální skupiny MAFRA a deník Mladá fronta DNES, který budeme pro účely práce srovnávat s deníkem Hospodářské noviny. Pokusím se prozkoumat, zda převzetí MAFRY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Agrofertem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Andreje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Babiše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mělo nějaký vliv na obsah deníku. Konkrétně se zaměříme na proměny mediálního obrazu samotného vlastníka. Cílem práce tedy bude popsat mediální obraz Andreje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Babiše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v období před a po akvizici MAFRY a komparovat jej mezi deníky Mladá fronta DNES a Hospodářské noviny (dále jen HN). HN nám poslouží jako kontrolní, neboť nám umožní srovnávat mediální obraz Andreje </a:t>
            </a:r>
            <a:r>
              <a:rPr lang="cs-CZ" sz="2200" dirty="0" err="1">
                <a:solidFill>
                  <a:srgbClr val="000000"/>
                </a:solidFill>
                <a:latin typeface="+mn-lt"/>
              </a:rPr>
              <a:t>Babiše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v denících, které vlastní a v těch, které nevlastní. </a:t>
            </a:r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r>
              <a:rPr lang="cs-CZ" sz="2200" dirty="0">
                <a:solidFill>
                  <a:srgbClr val="000000"/>
                </a:solidFill>
                <a:latin typeface="+mn-lt"/>
              </a:rPr>
              <a:t> </a:t>
            </a:r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r>
              <a:rPr lang="cs-CZ" sz="2200" dirty="0">
                <a:solidFill>
                  <a:srgbClr val="000000"/>
                </a:solidFill>
                <a:latin typeface="+mn-lt"/>
              </a:rPr>
              <a:t>	</a:t>
            </a:r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+mn-lt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800" kern="1200" dirty="0">
                <a:latin typeface="Franklin Gothic Book" pitchFamily="32" charset="0"/>
                <a:ea typeface="Microsoft YaHei" charset="-122"/>
                <a:cs typeface="+mn-cs"/>
              </a:rPr>
              <a:t>Empirický výskum</a:t>
            </a:r>
            <a:endParaRPr lang="cs-CZ" sz="4800" kern="1200" dirty="0">
              <a:latin typeface="Franklin Gothic Book" pitchFamily="32" charset="0"/>
              <a:ea typeface="Microsoft YaHei" charset="-122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075612" cy="4860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200" dirty="0"/>
              <a:t>Empirizmus – </a:t>
            </a:r>
            <a:r>
              <a:rPr lang="sk-SK" sz="3200" dirty="0" err="1"/>
              <a:t>epistemologická</a:t>
            </a:r>
            <a:r>
              <a:rPr lang="sk-SK" sz="3200" dirty="0"/>
              <a:t> teória, ktorá považuje skúsenosť (to, čo vnímame zmyslami) za základ poznania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200" dirty="0"/>
              <a:t>Empirický výskum je dôležitým, ale nie jediným typom výskumu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200" dirty="0"/>
              <a:t>Kvantitatívny v. kvalitatívny výskum – označuje celý spôsob myslenia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2400" cy="1143000"/>
          </a:xfrm>
        </p:spPr>
        <p:txBody>
          <a:bodyPr/>
          <a:lstStyle/>
          <a:p>
            <a:pPr eaLnBrk="1" hangingPunct="1"/>
            <a:r>
              <a:rPr lang="sk-SK" sz="4800" kern="1200" dirty="0">
                <a:latin typeface="Franklin Gothic Book" pitchFamily="32" charset="0"/>
                <a:ea typeface="Microsoft YaHei" charset="-122"/>
                <a:cs typeface="+mn-cs"/>
              </a:rPr>
              <a:t>Základné pojmy</a:t>
            </a:r>
            <a:endParaRPr lang="cs-CZ" sz="4800" kern="1200" dirty="0">
              <a:latin typeface="Franklin Gothic Book" pitchFamily="32" charset="0"/>
              <a:ea typeface="Microsoft YaHei" charset="-122"/>
              <a:cs typeface="+mn-cs"/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16113"/>
            <a:ext cx="7772400" cy="4103687"/>
          </a:xfrm>
        </p:spPr>
        <p:txBody>
          <a:bodyPr/>
          <a:lstStyle/>
          <a:p>
            <a:pPr algn="just" eaLnBrk="1" hangingPunct="1"/>
            <a:r>
              <a:rPr lang="sk-SK" sz="3200" dirty="0"/>
              <a:t>metodológia</a:t>
            </a:r>
          </a:p>
          <a:p>
            <a:pPr algn="just" eaLnBrk="1" hangingPunct="1">
              <a:buFont typeface="Wingdings 2" pitchFamily="18" charset="2"/>
              <a:buNone/>
            </a:pPr>
            <a:endParaRPr lang="cs-CZ" sz="3200" dirty="0"/>
          </a:p>
          <a:p>
            <a:pPr algn="just" eaLnBrk="1" hangingPunct="1"/>
            <a:r>
              <a:rPr lang="sk-SK" sz="3200" dirty="0"/>
              <a:t>metóda</a:t>
            </a:r>
          </a:p>
          <a:p>
            <a:pPr algn="just" eaLnBrk="1" hangingPunct="1"/>
            <a:endParaRPr lang="sk-SK" sz="3200" dirty="0"/>
          </a:p>
          <a:p>
            <a:pPr algn="just" eaLnBrk="1" hangingPunct="1"/>
            <a:r>
              <a:rPr lang="sk-SK" sz="3200" dirty="0"/>
              <a:t>výskum</a:t>
            </a:r>
          </a:p>
          <a:p>
            <a:pPr algn="just" eaLnBrk="1" hangingPunct="1"/>
            <a:endParaRPr lang="cs-CZ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381000" y="334963"/>
            <a:ext cx="8229600" cy="808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Franklin Gothic Book" pitchFamily="32" charset="0"/>
              </a:rPr>
              <a:t>Účel výskumu</a:t>
            </a:r>
          </a:p>
        </p:txBody>
      </p:sp>
      <p:graphicFrame>
        <p:nvGraphicFramePr>
          <p:cNvPr id="10242" name="Group 2"/>
          <p:cNvGraphicFramePr>
            <a:graphicFrameLocks noGrp="1"/>
          </p:cNvGraphicFramePr>
          <p:nvPr/>
        </p:nvGraphicFramePr>
        <p:xfrm>
          <a:off x="228600" y="1295400"/>
          <a:ext cx="8764588" cy="4495801"/>
        </p:xfrm>
        <a:graphic>
          <a:graphicData uri="http://schemas.openxmlformats.org/drawingml/2006/table">
            <a:tbl>
              <a:tblPr/>
              <a:tblGrid>
                <a:gridCol w="155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038">
                <a:tc>
                  <a:txBody>
                    <a:bodyPr/>
                    <a:lstStyle/>
                    <a:p>
                      <a:pPr marL="107950" marR="0" lvl="0" indent="-10636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107950" algn="l"/>
                          <a:tab pos="1022350" algn="l"/>
                          <a:tab pos="1936750" algn="l"/>
                          <a:tab pos="2851150" algn="l"/>
                          <a:tab pos="3765550" algn="l"/>
                          <a:tab pos="4679950" algn="l"/>
                          <a:tab pos="5594350" algn="l"/>
                          <a:tab pos="6508750" algn="l"/>
                          <a:tab pos="7423150" algn="l"/>
                          <a:tab pos="8337550" algn="l"/>
                          <a:tab pos="9251950" algn="l"/>
                          <a:tab pos="10166350" algn="l"/>
                        </a:tabLst>
                      </a:pPr>
                      <a:endParaRPr kumimoji="0" lang="sk-SK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6" charset="0"/>
                      </a:endParaRPr>
                    </a:p>
                  </a:txBody>
                  <a:tcPr marL="82800" marR="82800" marT="5400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exploratórny</a:t>
                      </a:r>
                      <a:endParaRPr kumimoji="0" lang="sk-SK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6" charset="0"/>
                      </a:endParaRPr>
                    </a:p>
                  </a:txBody>
                  <a:tcPr marL="82800" marR="82800" marT="5652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deskriptívny</a:t>
                      </a:r>
                    </a:p>
                  </a:txBody>
                  <a:tcPr marL="82800" marR="82800" marT="5652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explanačný</a:t>
                      </a:r>
                      <a:endParaRPr kumimoji="0" lang="sk-SK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6" charset="0"/>
                      </a:endParaRPr>
                    </a:p>
                  </a:txBody>
                  <a:tcPr marL="82800" marR="82800" marT="5652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0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existujúci výskum</a:t>
                      </a:r>
                    </a:p>
                  </a:txBody>
                  <a:tcPr marL="82800" marR="82800" marT="5652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veľmi obmezený či vôbec neexistujúci</a:t>
                      </a:r>
                    </a:p>
                  </a:txBody>
                  <a:tcPr marL="82800" marR="82800" marT="5400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existuje, ale je nekompletný, s trhlinami</a:t>
                      </a:r>
                    </a:p>
                  </a:txBody>
                  <a:tcPr marL="82800" marR="82800" marT="5400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veľmi rozpracovaný</a:t>
                      </a:r>
                    </a:p>
                  </a:txBody>
                  <a:tcPr marL="82800" marR="82800" marT="5400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hlavné otázky</a:t>
                      </a:r>
                    </a:p>
                  </a:txBody>
                  <a:tcPr marL="82800" marR="82800" marT="5652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ČO?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čo sa deje? </a:t>
                      </a:r>
                    </a:p>
                  </a:txBody>
                  <a:tcPr marL="82800" marR="82800" marT="5400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AKO? KTO? KDE? KEDY?</a:t>
                      </a:r>
                    </a:p>
                  </a:txBody>
                  <a:tcPr marL="82800" marR="82800" marT="5400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PREČO?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prečo sa niečo deje?</a:t>
                      </a:r>
                    </a:p>
                  </a:txBody>
                  <a:tcPr marL="82800" marR="82800" marT="5400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41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ciele </a:t>
                      </a:r>
                    </a:p>
                  </a:txBody>
                  <a:tcPr marL="82800" marR="82800" marT="5652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dosiahnuť počiatočné zoznámenie s témou; rozvinúť/precizovať teóriu</a:t>
                      </a:r>
                    </a:p>
                  </a:txBody>
                  <a:tcPr marL="82800" marR="82800" marT="5400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dosiahnuť presný popis udalostí/javov;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kategorizovať, klasifikovať ich</a:t>
                      </a:r>
                    </a:p>
                  </a:txBody>
                  <a:tcPr marL="82800" marR="82800" marT="5400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testovať teóriu/hypotézu; snaha vysvetliť javy a situácie</a:t>
                      </a:r>
                    </a:p>
                  </a:txBody>
                  <a:tcPr marL="82800" marR="82800" marT="54000" marB="414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294" name="Rectangle 59"/>
          <p:cNvSpPr>
            <a:spLocks noChangeArrowheads="1"/>
          </p:cNvSpPr>
          <p:nvPr/>
        </p:nvSpPr>
        <p:spPr bwMode="auto">
          <a:xfrm>
            <a:off x="2319338" y="6400800"/>
            <a:ext cx="6824662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800" tIns="41400" rIns="82800" bIns="414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1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Podlľa Mihelj, S.: Linking Theory and Empirical Data. Loughborough University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600" b="1"/>
              <a:t>Mediálne štúdiá</a:t>
            </a:r>
            <a:endParaRPr lang="cs-CZ" sz="3600" b="1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628775"/>
            <a:ext cx="7772400" cy="4391025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sk-SK" sz="2800" dirty="0"/>
              <a:t>tri kľúčové oblasti štúdia médií:</a:t>
            </a:r>
            <a:endParaRPr lang="cs-CZ" sz="2800" dirty="0"/>
          </a:p>
          <a:p>
            <a:pPr lvl="1" eaLnBrk="1" hangingPunct="1">
              <a:buFont typeface="Arial" pitchFamily="34" charset="0"/>
              <a:buChar char="•"/>
            </a:pPr>
            <a:r>
              <a:rPr lang="sk-SK" sz="2800" dirty="0"/>
              <a:t>mechanizmy konštrukcie mediálnych obsahov ako masových reprezentácií</a:t>
            </a:r>
            <a:endParaRPr lang="cs-CZ" sz="2800" dirty="0"/>
          </a:p>
          <a:p>
            <a:pPr lvl="1" eaLnBrk="1" hangingPunct="1">
              <a:buFont typeface="Arial" pitchFamily="34" charset="0"/>
              <a:buChar char="•"/>
            </a:pPr>
            <a:r>
              <a:rPr lang="sk-SK" sz="2800" dirty="0"/>
              <a:t>správanie mediálneho publika (mediálnych publík) a jeho (ich) recepčných stratégií</a:t>
            </a:r>
            <a:endParaRPr lang="cs-CZ" sz="2800" dirty="0"/>
          </a:p>
          <a:p>
            <a:pPr lvl="1" eaLnBrk="1" hangingPunct="1">
              <a:buFont typeface="Arial" pitchFamily="34" charset="0"/>
              <a:buChar char="•"/>
            </a:pPr>
            <a:r>
              <a:rPr lang="sk-SK" sz="2800" dirty="0"/>
              <a:t>rola médií ako politicko-ekonomických inštitúcií</a:t>
            </a:r>
            <a:endParaRPr lang="cs-CZ" sz="2800" dirty="0"/>
          </a:p>
          <a:p>
            <a:pPr eaLnBrk="1" hangingPunct="1">
              <a:lnSpc>
                <a:spcPct val="90000"/>
              </a:lnSpc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609600" y="381000"/>
          <a:ext cx="70866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68" r:id="rId4" imgW="7000920" imgH="6296040" progId="Word.Document.8">
                  <p:embed/>
                </p:oleObj>
              </mc:Choice>
              <mc:Fallback>
                <p:oleObj r:id="rId4" imgW="7000920" imgH="629604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7086600" cy="586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WordArt 2"/>
          <p:cNvSpPr>
            <a:spLocks noChangeArrowheads="1" noChangeShapeType="1" noTextEdit="1"/>
          </p:cNvSpPr>
          <p:nvPr/>
        </p:nvSpPr>
        <p:spPr bwMode="auto">
          <a:xfrm>
            <a:off x="1241425" y="6369050"/>
            <a:ext cx="2220913" cy="320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cs-CZ" sz="3600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KVALITATIVNÍ</a:t>
            </a:r>
          </a:p>
        </p:txBody>
      </p:sp>
      <p:sp>
        <p:nvSpPr>
          <p:cNvPr id="2052" name="WordArt 3"/>
          <p:cNvSpPr>
            <a:spLocks noChangeArrowheads="1" noChangeShapeType="1" noTextEdit="1"/>
          </p:cNvSpPr>
          <p:nvPr/>
        </p:nvSpPr>
        <p:spPr bwMode="auto">
          <a:xfrm>
            <a:off x="5159375" y="6369050"/>
            <a:ext cx="2220913" cy="320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cs-CZ" sz="3600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KVANTITATIVNÍ</a:t>
            </a:r>
          </a:p>
        </p:txBody>
      </p:sp>
    </p:spTree>
    <p:extLst>
      <p:ext uri="{BB962C8B-B14F-4D97-AF65-F5344CB8AC3E}">
        <p14:creationId xmlns:p14="http://schemas.microsoft.com/office/powerpoint/2010/main" val="1774765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0" y="590550"/>
            <a:ext cx="91567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2" charset="0"/>
              </a:rPr>
              <a:t>Základné metódy a techniky (kvant.) výskumu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463" y="1219200"/>
            <a:ext cx="7832725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0" name="WordArt 3"/>
          <p:cNvSpPr>
            <a:spLocks noChangeArrowheads="1" noChangeShapeType="1" noTextEdit="1"/>
          </p:cNvSpPr>
          <p:nvPr/>
        </p:nvSpPr>
        <p:spPr bwMode="auto">
          <a:xfrm rot="5400000">
            <a:off x="-609600" y="3354388"/>
            <a:ext cx="190817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b="1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METODA</a:t>
            </a:r>
          </a:p>
        </p:txBody>
      </p:sp>
      <p:sp>
        <p:nvSpPr>
          <p:cNvPr id="14341" name="WordArt 4"/>
          <p:cNvSpPr>
            <a:spLocks noChangeArrowheads="1" noChangeShapeType="1" noTextEdit="1"/>
          </p:cNvSpPr>
          <p:nvPr/>
        </p:nvSpPr>
        <p:spPr bwMode="auto">
          <a:xfrm rot="5400000">
            <a:off x="7335838" y="5314950"/>
            <a:ext cx="24384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b="1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TECHNIKA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1365</Words>
  <Application>Microsoft Office PowerPoint</Application>
  <PresentationFormat>Předvádění na obrazovce (4:3)</PresentationFormat>
  <Paragraphs>282</Paragraphs>
  <Slides>38</Slides>
  <Notes>32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5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52" baseType="lpstr">
      <vt:lpstr>Arial</vt:lpstr>
      <vt:lpstr>Arial Black</vt:lpstr>
      <vt:lpstr>Arial Narrow</vt:lpstr>
      <vt:lpstr>Calibri</vt:lpstr>
      <vt:lpstr>Franklin Gothic Book</vt:lpstr>
      <vt:lpstr>Perpetua</vt:lpstr>
      <vt:lpstr>Times New Roman</vt:lpstr>
      <vt:lpstr>Wingdings 2</vt:lpstr>
      <vt:lpstr>Motív Office</vt:lpstr>
      <vt:lpstr>1_Motív Office</vt:lpstr>
      <vt:lpstr>2_Motív Office</vt:lpstr>
      <vt:lpstr>3_Motív Office</vt:lpstr>
      <vt:lpstr>4_Motív Office</vt:lpstr>
      <vt:lpstr>Microsoft Word 97 - 2003 Document</vt:lpstr>
      <vt:lpstr>Prezentace aplikace PowerPoint</vt:lpstr>
      <vt:lpstr>Prezentace aplikace PowerPoint</vt:lpstr>
      <vt:lpstr>Čo je veda?</vt:lpstr>
      <vt:lpstr>Empirický výskum</vt:lpstr>
      <vt:lpstr>Základné pojmy</vt:lpstr>
      <vt:lpstr>Prezentace aplikace PowerPoint</vt:lpstr>
      <vt:lpstr>Mediálne štúdiá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marinka</dc:creator>
  <cp:lastModifiedBy>Marina Urbanikova</cp:lastModifiedBy>
  <cp:revision>203</cp:revision>
  <cp:lastPrinted>1601-01-01T00:00:00Z</cp:lastPrinted>
  <dcterms:created xsi:type="dcterms:W3CDTF">2012-03-03T13:51:32Z</dcterms:created>
  <dcterms:modified xsi:type="dcterms:W3CDTF">2019-02-28T00:48:27Z</dcterms:modified>
</cp:coreProperties>
</file>