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7"/>
  </p:notesMasterIdLst>
  <p:sldIdLst>
    <p:sldId id="256" r:id="rId6"/>
    <p:sldId id="306" r:id="rId7"/>
    <p:sldId id="325" r:id="rId8"/>
    <p:sldId id="338" r:id="rId9"/>
    <p:sldId id="307" r:id="rId10"/>
    <p:sldId id="308" r:id="rId11"/>
    <p:sldId id="309" r:id="rId12"/>
    <p:sldId id="310" r:id="rId13"/>
    <p:sldId id="326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36" r:id="rId22"/>
    <p:sldId id="318" r:id="rId23"/>
    <p:sldId id="319" r:id="rId24"/>
    <p:sldId id="320" r:id="rId25"/>
    <p:sldId id="321" r:id="rId26"/>
    <p:sldId id="259" r:id="rId27"/>
    <p:sldId id="260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  <p:sldId id="332" r:id="rId38"/>
    <p:sldId id="335" r:id="rId39"/>
    <p:sldId id="274" r:id="rId40"/>
    <p:sldId id="339" r:id="rId41"/>
    <p:sldId id="323" r:id="rId42"/>
    <p:sldId id="275" r:id="rId43"/>
    <p:sldId id="276" r:id="rId44"/>
    <p:sldId id="277" r:id="rId45"/>
    <p:sldId id="278" r:id="rId46"/>
    <p:sldId id="279" r:id="rId47"/>
    <p:sldId id="280" r:id="rId48"/>
    <p:sldId id="340" r:id="rId49"/>
    <p:sldId id="324" r:id="rId50"/>
    <p:sldId id="282" r:id="rId51"/>
    <p:sldId id="283" r:id="rId52"/>
    <p:sldId id="284" r:id="rId53"/>
    <p:sldId id="285" r:id="rId54"/>
    <p:sldId id="286" r:id="rId55"/>
    <p:sldId id="337" r:id="rId5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D76AC8C-6105-42D2-9435-437EDE8F84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89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64AEE81-71AE-4309-ACC4-04C19F87DF60}" type="slidenum">
              <a:rPr lang="cs-CZ">
                <a:ea typeface="Microsoft YaHei" charset="-122"/>
              </a:rPr>
              <a:pPr/>
              <a:t>1</a:t>
            </a:fld>
            <a:endParaRPr lang="cs-CZ">
              <a:ea typeface="Microsoft YaHei" charset="-122"/>
            </a:endParaRPr>
          </a:p>
        </p:txBody>
      </p:sp>
      <p:sp>
        <p:nvSpPr>
          <p:cNvPr id="522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6545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713E5C7-EFD4-4766-A0CB-7E600851436E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514618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B81660C-C31B-498A-B1E0-3975C016DBA4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9325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303A159-B111-4886-B0FE-225246685003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058319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8CE96CF-F326-4972-9238-4D4473B616C8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190934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9DEFF04-3FFF-459C-AE6F-4597CC8E5DC8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45773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A143572-6E70-4122-9514-183B567F4246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309610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BF4D70-6C21-4020-BB28-B2B6C47E4747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337012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D2E57E4-F0BA-4BED-BEE6-683E32663CA4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926760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0E79E93-24AB-4B16-B2BB-851BA9A467D1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183508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A4F077F-F428-40AD-A35F-6D8865B16FF5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340060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4072534-B886-4AC1-BE12-D861735A7AE6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395178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8CE96CF-F326-4972-9238-4D4473B616C8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4135508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0411305-97E2-4436-BE64-4EE74EA79862}" type="slidenum">
              <a:rPr lang="cs-CZ">
                <a:ea typeface="Microsoft YaHei" charset="-122"/>
              </a:rPr>
              <a:pPr/>
              <a:t>22</a:t>
            </a:fld>
            <a:endParaRPr lang="cs-CZ">
              <a:ea typeface="Microsoft YaHei" charset="-122"/>
            </a:endParaRPr>
          </a:p>
        </p:txBody>
      </p:sp>
      <p:sp>
        <p:nvSpPr>
          <p:cNvPr id="55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04930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27384D-2738-4D1B-8DD8-0B8C2BC36F66}" type="slidenum">
              <a:rPr lang="cs-CZ">
                <a:ea typeface="Microsoft YaHei" charset="-122"/>
              </a:rPr>
              <a:pPr/>
              <a:t>23</a:t>
            </a:fld>
            <a:endParaRPr lang="cs-CZ">
              <a:ea typeface="Microsoft YaHei" charset="-122"/>
            </a:endParaRPr>
          </a:p>
        </p:txBody>
      </p:sp>
      <p:sp>
        <p:nvSpPr>
          <p:cNvPr id="563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63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44810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5097CB5-8D5F-4361-85A8-B432AF24B187}" type="slidenum">
              <a:rPr lang="cs-CZ">
                <a:ea typeface="Microsoft YaHei" charset="-122"/>
              </a:rPr>
              <a:pPr/>
              <a:t>24</a:t>
            </a:fld>
            <a:endParaRPr lang="cs-CZ">
              <a:ea typeface="Microsoft YaHei" charset="-122"/>
            </a:endParaRPr>
          </a:p>
        </p:txBody>
      </p:sp>
      <p:sp>
        <p:nvSpPr>
          <p:cNvPr id="573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73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82925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BEF704D-931D-4F76-9242-69F95656BCB1}" type="slidenum">
              <a:rPr lang="cs-CZ">
                <a:ea typeface="Microsoft YaHei" charset="-122"/>
              </a:rPr>
              <a:pPr/>
              <a:t>25</a:t>
            </a:fld>
            <a:endParaRPr lang="cs-CZ">
              <a:ea typeface="Microsoft YaHei" charset="-122"/>
            </a:endParaRPr>
          </a:p>
        </p:txBody>
      </p:sp>
      <p:sp>
        <p:nvSpPr>
          <p:cNvPr id="583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233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154E53A-CB01-4B92-8DCC-FCB4EE5A29A6}" type="slidenum">
              <a:rPr lang="cs-CZ">
                <a:ea typeface="Microsoft YaHei" charset="-122"/>
              </a:rPr>
              <a:pPr/>
              <a:t>26</a:t>
            </a:fld>
            <a:endParaRPr lang="cs-CZ">
              <a:ea typeface="Microsoft YaHei" charset="-122"/>
            </a:endParaRPr>
          </a:p>
        </p:txBody>
      </p:sp>
      <p:sp>
        <p:nvSpPr>
          <p:cNvPr id="593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50994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BF6057E-D7F7-42F3-AAB7-858698EF346E}" type="slidenum">
              <a:rPr lang="cs-CZ">
                <a:ea typeface="Microsoft YaHei" charset="-122"/>
              </a:rPr>
              <a:pPr/>
              <a:t>27</a:t>
            </a:fld>
            <a:endParaRPr lang="cs-CZ">
              <a:ea typeface="Microsoft YaHei" charset="-122"/>
            </a:endParaRPr>
          </a:p>
        </p:txBody>
      </p:sp>
      <p:sp>
        <p:nvSpPr>
          <p:cNvPr id="604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07791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C28BAAD-FAB1-4139-8EDE-2160B427F302}" type="slidenum">
              <a:rPr lang="cs-CZ">
                <a:ea typeface="Microsoft YaHei" charset="-122"/>
              </a:rPr>
              <a:pPr/>
              <a:t>28</a:t>
            </a:fld>
            <a:endParaRPr lang="cs-CZ">
              <a:ea typeface="Microsoft YaHei" charset="-122"/>
            </a:endParaRPr>
          </a:p>
        </p:txBody>
      </p:sp>
      <p:sp>
        <p:nvSpPr>
          <p:cNvPr id="614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89501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CFACC2F-9158-4B04-9564-5A49A61E5F78}" type="slidenum">
              <a:rPr lang="cs-CZ">
                <a:ea typeface="Microsoft YaHei" charset="-122"/>
              </a:rPr>
              <a:pPr/>
              <a:t>29</a:t>
            </a:fld>
            <a:endParaRPr lang="cs-CZ">
              <a:ea typeface="Microsoft YaHei" charset="-122"/>
            </a:endParaRPr>
          </a:p>
        </p:txBody>
      </p:sp>
      <p:sp>
        <p:nvSpPr>
          <p:cNvPr id="624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18853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34AD19D-5AB0-41A1-9F13-C63813F7C6E8}" type="slidenum">
              <a:rPr lang="cs-CZ">
                <a:ea typeface="Microsoft YaHei" charset="-122"/>
              </a:rPr>
              <a:pPr/>
              <a:t>30</a:t>
            </a:fld>
            <a:endParaRPr lang="cs-CZ">
              <a:ea typeface="Microsoft YaHei" charset="-122"/>
            </a:endParaRPr>
          </a:p>
        </p:txBody>
      </p:sp>
      <p:sp>
        <p:nvSpPr>
          <p:cNvPr id="634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4296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157054F-02F7-4D41-B91D-B16EEFCE07EA}" type="slidenum">
              <a:rPr lang="cs-CZ"/>
              <a:pPr/>
              <a:t>3</a:t>
            </a:fld>
            <a:endParaRPr lang="cs-CZ"/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18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0B5E0DC-D4EE-4594-8C9F-C67ECCCEB1D3}" type="slidenum">
              <a:rPr lang="cs-CZ">
                <a:ea typeface="Microsoft YaHei" charset="-122"/>
              </a:rPr>
              <a:pPr/>
              <a:t>31</a:t>
            </a:fld>
            <a:endParaRPr lang="cs-CZ">
              <a:ea typeface="Microsoft YaHei" charset="-122"/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00558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AD3685-CE6B-476B-A2AA-0C720F656E86}" type="slidenum">
              <a:rPr lang="cs-CZ">
                <a:ea typeface="Microsoft YaHei" charset="-122"/>
              </a:rPr>
              <a:pPr/>
              <a:t>32</a:t>
            </a:fld>
            <a:endParaRPr lang="cs-CZ">
              <a:ea typeface="Microsoft YaHei" charset="-122"/>
            </a:endParaRPr>
          </a:p>
        </p:txBody>
      </p:sp>
      <p:sp>
        <p:nvSpPr>
          <p:cNvPr id="655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16588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AD3685-CE6B-476B-A2AA-0C720F656E86}" type="slidenum">
              <a:rPr lang="cs-CZ">
                <a:ea typeface="Microsoft YaHei" charset="-122"/>
              </a:rPr>
              <a:pPr/>
              <a:t>33</a:t>
            </a:fld>
            <a:endParaRPr lang="cs-CZ">
              <a:ea typeface="Microsoft YaHei" charset="-122"/>
            </a:endParaRPr>
          </a:p>
        </p:txBody>
      </p:sp>
      <p:sp>
        <p:nvSpPr>
          <p:cNvPr id="655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80458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AD3685-CE6B-476B-A2AA-0C720F656E86}" type="slidenum">
              <a:rPr lang="cs-CZ">
                <a:ea typeface="Microsoft YaHei" charset="-122"/>
              </a:rPr>
              <a:pPr/>
              <a:t>34</a:t>
            </a:fld>
            <a:endParaRPr lang="cs-CZ">
              <a:ea typeface="Microsoft YaHei" charset="-122"/>
            </a:endParaRPr>
          </a:p>
        </p:txBody>
      </p:sp>
      <p:sp>
        <p:nvSpPr>
          <p:cNvPr id="655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66981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607F2ED-9C47-4EC0-A85B-0BC038481EA1}" type="slidenum">
              <a:rPr lang="cs-CZ">
                <a:ea typeface="Microsoft YaHei" charset="-122"/>
              </a:rPr>
              <a:pPr/>
              <a:t>35</a:t>
            </a:fld>
            <a:endParaRPr lang="cs-CZ">
              <a:ea typeface="Microsoft YaHei" charset="-122"/>
            </a:endParaRPr>
          </a:p>
        </p:txBody>
      </p:sp>
      <p:sp>
        <p:nvSpPr>
          <p:cNvPr id="706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18082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D0B83874-A908-4355-8BA4-29D92CF5F285}" type="slidenum">
              <a:rPr lang="cs-CZ" altLang="sk-SK">
                <a:solidFill>
                  <a:srgbClr val="000000"/>
                </a:solidFill>
                <a:latin typeface="Calibri" panose="020F0502020204030204" pitchFamily="34" charset="0"/>
              </a:rPr>
              <a:pPr/>
              <a:t>36</a:t>
            </a:fld>
            <a:endParaRPr lang="cs-CZ" altLang="sk-SK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39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39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sk-SK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453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8CE96CF-F326-4972-9238-4D4473B616C8}" type="slidenum">
              <a:rPr lang="cs-CZ" altLang="cs-CZ" smtClean="0"/>
              <a:pPr/>
              <a:t>37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3987333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BBFEF6A-2B27-46A5-905F-A60A64F46CEC}" type="slidenum">
              <a:rPr lang="cs-CZ">
                <a:ea typeface="Microsoft YaHei" charset="-122"/>
              </a:rPr>
              <a:pPr/>
              <a:t>38</a:t>
            </a:fld>
            <a:endParaRPr lang="cs-CZ">
              <a:ea typeface="Microsoft YaHei" charset="-122"/>
            </a:endParaRPr>
          </a:p>
        </p:txBody>
      </p:sp>
      <p:sp>
        <p:nvSpPr>
          <p:cNvPr id="716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16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11395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A77D689-B92C-4433-B8B4-2FAE77830D56}" type="slidenum">
              <a:rPr lang="cs-CZ">
                <a:ea typeface="Microsoft YaHei" charset="-122"/>
              </a:rPr>
              <a:pPr/>
              <a:t>39</a:t>
            </a:fld>
            <a:endParaRPr lang="cs-CZ">
              <a:ea typeface="Microsoft YaHei" charset="-122"/>
            </a:endParaRPr>
          </a:p>
        </p:txBody>
      </p:sp>
      <p:sp>
        <p:nvSpPr>
          <p:cNvPr id="727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27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18007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08163DD-5A97-47B2-9E8B-C15E4BDB07FE}" type="slidenum">
              <a:rPr lang="cs-CZ">
                <a:ea typeface="Microsoft YaHei" charset="-122"/>
              </a:rPr>
              <a:pPr/>
              <a:t>40</a:t>
            </a:fld>
            <a:endParaRPr lang="cs-CZ">
              <a:ea typeface="Microsoft YaHei" charset="-122"/>
            </a:endParaRPr>
          </a:p>
        </p:txBody>
      </p:sp>
      <p:sp>
        <p:nvSpPr>
          <p:cNvPr id="737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956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4072534-B886-4AC1-BE12-D861735A7AE6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417132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E0BCF33-1C19-44BA-803E-36E047CE27CE}" type="slidenum">
              <a:rPr lang="cs-CZ">
                <a:ea typeface="Microsoft YaHei" charset="-122"/>
              </a:rPr>
              <a:pPr/>
              <a:t>41</a:t>
            </a:fld>
            <a:endParaRPr lang="cs-CZ">
              <a:ea typeface="Microsoft YaHei" charset="-122"/>
            </a:endParaRPr>
          </a:p>
        </p:txBody>
      </p:sp>
      <p:sp>
        <p:nvSpPr>
          <p:cNvPr id="747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171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D3ABFAD-313D-48C2-878B-8D2F4BF60BA9}" type="slidenum">
              <a:rPr lang="cs-CZ">
                <a:ea typeface="Microsoft YaHei" charset="-122"/>
              </a:rPr>
              <a:pPr/>
              <a:t>42</a:t>
            </a:fld>
            <a:endParaRPr lang="cs-CZ">
              <a:ea typeface="Microsoft YaHei" charset="-122"/>
            </a:endParaRPr>
          </a:p>
        </p:txBody>
      </p:sp>
      <p:sp>
        <p:nvSpPr>
          <p:cNvPr id="757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57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844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19E6042-E907-4740-8A62-675F2BE7119B}" type="slidenum">
              <a:rPr lang="cs-CZ">
                <a:ea typeface="Microsoft YaHei" charset="-122"/>
              </a:rPr>
              <a:pPr/>
              <a:t>43</a:t>
            </a:fld>
            <a:endParaRPr lang="cs-CZ">
              <a:ea typeface="Microsoft YaHei" charset="-122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8201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19E6042-E907-4740-8A62-675F2BE7119B}" type="slidenum">
              <a:rPr lang="cs-CZ">
                <a:ea typeface="Microsoft YaHei" charset="-122"/>
              </a:rPr>
              <a:pPr/>
              <a:t>44</a:t>
            </a:fld>
            <a:endParaRPr lang="cs-CZ">
              <a:ea typeface="Microsoft YaHei" charset="-122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23964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8CE96CF-F326-4972-9238-4D4473B616C8}" type="slidenum">
              <a:rPr lang="cs-CZ" altLang="cs-CZ" smtClean="0"/>
              <a:pPr/>
              <a:t>45</a:t>
            </a:fld>
            <a:endParaRPr lang="cs-CZ" altLang="cs-CZ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5252336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3F31E74-7192-4271-A830-81CEF3720079}" type="slidenum">
              <a:rPr lang="cs-CZ">
                <a:ea typeface="Microsoft YaHei" charset="-122"/>
              </a:rPr>
              <a:pPr/>
              <a:t>46</a:t>
            </a:fld>
            <a:endParaRPr lang="cs-CZ">
              <a:ea typeface="Microsoft YaHei" charset="-122"/>
            </a:endParaRPr>
          </a:p>
        </p:txBody>
      </p:sp>
      <p:sp>
        <p:nvSpPr>
          <p:cNvPr id="788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569858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7F65E9-443B-4817-A9CD-AC0C1C92DDCC}" type="slidenum">
              <a:rPr lang="cs-CZ">
                <a:ea typeface="Microsoft YaHei" charset="-122"/>
              </a:rPr>
              <a:pPr/>
              <a:t>47</a:t>
            </a:fld>
            <a:endParaRPr lang="cs-CZ">
              <a:ea typeface="Microsoft YaHei" charset="-122"/>
            </a:endParaRPr>
          </a:p>
        </p:txBody>
      </p:sp>
      <p:sp>
        <p:nvSpPr>
          <p:cNvPr id="798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98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08414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69B9531-0DEC-4D7D-993E-EF02D8FB4606}" type="slidenum">
              <a:rPr lang="cs-CZ">
                <a:ea typeface="Microsoft YaHei" charset="-122"/>
              </a:rPr>
              <a:pPr/>
              <a:t>48</a:t>
            </a:fld>
            <a:endParaRPr lang="cs-CZ">
              <a:ea typeface="Microsoft YaHei" charset="-122"/>
            </a:endParaRPr>
          </a:p>
        </p:txBody>
      </p:sp>
      <p:sp>
        <p:nvSpPr>
          <p:cNvPr id="808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502424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785FA20-EBD3-46A7-B869-6B38586393F2}" type="slidenum">
              <a:rPr lang="cs-CZ">
                <a:ea typeface="Microsoft YaHei" charset="-122"/>
              </a:rPr>
              <a:pPr/>
              <a:t>49</a:t>
            </a:fld>
            <a:endParaRPr lang="cs-CZ">
              <a:ea typeface="Microsoft YaHei" charset="-122"/>
            </a:endParaRPr>
          </a:p>
        </p:txBody>
      </p:sp>
      <p:sp>
        <p:nvSpPr>
          <p:cNvPr id="819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19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79946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1DB0DDC-6D9F-4FE5-B61C-BE684DC024A6}" type="slidenum">
              <a:rPr lang="cs-CZ">
                <a:ea typeface="Microsoft YaHei" charset="-122"/>
              </a:rPr>
              <a:pPr/>
              <a:t>50</a:t>
            </a:fld>
            <a:endParaRPr lang="cs-CZ">
              <a:ea typeface="Microsoft YaHei" charset="-122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01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DCE4864-0E50-440D-A6BB-4C949A4E5F14}" type="slidenum">
              <a:rPr lang="cs-CZ" altLang="cs-CZ" smtClean="0"/>
              <a:pPr/>
              <a:t>5</a:t>
            </a:fld>
            <a:endParaRPr lang="cs-CZ" altLang="cs-CZ" smtClean="0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64450361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1DB0DDC-6D9F-4FE5-B61C-BE684DC024A6}" type="slidenum">
              <a:rPr lang="cs-CZ">
                <a:ea typeface="Microsoft YaHei" charset="-122"/>
              </a:rPr>
              <a:pPr/>
              <a:t>51</a:t>
            </a:fld>
            <a:endParaRPr lang="cs-CZ">
              <a:ea typeface="Microsoft YaHei" charset="-122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014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43CB74B-D5C2-46EF-8AE0-06C9367DC6ED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9AE636-F599-4A74-BA40-51AC8F3D7C2F}" type="slidenum">
              <a:rPr lang="cs-CZ" altLang="cs-CZ" sz="1200">
                <a:solidFill>
                  <a:srgbClr val="000000"/>
                </a:solidFill>
                <a:latin typeface="Calibri" pitchFamily="32" charset="0"/>
              </a:rPr>
              <a:pPr algn="r" eaLnBrk="1" hangingPunct="1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cs-CZ" altLang="cs-CZ" sz="120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itchFamily="32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6217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B65A8D3-0AEB-43FD-9CA6-E4E0A50FFD3A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117510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95DE786-4A2B-4AA5-9B96-D9B0B91D7F46}" type="slidenum">
              <a:rPr lang="cs-CZ" altLang="cs-CZ" smtClean="0"/>
              <a:pPr/>
              <a:t>8</a:t>
            </a:fld>
            <a:endParaRPr lang="cs-CZ" altLang="cs-CZ" smtClean="0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596331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B65A8D3-0AEB-43FD-9CA6-E4E0A50FFD3A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9262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61757-A2CD-412E-B693-5121CCBE2A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19E75-E88B-4F1E-B9DF-A53250B532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3760D-DD95-4A56-B6B6-FA23720B17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F21C-A16B-4092-A7B9-5598B8B922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F8FBD-37E3-48B7-89E8-59A10331C1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D918-0643-4FCE-A9E5-BD0FA4F0D3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E8A-9F48-4075-891B-73794940C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1EE8E-7D84-424A-8FD6-89AAD53A6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00951-99C1-40E1-BE79-EE683C5BE9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B689-8211-41DF-9A79-897D85552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7CD26-34EE-4EBC-B550-4CBC5EE2B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2F59-D9EB-4584-8155-7023ED9E5B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9564-CF47-4A09-B702-B57EABF530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ACF5-96FE-4A45-8317-908BDE86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E4887-D813-4060-9044-9EFC2859B9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99DBD-E8FF-4224-8F54-AFF8D686C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66B0E-A4EC-4F02-B686-7121085BC7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55802-7FE3-4C46-BE62-0894C9C7E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33FAD-9D01-488F-8C75-6DA6118EE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99E34-C43C-495F-B338-14ACBFF8C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6FCFF-CABD-4DE2-9236-4EB02BE16C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746E-17DC-4113-ADC9-1BF120A7D0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253F6-AF09-4068-81E3-4E33CFD18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782D7-1DC5-4B31-89A4-3B7783A1D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A43A8-3A5D-4568-8728-0A256AF62E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FED18-FD6E-4652-A2F1-6E58159660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3448-B0CE-49DA-9943-C51D1A8A55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AA0D7-F9AF-4B2B-AE8D-3B27FA1DCD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AD68F-0C9E-4A66-B5E1-C218969360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8A467-D921-4359-B86B-2A5E6346E5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3DB0F-705F-461F-B979-A4DFB3704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2F013-8B9C-43FB-A7E2-18947A8CB9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3E00D-ABA6-47CF-84A5-BD9F53D6F4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70F3-B989-408A-973E-CB933A3674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BA550-63B6-4DA9-B7DC-D4EF28A2D8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20EEA-72E8-4A8D-A2A7-106D85826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E65F1-E0AD-4DD3-8B40-11B636D98F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678B-D0BE-4250-8549-1ADC4CAD91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0C0B2-4B91-4E4F-B360-812FCE210F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0FE25-4227-4DC6-8F1E-7F01B7224D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8DDB4-596F-4074-A418-84FCFCDB34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FFAAE-4C7E-4DC7-B92E-F88F5745E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44D29-BB3D-4D40-B58E-2CB908008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D87DB-C89C-4C67-9218-B2A283087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3A301-E91C-40DD-808E-F2FBFC020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17E86-38B2-456D-9F4D-03435E904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03C0D-0B5C-4F91-8FBA-0B3FD765A6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713F7-EBEA-45E4-8F2D-C83B331934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2E9B-1D1A-47F2-BF02-D2C2F857B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2BE0D-31C9-49CC-A766-AFAD6B515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CAA2-253C-4346-A7E0-9E428F999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B6911-74EC-4EEA-A093-AD26035F2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B3B0-6E9D-4490-9A3A-248DBF814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5D73-F122-49F7-AF3E-E7DE3A6F7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770BA-8702-46EC-A83E-1007C927E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titulku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  <a:p>
            <a:pPr lvl="4"/>
            <a:r>
              <a:rPr lang="en-GB" smtClean="0"/>
              <a:t>Ȏsma úroveň textu</a:t>
            </a:r>
          </a:p>
          <a:p>
            <a:pPr lvl="4"/>
            <a:r>
              <a:rPr lang="en-GB" smtClean="0"/>
              <a:t>Deviata úroveň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CD11B1A-D63D-468E-AB5E-9E4FC66EC1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5088" y="69850"/>
            <a:ext cx="9013825" cy="6691313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3500" y="1449388"/>
            <a:ext cx="9020175" cy="15271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3500" y="2976563"/>
            <a:ext cx="9020175" cy="111125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titulku</a:t>
            </a:r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  <a:p>
            <a:pPr lvl="4"/>
            <a:r>
              <a:rPr lang="en-GB" smtClean="0"/>
              <a:t>Ȏsma úroveň textu</a:t>
            </a:r>
          </a:p>
          <a:p>
            <a:pPr lvl="4"/>
            <a:r>
              <a:rPr lang="en-GB" smtClean="0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AE6EAB48-82D4-407E-9F2C-5874CE4E13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66675" y="66675"/>
            <a:ext cx="9015413" cy="6697663"/>
            <a:chOff x="42" y="42"/>
            <a:chExt cx="5679" cy="421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" y="42"/>
              <a:ext cx="5679" cy="4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02" y="105"/>
              <a:ext cx="5555" cy="409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ea typeface="+mn-ea"/>
                <a:cs typeface="Arial" charset="0"/>
              </a:endParaRPr>
            </a:p>
          </p:txBody>
        </p:sp>
      </p:grpSp>
      <p:sp>
        <p:nvSpPr>
          <p:cNvPr id="3077" name="Rectangle 5"/>
          <p:cNvSpPr>
            <a:spLocks noChangeArrowheads="1"/>
          </p:cNvSpPr>
          <p:nvPr/>
        </p:nvSpPr>
        <p:spPr bwMode="auto">
          <a:xfrm flipV="1">
            <a:off x="69850" y="2376488"/>
            <a:ext cx="9013825" cy="920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9850" y="2341563"/>
            <a:ext cx="9013825" cy="46037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263" y="2468563"/>
            <a:ext cx="9015412" cy="46037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titulku</a:t>
            </a:r>
          </a:p>
        </p:txBody>
      </p:sp>
      <p:sp>
        <p:nvSpPr>
          <p:cNvPr id="308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  <a:p>
            <a:pPr lvl="4"/>
            <a:r>
              <a:rPr lang="en-GB" smtClean="0"/>
              <a:t>Ȏsma úroveň textu</a:t>
            </a:r>
          </a:p>
          <a:p>
            <a:pPr lvl="4"/>
            <a:r>
              <a:rPr lang="en-GB" smtClean="0"/>
              <a:t>Deviata úroveň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00100" y="6172200"/>
            <a:ext cx="40005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25D441F1-CBE9-4C47-A818-2A95FB18AF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titulku</a:t>
            </a: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  <a:p>
            <a:pPr lvl="4"/>
            <a:r>
              <a:rPr lang="en-GB" smtClean="0"/>
              <a:t>Ȏsma úroveň textu</a:t>
            </a:r>
          </a:p>
          <a:p>
            <a:pPr lvl="4"/>
            <a:r>
              <a:rPr lang="en-GB" smtClean="0"/>
              <a:t>Deviata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1B53CDD3-91B9-4331-ACBD-68674A7779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flipV="1">
            <a:off x="68263" y="4683125"/>
            <a:ext cx="9007475" cy="92075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263" y="4649788"/>
            <a:ext cx="9007475" cy="46037"/>
          </a:xfrm>
          <a:prstGeom prst="rect">
            <a:avLst/>
          </a:prstGeom>
          <a:solidFill>
            <a:srgbClr val="E6B1A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263" y="4773613"/>
            <a:ext cx="9007475" cy="47625"/>
          </a:xfrm>
          <a:prstGeom prst="rect">
            <a:avLst/>
          </a:prstGeom>
          <a:solidFill>
            <a:srgbClr val="918485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titulku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editáciu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  <a:p>
            <a:pPr lvl="4"/>
            <a:r>
              <a:rPr lang="en-GB" smtClean="0"/>
              <a:t>Ȏsma úroveň textu</a:t>
            </a:r>
          </a:p>
          <a:p>
            <a:pPr lvl="4"/>
            <a:r>
              <a:rPr lang="en-GB" smtClean="0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8862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ea typeface="+mn-ea"/>
              <a:cs typeface="Arial" charset="0"/>
            </a:endParaRP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ClrTx/>
              <a:buFontTx/>
              <a:buNone/>
              <a:defRPr sz="1400" smtClean="0">
                <a:solidFill>
                  <a:srgbClr val="FFFFFF"/>
                </a:solidFill>
                <a:latin typeface="+mj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9C521503-9ED5-422C-9CED-7D6F7EFFF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omizer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chardjung.cz/Statisticka_chyba.pdf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sresearch.com/resources/calculators/sample-error-calculator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ssresearch.com/KnowledgeCenter/toolkitcalculators/sampleerrorcalculators.aspx" TargetMode="External"/><Relationship Id="rId4" Type="http://schemas.openxmlformats.org/officeDocument/2006/relationships/hyperlink" Target="http://rocknpoll.graphics/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533400" y="3886200"/>
            <a:ext cx="7696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5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rgbClr val="696464"/>
                </a:solidFill>
                <a:latin typeface="Arial Narrow" pitchFamily="32" charset="0"/>
              </a:rPr>
              <a:t>ZUR 559 </a:t>
            </a:r>
            <a:r>
              <a:rPr lang="cs-CZ" sz="2800" dirty="0">
                <a:solidFill>
                  <a:srgbClr val="696464"/>
                </a:solidFill>
                <a:latin typeface="Arial Narrow" pitchFamily="32" charset="0"/>
              </a:rPr>
              <a:t>Kvantitativní metody výzkumu </a:t>
            </a:r>
            <a:r>
              <a:rPr lang="cs-CZ" sz="2800" dirty="0" smtClean="0">
                <a:solidFill>
                  <a:srgbClr val="696464"/>
                </a:solidFill>
                <a:latin typeface="Arial Narrow" pitchFamily="32" charset="0"/>
              </a:rPr>
              <a:t>médií</a:t>
            </a:r>
            <a:endParaRPr lang="cs-CZ" sz="2800" dirty="0">
              <a:solidFill>
                <a:srgbClr val="696464"/>
              </a:solidFill>
              <a:latin typeface="Arial Narrow" pitchFamily="32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2076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algn="ctr"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i="1" smtClean="0">
                <a:solidFill>
                  <a:srgbClr val="FFFFFF"/>
                </a:solidFill>
                <a:latin typeface="Franklin Gothic Book" pitchFamily="32" charset="0"/>
              </a:rPr>
              <a:t>Přednáška </a:t>
            </a:r>
            <a:r>
              <a:rPr lang="cs-CZ" sz="3200" b="1" i="1" dirty="0" smtClean="0">
                <a:solidFill>
                  <a:srgbClr val="FFFFFF"/>
                </a:solidFill>
                <a:latin typeface="Franklin Gothic Book" pitchFamily="32" charset="0"/>
              </a:rPr>
              <a:t>5</a:t>
            </a:r>
            <a:r>
              <a:rPr lang="cs-CZ" sz="3200" b="1" i="1" smtClean="0">
                <a:solidFill>
                  <a:srgbClr val="FFFFFF"/>
                </a:solidFill>
                <a:latin typeface="Franklin Gothic Book" pitchFamily="32" charset="0"/>
              </a:rPr>
              <a:t>: </a:t>
            </a:r>
            <a:r>
              <a:rPr lang="cs-CZ" sz="3200" b="1" i="1" dirty="0" smtClean="0">
                <a:solidFill>
                  <a:srgbClr val="FFFFFF"/>
                </a:solidFill>
                <a:latin typeface="Franklin Gothic Book" pitchFamily="32" charset="0"/>
              </a:rPr>
              <a:t>Volba výzkumné strategie, metody a techniky sběru dat. Volba výzkumného souboru.</a:t>
            </a:r>
            <a:r>
              <a:rPr lang="cs-CZ" sz="4000" b="1" i="1" dirty="0">
                <a:solidFill>
                  <a:srgbClr val="FFFFFF"/>
                </a:solidFill>
                <a:latin typeface="Franklin Gothic Book" pitchFamily="32" charset="0"/>
              </a:rPr>
              <a:t/>
            </a:r>
            <a:br>
              <a:rPr lang="cs-CZ" sz="4000" b="1" i="1" dirty="0">
                <a:solidFill>
                  <a:srgbClr val="FFFFFF"/>
                </a:solidFill>
                <a:latin typeface="Franklin Gothic Book" pitchFamily="32" charset="0"/>
              </a:rPr>
            </a:br>
            <a:endParaRPr lang="cs-CZ" sz="4000" b="1" i="1" dirty="0">
              <a:solidFill>
                <a:srgbClr val="FFFFFF"/>
              </a:solidFill>
              <a:latin typeface="Franklin Gothic Boo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3568" y="2420938"/>
            <a:ext cx="7200800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>
                <a:solidFill>
                  <a:srgbClr val="696464"/>
                </a:solidFill>
                <a:latin typeface="Franklin Gothic Book" pitchFamily="32" charset="0"/>
              </a:rPr>
              <a:t>Hlavné výskumné metódy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0" y="590550"/>
            <a:ext cx="91567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Základné metódy a techniky (</a:t>
            </a:r>
            <a:r>
              <a:rPr lang="sk-SK" altLang="cs-CZ" sz="4000" dirty="0" err="1">
                <a:solidFill>
                  <a:srgbClr val="696464"/>
                </a:solidFill>
                <a:latin typeface="+mj-lt"/>
              </a:rPr>
              <a:t>kvant</a:t>
            </a: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.) výskumu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1219200"/>
            <a:ext cx="7832725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WordArt 3"/>
          <p:cNvSpPr>
            <a:spLocks noChangeArrowheads="1" noChangeShapeType="1" noTextEdit="1"/>
          </p:cNvSpPr>
          <p:nvPr/>
        </p:nvSpPr>
        <p:spPr bwMode="auto">
          <a:xfrm rot="5400000">
            <a:off x="-609600" y="3354388"/>
            <a:ext cx="1908175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METODA</a:t>
            </a:r>
          </a:p>
        </p:txBody>
      </p:sp>
      <p:sp>
        <p:nvSpPr>
          <p:cNvPr id="14341" name="WordArt 4"/>
          <p:cNvSpPr>
            <a:spLocks noChangeArrowheads="1" noChangeShapeType="1" noTextEdit="1"/>
          </p:cNvSpPr>
          <p:nvPr/>
        </p:nvSpPr>
        <p:spPr bwMode="auto">
          <a:xfrm rot="5400000">
            <a:off x="7335838" y="5314950"/>
            <a:ext cx="2438400" cy="190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TECHNIKA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dirty="0">
                <a:solidFill>
                  <a:srgbClr val="696464"/>
                </a:solidFill>
                <a:latin typeface="+mj-lt"/>
              </a:rPr>
              <a:t>Klasický dizajn experimentu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28600" y="2514600"/>
            <a:ext cx="25146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experimentálna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skupina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57200" y="3962400"/>
            <a:ext cx="16002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kontrolná 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skupina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2590800" y="1295400"/>
            <a:ext cx="1600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predtým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4495800" y="1295400"/>
            <a:ext cx="1981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intervencia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7162800" y="1295400"/>
            <a:ext cx="1295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endParaRPr lang="sk-SK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potom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3048000" y="28956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X1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7086600" y="29051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X2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2971800" y="4495800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X</a:t>
            </a:r>
            <a:r>
              <a:rPr lang="sk-SK" altLang="cs-CZ" sz="2800" b="1">
                <a:solidFill>
                  <a:srgbClr val="FFFFFF"/>
                </a:solidFill>
                <a:latin typeface="Times New Roman" pitchFamily="16" charset="0"/>
                <a:cs typeface="Times New Roman" pitchFamily="16" charset="0"/>
              </a:rPr>
              <a:t>*</a:t>
            </a: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1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7086600" y="4505325"/>
            <a:ext cx="1143000" cy="520700"/>
          </a:xfrm>
          <a:prstGeom prst="rect">
            <a:avLst/>
          </a:prstGeom>
          <a:solidFill>
            <a:srgbClr val="D34817"/>
          </a:solidFill>
          <a:ln w="12600" cap="sq">
            <a:solidFill>
              <a:srgbClr val="9B320E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X</a:t>
            </a:r>
            <a:r>
              <a:rPr lang="sk-SK" altLang="cs-CZ" sz="2800" b="1">
                <a:solidFill>
                  <a:srgbClr val="FFFFFF"/>
                </a:solidFill>
                <a:latin typeface="Times New Roman" pitchFamily="16" charset="0"/>
                <a:cs typeface="Times New Roman" pitchFamily="16" charset="0"/>
              </a:rPr>
              <a:t>*</a:t>
            </a:r>
            <a:r>
              <a:rPr lang="sk-SK" altLang="cs-CZ" sz="2800" b="1">
                <a:solidFill>
                  <a:srgbClr val="FFFFFF"/>
                </a:solidFill>
                <a:latin typeface="Perpetua" pitchFamily="16" charset="0"/>
              </a:rPr>
              <a:t>2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644008" y="5301208"/>
            <a:ext cx="20574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+mn-lt"/>
              </a:rPr>
              <a:t>bez intervencie</a:t>
            </a: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4038600" y="3962400"/>
            <a:ext cx="3048000" cy="1588"/>
          </a:xfrm>
          <a:prstGeom prst="line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  <p:cxnSp>
        <p:nvCxnSpPr>
          <p:cNvPr id="16398" name="AutoShape 13"/>
          <p:cNvCxnSpPr>
            <a:cxnSpLocks noChangeShapeType="1"/>
          </p:cNvCxnSpPr>
          <p:nvPr/>
        </p:nvCxnSpPr>
        <p:spPr bwMode="auto">
          <a:xfrm>
            <a:off x="5486400" y="2286000"/>
            <a:ext cx="1588" cy="1524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cxnSp>
        <p:nvCxnSpPr>
          <p:cNvPr id="16399" name="AutoShape 14"/>
          <p:cNvCxnSpPr>
            <a:cxnSpLocks noChangeShapeType="1"/>
          </p:cNvCxnSpPr>
          <p:nvPr/>
        </p:nvCxnSpPr>
        <p:spPr bwMode="auto">
          <a:xfrm flipV="1">
            <a:off x="5486400" y="4114800"/>
            <a:ext cx="1588" cy="1219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/>
            <a:tailEnd type="triangle" w="med" len="med"/>
          </a:ln>
        </p:spPr>
      </p:cxn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609600" y="6096000"/>
            <a:ext cx="69342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800" b="1" dirty="0">
                <a:solidFill>
                  <a:srgbClr val="FF0000"/>
                </a:solidFill>
                <a:latin typeface="+mn-lt"/>
              </a:rPr>
              <a:t>Efekt intervencie: (X2 - X1) – (X</a:t>
            </a:r>
            <a:r>
              <a:rPr lang="sk-SK" altLang="cs-CZ" sz="2800" b="1" dirty="0">
                <a:solidFill>
                  <a:srgbClr val="FF0000"/>
                </a:solidFill>
                <a:latin typeface="+mn-lt"/>
                <a:cs typeface="Times New Roman" pitchFamily="16" charset="0"/>
              </a:rPr>
              <a:t>*2 - X*1)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15616" y="2420938"/>
            <a:ext cx="6552728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 startAt="3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>
                <a:solidFill>
                  <a:srgbClr val="696464"/>
                </a:solidFill>
                <a:latin typeface="Franklin Gothic Book" pitchFamily="32" charset="0"/>
              </a:rPr>
              <a:t>Hlavné techniky zberu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09600" y="3794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Kvantitatívne techniky zberu dát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52463" y="1795463"/>
            <a:ext cx="7807325" cy="462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dotazník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štruktúrovaný (štandardizovaný) rozhovor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štruktúrované (štandardizované) pozorovanie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obsahová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4213" y="228600"/>
            <a:ext cx="7807325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dirty="0" smtClean="0">
                <a:solidFill>
                  <a:srgbClr val="696464"/>
                </a:solidFill>
                <a:latin typeface="+mj-lt"/>
              </a:rPr>
              <a:t>Dotazník - OPAKOVANIE</a:t>
            </a:r>
            <a:endParaRPr lang="cs-CZ" altLang="cs-CZ" sz="4000" dirty="0">
              <a:solidFill>
                <a:srgbClr val="696464"/>
              </a:solidFill>
              <a:latin typeface="+mj-lt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341438"/>
            <a:ext cx="8305800" cy="4884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(+) efektívna technika pre zber: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veľkého množstva dát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pri relatívne malých nákladoch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 relatívne krátkom čase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(-) nízka návratnosť (najmä pri posielaní poštou)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(-) nedostatočná kontrola nad získavanými dátami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27025" y="395288"/>
            <a:ext cx="81534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Štruktúrovaný (štandardizovaný) rozhovor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9750" y="19891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priamy kontakt s respondentom (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face-to-face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či telefonicky)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každý respondent odpovedá na rovnakú sadu otázok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prevažujú uzavreté otázky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výhoda: možnosť vysvetliť otázku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dirty="0">
              <a:solidFill>
                <a:srgbClr val="000000"/>
              </a:solidFill>
              <a:latin typeface="Perpetua" pitchFamily="16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772400" cy="1066800"/>
          </a:xfrm>
        </p:spPr>
        <p:txBody>
          <a:bodyPr/>
          <a:lstStyle/>
          <a:p>
            <a:r>
              <a:rPr lang="cs-CZ" altLang="sk-SK" kern="1200" dirty="0" smtClean="0">
                <a:ea typeface="Microsoft YaHei" charset="-122"/>
                <a:cs typeface="+mn-cs"/>
              </a:rPr>
              <a:t>Formy </a:t>
            </a:r>
            <a:r>
              <a:rPr lang="cs-CZ" altLang="sk-SK" kern="1200" dirty="0" err="1" smtClean="0">
                <a:ea typeface="Microsoft YaHei" charset="-122"/>
                <a:cs typeface="+mn-cs"/>
              </a:rPr>
              <a:t>distribúcie</a:t>
            </a:r>
            <a:r>
              <a:rPr lang="cs-CZ" altLang="sk-SK" kern="1200" dirty="0" smtClean="0">
                <a:ea typeface="Microsoft YaHei" charset="-122"/>
                <a:cs typeface="+mn-cs"/>
              </a:rPr>
              <a:t>/</a:t>
            </a:r>
            <a:r>
              <a:rPr lang="cs-CZ" altLang="sk-SK" kern="1200" dirty="0" err="1" smtClean="0">
                <a:ea typeface="Microsoft YaHei" charset="-122"/>
                <a:cs typeface="+mn-cs"/>
              </a:rPr>
              <a:t>vypĺňania</a:t>
            </a:r>
            <a:r>
              <a:rPr lang="cs-CZ" altLang="sk-SK" kern="1200" dirty="0" smtClean="0">
                <a:ea typeface="Microsoft YaHei" charset="-122"/>
                <a:cs typeface="+mn-cs"/>
              </a:rPr>
              <a:t> dotazníku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SAQ (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self-administered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questionnaire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)</a:t>
            </a:r>
          </a:p>
          <a:p>
            <a:pPr lvl="1"/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Pošta</a:t>
            </a:r>
          </a:p>
          <a:p>
            <a:pPr lvl="1"/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Online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: CAWI (</a:t>
            </a:r>
            <a:r>
              <a:rPr lang="en-GB" altLang="sk-SK" sz="2800" dirty="0" smtClean="0">
                <a:solidFill>
                  <a:srgbClr val="000000"/>
                </a:solidFill>
                <a:ea typeface="Microsoft YaHei" charset="-122"/>
              </a:rPr>
              <a:t>Computer Aided Web Interviewing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)</a:t>
            </a:r>
          </a:p>
          <a:p>
            <a:pPr lvl="1"/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Group-administered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questionnaire</a:t>
            </a:r>
            <a:endParaRPr lang="sk-SK" altLang="sk-SK" sz="2800" dirty="0" smtClean="0">
              <a:solidFill>
                <a:srgbClr val="000000"/>
              </a:solidFill>
              <a:ea typeface="Microsoft YaHei" charset="-122"/>
            </a:endParaRPr>
          </a:p>
          <a:p>
            <a:pPr lvl="1"/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Household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drop-off</a:t>
            </a:r>
            <a:endParaRPr lang="sk-SK" altLang="sk-SK" sz="2800" dirty="0" smtClean="0">
              <a:solidFill>
                <a:srgbClr val="000000"/>
              </a:solidFill>
              <a:ea typeface="Microsoft YaHei" charset="-122"/>
            </a:endParaRPr>
          </a:p>
          <a:p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Face-to-face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interview</a:t>
            </a:r>
          </a:p>
          <a:p>
            <a:pPr lvl="1"/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PAPI (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pen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and </a:t>
            </a:r>
            <a:r>
              <a:rPr lang="sk-SK" altLang="sk-SK" sz="2800" dirty="0" err="1" smtClean="0">
                <a:solidFill>
                  <a:srgbClr val="000000"/>
                </a:solidFill>
                <a:ea typeface="Microsoft YaHei" charset="-122"/>
              </a:rPr>
              <a:t>pencil</a:t>
            </a:r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 interview)</a:t>
            </a:r>
          </a:p>
          <a:p>
            <a:pPr lvl="1"/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CAPI </a:t>
            </a:r>
            <a:r>
              <a:rPr lang="en-GB" altLang="sk-SK" sz="2800" dirty="0" smtClean="0">
                <a:solidFill>
                  <a:srgbClr val="000000"/>
                </a:solidFill>
                <a:ea typeface="Microsoft YaHei" charset="-122"/>
              </a:rPr>
              <a:t>(computer assisted personal interview)</a:t>
            </a:r>
            <a:endParaRPr lang="sk-SK" altLang="sk-SK" sz="2800" dirty="0" smtClean="0">
              <a:solidFill>
                <a:srgbClr val="000000"/>
              </a:solidFill>
              <a:ea typeface="Microsoft YaHei" charset="-122"/>
            </a:endParaRPr>
          </a:p>
          <a:p>
            <a:r>
              <a:rPr lang="sk-SK" altLang="sk-SK" sz="2800" dirty="0" smtClean="0">
                <a:solidFill>
                  <a:srgbClr val="000000"/>
                </a:solidFill>
                <a:ea typeface="Microsoft YaHei" charset="-122"/>
              </a:rPr>
              <a:t>Telefón: CATI </a:t>
            </a:r>
            <a:r>
              <a:rPr lang="en-GB" altLang="sk-SK" sz="2800" dirty="0" smtClean="0">
                <a:solidFill>
                  <a:srgbClr val="000000"/>
                </a:solidFill>
                <a:ea typeface="Microsoft YaHei" charset="-122"/>
              </a:rPr>
              <a:t>(computer assisted telephone interview)</a:t>
            </a:r>
          </a:p>
          <a:p>
            <a:pPr lvl="1"/>
            <a:endParaRPr lang="sk-SK" altLang="sk-SK" sz="3000" dirty="0" smtClean="0"/>
          </a:p>
          <a:p>
            <a:pPr lvl="1"/>
            <a:endParaRPr lang="sk-SK" altLang="sk-SK" sz="3000" dirty="0" smtClean="0"/>
          </a:p>
          <a:p>
            <a:pPr>
              <a:buNone/>
            </a:pPr>
            <a:endParaRPr lang="sk-SK" altLang="sk-SK" sz="3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333375"/>
            <a:ext cx="78486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Štruktúrované (štandardizované) pozorovanie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korene v experimentálnej psychológii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využívaný v marketingových výskumoch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2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dirty="0">
                <a:solidFill>
                  <a:srgbClr val="696464"/>
                </a:solidFill>
                <a:latin typeface="+mj-lt"/>
              </a:rPr>
              <a:t>Obsahová analýza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2" charset="0"/>
              </a:rPr>
              <a:t>	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„Obsahová analýza je výskumná technika pre objektívny, systematický a kvantitatívny popis </a:t>
            </a:r>
            <a:r>
              <a:rPr lang="sk-SK" altLang="cs-CZ" sz="3200" i="1" dirty="0" err="1">
                <a:solidFill>
                  <a:srgbClr val="000000"/>
                </a:solidFill>
                <a:latin typeface="+mn-lt"/>
              </a:rPr>
              <a:t>manifestného</a:t>
            </a:r>
            <a:r>
              <a:rPr lang="sk-SK" altLang="cs-CZ" sz="3200" i="1" dirty="0">
                <a:solidFill>
                  <a:srgbClr val="000000"/>
                </a:solidFill>
                <a:latin typeface="+mn-lt"/>
              </a:rPr>
              <a:t> obsahu komunikácie.“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						B.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Berelson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 dirty="0">
              <a:solidFill>
                <a:srgbClr val="000000"/>
              </a:solidFill>
            </a:endParaRP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Franklin Gothic Book" pitchFamily="32" charset="0"/>
              </a:rPr>
              <a:t>Štruktúra prednášky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1628800"/>
            <a:ext cx="8153400" cy="47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Kvantitatívny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, kvalitatívny a zmiešaný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výskum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Hlavné výskumné metódy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Hlavné techniky zberu dát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Techniky výberu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výberového súboru - literatúra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Veľkosť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výberového súboru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Kvalita merania: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reliabilita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Kvalitatívne techniky zberu dát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719138" y="1730375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(neštruktúrované) pozorovanie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hĺbkový/neštruktúrovaný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etnografický výskum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focus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groups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/skupinové interview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orálna história/biografia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textuálne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 analýzy: 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+mn-lt"/>
              </a:rPr>
              <a:t>sémiotická</a:t>
            </a: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/štrukturalistická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(kritická) diskurzívna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naratívna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55576" y="2420888"/>
            <a:ext cx="6984776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 smtClean="0">
                <a:solidFill>
                  <a:srgbClr val="696464"/>
                </a:solidFill>
                <a:latin typeface="Franklin Gothic Book" pitchFamily="32" charset="0"/>
              </a:rPr>
              <a:t>Techniky výberu výskumného súboru</a:t>
            </a:r>
            <a:endParaRPr lang="sk-SK" altLang="cs-CZ" sz="44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752600"/>
            <a:ext cx="8229600" cy="477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základný súbor (populácia)</a:t>
            </a: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výberový súbor (</a:t>
            </a:r>
            <a:r>
              <a:rPr lang="sk-SK" sz="2800" b="1" i="1" dirty="0" smtClean="0">
                <a:solidFill>
                  <a:srgbClr val="000000"/>
                </a:solidFill>
                <a:latin typeface="Perpetua" pitchFamily="16" charset="0"/>
              </a:rPr>
              <a:t>vzorka</a:t>
            </a:r>
            <a:r>
              <a:rPr lang="cs-CZ" sz="2800" b="1" i="1" dirty="0" smtClean="0">
                <a:solidFill>
                  <a:srgbClr val="000000"/>
                </a:solidFill>
                <a:latin typeface="Perpetua" pitchFamily="16" charset="0"/>
              </a:rPr>
              <a:t>/</a:t>
            </a:r>
            <a:r>
              <a:rPr lang="cs-CZ" sz="2800" b="1" i="1" dirty="0" err="1" smtClean="0">
                <a:solidFill>
                  <a:srgbClr val="000000"/>
                </a:solidFill>
                <a:latin typeface="Perpetua" pitchFamily="16" charset="0"/>
              </a:rPr>
              <a:t>výber</a:t>
            </a:r>
            <a:r>
              <a:rPr lang="sk-SK" sz="2800" b="1" i="1" dirty="0" smtClean="0">
                <a:solidFill>
                  <a:srgbClr val="000000"/>
                </a:solidFill>
                <a:latin typeface="Perpetua" pitchFamily="16" charset="0"/>
              </a:rPr>
              <a:t>)</a:t>
            </a:r>
            <a:endParaRPr lang="sk-SK" sz="2800" b="1" i="1" dirty="0">
              <a:solidFill>
                <a:srgbClr val="000000"/>
              </a:solidFill>
              <a:latin typeface="Perpetua" pitchFamily="16" charset="0"/>
            </a:endParaRP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výberová jednotka (</a:t>
            </a:r>
            <a:r>
              <a:rPr lang="sk-SK" sz="2800" b="1" i="1" dirty="0" err="1">
                <a:solidFill>
                  <a:srgbClr val="000000"/>
                </a:solidFill>
                <a:latin typeface="Perpetua" pitchFamily="16" charset="0"/>
              </a:rPr>
              <a:t>sampling</a:t>
            </a: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2800" b="1" i="1" dirty="0" err="1">
                <a:solidFill>
                  <a:srgbClr val="000000"/>
                </a:solidFill>
                <a:latin typeface="Perpetua" pitchFamily="16" charset="0"/>
              </a:rPr>
              <a:t>unit</a:t>
            </a: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)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28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parameter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= empirická charakteristika základného súboru</a:t>
            </a: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 i="1" dirty="0">
                <a:solidFill>
                  <a:srgbClr val="000000"/>
                </a:solidFill>
                <a:latin typeface="Perpetua" pitchFamily="16" charset="0"/>
              </a:rPr>
              <a:t>štatistika</a:t>
            </a: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 = naše výsledky vo výberovom súbore</a:t>
            </a: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41313" indent="-341313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Základné pojmy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81000" y="4786313"/>
            <a:ext cx="84963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>
                <a:solidFill>
                  <a:srgbClr val="696464"/>
                </a:solidFill>
                <a:latin typeface="Franklin Gothic Book" pitchFamily="32" charset="0"/>
              </a:rPr>
              <a:t/>
            </a:r>
            <a:br>
              <a:rPr lang="cs-CZ" sz="3600">
                <a:solidFill>
                  <a:srgbClr val="696464"/>
                </a:solidFill>
                <a:latin typeface="Franklin Gothic Book" pitchFamily="32" charset="0"/>
              </a:rPr>
            </a:br>
            <a:r>
              <a:rPr lang="cs-CZ" sz="3200" b="1" u="sng">
                <a:solidFill>
                  <a:srgbClr val="000000"/>
                </a:solidFill>
                <a:latin typeface="Arial Narrow" pitchFamily="32" charset="0"/>
              </a:rPr>
              <a:t>Reprezentativita:</a:t>
            </a:r>
            <a:r>
              <a:rPr lang="cs-CZ" sz="3200">
                <a:solidFill>
                  <a:srgbClr val="000000"/>
                </a:solidFill>
                <a:latin typeface="Arial Narrow" pitchFamily="32" charset="0"/>
              </a:rPr>
              <a:t> do akej miery sa </a:t>
            </a:r>
            <a:r>
              <a:rPr lang="cs-CZ" sz="3200" i="1">
                <a:solidFill>
                  <a:srgbClr val="000000"/>
                </a:solidFill>
                <a:latin typeface="Arial Narrow" pitchFamily="32" charset="0"/>
              </a:rPr>
              <a:t>vzorka</a:t>
            </a:r>
            <a:r>
              <a:rPr lang="cs-CZ" sz="3200">
                <a:solidFill>
                  <a:srgbClr val="000000"/>
                </a:solidFill>
                <a:latin typeface="Arial Narrow" pitchFamily="32" charset="0"/>
              </a:rPr>
              <a:t> (resp. jej vlastnosti) líši od </a:t>
            </a:r>
            <a:r>
              <a:rPr lang="cs-CZ" sz="3200" i="1">
                <a:solidFill>
                  <a:srgbClr val="000000"/>
                </a:solidFill>
                <a:latin typeface="Arial Narrow" pitchFamily="32" charset="0"/>
              </a:rPr>
              <a:t>populácie</a:t>
            </a:r>
            <a:r>
              <a:rPr lang="cs-CZ" sz="3200">
                <a:solidFill>
                  <a:srgbClr val="000000"/>
                </a:solidFill>
                <a:latin typeface="Arial Narrow" pitchFamily="32" charset="0"/>
              </a:rPr>
              <a:t> (jej vlastnosti)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524000" y="376447"/>
            <a:ext cx="61722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dirty="0">
                <a:solidFill>
                  <a:srgbClr val="000000"/>
                </a:solidFill>
              </a:rPr>
              <a:t>POPULÁCIA (základný </a:t>
            </a:r>
            <a:r>
              <a:rPr lang="cs-CZ" sz="3200" dirty="0" err="1">
                <a:solidFill>
                  <a:srgbClr val="000000"/>
                </a:solidFill>
              </a:rPr>
              <a:t>súbor</a:t>
            </a:r>
            <a:r>
              <a:rPr lang="cs-CZ" sz="3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90800" y="3123457"/>
            <a:ext cx="4032250" cy="1079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dirty="0">
                <a:solidFill>
                  <a:srgbClr val="000000"/>
                </a:solidFill>
              </a:rPr>
              <a:t>VZORKA (</a:t>
            </a:r>
            <a:r>
              <a:rPr lang="cs-CZ" sz="3200" dirty="0" err="1">
                <a:solidFill>
                  <a:srgbClr val="000000"/>
                </a:solidFill>
              </a:rPr>
              <a:t>výberový</a:t>
            </a:r>
            <a:r>
              <a:rPr lang="cs-CZ" sz="3200" dirty="0">
                <a:solidFill>
                  <a:srgbClr val="000000"/>
                </a:solidFill>
              </a:rPr>
              <a:t> </a:t>
            </a:r>
            <a:r>
              <a:rPr lang="cs-CZ" sz="3200" dirty="0" err="1">
                <a:solidFill>
                  <a:srgbClr val="000000"/>
                </a:solidFill>
              </a:rPr>
              <a:t>súbor</a:t>
            </a:r>
            <a:r>
              <a:rPr lang="cs-CZ" sz="3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635375" y="1484313"/>
            <a:ext cx="1588" cy="14398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 flipV="1">
            <a:off x="5076825" y="1482725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81000" cy="253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>
                <a:solidFill>
                  <a:srgbClr val="000000"/>
                </a:solidFill>
              </a:rPr>
              <a:t>SELEKCIA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7696200" y="914400"/>
            <a:ext cx="381000" cy="405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>
                <a:solidFill>
                  <a:srgbClr val="000000"/>
                </a:solidFill>
              </a:rPr>
              <a:t>GENERALIZÁCIA</a:t>
            </a: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600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>
                <a:solidFill>
                  <a:srgbClr val="000000"/>
                </a:solidFill>
              </a:rPr>
              <a:t>vyberáme z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13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SzPct val="8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>
                <a:solidFill>
                  <a:srgbClr val="000000"/>
                </a:solidFill>
              </a:rPr>
              <a:t>usudzujeme 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9512" y="332657"/>
          <a:ext cx="8691721" cy="6036053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2762"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Výbery usilujúce sa o reprezentativitu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Výbery neusilujúce sa o  reprezentativitu</a:t>
                      </a:r>
                    </a:p>
                  </a:txBody>
                  <a:tcPr marL="90000" marR="90000" marT="5889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92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pravdepodobnostné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nezaložené na pravdepodobnosti</a:t>
                      </a:r>
                    </a:p>
                  </a:txBody>
                  <a:tcPr marL="90000" marR="90000" marT="58896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21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prostý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kvótny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technika snehovej gule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40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systematický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teoretický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213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náhodný stratifikovaný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typické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viacstupňový náhodný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extrémne/</a:t>
                      </a:r>
                      <a:r>
                        <a:rPr kumimoji="0" lang="sk-S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deviantné</a:t>
                      </a: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 rowSpan="6">
                  <a:txBody>
                    <a:bodyPr/>
                    <a:lstStyle/>
                    <a:p>
                      <a:endParaRPr lang="sk-SK" dirty="0"/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potvrdenie/vyvrátenie prípadom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407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maximálna variácia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homogénny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kritický prípad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336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politicky dôležité prípady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021"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Times New Roman" pitchFamily="16" charset="0"/>
                        </a:rPr>
                        <a:t>účelový výber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533400" y="274638"/>
            <a:ext cx="8153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i="1">
                <a:solidFill>
                  <a:srgbClr val="696464"/>
                </a:solidFill>
                <a:latin typeface="Franklin Gothic Book" pitchFamily="32" charset="0"/>
              </a:rPr>
              <a:t>Pravdepodobnostný (náhodný) výber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700213"/>
            <a:ext cx="7772400" cy="4776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každá jednotka základného súboru má rovnakú (a nenulovú) pravdepodobnosť, že bude vybraná do výberového súboru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môžeme určiť, ako sa líši výberový súbor od základného súboru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opora výberu (sampling frame)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non response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i="1">
                <a:solidFill>
                  <a:srgbClr val="696464"/>
                </a:solidFill>
                <a:latin typeface="Franklin Gothic Book" pitchFamily="32" charset="0"/>
              </a:rPr>
              <a:t>Prostý náhodný výber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 i="1">
                <a:solidFill>
                  <a:srgbClr val="000000"/>
                </a:solidFill>
                <a:latin typeface="Perpetua" pitchFamily="16" charset="0"/>
              </a:rPr>
              <a:t>simple random sampling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každej jednotke základného súboru pridelíme číslo a generujeme náhodné čísla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vyžaduje dobrú oporu výberu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napr. </a:t>
            </a:r>
            <a:r>
              <a:rPr lang="cs-CZ" sz="2800">
                <a:solidFill>
                  <a:srgbClr val="CC9900"/>
                </a:solidFill>
                <a:latin typeface="Perpetua" pitchFamily="16" charset="0"/>
                <a:hlinkClick r:id="rId3"/>
              </a:rPr>
              <a:t>http://www.randomizer.org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i="1">
                <a:solidFill>
                  <a:srgbClr val="696464"/>
                </a:solidFill>
                <a:latin typeface="Franklin Gothic Book" pitchFamily="32" charset="0"/>
              </a:rPr>
              <a:t>Systematický výber</a:t>
            </a:r>
            <a:r>
              <a:rPr lang="cs-CZ" sz="4000">
                <a:solidFill>
                  <a:srgbClr val="696464"/>
                </a:solidFill>
                <a:latin typeface="Franklin Gothic Book" pitchFamily="32" charset="0"/>
              </a:rPr>
              <a:t>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000" i="1" dirty="0" err="1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systematic</a:t>
            </a:r>
            <a:r>
              <a:rPr lang="sk-SK" sz="3000" i="1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 </a:t>
            </a:r>
            <a:r>
              <a:rPr lang="sk-SK" sz="3000" i="1" dirty="0" err="1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sampling</a:t>
            </a: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	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do vzorky je zahrnutá každá </a:t>
            </a:r>
            <a:r>
              <a:rPr lang="sk-SK" sz="3000" dirty="0" err="1">
                <a:solidFill>
                  <a:srgbClr val="000000"/>
                </a:solidFill>
                <a:latin typeface="Perpetua" pitchFamily="16" charset="0"/>
              </a:rPr>
              <a:t>N-tá</a:t>
            </a: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 jednotka zo zoznamu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výpočet: N = veľkosť populácie/veľkosť vzorky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prvá jednotka je vybraná náhodne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zoznam </a:t>
            </a: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by nemal </a:t>
            </a:r>
            <a:r>
              <a:rPr lang="sk-SK" sz="3000" dirty="0">
                <a:solidFill>
                  <a:srgbClr val="000000"/>
                </a:solidFill>
                <a:latin typeface="Perpetua" pitchFamily="16" charset="0"/>
              </a:rPr>
              <a:t>byť radený podľa nejakej systematickej schémy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i="1" dirty="0" smtClean="0">
                <a:solidFill>
                  <a:srgbClr val="696464"/>
                </a:solidFill>
                <a:latin typeface="Franklin Gothic Book" pitchFamily="32" charset="0"/>
              </a:rPr>
              <a:t>Stratifikovaný náhodný </a:t>
            </a:r>
            <a:r>
              <a:rPr lang="cs-CZ" sz="4000" i="1" dirty="0" err="1">
                <a:solidFill>
                  <a:srgbClr val="696464"/>
                </a:solidFill>
                <a:latin typeface="Franklin Gothic Book" pitchFamily="32" charset="0"/>
              </a:rPr>
              <a:t>výber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 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81534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000" i="1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stratified random sampling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vyberieme si kritérium, u ktorého chceme dosiahnuť korektnú reprezentáciu vo vzorke (napr. vek, príjmy...)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000">
                <a:solidFill>
                  <a:srgbClr val="000000"/>
                </a:solidFill>
                <a:latin typeface="Perpetua" pitchFamily="16" charset="0"/>
              </a:rPr>
              <a:t>populácia je rozdelená do skupín homogénnych vzhľadom k tomuto kritériu a jedinci sú vyberaní do vzorky náhodne z týchto skupín 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000">
                <a:solidFill>
                  <a:srgbClr val="000000"/>
                </a:solidFill>
                <a:latin typeface="Perpetua" pitchFamily="16" charset="0"/>
              </a:rPr>
              <a:t>týmto spôsobom znižujeme smerodatnú chybu, ktorá závisí na homogenite populácie </a:t>
            </a:r>
          </a:p>
          <a:p>
            <a:pPr marL="341313" indent="-341313">
              <a:spcBef>
                <a:spcPts val="575"/>
              </a:spcBef>
              <a:buClrTx/>
              <a:buSzPct val="85000"/>
              <a:buFontTx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30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i="1" dirty="0" err="1">
                <a:solidFill>
                  <a:srgbClr val="696464"/>
                </a:solidFill>
                <a:latin typeface="Franklin Gothic Book" pitchFamily="32" charset="0"/>
              </a:rPr>
              <a:t>Viacstupňový</a:t>
            </a:r>
            <a:r>
              <a:rPr lang="cs-CZ" sz="3600" i="1" dirty="0">
                <a:solidFill>
                  <a:srgbClr val="696464"/>
                </a:solidFill>
                <a:latin typeface="Franklin Gothic Book" pitchFamily="32" charset="0"/>
              </a:rPr>
              <a:t> náhodný </a:t>
            </a:r>
            <a:r>
              <a:rPr lang="cs-CZ" sz="3600" i="1" dirty="0" err="1" smtClean="0">
                <a:solidFill>
                  <a:srgbClr val="696464"/>
                </a:solidFill>
                <a:latin typeface="Franklin Gothic Book" pitchFamily="32" charset="0"/>
              </a:rPr>
              <a:t>výber</a:t>
            </a:r>
            <a:r>
              <a:rPr lang="cs-CZ" sz="3600" i="1" dirty="0" smtClean="0">
                <a:solidFill>
                  <a:srgbClr val="696464"/>
                </a:solidFill>
                <a:latin typeface="Franklin Gothic Book" pitchFamily="32" charset="0"/>
              </a:rPr>
              <a:t> a skupinkový </a:t>
            </a:r>
            <a:r>
              <a:rPr lang="cs-CZ" sz="3600" i="1" dirty="0" err="1" smtClean="0">
                <a:solidFill>
                  <a:srgbClr val="696464"/>
                </a:solidFill>
                <a:latin typeface="Franklin Gothic Book" pitchFamily="32" charset="0"/>
              </a:rPr>
              <a:t>výber</a:t>
            </a:r>
            <a:r>
              <a:rPr lang="cs-CZ" sz="3600" i="1" dirty="0" smtClean="0">
                <a:solidFill>
                  <a:srgbClr val="696464"/>
                </a:solidFill>
                <a:latin typeface="Franklin Gothic Book" pitchFamily="32" charset="0"/>
              </a:rPr>
              <a:t> </a:t>
            </a:r>
            <a:endParaRPr lang="cs-CZ" sz="3600" i="1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vyberáme v dvoch a viacerých krokoch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najskôr sú vybrané určité prirodzené zoskupenia (skupinky), o ktorých predpokladáme, že sú vzájomne zastupiteľné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 dirty="0" err="1" smtClean="0">
                <a:solidFill>
                  <a:srgbClr val="000000"/>
                </a:solidFill>
                <a:latin typeface="Perpetua" pitchFamily="16" charset="0"/>
              </a:rPr>
              <a:t>skupinkový</a:t>
            </a: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 výber (</a:t>
            </a:r>
            <a:r>
              <a:rPr lang="sk-SK" sz="3000" dirty="0" err="1" smtClean="0">
                <a:solidFill>
                  <a:srgbClr val="000000"/>
                </a:solidFill>
                <a:latin typeface="Perpetua" pitchFamily="16" charset="0"/>
              </a:rPr>
              <a:t>cluster</a:t>
            </a: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000" dirty="0" err="1" smtClean="0">
                <a:solidFill>
                  <a:srgbClr val="000000"/>
                </a:solidFill>
                <a:latin typeface="Perpetua" pitchFamily="16" charset="0"/>
              </a:rPr>
              <a:t>sampling</a:t>
            </a: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): vybrané skupinky potom skúmame vyčerpávajúcim spôsobom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 dirty="0" smtClean="0">
                <a:solidFill>
                  <a:srgbClr val="000000"/>
                </a:solidFill>
                <a:latin typeface="Perpetua" pitchFamily="16" charset="0"/>
              </a:rPr>
              <a:t>viacstupňový náhodný výber: zo skupiniek náhodne vyberáme jednotky </a:t>
            </a:r>
            <a:endParaRPr lang="sk-SK" sz="30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274638"/>
            <a:ext cx="83058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 smtClean="0">
                <a:solidFill>
                  <a:srgbClr val="696464"/>
                </a:solidFill>
                <a:latin typeface="Franklin Gothic Book" pitchFamily="32" charset="0"/>
              </a:rPr>
              <a:t>Návrh empirického výskumu</a:t>
            </a:r>
            <a:endParaRPr lang="sk-SK" sz="36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3058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chemeClr val="tx1"/>
                </a:solidFill>
                <a:latin typeface="Perpetua" pitchFamily="16" charset="0"/>
              </a:rPr>
              <a:t>názov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chemeClr val="tx1"/>
                </a:solidFill>
                <a:latin typeface="Perpetua" pitchFamily="16" charset="0"/>
              </a:rPr>
              <a:t>úvod: formulácia témy výskumu a výskumného problému (vrátane popisu relevancie)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prehľad literatúry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formulácia cieľa výskumu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formulácia výskumných otázok 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a </a:t>
            </a: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hypotéz</a:t>
            </a:r>
          </a:p>
          <a:p>
            <a:pPr marL="608013" indent="-6080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3200" dirty="0" err="1">
                <a:solidFill>
                  <a:schemeClr val="tx1"/>
                </a:solidFill>
                <a:latin typeface="Perpetua" pitchFamily="16" charset="0"/>
              </a:rPr>
              <a:t>k</a:t>
            </a:r>
            <a:r>
              <a:rPr lang="en-GB" sz="3200" dirty="0" err="1">
                <a:solidFill>
                  <a:schemeClr val="tx1"/>
                </a:solidFill>
                <a:latin typeface="Perpetua" pitchFamily="16" charset="0"/>
              </a:rPr>
              <a:t>onceptuali</a:t>
            </a:r>
            <a:r>
              <a:rPr lang="cs-CZ" sz="3200" dirty="0" err="1">
                <a:solidFill>
                  <a:schemeClr val="tx1"/>
                </a:solidFill>
                <a:latin typeface="Perpetua" pitchFamily="16" charset="0"/>
              </a:rPr>
              <a:t>zácia</a:t>
            </a:r>
            <a:r>
              <a:rPr lang="cs-CZ" sz="3200" dirty="0">
                <a:solidFill>
                  <a:schemeClr val="tx1"/>
                </a:solidFill>
                <a:latin typeface="Perpetua" pitchFamily="16" charset="0"/>
              </a:rPr>
              <a:t> a </a:t>
            </a:r>
            <a:r>
              <a:rPr lang="sk-SK" sz="3200" dirty="0" err="1">
                <a:solidFill>
                  <a:schemeClr val="tx1"/>
                </a:solidFill>
                <a:latin typeface="Perpetua" pitchFamily="16" charset="0"/>
              </a:rPr>
              <a:t>operacionalizácia</a:t>
            </a: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Perpetua" pitchFamily="16" charset="0"/>
              </a:rPr>
              <a:t>premenn</a:t>
            </a:r>
            <a:r>
              <a:rPr lang="cs-CZ" sz="3200" dirty="0" err="1">
                <a:solidFill>
                  <a:schemeClr val="tx1"/>
                </a:solidFill>
                <a:latin typeface="Perpetua" pitchFamily="16" charset="0"/>
              </a:rPr>
              <a:t>ých</a:t>
            </a:r>
            <a:r>
              <a:rPr lang="cs-CZ" sz="3200" dirty="0">
                <a:solidFill>
                  <a:schemeClr val="tx1"/>
                </a:solidFill>
                <a:latin typeface="Perpetua" pitchFamily="16" charset="0"/>
              </a:rPr>
              <a:t> z </a:t>
            </a:r>
            <a:r>
              <a:rPr lang="sk-SK" sz="3200" dirty="0">
                <a:solidFill>
                  <a:schemeClr val="tx1"/>
                </a:solidFill>
                <a:latin typeface="Perpetua" pitchFamily="16" charset="0"/>
              </a:rPr>
              <a:t>výskumných otázok/hypotéz, tvorba indikátorov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8000"/>
                </a:solidFill>
                <a:latin typeface="Perpetua" pitchFamily="16" charset="0"/>
              </a:rPr>
              <a:t>výskumná stratégia, metóda a technika zberu dát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8000"/>
                </a:solidFill>
                <a:latin typeface="Perpetua" pitchFamily="16" charset="0"/>
              </a:rPr>
              <a:t>popis výskumného súboru (a jeho výberu)</a:t>
            </a:r>
            <a:endParaRPr lang="sk-SK" sz="3200" dirty="0">
              <a:solidFill>
                <a:srgbClr val="008000"/>
              </a:solidFill>
              <a:latin typeface="Perpetua" pitchFamily="16" charset="0"/>
            </a:endParaRPr>
          </a:p>
          <a:p>
            <a:pPr marL="608013" indent="-6080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Times New Roman" pitchFamily="16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konštrukcia výskumného nástroja a jeho pilotáž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Nenáhodný výber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často sa používa v kvalitatívnom výskume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keď nemáme oporu výberu, nepoznáme populáciu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výskumník si jednotky vedome vyberie - využíva sa logický úsudok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zanedbáva reprezentativitu (s výnimkou kvótneho výberu)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rovnosť šancí na výber jednotlivých jednotiek nie je garantovaná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šanca vybratia jednotky je neznáma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i="1" dirty="0" err="1">
                <a:solidFill>
                  <a:srgbClr val="696464"/>
                </a:solidFill>
                <a:latin typeface="Franklin Gothic Book" pitchFamily="32" charset="0"/>
              </a:rPr>
              <a:t>Kvótny</a:t>
            </a:r>
            <a:r>
              <a:rPr lang="cs-CZ" sz="4000" i="1" dirty="0">
                <a:solidFill>
                  <a:srgbClr val="696464"/>
                </a:solidFill>
                <a:latin typeface="Franklin Gothic Book" pitchFamily="32" charset="0"/>
              </a:rPr>
              <a:t> </a:t>
            </a:r>
            <a:r>
              <a:rPr lang="cs-CZ" sz="4000" i="1" dirty="0" err="1">
                <a:solidFill>
                  <a:srgbClr val="696464"/>
                </a:solidFill>
                <a:latin typeface="Franklin Gothic Book" pitchFamily="32" charset="0"/>
              </a:rPr>
              <a:t>výber</a:t>
            </a:r>
            <a:endParaRPr lang="cs-CZ" sz="4000" i="1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8153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 i="1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quota sampling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napodobňuje v štruktúre vzorky </a:t>
            </a:r>
            <a:r>
              <a:rPr lang="cs-CZ" sz="2800" u="sng">
                <a:solidFill>
                  <a:srgbClr val="000000"/>
                </a:solidFill>
                <a:latin typeface="Perpetua" pitchFamily="16" charset="0"/>
              </a:rPr>
              <a:t>známe</a:t>
            </a: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 vlastnosti populácie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vo vzorke dbáme o rovnaké percentuálne zastúpenie jednotlivých zložiek  podstatných z hľadiska výskumu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je nutné mať presné znalosti o populácii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23528" y="1484784"/>
            <a:ext cx="8496944" cy="51845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Technika snehovej gule (</a:t>
            </a:r>
            <a:r>
              <a:rPr lang="sk-SK" sz="2800" i="1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snowball</a:t>
            </a:r>
            <a:r>
              <a:rPr lang="sk-SK" sz="2800" i="1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 </a:t>
            </a:r>
            <a:r>
              <a:rPr lang="sk-SK" sz="2800" i="1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sampling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)</a:t>
            </a: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výber jedincov, pri ktorom nás pôvodní informátori vedú k ďalším členom našej cieľovej 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skupiny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Teoretický výber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zameriava sa len na vybrané skupiny, ktoré sa týkajú výskumu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hľadá príklady teoretických konštruktov pre hlbšiu analýzu a porozumenie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je založený na úsudku výskumníka o tom, čo by malo byť pozorované a čo sa dá pozorovať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Výber typických prípadov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vyberieme prípady, ktoré obsahujú kľúčovú črtu fenoménu, ktorý študujeme, </a:t>
            </a:r>
            <a:r>
              <a:rPr lang="sk-SK" sz="2400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tj</a:t>
            </a: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. normálne, priemerné (treba vyargumentovať)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971600" y="26064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Ďalšie nenáhodné výbery</a:t>
            </a: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95536" y="1556792"/>
            <a:ext cx="7992888" cy="48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Výber extrémnych/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deviantných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 prípadov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vysoko neobvyklé prejavy skúmaného fenoménu; dramatické vlastnosti; vyberám exemplárne prípady 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Výber kritických prípadov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výber obzvlášť dôležitých prípadov, ktoré umožnia získanie zásadných potrebných informácií  a následne umožnia logické zovšeobecnenie aj na iné prípady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Potvrdenie/vyvrátenie prípadom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na základe predchádzajúcej analýzy; hľadáme výnimky, variácie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066800" y="4270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Ďalšie nenáhodné výbery</a:t>
            </a: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95536" y="1556792"/>
            <a:ext cx="8280920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Maximálna variácia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Dokumentuje rôzne variácie a identifikuje dôležité spoločné konfigurácie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Homogénny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Zaostruje, redukuje, zjednodušuje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Politicky dôležité prípady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Dôležité prípady priťahujúce pozornosť/unikajúce pozornosti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Účelový (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convenience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 </a:t>
            </a:r>
            <a:r>
              <a:rPr lang="sk-SK" sz="2800" dirty="0" err="1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sampling</a:t>
            </a:r>
            <a:r>
              <a:rPr lang="sk-SK" sz="28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)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slabá forma: beriem tých, čo sú po ruke</a:t>
            </a: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400" dirty="0" smtClean="0">
                <a:solidFill>
                  <a:srgbClr val="000000"/>
                </a:solidFill>
                <a:latin typeface="Perpetua" pitchFamily="16" charset="0"/>
                <a:cs typeface="Times New Roman" pitchFamily="16" charset="0"/>
              </a:rPr>
              <a:t>silná forma: využijem prístup k zaujímavej skupine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4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 smtClean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1014413" lvl="1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  <a:cs typeface="Times New Roman" pitchFamily="16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066800" y="4270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Ďalšie nenáhodné výbery</a:t>
            </a: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>
                <a:solidFill>
                  <a:srgbClr val="696464"/>
                </a:solidFill>
                <a:latin typeface="Franklin Gothic Book" pitchFamily="32" charset="0"/>
              </a:rPr>
              <a:t>Focus group sampling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600" u="sng">
                <a:solidFill>
                  <a:srgbClr val="000000"/>
                </a:solidFill>
                <a:latin typeface="Perpetua" pitchFamily="16" charset="0"/>
              </a:rPr>
              <a:t>akých ľudí mám vybrať? 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silné kontrastné názorové skupiny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široko stratifikované skupiny podľa sociálnych, kultúrnych a ekonomických charakteristík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600" u="sng">
                <a:solidFill>
                  <a:srgbClr val="000000"/>
                </a:solidFill>
                <a:latin typeface="Perpetua" pitchFamily="16" charset="0"/>
              </a:rPr>
              <a:t>koľko skupín? </a:t>
            </a: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podľa témy, cieľa výskumu</a:t>
            </a:r>
          </a:p>
          <a:p>
            <a:pPr marL="271463" indent="-27146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sz="2600" u="sng">
                <a:solidFill>
                  <a:srgbClr val="000000"/>
                </a:solidFill>
                <a:latin typeface="Perpetua" pitchFamily="16" charset="0"/>
              </a:rPr>
              <a:t>koľko členov? </a:t>
            </a: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zvyčajne 5-10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sk-SK" altLang="sk-SK" sz="4000">
                <a:solidFill>
                  <a:srgbClr val="696464"/>
                </a:solidFill>
                <a:latin typeface="Franklin Gothic Book" panose="020B0503020102020204" pitchFamily="34" charset="0"/>
              </a:rPr>
              <a:t>Cvičenie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3050" indent="-271463"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75"/>
              </a:spcBef>
              <a:buClrTx/>
              <a:buSzPct val="85000"/>
              <a:buFontTx/>
              <a:buNone/>
            </a:pPr>
            <a:r>
              <a:rPr lang="sk-SK" altLang="sk-SK" sz="3200" dirty="0">
                <a:solidFill>
                  <a:srgbClr val="000000"/>
                </a:solidFill>
                <a:latin typeface="Perpetua" panose="02020502060401020303" pitchFamily="18" charset="0"/>
              </a:rPr>
              <a:t>	</a:t>
            </a:r>
          </a:p>
          <a:p>
            <a:pPr>
              <a:spcBef>
                <a:spcPts val="575"/>
              </a:spcBef>
              <a:buClrTx/>
              <a:buSzPct val="85000"/>
              <a:buFontTx/>
              <a:buNone/>
            </a:pPr>
            <a:r>
              <a:rPr lang="sk-SK" altLang="sk-SK" sz="3200" dirty="0">
                <a:solidFill>
                  <a:srgbClr val="000000"/>
                </a:solidFill>
                <a:latin typeface="Perpetua" panose="02020502060401020303" pitchFamily="18" charset="0"/>
              </a:rPr>
              <a:t>	</a:t>
            </a:r>
            <a:r>
              <a:rPr lang="sk-SK" altLang="sk-SK" sz="3200" b="1" dirty="0">
                <a:solidFill>
                  <a:srgbClr val="000000"/>
                </a:solidFill>
                <a:latin typeface="Perpetua" panose="02020502060401020303" pitchFamily="18" charset="0"/>
              </a:rPr>
              <a:t>Ako by ste postupovali, keby ste chceli zorganizovať </a:t>
            </a:r>
            <a:r>
              <a:rPr lang="sk-SK" altLang="sk-SK" sz="3200" b="1" u="sng" dirty="0">
                <a:solidFill>
                  <a:srgbClr val="000000"/>
                </a:solidFill>
                <a:latin typeface="Perpetua" panose="02020502060401020303" pitchFamily="18" charset="0"/>
              </a:rPr>
              <a:t>reprezentatívny</a:t>
            </a:r>
            <a:r>
              <a:rPr lang="sk-SK" altLang="sk-SK" sz="3200" b="1" dirty="0">
                <a:solidFill>
                  <a:srgbClr val="000000"/>
                </a:solidFill>
                <a:latin typeface="Perpetua" panose="02020502060401020303" pitchFamily="18" charset="0"/>
              </a:rPr>
              <a:t> výskum českých novinárov?</a:t>
            </a:r>
          </a:p>
        </p:txBody>
      </p:sp>
    </p:spTree>
    <p:extLst>
      <p:ext uri="{BB962C8B-B14F-4D97-AF65-F5344CB8AC3E}">
        <p14:creationId xmlns:p14="http://schemas.microsoft.com/office/powerpoint/2010/main" val="3847290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15616" y="2420938"/>
            <a:ext cx="6552728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5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 smtClean="0">
                <a:solidFill>
                  <a:srgbClr val="696464"/>
                </a:solidFill>
                <a:latin typeface="Franklin Gothic Book" pitchFamily="32" charset="0"/>
              </a:rPr>
              <a:t>Veľkosť výberového súboru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>
                <a:solidFill>
                  <a:srgbClr val="696464"/>
                </a:solidFill>
                <a:latin typeface="Franklin Gothic Book" pitchFamily="32" charset="0"/>
              </a:rPr>
              <a:t>Chyby výberu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b="1" dirty="0" smtClean="0">
                <a:solidFill>
                  <a:srgbClr val="000000"/>
                </a:solidFill>
                <a:latin typeface="Perpetua" pitchFamily="16" charset="0"/>
              </a:rPr>
              <a:t>náhodné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(</a:t>
            </a:r>
            <a:r>
              <a:rPr lang="sk-SK" sz="3200" dirty="0" err="1" smtClean="0">
                <a:solidFill>
                  <a:srgbClr val="000000"/>
                </a:solidFill>
                <a:latin typeface="Perpetua" pitchFamily="16" charset="0"/>
              </a:rPr>
              <a:t>random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200" dirty="0" err="1" smtClean="0">
                <a:solidFill>
                  <a:srgbClr val="000000"/>
                </a:solidFill>
                <a:latin typeface="Perpetua" pitchFamily="16" charset="0"/>
              </a:rPr>
              <a:t>errors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) –dôsledok pôsobenia náhody 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b="1" dirty="0" smtClean="0">
                <a:solidFill>
                  <a:srgbClr val="000000"/>
                </a:solidFill>
                <a:latin typeface="Perpetua" pitchFamily="16" charset="0"/>
              </a:rPr>
              <a:t>systematické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(</a:t>
            </a:r>
            <a:r>
              <a:rPr lang="sk-SK" sz="3200" dirty="0" err="1" smtClean="0">
                <a:solidFill>
                  <a:srgbClr val="000000"/>
                </a:solidFill>
                <a:latin typeface="Perpetua" pitchFamily="16" charset="0"/>
              </a:rPr>
              <a:t>constant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200" dirty="0" err="1" smtClean="0">
                <a:solidFill>
                  <a:srgbClr val="000000"/>
                </a:solidFill>
                <a:latin typeface="Perpetua" pitchFamily="16" charset="0"/>
              </a:rPr>
              <a:t>errors</a:t>
            </a:r>
            <a:r>
              <a:rPr lang="sk-SK" sz="3200" dirty="0" smtClean="0">
                <a:solidFill>
                  <a:srgbClr val="000000"/>
                </a:solidFill>
                <a:latin typeface="Perpetua" pitchFamily="16" charset="0"/>
              </a:rPr>
              <a:t>) –výber je skreslený systematicky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>
                <a:solidFill>
                  <a:srgbClr val="696464"/>
                </a:solidFill>
                <a:latin typeface="Franklin Gothic Book" pitchFamily="32" charset="0"/>
              </a:rPr>
              <a:t>Veľkosť vzorky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stanovuje sa arbitrárne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čo zvažujeme: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6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stupeň presnosti, ktorý požadujeme 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6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aká je v populácii variácia hlavnej charakteristiky, ktorú skúmame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6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600">
                <a:solidFill>
                  <a:srgbClr val="000000"/>
                </a:solidFill>
                <a:latin typeface="Perpetua" pitchFamily="16" charset="0"/>
              </a:rPr>
              <a:t>rozsah dôležitých podskupín vo vzorke, ktoré chceme analyzovať</a:t>
            </a:r>
          </a:p>
          <a:p>
            <a:pPr marL="341313" indent="-341313">
              <a:spcBef>
                <a:spcPts val="575"/>
              </a:spcBef>
              <a:buClrTx/>
              <a:buSzPct val="85000"/>
              <a:buFontTx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26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Franklin Gothic Book" pitchFamily="32" charset="0"/>
              </a:rPr>
              <a:t>Štruktúra prednášky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1628800"/>
            <a:ext cx="8153400" cy="47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Kvantitatívny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, kvalitatívny a zmiešaný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výskum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Hlavné výskumné metódy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Hlavné techniky zberu dát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Techniky výberu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výberového súboru - literatúra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Veľkosť </a:t>
            </a: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výberového súboru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Kvalita merania: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validita</a:t>
            </a: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altLang="cs-CZ" sz="3200" dirty="0" err="1">
                <a:solidFill>
                  <a:srgbClr val="000000"/>
                </a:solidFill>
                <a:latin typeface="+mn-lt"/>
              </a:rPr>
              <a:t>reliabilita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6321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dirty="0" smtClean="0">
                <a:solidFill>
                  <a:srgbClr val="696464"/>
                </a:solidFill>
                <a:latin typeface="Franklin Gothic Book" pitchFamily="32" charset="0"/>
              </a:rPr>
              <a:t>Veľkosť vzorky</a:t>
            </a:r>
            <a:endParaRPr lang="sk-SK" sz="40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3058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treba dosiahnuť bod, kedy má nárast veľkosti vzorky na vypočítanú presnosť už len malý vplyv 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dirty="0">
                <a:solidFill>
                  <a:srgbClr val="000000"/>
                </a:solidFill>
                <a:latin typeface="Perpetua" pitchFamily="16" charset="0"/>
              </a:rPr>
              <a:t>kvalitatívny výskum – treba dosiahnuť bod nasýtenia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survey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: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minimálne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500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respondentov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; obvyklá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veľkosť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1000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so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zvyšovaním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veľkosti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vzorky klesá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veľkosť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latin typeface="Perpetua" pitchFamily="16" charset="0"/>
              </a:rPr>
              <a:t>výberovej</a:t>
            </a:r>
            <a:r>
              <a:rPr lang="cs-CZ" sz="28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Perpetua" pitchFamily="16" charset="0"/>
              </a:rPr>
              <a:t>chyby</a:t>
            </a:r>
            <a:endParaRPr lang="cs-CZ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3388"/>
            <a:ext cx="8345488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381000" y="6243638"/>
            <a:ext cx="822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600">
                <a:solidFill>
                  <a:srgbClr val="696464"/>
                </a:solidFill>
                <a:latin typeface="Franklin Gothic Book" pitchFamily="32" charset="0"/>
              </a:rPr>
              <a:t>(Demers 2005)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76962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381000" y="5627688"/>
            <a:ext cx="8229600" cy="39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600">
                <a:solidFill>
                  <a:srgbClr val="CC9900"/>
                </a:solidFill>
                <a:latin typeface="Franklin Gothic Book" pitchFamily="32" charset="0"/>
                <a:hlinkClick r:id="rId4"/>
              </a:rPr>
              <a:t>http://www.richardjung.cz/Statisticka_chyba.pdf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 smtClean="0">
                <a:solidFill>
                  <a:srgbClr val="696464"/>
                </a:solidFill>
                <a:latin typeface="Franklin Gothic Book" pitchFamily="32" charset="0"/>
              </a:rPr>
              <a:t>Tri faktory, ktoré ovplyvňujú veľkosť výberovej (štatistickej) chyby:</a:t>
            </a:r>
            <a:endParaRPr lang="sk-SK" sz="36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veľkosť vzorky </a:t>
            </a:r>
          </a:p>
          <a:p>
            <a:pPr marL="608013" indent="-6080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variabilita jednotlivých hodnôt (čím vyššia variabilita – rozptyl – tým väčšia chyba)</a:t>
            </a:r>
          </a:p>
          <a:p>
            <a:pPr marL="608013" indent="-6080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cs-CZ" sz="2600">
                <a:solidFill>
                  <a:srgbClr val="000000"/>
                </a:solidFill>
                <a:latin typeface="Perpetua" pitchFamily="16" charset="0"/>
              </a:rPr>
              <a:t>proporcia populácie vo vzorke (čím vyššia, tým menšia chyba; ale začína to ovplyvňovať výsledky až od 20%)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3600" dirty="0" smtClean="0">
                <a:solidFill>
                  <a:srgbClr val="696464"/>
                </a:solidFill>
                <a:latin typeface="Franklin Gothic Book" pitchFamily="32" charset="0"/>
              </a:rPr>
              <a:t>Vyskúšajte si:</a:t>
            </a:r>
            <a:endParaRPr lang="sk-SK" sz="3600" dirty="0">
              <a:solidFill>
                <a:srgbClr val="696464"/>
              </a:solidFill>
              <a:latin typeface="Franklin Gothic Book" pitchFamily="32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38436" y="1844824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57200" indent="-45720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200" dirty="0" smtClean="0">
                <a:solidFill>
                  <a:srgbClr val="000000"/>
                </a:solidFill>
                <a:latin typeface="Perpetua" pitchFamily="16" charset="0"/>
              </a:rPr>
              <a:t>Kalkulačku na výpočet </a:t>
            </a:r>
            <a:r>
              <a:rPr lang="cs-CZ" sz="3200" dirty="0" err="1" smtClean="0">
                <a:solidFill>
                  <a:srgbClr val="000000"/>
                </a:solidFill>
                <a:latin typeface="Perpetua" pitchFamily="16" charset="0"/>
              </a:rPr>
              <a:t>výberovej</a:t>
            </a:r>
            <a:r>
              <a:rPr lang="cs-CZ" sz="3200" dirty="0" smtClean="0">
                <a:solidFill>
                  <a:srgbClr val="000000"/>
                </a:solidFill>
                <a:latin typeface="Perpetua" pitchFamily="16" charset="0"/>
              </a:rPr>
              <a:t> chyby: </a:t>
            </a:r>
            <a:r>
              <a:rPr lang="cs-CZ" sz="3200" dirty="0" err="1" smtClean="0">
                <a:solidFill>
                  <a:srgbClr val="000000"/>
                </a:solidFill>
                <a:latin typeface="Perpetua" pitchFamily="16" charset="0"/>
              </a:rPr>
              <a:t>napr</a:t>
            </a:r>
            <a:r>
              <a:rPr lang="cs-CZ" sz="3200" dirty="0" smtClean="0">
                <a:solidFill>
                  <a:srgbClr val="000000"/>
                </a:solidFill>
                <a:latin typeface="Perpetua" pitchFamily="16" charset="0"/>
              </a:rPr>
              <a:t>.</a:t>
            </a:r>
          </a:p>
          <a:p>
            <a:pPr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latin typeface="+mn-lt"/>
                <a:hlinkClick r:id="rId3"/>
              </a:rPr>
              <a:t>https://www.dssresearch.com/resources/calculators/sample-error-calculator</a:t>
            </a:r>
            <a:r>
              <a:rPr lang="sk-SK" sz="3200" dirty="0" smtClean="0">
                <a:latin typeface="+mn-lt"/>
                <a:hlinkClick r:id="rId3"/>
              </a:rPr>
              <a:t>/</a:t>
            </a:r>
            <a:endParaRPr lang="sk-SK" sz="3200" dirty="0" smtClean="0">
              <a:latin typeface="+mn-lt"/>
            </a:endParaRPr>
          </a:p>
          <a:p>
            <a:pPr marL="457200" indent="-45720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200" dirty="0" err="1" smtClean="0">
                <a:solidFill>
                  <a:schemeClr val="tx1"/>
                </a:solidFill>
                <a:latin typeface="Perpetua" pitchFamily="16" charset="0"/>
              </a:rPr>
              <a:t>Fungovanie</a:t>
            </a:r>
            <a:r>
              <a:rPr lang="cs-CZ" sz="3200" dirty="0" smtClean="0">
                <a:solidFill>
                  <a:schemeClr val="tx1"/>
                </a:solidFill>
                <a:latin typeface="Perpetua" pitchFamily="16" charset="0"/>
              </a:rPr>
              <a:t> náhodného </a:t>
            </a:r>
            <a:r>
              <a:rPr lang="cs-CZ" sz="3200" dirty="0" err="1" smtClean="0">
                <a:solidFill>
                  <a:schemeClr val="tx1"/>
                </a:solidFill>
                <a:latin typeface="Perpetua" pitchFamily="16" charset="0"/>
              </a:rPr>
              <a:t>výberu</a:t>
            </a:r>
            <a:r>
              <a:rPr lang="cs-CZ" sz="3200" dirty="0" smtClean="0">
                <a:solidFill>
                  <a:schemeClr val="tx1"/>
                </a:solidFill>
                <a:latin typeface="Perpetua" pitchFamily="16" charset="0"/>
              </a:rPr>
              <a:t>:</a:t>
            </a:r>
          </a:p>
          <a:p>
            <a:pPr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chemeClr val="tx1"/>
                </a:solidFill>
                <a:latin typeface="Perpetua" pitchFamily="16" charset="0"/>
                <a:hlinkClick r:id="rId4"/>
              </a:rPr>
              <a:t>http://rocknpoll.graphics/</a:t>
            </a:r>
            <a:endParaRPr lang="cs-CZ" sz="3200" dirty="0">
              <a:solidFill>
                <a:schemeClr val="tx1"/>
              </a:solidFill>
              <a:latin typeface="Perpetua" pitchFamily="16" charset="0"/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3442529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55576" y="2420938"/>
            <a:ext cx="7632848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 smtClean="0">
                <a:solidFill>
                  <a:srgbClr val="696464"/>
                </a:solidFill>
                <a:latin typeface="Franklin Gothic Book" pitchFamily="32" charset="0"/>
              </a:rPr>
              <a:t>Kvalita merania (</a:t>
            </a:r>
            <a:r>
              <a:rPr lang="sk-SK" altLang="cs-CZ" sz="4400" dirty="0" err="1" smtClean="0">
                <a:solidFill>
                  <a:srgbClr val="696464"/>
                </a:solidFill>
                <a:latin typeface="Franklin Gothic Book" pitchFamily="32" charset="0"/>
              </a:rPr>
              <a:t>validita</a:t>
            </a:r>
            <a:r>
              <a:rPr lang="sk-SK" altLang="cs-CZ" sz="4400" dirty="0" smtClean="0">
                <a:solidFill>
                  <a:srgbClr val="696464"/>
                </a:solidFill>
                <a:latin typeface="Franklin Gothic Book" pitchFamily="32" charset="0"/>
              </a:rPr>
              <a:t>, </a:t>
            </a:r>
            <a:r>
              <a:rPr lang="sk-SK" altLang="cs-CZ" sz="4400" dirty="0" err="1" smtClean="0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sk-SK" altLang="cs-CZ" sz="4400" dirty="0" smtClean="0">
                <a:solidFill>
                  <a:srgbClr val="696464"/>
                </a:solidFill>
                <a:latin typeface="Franklin Gothic Book" pitchFamily="32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dirty="0" err="1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cs-CZ" sz="3600" dirty="0">
                <a:solidFill>
                  <a:srgbClr val="696464"/>
                </a:solidFill>
                <a:latin typeface="Franklin Gothic Book" pitchFamily="32" charset="0"/>
              </a:rPr>
              <a:t> (</a:t>
            </a:r>
            <a:r>
              <a:rPr lang="cs-CZ" sz="3600" dirty="0" err="1">
                <a:solidFill>
                  <a:srgbClr val="696464"/>
                </a:solidFill>
                <a:latin typeface="Franklin Gothic Book" pitchFamily="32" charset="0"/>
              </a:rPr>
              <a:t>spoľahlivosť</a:t>
            </a:r>
            <a:r>
              <a:rPr lang="cs-CZ" sz="3600" dirty="0">
                <a:solidFill>
                  <a:srgbClr val="696464"/>
                </a:solidFill>
                <a:latin typeface="Franklin Gothic Book" pitchFamily="32" charset="0"/>
              </a:rPr>
              <a:t>)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805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reliabilita = stupeň konzistencie merania vykonaného opakovane za rovnakých podmienok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stabilita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replikabilita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presnosť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3000">
              <a:solidFill>
                <a:srgbClr val="000000"/>
              </a:solidFill>
              <a:latin typeface="Perpetua" pitchFamily="16" charset="0"/>
            </a:endParaRP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príčiny nezhody:</a:t>
            </a:r>
            <a:r>
              <a:rPr lang="sk-SK" sz="320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subjektívna chyba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pozorovacia chyba (zlyhanie hodnotiteľa)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000">
                <a:solidFill>
                  <a:srgbClr val="000000"/>
                </a:solidFill>
                <a:latin typeface="Perpetua" pitchFamily="16" charset="0"/>
              </a:rPr>
              <a:t>prístrojová chyba (resp. chyba meracieho nástroja)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3000">
              <a:solidFill>
                <a:srgbClr val="000000"/>
              </a:solidFill>
              <a:latin typeface="Perpetua" pitchFamily="16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3000">
              <a:solidFill>
                <a:srgbClr val="000000"/>
              </a:solidFill>
              <a:latin typeface="Perpetua" pitchFamily="16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3000">
              <a:solidFill>
                <a:srgbClr val="000000"/>
              </a:solidFill>
              <a:latin typeface="Perpetua" pitchFamily="16" charset="0"/>
            </a:endParaRP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sz="300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Effect">
                      <p:stCondLst>
                        <p:cond delay="indefinite"/>
                      </p:stCondLst>
                      <p:childTnLst>
                        <p:par>
                          <p:cTn id="2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Effect">
                      <p:stCondLst>
                        <p:cond delay="indefinite"/>
                      </p:stCondLst>
                      <p:childTnLst>
                        <p:par>
                          <p:cTn id="3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2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>
                <a:solidFill>
                  <a:srgbClr val="696464"/>
                </a:solidFill>
                <a:latin typeface="Franklin Gothic Book" pitchFamily="32" charset="0"/>
              </a:rPr>
              <a:t>Reliabilita (spoľahlivosť)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153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prostriedky k určeniu spoľahlivosti merania:</a:t>
            </a:r>
            <a:r>
              <a:rPr lang="sk-SK" sz="3600" dirty="0">
                <a:solidFill>
                  <a:srgbClr val="000000"/>
                </a:solidFill>
                <a:latin typeface="Perpetua" pitchFamily="16" charset="0"/>
              </a:rPr>
              <a:t>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opakované meranie (</a:t>
            </a:r>
            <a:r>
              <a:rPr lang="sk-SK" sz="3200" dirty="0" err="1">
                <a:solidFill>
                  <a:srgbClr val="000000"/>
                </a:solidFill>
                <a:latin typeface="Perpetua" pitchFamily="16" charset="0"/>
              </a:rPr>
              <a:t>test-retest</a:t>
            </a: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)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prepolenie testu (</a:t>
            </a:r>
            <a:r>
              <a:rPr lang="sk-SK" sz="3200" dirty="0" err="1">
                <a:solidFill>
                  <a:srgbClr val="000000"/>
                </a:solidFill>
                <a:latin typeface="Perpetua" pitchFamily="16" charset="0"/>
              </a:rPr>
              <a:t>split-half</a:t>
            </a: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 </a:t>
            </a:r>
            <a:r>
              <a:rPr lang="sk-SK" sz="3200" dirty="0" err="1">
                <a:solidFill>
                  <a:srgbClr val="000000"/>
                </a:solidFill>
                <a:latin typeface="Perpetua" pitchFamily="16" charset="0"/>
              </a:rPr>
              <a:t>reliabilita</a:t>
            </a: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); konzistencia jednotlivých častí meracieho nástroja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meranie paralelných testov (zhoda merania s iným ekvivalentným meraním rovnakého konštruktu) </a:t>
            </a:r>
          </a:p>
          <a:p>
            <a:pPr marL="741363" lvl="1" indent="-284163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dirty="0">
                <a:solidFill>
                  <a:srgbClr val="000000"/>
                </a:solidFill>
                <a:latin typeface="Perpetua" pitchFamily="16" charset="0"/>
              </a:rPr>
              <a:t>konzistencia medzi pozorovateľmi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914400" y="304800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>
                <a:solidFill>
                  <a:srgbClr val="696464"/>
                </a:solidFill>
                <a:latin typeface="Franklin Gothic Book" pitchFamily="32" charset="0"/>
              </a:rPr>
              <a:t>Validita (platnosť)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3200">
                <a:solidFill>
                  <a:srgbClr val="000000"/>
                </a:solidFill>
                <a:latin typeface="Perpetua" pitchFamily="16" charset="0"/>
              </a:rPr>
              <a:t>validné je také meranie, ktoré meria to, čo sme zamýšľali merať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Tx/>
              <a:buSzPct val="85000"/>
              <a:buFontTx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3200">
              <a:solidFill>
                <a:srgbClr val="000000"/>
              </a:solidFill>
              <a:latin typeface="Perpetua" pitchFamily="16" charset="0"/>
            </a:endParaRP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b="1">
                <a:solidFill>
                  <a:srgbClr val="000000"/>
                </a:solidFill>
                <a:latin typeface="Perpetua" pitchFamily="16" charset="0"/>
              </a:rPr>
              <a:t>interná validita 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>
                <a:solidFill>
                  <a:srgbClr val="000000"/>
                </a:solidFill>
                <a:latin typeface="Perpetua" pitchFamily="16" charset="0"/>
              </a:rPr>
              <a:t>dizajn výskumu je bez teoretických a metodologických chýb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 b="1">
                <a:solidFill>
                  <a:srgbClr val="000000"/>
                </a:solidFill>
                <a:latin typeface="Perpetua" pitchFamily="16" charset="0"/>
              </a:rPr>
              <a:t>externá validita 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3200">
                <a:solidFill>
                  <a:srgbClr val="000000"/>
                </a:solidFill>
                <a:latin typeface="Perpetua" pitchFamily="16" charset="0"/>
              </a:rPr>
              <a:t>výsledky by mali byť vztiahnuteľné a generalizovateľné aj na iné situácie/skupiny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Validita (</a:t>
            </a:r>
            <a:r>
              <a:rPr lang="cs-CZ" sz="4000" dirty="0" err="1">
                <a:solidFill>
                  <a:srgbClr val="696464"/>
                </a:solidFill>
                <a:latin typeface="Franklin Gothic Book" pitchFamily="32" charset="0"/>
              </a:rPr>
              <a:t>platnosť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)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568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>
                <a:solidFill>
                  <a:srgbClr val="000000"/>
                </a:solidFill>
                <a:latin typeface="Perpetua" pitchFamily="16" charset="0"/>
              </a:rPr>
              <a:t>zjavná validita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 (face validity)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intuitívny odhad platnosti nástroja (merania)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>
                <a:solidFill>
                  <a:srgbClr val="000000"/>
                </a:solidFill>
                <a:latin typeface="Perpetua" pitchFamily="16" charset="0"/>
              </a:rPr>
              <a:t>súbežná validita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 (concurrent validity)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meranie tej istej vlastnosti je vykonané dvoma alebo viacerými rôznymi postupmi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>
                <a:solidFill>
                  <a:srgbClr val="000000"/>
                </a:solidFill>
                <a:latin typeface="Perpetua" pitchFamily="16" charset="0"/>
              </a:rPr>
              <a:t>prediktívna validita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 (predictive validity)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porovnáva predpoveď založenú na testovanom meraní so skutočnými výsledkami 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b="1">
                <a:solidFill>
                  <a:srgbClr val="000000"/>
                </a:solidFill>
                <a:latin typeface="Perpetua" pitchFamily="16" charset="0"/>
              </a:rPr>
              <a:t>konštruktová validita</a:t>
            </a: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 (construct validity)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>
                <a:solidFill>
                  <a:srgbClr val="000000"/>
                </a:solidFill>
                <a:latin typeface="Perpetua" pitchFamily="16" charset="0"/>
              </a:rPr>
              <a:t>meranie preukazuje vzťah k premenným, ktoré podľa teórie očakávame </a:t>
            </a: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7783016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2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4400" dirty="0">
                <a:solidFill>
                  <a:srgbClr val="696464"/>
                </a:solidFill>
                <a:latin typeface="Franklin Gothic Book" pitchFamily="32" charset="0"/>
              </a:rPr>
              <a:t>Kvantitatívny, kvalitatívny a zmiešaný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nízka reliabilita = </a:t>
            </a:r>
            <a:r>
              <a:rPr lang="en-US" sz="2800">
                <a:solidFill>
                  <a:srgbClr val="000000"/>
                </a:solidFill>
                <a:latin typeface="Perpetua" pitchFamily="16" charset="0"/>
              </a:rPr>
              <a:t>&gt;</a:t>
            </a: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 nízka validita</a:t>
            </a:r>
          </a:p>
          <a:p>
            <a:pPr marL="341313" indent="-341313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800">
                <a:solidFill>
                  <a:srgbClr val="000000"/>
                </a:solidFill>
                <a:latin typeface="Perpetua" pitchFamily="16" charset="0"/>
              </a:rPr>
              <a:t>nevalidné meranie môže byť (za istých okolností) reliabilné (opakovane dáva chybné výsledky)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99592" y="404664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 err="1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 vs. validita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99592" y="404664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 err="1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 vs. validita</a:t>
            </a:r>
          </a:p>
        </p:txBody>
      </p:sp>
      <p:pic>
        <p:nvPicPr>
          <p:cNvPr id="4" name="Obrázok 3" descr="560px-Reliability_and_validit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340768"/>
            <a:ext cx="4896544" cy="52462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Group 1"/>
          <p:cNvGraphicFramePr>
            <a:graphicFrameLocks noGrp="1"/>
          </p:cNvGraphicFramePr>
          <p:nvPr/>
        </p:nvGraphicFramePr>
        <p:xfrm>
          <a:off x="533400" y="1219200"/>
          <a:ext cx="7850188" cy="4816538"/>
        </p:xfrm>
        <a:graphic>
          <a:graphicData uri="http://schemas.openxmlformats.org/drawingml/2006/table">
            <a:tbl>
              <a:tblPr/>
              <a:tblGrid>
                <a:gridCol w="3925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" charset="0"/>
                        </a:rPr>
                        <a:t>Kvantitatívny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" charset="0"/>
                        </a:rPr>
                        <a:t>Kvalitatívny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dedukcia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indukcia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deskriptívny/</a:t>
                      </a:r>
                      <a:r>
                        <a:rPr kumimoji="0" lang="sk-SK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explanatívny</a:t>
                      </a:r>
                      <a:endParaRPr kumimoji="0" lang="sk-SK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exploratívny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vysvetľujúci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hľadajúci zmysel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„tvrdé“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„mäkké“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meranie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popis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285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náhodný výber (</a:t>
                      </a:r>
                      <a:r>
                        <a:rPr kumimoji="0" lang="sk-SK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reprezentativita</a:t>
                      </a: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cielený výber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atomistický, partikulárny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holistický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„objektívny“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charset="0"/>
                        </a:rPr>
                        <a:t>„subjektívny“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74" name="Text Box 74"/>
          <p:cNvSpPr txBox="1">
            <a:spLocks noChangeArrowheads="1"/>
          </p:cNvSpPr>
          <p:nvPr/>
        </p:nvSpPr>
        <p:spPr bwMode="auto">
          <a:xfrm>
            <a:off x="381000" y="6324600"/>
            <a:ext cx="784860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1400">
                <a:solidFill>
                  <a:srgbClr val="000000"/>
                </a:solidFill>
                <a:latin typeface="Arial Narrow" pitchFamily="32" charset="0"/>
              </a:rPr>
              <a:t>Jan Hendl: Úvod do kvalitatívneho výskumu; Norman Blaikie: Designing Social Research</a:t>
            </a:r>
          </a:p>
        </p:txBody>
      </p:sp>
      <p:sp>
        <p:nvSpPr>
          <p:cNvPr id="10275" name="Text Box 75"/>
          <p:cNvSpPr txBox="1">
            <a:spLocks noChangeArrowheads="1"/>
          </p:cNvSpPr>
          <p:nvPr/>
        </p:nvSpPr>
        <p:spPr bwMode="auto">
          <a:xfrm>
            <a:off x="457200" y="228600"/>
            <a:ext cx="8229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Kvantitatívny </a:t>
            </a:r>
            <a:r>
              <a:rPr lang="sk-SK" altLang="cs-CZ" sz="4000" dirty="0" err="1">
                <a:solidFill>
                  <a:srgbClr val="696464"/>
                </a:solidFill>
                <a:latin typeface="+mj-lt"/>
              </a:rPr>
              <a:t>vs</a:t>
            </a: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. kvalitatívny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Zmiešaný výskum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24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kombinuje kvantitatívne a kvalitatívne prístupy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 príprave výskumu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 jeho realizácii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+mn-lt"/>
              </a:rPr>
              <a:t>v analýze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23900" y="31908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>
                <a:solidFill>
                  <a:srgbClr val="696464"/>
                </a:solidFill>
                <a:latin typeface="+mj-lt"/>
              </a:rPr>
              <a:t>Triangulácia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umožňuje získať niekoľko rôznych perspektív na ten istý fenomén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širšie poňatie: kombinácia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metód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dát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výskumníkov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skúmaných skupín alebo osôb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lokálnych a časových okolností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6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+mn-lt"/>
              </a:rPr>
              <a:t>rôznych teoretických perspektív, ktoré sa uplatňujú pri skúmaní určitého javu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dirty="0" smtClean="0">
                <a:solidFill>
                  <a:srgbClr val="696464"/>
                </a:solidFill>
                <a:latin typeface="+mj-lt"/>
              </a:rPr>
              <a:t>Podľa čoho sa rozhodnúť?</a:t>
            </a:r>
            <a:endParaRPr lang="sk-SK" altLang="cs-CZ" sz="4000" dirty="0">
              <a:solidFill>
                <a:srgbClr val="696464"/>
              </a:solidFill>
              <a:latin typeface="+mj-lt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24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O voľbe prístupu (stratégie) rozhoduje cieľ a výskumné otázky</a:t>
            </a:r>
          </a:p>
          <a:p>
            <a:pPr marL="1350963" lvl="1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Musia byť dostatočne jasne formulované</a:t>
            </a:r>
          </a:p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Merať je užitočné, ak je to realizovateľné a pomôže to</a:t>
            </a:r>
          </a:p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 smtClean="0">
                <a:solidFill>
                  <a:srgbClr val="000000"/>
                </a:solidFill>
                <a:latin typeface="+mn-lt"/>
              </a:rPr>
              <a:t>V prípade potreby kombinovať prístup</a:t>
            </a:r>
            <a:r>
              <a:rPr lang="en-GB" altLang="cs-CZ" sz="3200" dirty="0" smtClean="0">
                <a:solidFill>
                  <a:srgbClr val="000000"/>
                </a:solidFill>
                <a:latin typeface="+mn-lt"/>
              </a:rPr>
              <a:t>y</a:t>
            </a:r>
            <a:endParaRPr lang="sk-SK" altLang="cs-CZ" sz="32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2530</TotalTime>
  <Words>1535</Words>
  <Application>Microsoft Office PowerPoint</Application>
  <PresentationFormat>Předvádění na obrazovce (4:3)</PresentationFormat>
  <Paragraphs>367</Paragraphs>
  <Slides>51</Slides>
  <Notes>50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51</vt:i4>
      </vt:variant>
    </vt:vector>
  </HeadingPairs>
  <TitlesOfParts>
    <vt:vector size="65" baseType="lpstr">
      <vt:lpstr>Microsoft YaHei</vt:lpstr>
      <vt:lpstr>Arial</vt:lpstr>
      <vt:lpstr>Arial Narrow</vt:lpstr>
      <vt:lpstr>Arial Unicode MS</vt:lpstr>
      <vt:lpstr>Calibri</vt:lpstr>
      <vt:lpstr>Franklin Gothic Book</vt:lpstr>
      <vt:lpstr>Perpetua</vt:lpstr>
      <vt:lpstr>Times New Roman</vt:lpstr>
      <vt:lpstr>Wingdings 2</vt:lpstr>
      <vt:lpstr>Motív Office</vt:lpstr>
      <vt:lpstr>1_Motív Office</vt:lpstr>
      <vt:lpstr>2_Motív Office</vt:lpstr>
      <vt:lpstr>3_Motív Office</vt:lpstr>
      <vt:lpstr>4_Motív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Formy distribúcie/vypĺňania dotazníku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209</cp:revision>
  <cp:lastPrinted>1601-01-01T00:00:00Z</cp:lastPrinted>
  <dcterms:created xsi:type="dcterms:W3CDTF">2012-03-03T13:51:32Z</dcterms:created>
  <dcterms:modified xsi:type="dcterms:W3CDTF">2019-04-24T21:49:59Z</dcterms:modified>
</cp:coreProperties>
</file>