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5"/>
  </p:notesMasterIdLst>
  <p:sldIdLst>
    <p:sldId id="256" r:id="rId2"/>
    <p:sldId id="261" r:id="rId3"/>
    <p:sldId id="260" r:id="rId4"/>
    <p:sldId id="330" r:id="rId5"/>
    <p:sldId id="262" r:id="rId6"/>
    <p:sldId id="267" r:id="rId7"/>
    <p:sldId id="339" r:id="rId8"/>
    <p:sldId id="341" r:id="rId9"/>
    <p:sldId id="340" r:id="rId10"/>
    <p:sldId id="279" r:id="rId11"/>
    <p:sldId id="280" r:id="rId12"/>
    <p:sldId id="281" r:id="rId13"/>
    <p:sldId id="291" r:id="rId14"/>
    <p:sldId id="334" r:id="rId15"/>
    <p:sldId id="335" r:id="rId16"/>
    <p:sldId id="278" r:id="rId17"/>
    <p:sldId id="277" r:id="rId18"/>
    <p:sldId id="346" r:id="rId19"/>
    <p:sldId id="347" r:id="rId20"/>
    <p:sldId id="348" r:id="rId21"/>
    <p:sldId id="342" r:id="rId22"/>
    <p:sldId id="343" r:id="rId23"/>
    <p:sldId id="349" r:id="rId24"/>
    <p:sldId id="350" r:id="rId25"/>
    <p:sldId id="351" r:id="rId26"/>
    <p:sldId id="352" r:id="rId27"/>
    <p:sldId id="294" r:id="rId28"/>
    <p:sldId id="295" r:id="rId29"/>
    <p:sldId id="297" r:id="rId30"/>
    <p:sldId id="298" r:id="rId31"/>
    <p:sldId id="304" r:id="rId32"/>
    <p:sldId id="305" r:id="rId33"/>
    <p:sldId id="344" r:id="rId34"/>
    <p:sldId id="345" r:id="rId35"/>
    <p:sldId id="312" r:id="rId36"/>
    <p:sldId id="313" r:id="rId37"/>
    <p:sldId id="315" r:id="rId38"/>
    <p:sldId id="317" r:id="rId39"/>
    <p:sldId id="325" r:id="rId40"/>
    <p:sldId id="318" r:id="rId41"/>
    <p:sldId id="319" r:id="rId42"/>
    <p:sldId id="320" r:id="rId43"/>
    <p:sldId id="321" r:id="rId4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99FF99"/>
    <a:srgbClr val="FFCC66"/>
    <a:srgbClr val="CC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6" autoAdjust="0"/>
    <p:restoredTop sz="94660"/>
  </p:normalViewPr>
  <p:slideViewPr>
    <p:cSldViewPr>
      <p:cViewPr varScale="1">
        <p:scale>
          <a:sx n="80" d="100"/>
          <a:sy n="80" d="100"/>
        </p:scale>
        <p:origin x="149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Arial" pitchFamily="34" charset="0"/>
                    <a:cs typeface="Arial" pitchFamily="34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List1!$K$4:$K$10</c:f>
              <c:strCache>
                <c:ptCount val="7"/>
                <c:pt idx="0">
                  <c:v>vyhostil/a bych je z naší republiky</c:v>
                </c:pt>
                <c:pt idx="1">
                  <c:v>jako návštěvníky tohoto státu</c:v>
                </c:pt>
                <c:pt idx="2">
                  <c:v>jako sousedy</c:v>
                </c:pt>
                <c:pt idx="3">
                  <c:v>na základě sňatku do nejbližšího příbuzenstva</c:v>
                </c:pt>
                <c:pt idx="4">
                  <c:v>do okruhu svých nejlepších přátel</c:v>
                </c:pt>
                <c:pt idx="5">
                  <c:v>jako spolupracovníky do zaměstnání</c:v>
                </c:pt>
                <c:pt idx="6">
                  <c:v>jako občany tohoto státu</c:v>
                </c:pt>
              </c:strCache>
            </c:strRef>
          </c:cat>
          <c:val>
            <c:numRef>
              <c:f>List1!$L$4:$L$10</c:f>
              <c:numCache>
                <c:formatCode>0%</c:formatCode>
                <c:ptCount val="7"/>
                <c:pt idx="0">
                  <c:v>3.0000000000000027E-2</c:v>
                </c:pt>
                <c:pt idx="1">
                  <c:v>5.0000000000000044E-2</c:v>
                </c:pt>
                <c:pt idx="2">
                  <c:v>0.1</c:v>
                </c:pt>
                <c:pt idx="3">
                  <c:v>0.12000000000000002</c:v>
                </c:pt>
                <c:pt idx="4">
                  <c:v>0.14000000000000001</c:v>
                </c:pt>
                <c:pt idx="5">
                  <c:v>0.26</c:v>
                </c:pt>
                <c:pt idx="6">
                  <c:v>0.31000000000000044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26-44E3-8F94-281ED3BB4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170944"/>
        <c:axId val="57656448"/>
      </c:barChart>
      <c:catAx>
        <c:axId val="571709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Arial" pitchFamily="34" charset="0"/>
                <a:cs typeface="Arial" pitchFamily="34" charset="0"/>
              </a:defRPr>
            </a:pPr>
            <a:endParaRPr lang="sk-SK"/>
          </a:p>
        </c:txPr>
        <c:crossAx val="57656448"/>
        <c:crosses val="autoZero"/>
        <c:auto val="1"/>
        <c:lblAlgn val="ctr"/>
        <c:lblOffset val="100"/>
        <c:noMultiLvlLbl val="0"/>
      </c:catAx>
      <c:valAx>
        <c:axId val="5765644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Arial" pitchFamily="34" charset="0"/>
                <a:cs typeface="Arial" pitchFamily="34" charset="0"/>
              </a:defRPr>
            </a:pPr>
            <a:endParaRPr lang="sk-SK"/>
          </a:p>
        </c:txPr>
        <c:crossAx val="571709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8A55C0-9049-4AFC-9173-BF8C0AFDC0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FF7CC9D-3767-4FC9-A6F3-ED7D9372CEA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Základná výskumná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otázka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5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1B23699-676A-4502-B169-F75A167003AE}" type="parTrans" cxnId="{0ADEEA94-A434-4986-A47D-CD0FACB50229}">
      <dgm:prSet/>
      <dgm:spPr/>
      <dgm:t>
        <a:bodyPr/>
        <a:lstStyle/>
        <a:p>
          <a:endParaRPr lang="cs-CZ"/>
        </a:p>
      </dgm:t>
    </dgm:pt>
    <dgm:pt modelId="{45D3BC1F-093F-4C9E-B527-0027A5BF6D78}" type="sibTrans" cxnId="{0ADEEA94-A434-4986-A47D-CD0FACB50229}">
      <dgm:prSet/>
      <dgm:spPr/>
      <dgm:t>
        <a:bodyPr/>
        <a:lstStyle/>
        <a:p>
          <a:endParaRPr lang="cs-CZ"/>
        </a:p>
      </dgm:t>
    </dgm:pt>
    <dgm:pt modelId="{027B90A3-15A9-4803-B8AC-9063395274A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Prípadová štúdia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(case study)</a:t>
          </a:r>
        </a:p>
      </dgm:t>
    </dgm:pt>
    <dgm:pt modelId="{74B14543-4914-4634-89D7-B9F61B884114}" type="parTrans" cxnId="{F5B802B0-75AF-44B2-9B93-CFA99CB630CA}">
      <dgm:prSet/>
      <dgm:spPr/>
      <dgm:t>
        <a:bodyPr/>
        <a:lstStyle/>
        <a:p>
          <a:endParaRPr lang="cs-CZ"/>
        </a:p>
      </dgm:t>
    </dgm:pt>
    <dgm:pt modelId="{6F57C010-AA23-4D36-A2C1-351D238D9921}" type="sibTrans" cxnId="{F5B802B0-75AF-44B2-9B93-CFA99CB630CA}">
      <dgm:prSet/>
      <dgm:spPr/>
      <dgm:t>
        <a:bodyPr/>
        <a:lstStyle/>
        <a:p>
          <a:endParaRPr lang="cs-CZ"/>
        </a:p>
      </dgm:t>
    </dgm:pt>
    <dgm:pt modelId="{E518EF43-E572-4D9B-AF6C-B9982807436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0" i="1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563AA6E-CD9F-45D8-937E-254ABEC68B69}" type="parTrans" cxnId="{BBD7E6A1-6FCC-4DB6-B33A-9FAFDBA56AA7}">
      <dgm:prSet/>
      <dgm:spPr/>
      <dgm:t>
        <a:bodyPr/>
        <a:lstStyle/>
        <a:p>
          <a:endParaRPr lang="cs-CZ"/>
        </a:p>
      </dgm:t>
    </dgm:pt>
    <dgm:pt modelId="{68C6C7A3-7121-4BB9-969F-480D55DC8529}" type="sibTrans" cxnId="{BBD7E6A1-6FCC-4DB6-B33A-9FAFDBA56AA7}">
      <dgm:prSet/>
      <dgm:spPr/>
      <dgm:t>
        <a:bodyPr/>
        <a:lstStyle/>
        <a:p>
          <a:endParaRPr lang="cs-CZ"/>
        </a:p>
      </dgm:t>
    </dgm:pt>
    <dgm:pt modelId="{B3DB5ECC-6B9D-4428-AD50-DC544F467D7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Výberový prieskum/šetření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(sample survey)</a:t>
          </a:r>
        </a:p>
      </dgm:t>
    </dgm:pt>
    <dgm:pt modelId="{9293ABD4-304C-40C1-80E1-42CC7934A82D}" type="parTrans" cxnId="{5933F5E5-D71B-4555-AFED-4A3AD03ADC14}">
      <dgm:prSet/>
      <dgm:spPr/>
      <dgm:t>
        <a:bodyPr/>
        <a:lstStyle/>
        <a:p>
          <a:endParaRPr lang="cs-CZ"/>
        </a:p>
      </dgm:t>
    </dgm:pt>
    <dgm:pt modelId="{89EBFFF2-2510-4D1A-8521-445B9F979926}" type="sibTrans" cxnId="{5933F5E5-D71B-4555-AFED-4A3AD03ADC14}">
      <dgm:prSet/>
      <dgm:spPr/>
      <dgm:t>
        <a:bodyPr/>
        <a:lstStyle/>
        <a:p>
          <a:endParaRPr lang="cs-CZ"/>
        </a:p>
      </dgm:t>
    </dgm:pt>
    <dgm:pt modelId="{DBDFA689-EB12-4685-B917-1C48122F0EF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22C9BD8-D158-46FD-860C-8A9289D844CF}" type="parTrans" cxnId="{B0F70E7F-AD9C-43B9-9517-F68C9A9E8430}">
      <dgm:prSet/>
      <dgm:spPr/>
      <dgm:t>
        <a:bodyPr/>
        <a:lstStyle/>
        <a:p>
          <a:endParaRPr lang="cs-CZ"/>
        </a:p>
      </dgm:t>
    </dgm:pt>
    <dgm:pt modelId="{CC38F6B0-4303-4F34-9F1C-FF773DA5466F}" type="sibTrans" cxnId="{B0F70E7F-AD9C-43B9-9517-F68C9A9E8430}">
      <dgm:prSet/>
      <dgm:spPr/>
      <dgm:t>
        <a:bodyPr/>
        <a:lstStyle/>
        <a:p>
          <a:endParaRPr lang="cs-CZ"/>
        </a:p>
      </dgm:t>
    </dgm:pt>
    <dgm:pt modelId="{3F7521D4-965F-44BF-84E7-C96A0D9CF42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Experiment</a:t>
          </a:r>
        </a:p>
      </dgm:t>
    </dgm:pt>
    <dgm:pt modelId="{B1F42E71-5124-422D-8F60-F726E3B47AAF}" type="parTrans" cxnId="{2F35FF00-40FE-4550-A2EF-17966726CAF1}">
      <dgm:prSet/>
      <dgm:spPr/>
      <dgm:t>
        <a:bodyPr/>
        <a:lstStyle/>
        <a:p>
          <a:endParaRPr lang="cs-CZ"/>
        </a:p>
      </dgm:t>
    </dgm:pt>
    <dgm:pt modelId="{DF54DC8D-67D4-481B-8A33-750C9F160695}" type="sibTrans" cxnId="{2F35FF00-40FE-4550-A2EF-17966726CAF1}">
      <dgm:prSet/>
      <dgm:spPr/>
      <dgm:t>
        <a:bodyPr/>
        <a:lstStyle/>
        <a:p>
          <a:endParaRPr lang="cs-CZ"/>
        </a:p>
      </dgm:t>
    </dgm:pt>
    <dgm:pt modelId="{42DE7AAE-9846-413C-9F31-7079E2F19E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 </a:t>
          </a:r>
          <a:endParaRPr kumimoji="0" lang="cs-CZ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0F2D3D5-7AD5-4612-8AF3-7B1DB41B384B}" type="parTrans" cxnId="{EC9CFF7E-8AA8-4250-8944-924B8E2FDAA3}">
      <dgm:prSet/>
      <dgm:spPr/>
      <dgm:t>
        <a:bodyPr/>
        <a:lstStyle/>
        <a:p>
          <a:endParaRPr lang="cs-CZ"/>
        </a:p>
      </dgm:t>
    </dgm:pt>
    <dgm:pt modelId="{EAF671E6-5774-4BB0-9B57-1215D761D62E}" type="sibTrans" cxnId="{EC9CFF7E-8AA8-4250-8944-924B8E2FDAA3}">
      <dgm:prSet/>
      <dgm:spPr/>
      <dgm:t>
        <a:bodyPr/>
        <a:lstStyle/>
        <a:p>
          <a:endParaRPr lang="cs-CZ"/>
        </a:p>
      </dgm:t>
    </dgm:pt>
    <dgm:pt modelId="{19D9CCDC-46E2-4E7D-89B9-5539586E7DEB}" type="pres">
      <dgm:prSet presAssocID="{F78A55C0-9049-4AFC-9173-BF8C0AFDC0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B7CABE3-F3E3-4D3A-97DC-819CCC408B22}" type="pres">
      <dgm:prSet presAssocID="{7FF7CC9D-3767-4FC9-A6F3-ED7D9372CEA5}" presName="hierRoot1" presStyleCnt="0">
        <dgm:presLayoutVars>
          <dgm:hierBranch/>
        </dgm:presLayoutVars>
      </dgm:prSet>
      <dgm:spPr/>
    </dgm:pt>
    <dgm:pt modelId="{275122B5-1D90-411B-ACEC-C1D7671DBD10}" type="pres">
      <dgm:prSet presAssocID="{7FF7CC9D-3767-4FC9-A6F3-ED7D9372CEA5}" presName="rootComposite1" presStyleCnt="0"/>
      <dgm:spPr/>
    </dgm:pt>
    <dgm:pt modelId="{5D6F7A8C-A918-4CDA-BF1C-1C309E07E089}" type="pres">
      <dgm:prSet presAssocID="{7FF7CC9D-3767-4FC9-A6F3-ED7D9372CEA5}" presName="rootText1" presStyleLbl="node0" presStyleIdx="0" presStyleCnt="1" custScaleX="247052" custScaleY="12377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0FFC0F9-0979-48B2-86C4-FD15DD7DB0A9}" type="pres">
      <dgm:prSet presAssocID="{7FF7CC9D-3767-4FC9-A6F3-ED7D9372CEA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74044861-E411-4E72-A495-2F4B98391310}" type="pres">
      <dgm:prSet presAssocID="{7FF7CC9D-3767-4FC9-A6F3-ED7D9372CEA5}" presName="hierChild2" presStyleCnt="0"/>
      <dgm:spPr/>
    </dgm:pt>
    <dgm:pt modelId="{7840C311-F559-4FD1-9B5C-9E264275F235}" type="pres">
      <dgm:prSet presAssocID="{74B14543-4914-4634-89D7-B9F61B884114}" presName="Name35" presStyleLbl="parChTrans1D2" presStyleIdx="0" presStyleCnt="3"/>
      <dgm:spPr/>
      <dgm:t>
        <a:bodyPr/>
        <a:lstStyle/>
        <a:p>
          <a:endParaRPr lang="cs-CZ"/>
        </a:p>
      </dgm:t>
    </dgm:pt>
    <dgm:pt modelId="{B702B46D-BF7D-41FC-95F4-8A5F8803C7E4}" type="pres">
      <dgm:prSet presAssocID="{027B90A3-15A9-4803-B8AC-9063395274A2}" presName="hierRoot2" presStyleCnt="0">
        <dgm:presLayoutVars>
          <dgm:hierBranch/>
        </dgm:presLayoutVars>
      </dgm:prSet>
      <dgm:spPr/>
    </dgm:pt>
    <dgm:pt modelId="{422FEE50-899D-4FF1-9E95-00850001D110}" type="pres">
      <dgm:prSet presAssocID="{027B90A3-15A9-4803-B8AC-9063395274A2}" presName="rootComposite" presStyleCnt="0"/>
      <dgm:spPr/>
    </dgm:pt>
    <dgm:pt modelId="{9C0B7554-AE01-4507-81AE-E95058E77D25}" type="pres">
      <dgm:prSet presAssocID="{027B90A3-15A9-4803-B8AC-9063395274A2}" presName="rootText" presStyleLbl="node2" presStyleIdx="0" presStyleCnt="3" custScaleX="1203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95F815-66C8-426C-AF31-21D6E39DA9BE}" type="pres">
      <dgm:prSet presAssocID="{027B90A3-15A9-4803-B8AC-9063395274A2}" presName="rootConnector" presStyleLbl="node2" presStyleIdx="0" presStyleCnt="3"/>
      <dgm:spPr/>
      <dgm:t>
        <a:bodyPr/>
        <a:lstStyle/>
        <a:p>
          <a:endParaRPr lang="cs-CZ"/>
        </a:p>
      </dgm:t>
    </dgm:pt>
    <dgm:pt modelId="{72FAD6A0-4F4C-4F86-9EE9-F0245CAF9E61}" type="pres">
      <dgm:prSet presAssocID="{027B90A3-15A9-4803-B8AC-9063395274A2}" presName="hierChild4" presStyleCnt="0"/>
      <dgm:spPr/>
    </dgm:pt>
    <dgm:pt modelId="{9B98ACA1-9946-47D8-9868-D6EE5FB56710}" type="pres">
      <dgm:prSet presAssocID="{F563AA6E-CD9F-45D8-937E-254ABEC68B69}" presName="Name35" presStyleLbl="parChTrans1D3" presStyleIdx="0" presStyleCnt="3"/>
      <dgm:spPr/>
      <dgm:t>
        <a:bodyPr/>
        <a:lstStyle/>
        <a:p>
          <a:endParaRPr lang="cs-CZ"/>
        </a:p>
      </dgm:t>
    </dgm:pt>
    <dgm:pt modelId="{39A719D2-4D0B-4ECF-AAF9-89CAAE402731}" type="pres">
      <dgm:prSet presAssocID="{E518EF43-E572-4D9B-AF6C-B99828074368}" presName="hierRoot2" presStyleCnt="0">
        <dgm:presLayoutVars>
          <dgm:hierBranch val="r"/>
        </dgm:presLayoutVars>
      </dgm:prSet>
      <dgm:spPr/>
    </dgm:pt>
    <dgm:pt modelId="{AE4EC517-3A8F-487E-9C3F-CB825D719B68}" type="pres">
      <dgm:prSet presAssocID="{E518EF43-E572-4D9B-AF6C-B99828074368}" presName="rootComposite" presStyleCnt="0"/>
      <dgm:spPr/>
    </dgm:pt>
    <dgm:pt modelId="{0E90D85C-AF4B-498D-A393-E2F96ABC35FA}" type="pres">
      <dgm:prSet presAssocID="{E518EF43-E572-4D9B-AF6C-B99828074368}" presName="rootText" presStyleLbl="node3" presStyleIdx="0" presStyleCnt="3" custScaleX="120583" custScaleY="1957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373E349-758E-43AE-92D0-7DE3B1DEC016}" type="pres">
      <dgm:prSet presAssocID="{E518EF43-E572-4D9B-AF6C-B99828074368}" presName="rootConnector" presStyleLbl="node3" presStyleIdx="0" presStyleCnt="3"/>
      <dgm:spPr/>
      <dgm:t>
        <a:bodyPr/>
        <a:lstStyle/>
        <a:p>
          <a:endParaRPr lang="cs-CZ"/>
        </a:p>
      </dgm:t>
    </dgm:pt>
    <dgm:pt modelId="{61AC2333-5E71-47F3-AF53-1E03EA85A9ED}" type="pres">
      <dgm:prSet presAssocID="{E518EF43-E572-4D9B-AF6C-B99828074368}" presName="hierChild4" presStyleCnt="0"/>
      <dgm:spPr/>
    </dgm:pt>
    <dgm:pt modelId="{142D8E58-0C12-4A71-A618-4EE56C1E27F5}" type="pres">
      <dgm:prSet presAssocID="{E518EF43-E572-4D9B-AF6C-B99828074368}" presName="hierChild5" presStyleCnt="0"/>
      <dgm:spPr/>
    </dgm:pt>
    <dgm:pt modelId="{ECA4B50D-1F1A-4994-8612-6B3DBDF4A0F5}" type="pres">
      <dgm:prSet presAssocID="{027B90A3-15A9-4803-B8AC-9063395274A2}" presName="hierChild5" presStyleCnt="0"/>
      <dgm:spPr/>
    </dgm:pt>
    <dgm:pt modelId="{BBCDD9A0-033A-4659-8226-684D44E32D44}" type="pres">
      <dgm:prSet presAssocID="{9293ABD4-304C-40C1-80E1-42CC7934A82D}" presName="Name35" presStyleLbl="parChTrans1D2" presStyleIdx="1" presStyleCnt="3"/>
      <dgm:spPr/>
      <dgm:t>
        <a:bodyPr/>
        <a:lstStyle/>
        <a:p>
          <a:endParaRPr lang="cs-CZ"/>
        </a:p>
      </dgm:t>
    </dgm:pt>
    <dgm:pt modelId="{8F6272F1-2FC2-4F4E-8CF2-1562A7CBC926}" type="pres">
      <dgm:prSet presAssocID="{B3DB5ECC-6B9D-4428-AD50-DC544F467D77}" presName="hierRoot2" presStyleCnt="0">
        <dgm:presLayoutVars>
          <dgm:hierBranch/>
        </dgm:presLayoutVars>
      </dgm:prSet>
      <dgm:spPr/>
    </dgm:pt>
    <dgm:pt modelId="{5675C0B9-FC3F-427B-A831-F3789D477A69}" type="pres">
      <dgm:prSet presAssocID="{B3DB5ECC-6B9D-4428-AD50-DC544F467D77}" presName="rootComposite" presStyleCnt="0"/>
      <dgm:spPr/>
    </dgm:pt>
    <dgm:pt modelId="{D73E7765-3EBE-4952-A809-C6C382065E16}" type="pres">
      <dgm:prSet presAssocID="{B3DB5ECC-6B9D-4428-AD50-DC544F467D77}" presName="rootText" presStyleLbl="node2" presStyleIdx="1" presStyleCnt="3" custScaleX="12136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622A18F-E0BE-4FB4-B47F-D33CE4BBFAC3}" type="pres">
      <dgm:prSet presAssocID="{B3DB5ECC-6B9D-4428-AD50-DC544F467D77}" presName="rootConnector" presStyleLbl="node2" presStyleIdx="1" presStyleCnt="3"/>
      <dgm:spPr/>
      <dgm:t>
        <a:bodyPr/>
        <a:lstStyle/>
        <a:p>
          <a:endParaRPr lang="cs-CZ"/>
        </a:p>
      </dgm:t>
    </dgm:pt>
    <dgm:pt modelId="{EF55CB36-3DA8-47C2-9186-D87CC4293FF2}" type="pres">
      <dgm:prSet presAssocID="{B3DB5ECC-6B9D-4428-AD50-DC544F467D77}" presName="hierChild4" presStyleCnt="0"/>
      <dgm:spPr/>
    </dgm:pt>
    <dgm:pt modelId="{8F596E47-F74A-479A-AB15-5EE59CAFF617}" type="pres">
      <dgm:prSet presAssocID="{A22C9BD8-D158-46FD-860C-8A9289D844CF}" presName="Name35" presStyleLbl="parChTrans1D3" presStyleIdx="1" presStyleCnt="3"/>
      <dgm:spPr/>
      <dgm:t>
        <a:bodyPr/>
        <a:lstStyle/>
        <a:p>
          <a:endParaRPr lang="cs-CZ"/>
        </a:p>
      </dgm:t>
    </dgm:pt>
    <dgm:pt modelId="{884611CB-B1A7-48D4-9658-DC5E96229C0F}" type="pres">
      <dgm:prSet presAssocID="{DBDFA689-EB12-4685-B917-1C48122F0EF9}" presName="hierRoot2" presStyleCnt="0">
        <dgm:presLayoutVars>
          <dgm:hierBranch val="r"/>
        </dgm:presLayoutVars>
      </dgm:prSet>
      <dgm:spPr/>
    </dgm:pt>
    <dgm:pt modelId="{EA8C744C-B591-4C94-B0DC-F52C44A9B07E}" type="pres">
      <dgm:prSet presAssocID="{DBDFA689-EB12-4685-B917-1C48122F0EF9}" presName="rootComposite" presStyleCnt="0"/>
      <dgm:spPr/>
    </dgm:pt>
    <dgm:pt modelId="{9420B8E2-AC39-421D-B9A7-327EAA84F373}" type="pres">
      <dgm:prSet presAssocID="{DBDFA689-EB12-4685-B917-1C48122F0EF9}" presName="rootText" presStyleLbl="node3" presStyleIdx="1" presStyleCnt="3" custScaleX="130031" custScaleY="19125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99D753C-13A6-4E6C-98C9-A72E4DE2FE87}" type="pres">
      <dgm:prSet presAssocID="{DBDFA689-EB12-4685-B917-1C48122F0EF9}" presName="rootConnector" presStyleLbl="node3" presStyleIdx="1" presStyleCnt="3"/>
      <dgm:spPr/>
      <dgm:t>
        <a:bodyPr/>
        <a:lstStyle/>
        <a:p>
          <a:endParaRPr lang="cs-CZ"/>
        </a:p>
      </dgm:t>
    </dgm:pt>
    <dgm:pt modelId="{68BAE7A0-6E66-429B-AFD0-02A09195FA8C}" type="pres">
      <dgm:prSet presAssocID="{DBDFA689-EB12-4685-B917-1C48122F0EF9}" presName="hierChild4" presStyleCnt="0"/>
      <dgm:spPr/>
    </dgm:pt>
    <dgm:pt modelId="{B3327A96-2A5E-430F-81E3-DB5D0744389E}" type="pres">
      <dgm:prSet presAssocID="{DBDFA689-EB12-4685-B917-1C48122F0EF9}" presName="hierChild5" presStyleCnt="0"/>
      <dgm:spPr/>
    </dgm:pt>
    <dgm:pt modelId="{9FBBEE5D-FEF2-489B-BA5F-6B86D00907E9}" type="pres">
      <dgm:prSet presAssocID="{B3DB5ECC-6B9D-4428-AD50-DC544F467D77}" presName="hierChild5" presStyleCnt="0"/>
      <dgm:spPr/>
    </dgm:pt>
    <dgm:pt modelId="{6138BCBF-9FBC-4D37-8127-DF489CE5B355}" type="pres">
      <dgm:prSet presAssocID="{B1F42E71-5124-422D-8F60-F726E3B47AAF}" presName="Name35" presStyleLbl="parChTrans1D2" presStyleIdx="2" presStyleCnt="3"/>
      <dgm:spPr/>
      <dgm:t>
        <a:bodyPr/>
        <a:lstStyle/>
        <a:p>
          <a:endParaRPr lang="cs-CZ"/>
        </a:p>
      </dgm:t>
    </dgm:pt>
    <dgm:pt modelId="{E01DEFB0-5797-4F6C-8911-D55CBC8FA5B1}" type="pres">
      <dgm:prSet presAssocID="{3F7521D4-965F-44BF-84E7-C96A0D9CF42B}" presName="hierRoot2" presStyleCnt="0">
        <dgm:presLayoutVars>
          <dgm:hierBranch/>
        </dgm:presLayoutVars>
      </dgm:prSet>
      <dgm:spPr/>
    </dgm:pt>
    <dgm:pt modelId="{D30B29BE-C9AA-48D7-BC00-540B5B73A778}" type="pres">
      <dgm:prSet presAssocID="{3F7521D4-965F-44BF-84E7-C96A0D9CF42B}" presName="rootComposite" presStyleCnt="0"/>
      <dgm:spPr/>
    </dgm:pt>
    <dgm:pt modelId="{413CA501-BC70-41D4-A4D4-09D621CD84F8}" type="pres">
      <dgm:prSet presAssocID="{3F7521D4-965F-44BF-84E7-C96A0D9CF42B}" presName="rootText" presStyleLbl="node2" presStyleIdx="2" presStyleCnt="3" custScaleX="10969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E56C05-9A2F-461A-ACB9-CED7423E0E58}" type="pres">
      <dgm:prSet presAssocID="{3F7521D4-965F-44BF-84E7-C96A0D9CF42B}" presName="rootConnector" presStyleLbl="node2" presStyleIdx="2" presStyleCnt="3"/>
      <dgm:spPr/>
      <dgm:t>
        <a:bodyPr/>
        <a:lstStyle/>
        <a:p>
          <a:endParaRPr lang="cs-CZ"/>
        </a:p>
      </dgm:t>
    </dgm:pt>
    <dgm:pt modelId="{95B0DB70-BB3F-41AB-BC11-662824A8D534}" type="pres">
      <dgm:prSet presAssocID="{3F7521D4-965F-44BF-84E7-C96A0D9CF42B}" presName="hierChild4" presStyleCnt="0"/>
      <dgm:spPr/>
    </dgm:pt>
    <dgm:pt modelId="{8A475A0F-707E-485D-BF25-532A91D18A58}" type="pres">
      <dgm:prSet presAssocID="{20F2D3D5-7AD5-4612-8AF3-7B1DB41B384B}" presName="Name35" presStyleLbl="parChTrans1D3" presStyleIdx="2" presStyleCnt="3"/>
      <dgm:spPr/>
      <dgm:t>
        <a:bodyPr/>
        <a:lstStyle/>
        <a:p>
          <a:endParaRPr lang="cs-CZ"/>
        </a:p>
      </dgm:t>
    </dgm:pt>
    <dgm:pt modelId="{73B33D8F-487C-497A-9566-4A308A923134}" type="pres">
      <dgm:prSet presAssocID="{42DE7AAE-9846-413C-9F31-7079E2F19E17}" presName="hierRoot2" presStyleCnt="0">
        <dgm:presLayoutVars>
          <dgm:hierBranch val="r"/>
        </dgm:presLayoutVars>
      </dgm:prSet>
      <dgm:spPr/>
    </dgm:pt>
    <dgm:pt modelId="{110385EB-C97A-4346-90C8-91C09E6C223A}" type="pres">
      <dgm:prSet presAssocID="{42DE7AAE-9846-413C-9F31-7079E2F19E17}" presName="rootComposite" presStyleCnt="0"/>
      <dgm:spPr/>
    </dgm:pt>
    <dgm:pt modelId="{3B397359-782F-40A1-BBF3-AE1C111FF78F}" type="pres">
      <dgm:prSet presAssocID="{42DE7AAE-9846-413C-9F31-7079E2F19E17}" presName="rootText" presStyleLbl="node3" presStyleIdx="2" presStyleCnt="3" custScaleX="112113" custScaleY="19183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89FF015-ACAD-46A9-B251-6B983CDF7E03}" type="pres">
      <dgm:prSet presAssocID="{42DE7AAE-9846-413C-9F31-7079E2F19E17}" presName="rootConnector" presStyleLbl="node3" presStyleIdx="2" presStyleCnt="3"/>
      <dgm:spPr/>
      <dgm:t>
        <a:bodyPr/>
        <a:lstStyle/>
        <a:p>
          <a:endParaRPr lang="cs-CZ"/>
        </a:p>
      </dgm:t>
    </dgm:pt>
    <dgm:pt modelId="{FCF0C4CB-DE0D-4B9F-B168-AFDBA531FD70}" type="pres">
      <dgm:prSet presAssocID="{42DE7AAE-9846-413C-9F31-7079E2F19E17}" presName="hierChild4" presStyleCnt="0"/>
      <dgm:spPr/>
    </dgm:pt>
    <dgm:pt modelId="{717D7A08-3345-4DB1-A4D9-71E055B64E0C}" type="pres">
      <dgm:prSet presAssocID="{42DE7AAE-9846-413C-9F31-7079E2F19E17}" presName="hierChild5" presStyleCnt="0"/>
      <dgm:spPr/>
    </dgm:pt>
    <dgm:pt modelId="{4999525E-8841-4CA5-BD66-319ADC8B1918}" type="pres">
      <dgm:prSet presAssocID="{3F7521D4-965F-44BF-84E7-C96A0D9CF42B}" presName="hierChild5" presStyleCnt="0"/>
      <dgm:spPr/>
    </dgm:pt>
    <dgm:pt modelId="{38311AD8-DAF3-4634-B8B4-5FBFBEDF716E}" type="pres">
      <dgm:prSet presAssocID="{7FF7CC9D-3767-4FC9-A6F3-ED7D9372CEA5}" presName="hierChild3" presStyleCnt="0"/>
      <dgm:spPr/>
    </dgm:pt>
  </dgm:ptLst>
  <dgm:cxnLst>
    <dgm:cxn modelId="{2592C896-D89A-4357-97F3-4672AE5A68F1}" type="presOf" srcId="{B3DB5ECC-6B9D-4428-AD50-DC544F467D77}" destId="{D73E7765-3EBE-4952-A809-C6C382065E16}" srcOrd="0" destOrd="0" presId="urn:microsoft.com/office/officeart/2005/8/layout/orgChart1"/>
    <dgm:cxn modelId="{008D1951-050A-4FFB-8284-86110B65B3FF}" type="presOf" srcId="{74B14543-4914-4634-89D7-B9F61B884114}" destId="{7840C311-F559-4FD1-9B5C-9E264275F235}" srcOrd="0" destOrd="0" presId="urn:microsoft.com/office/officeart/2005/8/layout/orgChart1"/>
    <dgm:cxn modelId="{B0F70E7F-AD9C-43B9-9517-F68C9A9E8430}" srcId="{B3DB5ECC-6B9D-4428-AD50-DC544F467D77}" destId="{DBDFA689-EB12-4685-B917-1C48122F0EF9}" srcOrd="0" destOrd="0" parTransId="{A22C9BD8-D158-46FD-860C-8A9289D844CF}" sibTransId="{CC38F6B0-4303-4F34-9F1C-FF773DA5466F}"/>
    <dgm:cxn modelId="{EC9CFF7E-8AA8-4250-8944-924B8E2FDAA3}" srcId="{3F7521D4-965F-44BF-84E7-C96A0D9CF42B}" destId="{42DE7AAE-9846-413C-9F31-7079E2F19E17}" srcOrd="0" destOrd="0" parTransId="{20F2D3D5-7AD5-4612-8AF3-7B1DB41B384B}" sibTransId="{EAF671E6-5774-4BB0-9B57-1215D761D62E}"/>
    <dgm:cxn modelId="{BBD7E6A1-6FCC-4DB6-B33A-9FAFDBA56AA7}" srcId="{027B90A3-15A9-4803-B8AC-9063395274A2}" destId="{E518EF43-E572-4D9B-AF6C-B99828074368}" srcOrd="0" destOrd="0" parTransId="{F563AA6E-CD9F-45D8-937E-254ABEC68B69}" sibTransId="{68C6C7A3-7121-4BB9-969F-480D55DC8529}"/>
    <dgm:cxn modelId="{2F35FF00-40FE-4550-A2EF-17966726CAF1}" srcId="{7FF7CC9D-3767-4FC9-A6F3-ED7D9372CEA5}" destId="{3F7521D4-965F-44BF-84E7-C96A0D9CF42B}" srcOrd="2" destOrd="0" parTransId="{B1F42E71-5124-422D-8F60-F726E3B47AAF}" sibTransId="{DF54DC8D-67D4-481B-8A33-750C9F160695}"/>
    <dgm:cxn modelId="{FD4170AB-B21E-4CEA-B83C-0DACEFEF9DC1}" type="presOf" srcId="{B3DB5ECC-6B9D-4428-AD50-DC544F467D77}" destId="{6622A18F-E0BE-4FB4-B47F-D33CE4BBFAC3}" srcOrd="1" destOrd="0" presId="urn:microsoft.com/office/officeart/2005/8/layout/orgChart1"/>
    <dgm:cxn modelId="{7030E63B-90FB-4FAE-8DAC-E441D2FB0ABF}" type="presOf" srcId="{027B90A3-15A9-4803-B8AC-9063395274A2}" destId="{8595F815-66C8-426C-AF31-21D6E39DA9BE}" srcOrd="1" destOrd="0" presId="urn:microsoft.com/office/officeart/2005/8/layout/orgChart1"/>
    <dgm:cxn modelId="{0ADEEA94-A434-4986-A47D-CD0FACB50229}" srcId="{F78A55C0-9049-4AFC-9173-BF8C0AFDC0A2}" destId="{7FF7CC9D-3767-4FC9-A6F3-ED7D9372CEA5}" srcOrd="0" destOrd="0" parTransId="{E1B23699-676A-4502-B169-F75A167003AE}" sibTransId="{45D3BC1F-093F-4C9E-B527-0027A5BF6D78}"/>
    <dgm:cxn modelId="{4AA3AEF6-DB6B-457C-BE76-334053EADB1F}" type="presOf" srcId="{DBDFA689-EB12-4685-B917-1C48122F0EF9}" destId="{799D753C-13A6-4E6C-98C9-A72E4DE2FE87}" srcOrd="1" destOrd="0" presId="urn:microsoft.com/office/officeart/2005/8/layout/orgChart1"/>
    <dgm:cxn modelId="{D3E09B65-7C53-4194-B938-2F7A59DEBEAE}" type="presOf" srcId="{9293ABD4-304C-40C1-80E1-42CC7934A82D}" destId="{BBCDD9A0-033A-4659-8226-684D44E32D44}" srcOrd="0" destOrd="0" presId="urn:microsoft.com/office/officeart/2005/8/layout/orgChart1"/>
    <dgm:cxn modelId="{76A94A4E-319A-4534-9872-D115562D8B24}" type="presOf" srcId="{7FF7CC9D-3767-4FC9-A6F3-ED7D9372CEA5}" destId="{5D6F7A8C-A918-4CDA-BF1C-1C309E07E089}" srcOrd="0" destOrd="0" presId="urn:microsoft.com/office/officeart/2005/8/layout/orgChart1"/>
    <dgm:cxn modelId="{0BE04F71-03EB-4ACF-9CD0-6F49A79EDF6B}" type="presOf" srcId="{7FF7CC9D-3767-4FC9-A6F3-ED7D9372CEA5}" destId="{20FFC0F9-0979-48B2-86C4-FD15DD7DB0A9}" srcOrd="1" destOrd="0" presId="urn:microsoft.com/office/officeart/2005/8/layout/orgChart1"/>
    <dgm:cxn modelId="{56E15459-A25A-40B4-A97D-1FEA590A4ACD}" type="presOf" srcId="{027B90A3-15A9-4803-B8AC-9063395274A2}" destId="{9C0B7554-AE01-4507-81AE-E95058E77D25}" srcOrd="0" destOrd="0" presId="urn:microsoft.com/office/officeart/2005/8/layout/orgChart1"/>
    <dgm:cxn modelId="{CA020C53-AB61-4723-AE83-F65FEA085ED0}" type="presOf" srcId="{B1F42E71-5124-422D-8F60-F726E3B47AAF}" destId="{6138BCBF-9FBC-4D37-8127-DF489CE5B355}" srcOrd="0" destOrd="0" presId="urn:microsoft.com/office/officeart/2005/8/layout/orgChart1"/>
    <dgm:cxn modelId="{4389B022-33EE-4C0C-9E65-5036F2936C2F}" type="presOf" srcId="{E518EF43-E572-4D9B-AF6C-B99828074368}" destId="{0E90D85C-AF4B-498D-A393-E2F96ABC35FA}" srcOrd="0" destOrd="0" presId="urn:microsoft.com/office/officeart/2005/8/layout/orgChart1"/>
    <dgm:cxn modelId="{F5B802B0-75AF-44B2-9B93-CFA99CB630CA}" srcId="{7FF7CC9D-3767-4FC9-A6F3-ED7D9372CEA5}" destId="{027B90A3-15A9-4803-B8AC-9063395274A2}" srcOrd="0" destOrd="0" parTransId="{74B14543-4914-4634-89D7-B9F61B884114}" sibTransId="{6F57C010-AA23-4D36-A2C1-351D238D9921}"/>
    <dgm:cxn modelId="{75ECD946-0BAD-4FDD-8B31-9D30BDE2E41F}" type="presOf" srcId="{3F7521D4-965F-44BF-84E7-C96A0D9CF42B}" destId="{413CA501-BC70-41D4-A4D4-09D621CD84F8}" srcOrd="0" destOrd="0" presId="urn:microsoft.com/office/officeart/2005/8/layout/orgChart1"/>
    <dgm:cxn modelId="{5933F5E5-D71B-4555-AFED-4A3AD03ADC14}" srcId="{7FF7CC9D-3767-4FC9-A6F3-ED7D9372CEA5}" destId="{B3DB5ECC-6B9D-4428-AD50-DC544F467D77}" srcOrd="1" destOrd="0" parTransId="{9293ABD4-304C-40C1-80E1-42CC7934A82D}" sibTransId="{89EBFFF2-2510-4D1A-8521-445B9F979926}"/>
    <dgm:cxn modelId="{BFEE4885-C04C-4116-BC9D-EA5E1B079C71}" type="presOf" srcId="{3F7521D4-965F-44BF-84E7-C96A0D9CF42B}" destId="{65E56C05-9A2F-461A-ACB9-CED7423E0E58}" srcOrd="1" destOrd="0" presId="urn:microsoft.com/office/officeart/2005/8/layout/orgChart1"/>
    <dgm:cxn modelId="{9145CA89-3C53-4E1E-AD9F-86FC46BFD388}" type="presOf" srcId="{42DE7AAE-9846-413C-9F31-7079E2F19E17}" destId="{989FF015-ACAD-46A9-B251-6B983CDF7E03}" srcOrd="1" destOrd="0" presId="urn:microsoft.com/office/officeart/2005/8/layout/orgChart1"/>
    <dgm:cxn modelId="{FD775AA5-53D9-4460-BBBB-E8CAEDB30DCD}" type="presOf" srcId="{42DE7AAE-9846-413C-9F31-7079E2F19E17}" destId="{3B397359-782F-40A1-BBF3-AE1C111FF78F}" srcOrd="0" destOrd="0" presId="urn:microsoft.com/office/officeart/2005/8/layout/orgChart1"/>
    <dgm:cxn modelId="{3BCBAEA8-4FA4-421D-B120-47608392DE8A}" type="presOf" srcId="{DBDFA689-EB12-4685-B917-1C48122F0EF9}" destId="{9420B8E2-AC39-421D-B9A7-327EAA84F373}" srcOrd="0" destOrd="0" presId="urn:microsoft.com/office/officeart/2005/8/layout/orgChart1"/>
    <dgm:cxn modelId="{CF11FC37-492F-437D-B3B7-602252CBCAA4}" type="presOf" srcId="{A22C9BD8-D158-46FD-860C-8A9289D844CF}" destId="{8F596E47-F74A-479A-AB15-5EE59CAFF617}" srcOrd="0" destOrd="0" presId="urn:microsoft.com/office/officeart/2005/8/layout/orgChart1"/>
    <dgm:cxn modelId="{E3B28268-FD9C-46D4-BF9F-C137D016FA7D}" type="presOf" srcId="{F563AA6E-CD9F-45D8-937E-254ABEC68B69}" destId="{9B98ACA1-9946-47D8-9868-D6EE5FB56710}" srcOrd="0" destOrd="0" presId="urn:microsoft.com/office/officeart/2005/8/layout/orgChart1"/>
    <dgm:cxn modelId="{166D90F9-13F9-4B1D-BDD5-7A1DC8520C62}" type="presOf" srcId="{F78A55C0-9049-4AFC-9173-BF8C0AFDC0A2}" destId="{19D9CCDC-46E2-4E7D-89B9-5539586E7DEB}" srcOrd="0" destOrd="0" presId="urn:microsoft.com/office/officeart/2005/8/layout/orgChart1"/>
    <dgm:cxn modelId="{0C9141D3-21D8-4421-B07E-84A751548D44}" type="presOf" srcId="{20F2D3D5-7AD5-4612-8AF3-7B1DB41B384B}" destId="{8A475A0F-707E-485D-BF25-532A91D18A58}" srcOrd="0" destOrd="0" presId="urn:microsoft.com/office/officeart/2005/8/layout/orgChart1"/>
    <dgm:cxn modelId="{4C89590E-4E1F-4E11-AA0F-C44C1B81CE8F}" type="presOf" srcId="{E518EF43-E572-4D9B-AF6C-B99828074368}" destId="{4373E349-758E-43AE-92D0-7DE3B1DEC016}" srcOrd="1" destOrd="0" presId="urn:microsoft.com/office/officeart/2005/8/layout/orgChart1"/>
    <dgm:cxn modelId="{C1D6B9C2-EB6C-4E46-AE52-50786E6C218E}" type="presParOf" srcId="{19D9CCDC-46E2-4E7D-89B9-5539586E7DEB}" destId="{0B7CABE3-F3E3-4D3A-97DC-819CCC408B22}" srcOrd="0" destOrd="0" presId="urn:microsoft.com/office/officeart/2005/8/layout/orgChart1"/>
    <dgm:cxn modelId="{0B120603-E5E0-4B08-ADE4-9713DE8CF20A}" type="presParOf" srcId="{0B7CABE3-F3E3-4D3A-97DC-819CCC408B22}" destId="{275122B5-1D90-411B-ACEC-C1D7671DBD10}" srcOrd="0" destOrd="0" presId="urn:microsoft.com/office/officeart/2005/8/layout/orgChart1"/>
    <dgm:cxn modelId="{181A8A5C-545F-4035-B971-1C4A7BA78263}" type="presParOf" srcId="{275122B5-1D90-411B-ACEC-C1D7671DBD10}" destId="{5D6F7A8C-A918-4CDA-BF1C-1C309E07E089}" srcOrd="0" destOrd="0" presId="urn:microsoft.com/office/officeart/2005/8/layout/orgChart1"/>
    <dgm:cxn modelId="{536C7BB5-A3D1-4177-AE01-9719706F6DA5}" type="presParOf" srcId="{275122B5-1D90-411B-ACEC-C1D7671DBD10}" destId="{20FFC0F9-0979-48B2-86C4-FD15DD7DB0A9}" srcOrd="1" destOrd="0" presId="urn:microsoft.com/office/officeart/2005/8/layout/orgChart1"/>
    <dgm:cxn modelId="{8AC18C4A-CDD3-4C15-BEDE-33301D1AB19A}" type="presParOf" srcId="{0B7CABE3-F3E3-4D3A-97DC-819CCC408B22}" destId="{74044861-E411-4E72-A495-2F4B98391310}" srcOrd="1" destOrd="0" presId="urn:microsoft.com/office/officeart/2005/8/layout/orgChart1"/>
    <dgm:cxn modelId="{409EFFBB-7F32-47C7-A3F8-E179ECB0A47F}" type="presParOf" srcId="{74044861-E411-4E72-A495-2F4B98391310}" destId="{7840C311-F559-4FD1-9B5C-9E264275F235}" srcOrd="0" destOrd="0" presId="urn:microsoft.com/office/officeart/2005/8/layout/orgChart1"/>
    <dgm:cxn modelId="{5E7BE62A-2F91-48D4-98BD-93BBF075C82B}" type="presParOf" srcId="{74044861-E411-4E72-A495-2F4B98391310}" destId="{B702B46D-BF7D-41FC-95F4-8A5F8803C7E4}" srcOrd="1" destOrd="0" presId="urn:microsoft.com/office/officeart/2005/8/layout/orgChart1"/>
    <dgm:cxn modelId="{92EA1CF7-2BA8-4B47-ABC8-CCAAD1863EF2}" type="presParOf" srcId="{B702B46D-BF7D-41FC-95F4-8A5F8803C7E4}" destId="{422FEE50-899D-4FF1-9E95-00850001D110}" srcOrd="0" destOrd="0" presId="urn:microsoft.com/office/officeart/2005/8/layout/orgChart1"/>
    <dgm:cxn modelId="{4ACBDAB1-69E4-4208-BF71-06A3064877D3}" type="presParOf" srcId="{422FEE50-899D-4FF1-9E95-00850001D110}" destId="{9C0B7554-AE01-4507-81AE-E95058E77D25}" srcOrd="0" destOrd="0" presId="urn:microsoft.com/office/officeart/2005/8/layout/orgChart1"/>
    <dgm:cxn modelId="{B348FD93-22E2-48CD-AF1A-635358755549}" type="presParOf" srcId="{422FEE50-899D-4FF1-9E95-00850001D110}" destId="{8595F815-66C8-426C-AF31-21D6E39DA9BE}" srcOrd="1" destOrd="0" presId="urn:microsoft.com/office/officeart/2005/8/layout/orgChart1"/>
    <dgm:cxn modelId="{25D41A1F-881E-4C7C-AF99-8FEB86783C58}" type="presParOf" srcId="{B702B46D-BF7D-41FC-95F4-8A5F8803C7E4}" destId="{72FAD6A0-4F4C-4F86-9EE9-F0245CAF9E61}" srcOrd="1" destOrd="0" presId="urn:microsoft.com/office/officeart/2005/8/layout/orgChart1"/>
    <dgm:cxn modelId="{1D99C02A-4114-41B5-A370-B27E79C47DC0}" type="presParOf" srcId="{72FAD6A0-4F4C-4F86-9EE9-F0245CAF9E61}" destId="{9B98ACA1-9946-47D8-9868-D6EE5FB56710}" srcOrd="0" destOrd="0" presId="urn:microsoft.com/office/officeart/2005/8/layout/orgChart1"/>
    <dgm:cxn modelId="{282C6043-4194-4B62-B924-E31F4AD451E2}" type="presParOf" srcId="{72FAD6A0-4F4C-4F86-9EE9-F0245CAF9E61}" destId="{39A719D2-4D0B-4ECF-AAF9-89CAAE402731}" srcOrd="1" destOrd="0" presId="urn:microsoft.com/office/officeart/2005/8/layout/orgChart1"/>
    <dgm:cxn modelId="{0A922BA3-D488-4AC8-B4F3-E83378534A9E}" type="presParOf" srcId="{39A719D2-4D0B-4ECF-AAF9-89CAAE402731}" destId="{AE4EC517-3A8F-487E-9C3F-CB825D719B68}" srcOrd="0" destOrd="0" presId="urn:microsoft.com/office/officeart/2005/8/layout/orgChart1"/>
    <dgm:cxn modelId="{35054D4A-2C9D-433D-A5F0-27848C8C4D78}" type="presParOf" srcId="{AE4EC517-3A8F-487E-9C3F-CB825D719B68}" destId="{0E90D85C-AF4B-498D-A393-E2F96ABC35FA}" srcOrd="0" destOrd="0" presId="urn:microsoft.com/office/officeart/2005/8/layout/orgChart1"/>
    <dgm:cxn modelId="{A49C7BC8-9F03-4922-9D54-74A4158137C2}" type="presParOf" srcId="{AE4EC517-3A8F-487E-9C3F-CB825D719B68}" destId="{4373E349-758E-43AE-92D0-7DE3B1DEC016}" srcOrd="1" destOrd="0" presId="urn:microsoft.com/office/officeart/2005/8/layout/orgChart1"/>
    <dgm:cxn modelId="{19A4C8AF-1447-420B-A93E-AF383D6EE17D}" type="presParOf" srcId="{39A719D2-4D0B-4ECF-AAF9-89CAAE402731}" destId="{61AC2333-5E71-47F3-AF53-1E03EA85A9ED}" srcOrd="1" destOrd="0" presId="urn:microsoft.com/office/officeart/2005/8/layout/orgChart1"/>
    <dgm:cxn modelId="{B8A77124-574B-4948-9893-51FAA2CB985F}" type="presParOf" srcId="{39A719D2-4D0B-4ECF-AAF9-89CAAE402731}" destId="{142D8E58-0C12-4A71-A618-4EE56C1E27F5}" srcOrd="2" destOrd="0" presId="urn:microsoft.com/office/officeart/2005/8/layout/orgChart1"/>
    <dgm:cxn modelId="{5AD6B35D-BBA7-4654-A970-4700AEC46560}" type="presParOf" srcId="{B702B46D-BF7D-41FC-95F4-8A5F8803C7E4}" destId="{ECA4B50D-1F1A-4994-8612-6B3DBDF4A0F5}" srcOrd="2" destOrd="0" presId="urn:microsoft.com/office/officeart/2005/8/layout/orgChart1"/>
    <dgm:cxn modelId="{BE262F43-B268-49CE-916B-25B4F8EDAE80}" type="presParOf" srcId="{74044861-E411-4E72-A495-2F4B98391310}" destId="{BBCDD9A0-033A-4659-8226-684D44E32D44}" srcOrd="2" destOrd="0" presId="urn:microsoft.com/office/officeart/2005/8/layout/orgChart1"/>
    <dgm:cxn modelId="{72788BF9-C5E9-4127-92F5-A48DDD7DF75B}" type="presParOf" srcId="{74044861-E411-4E72-A495-2F4B98391310}" destId="{8F6272F1-2FC2-4F4E-8CF2-1562A7CBC926}" srcOrd="3" destOrd="0" presId="urn:microsoft.com/office/officeart/2005/8/layout/orgChart1"/>
    <dgm:cxn modelId="{28CE6C6A-8F2C-4668-B8A5-B79B522A05C4}" type="presParOf" srcId="{8F6272F1-2FC2-4F4E-8CF2-1562A7CBC926}" destId="{5675C0B9-FC3F-427B-A831-F3789D477A69}" srcOrd="0" destOrd="0" presId="urn:microsoft.com/office/officeart/2005/8/layout/orgChart1"/>
    <dgm:cxn modelId="{6FB4E242-20A9-46D6-9474-69CADC41757F}" type="presParOf" srcId="{5675C0B9-FC3F-427B-A831-F3789D477A69}" destId="{D73E7765-3EBE-4952-A809-C6C382065E16}" srcOrd="0" destOrd="0" presId="urn:microsoft.com/office/officeart/2005/8/layout/orgChart1"/>
    <dgm:cxn modelId="{098F38D1-B611-4E51-8A01-9EAA3B8F7F24}" type="presParOf" srcId="{5675C0B9-FC3F-427B-A831-F3789D477A69}" destId="{6622A18F-E0BE-4FB4-B47F-D33CE4BBFAC3}" srcOrd="1" destOrd="0" presId="urn:microsoft.com/office/officeart/2005/8/layout/orgChart1"/>
    <dgm:cxn modelId="{F8A595B8-09EC-4976-B27F-2DE4D2305638}" type="presParOf" srcId="{8F6272F1-2FC2-4F4E-8CF2-1562A7CBC926}" destId="{EF55CB36-3DA8-47C2-9186-D87CC4293FF2}" srcOrd="1" destOrd="0" presId="urn:microsoft.com/office/officeart/2005/8/layout/orgChart1"/>
    <dgm:cxn modelId="{21DBD65F-0D14-429A-BA86-64D93469188B}" type="presParOf" srcId="{EF55CB36-3DA8-47C2-9186-D87CC4293FF2}" destId="{8F596E47-F74A-479A-AB15-5EE59CAFF617}" srcOrd="0" destOrd="0" presId="urn:microsoft.com/office/officeart/2005/8/layout/orgChart1"/>
    <dgm:cxn modelId="{470F9B35-98BA-459D-AE1C-C9FF5BF2A0E1}" type="presParOf" srcId="{EF55CB36-3DA8-47C2-9186-D87CC4293FF2}" destId="{884611CB-B1A7-48D4-9658-DC5E96229C0F}" srcOrd="1" destOrd="0" presId="urn:microsoft.com/office/officeart/2005/8/layout/orgChart1"/>
    <dgm:cxn modelId="{37EAE104-F2F2-4885-B6F6-710D024962C1}" type="presParOf" srcId="{884611CB-B1A7-48D4-9658-DC5E96229C0F}" destId="{EA8C744C-B591-4C94-B0DC-F52C44A9B07E}" srcOrd="0" destOrd="0" presId="urn:microsoft.com/office/officeart/2005/8/layout/orgChart1"/>
    <dgm:cxn modelId="{D5BBD1AB-5001-4C23-9ED4-1CC661AB9322}" type="presParOf" srcId="{EA8C744C-B591-4C94-B0DC-F52C44A9B07E}" destId="{9420B8E2-AC39-421D-B9A7-327EAA84F373}" srcOrd="0" destOrd="0" presId="urn:microsoft.com/office/officeart/2005/8/layout/orgChart1"/>
    <dgm:cxn modelId="{59C62EE3-AA2F-49A6-B81D-6B2EFB5BE24E}" type="presParOf" srcId="{EA8C744C-B591-4C94-B0DC-F52C44A9B07E}" destId="{799D753C-13A6-4E6C-98C9-A72E4DE2FE87}" srcOrd="1" destOrd="0" presId="urn:microsoft.com/office/officeart/2005/8/layout/orgChart1"/>
    <dgm:cxn modelId="{FD05A3E2-55CD-423B-8DCA-E8B119D3E54A}" type="presParOf" srcId="{884611CB-B1A7-48D4-9658-DC5E96229C0F}" destId="{68BAE7A0-6E66-429B-AFD0-02A09195FA8C}" srcOrd="1" destOrd="0" presId="urn:microsoft.com/office/officeart/2005/8/layout/orgChart1"/>
    <dgm:cxn modelId="{8DD9044D-640F-4F0F-9DC0-75848C444BF6}" type="presParOf" srcId="{884611CB-B1A7-48D4-9658-DC5E96229C0F}" destId="{B3327A96-2A5E-430F-81E3-DB5D0744389E}" srcOrd="2" destOrd="0" presId="urn:microsoft.com/office/officeart/2005/8/layout/orgChart1"/>
    <dgm:cxn modelId="{5B50A849-BC57-46D9-BC04-DFBE8D2BD77E}" type="presParOf" srcId="{8F6272F1-2FC2-4F4E-8CF2-1562A7CBC926}" destId="{9FBBEE5D-FEF2-489B-BA5F-6B86D00907E9}" srcOrd="2" destOrd="0" presId="urn:microsoft.com/office/officeart/2005/8/layout/orgChart1"/>
    <dgm:cxn modelId="{37C2E299-BF04-452A-8D24-8EB8F18777A3}" type="presParOf" srcId="{74044861-E411-4E72-A495-2F4B98391310}" destId="{6138BCBF-9FBC-4D37-8127-DF489CE5B355}" srcOrd="4" destOrd="0" presId="urn:microsoft.com/office/officeart/2005/8/layout/orgChart1"/>
    <dgm:cxn modelId="{A91478AC-AC69-4E7D-87E8-8E5202B516E0}" type="presParOf" srcId="{74044861-E411-4E72-A495-2F4B98391310}" destId="{E01DEFB0-5797-4F6C-8911-D55CBC8FA5B1}" srcOrd="5" destOrd="0" presId="urn:microsoft.com/office/officeart/2005/8/layout/orgChart1"/>
    <dgm:cxn modelId="{1F718863-5995-45A0-9AA6-96E386F111A7}" type="presParOf" srcId="{E01DEFB0-5797-4F6C-8911-D55CBC8FA5B1}" destId="{D30B29BE-C9AA-48D7-BC00-540B5B73A778}" srcOrd="0" destOrd="0" presId="urn:microsoft.com/office/officeart/2005/8/layout/orgChart1"/>
    <dgm:cxn modelId="{BB75A0A6-2964-47F3-B6F8-2E5C83778CFE}" type="presParOf" srcId="{D30B29BE-C9AA-48D7-BC00-540B5B73A778}" destId="{413CA501-BC70-41D4-A4D4-09D621CD84F8}" srcOrd="0" destOrd="0" presId="urn:microsoft.com/office/officeart/2005/8/layout/orgChart1"/>
    <dgm:cxn modelId="{549D83BE-E84C-459B-A634-822AD5442C93}" type="presParOf" srcId="{D30B29BE-C9AA-48D7-BC00-540B5B73A778}" destId="{65E56C05-9A2F-461A-ACB9-CED7423E0E58}" srcOrd="1" destOrd="0" presId="urn:microsoft.com/office/officeart/2005/8/layout/orgChart1"/>
    <dgm:cxn modelId="{9429E14F-1136-4C87-A693-357D36141AF6}" type="presParOf" srcId="{E01DEFB0-5797-4F6C-8911-D55CBC8FA5B1}" destId="{95B0DB70-BB3F-41AB-BC11-662824A8D534}" srcOrd="1" destOrd="0" presId="urn:microsoft.com/office/officeart/2005/8/layout/orgChart1"/>
    <dgm:cxn modelId="{6781D1A8-519B-45B9-B16C-5539E8E28B56}" type="presParOf" srcId="{95B0DB70-BB3F-41AB-BC11-662824A8D534}" destId="{8A475A0F-707E-485D-BF25-532A91D18A58}" srcOrd="0" destOrd="0" presId="urn:microsoft.com/office/officeart/2005/8/layout/orgChart1"/>
    <dgm:cxn modelId="{4C4114FB-12B1-48E2-8331-FCE8B6839528}" type="presParOf" srcId="{95B0DB70-BB3F-41AB-BC11-662824A8D534}" destId="{73B33D8F-487C-497A-9566-4A308A923134}" srcOrd="1" destOrd="0" presId="urn:microsoft.com/office/officeart/2005/8/layout/orgChart1"/>
    <dgm:cxn modelId="{BEFE5E6C-5DD8-4982-87BD-16A071FEAEC6}" type="presParOf" srcId="{73B33D8F-487C-497A-9566-4A308A923134}" destId="{110385EB-C97A-4346-90C8-91C09E6C223A}" srcOrd="0" destOrd="0" presId="urn:microsoft.com/office/officeart/2005/8/layout/orgChart1"/>
    <dgm:cxn modelId="{925F9143-0582-4BCC-B560-D63B5514B297}" type="presParOf" srcId="{110385EB-C97A-4346-90C8-91C09E6C223A}" destId="{3B397359-782F-40A1-BBF3-AE1C111FF78F}" srcOrd="0" destOrd="0" presId="urn:microsoft.com/office/officeart/2005/8/layout/orgChart1"/>
    <dgm:cxn modelId="{327EA82D-7F47-451B-B987-C8B462D5A3E7}" type="presParOf" srcId="{110385EB-C97A-4346-90C8-91C09E6C223A}" destId="{989FF015-ACAD-46A9-B251-6B983CDF7E03}" srcOrd="1" destOrd="0" presId="urn:microsoft.com/office/officeart/2005/8/layout/orgChart1"/>
    <dgm:cxn modelId="{0C22965C-B097-4C7E-A4A3-AC0241FFD9D4}" type="presParOf" srcId="{73B33D8F-487C-497A-9566-4A308A923134}" destId="{FCF0C4CB-DE0D-4B9F-B168-AFDBA531FD70}" srcOrd="1" destOrd="0" presId="urn:microsoft.com/office/officeart/2005/8/layout/orgChart1"/>
    <dgm:cxn modelId="{0B5BB8A1-A894-4BD5-91D7-7E52A9DD0F43}" type="presParOf" srcId="{73B33D8F-487C-497A-9566-4A308A923134}" destId="{717D7A08-3345-4DB1-A4D9-71E055B64E0C}" srcOrd="2" destOrd="0" presId="urn:microsoft.com/office/officeart/2005/8/layout/orgChart1"/>
    <dgm:cxn modelId="{CB27A121-1B54-43CC-95C2-CC594FE3783F}" type="presParOf" srcId="{E01DEFB0-5797-4F6C-8911-D55CBC8FA5B1}" destId="{4999525E-8841-4CA5-BD66-319ADC8B1918}" srcOrd="2" destOrd="0" presId="urn:microsoft.com/office/officeart/2005/8/layout/orgChart1"/>
    <dgm:cxn modelId="{A37AF520-5565-4F90-A59A-8701B5BAAAB7}" type="presParOf" srcId="{0B7CABE3-F3E3-4D3A-97DC-819CCC408B22}" destId="{38311AD8-DAF3-4634-B8B4-5FBFBEDF71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75A0F-707E-485D-BF25-532A91D18A58}">
      <dsp:nvSpPr>
        <dsp:cNvPr id="0" name=""/>
        <dsp:cNvSpPr/>
      </dsp:nvSpPr>
      <dsp:spPr>
        <a:xfrm>
          <a:off x="6559107" y="2799838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8BCBF-9FBC-4D37-8127-DF489CE5B355}">
      <dsp:nvSpPr>
        <dsp:cNvPr id="0" name=""/>
        <dsp:cNvSpPr/>
      </dsp:nvSpPr>
      <dsp:spPr>
        <a:xfrm>
          <a:off x="3824154" y="1455502"/>
          <a:ext cx="2780673" cy="39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810"/>
              </a:lnTo>
              <a:lnTo>
                <a:pt x="2780673" y="198810"/>
              </a:lnTo>
              <a:lnTo>
                <a:pt x="2780673" y="39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96E47-F74A-479A-AB15-5EE59CAFF617}">
      <dsp:nvSpPr>
        <dsp:cNvPr id="0" name=""/>
        <dsp:cNvSpPr/>
      </dsp:nvSpPr>
      <dsp:spPr>
        <a:xfrm>
          <a:off x="3869073" y="2799838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DD9A0-033A-4659-8226-684D44E32D44}">
      <dsp:nvSpPr>
        <dsp:cNvPr id="0" name=""/>
        <dsp:cNvSpPr/>
      </dsp:nvSpPr>
      <dsp:spPr>
        <a:xfrm>
          <a:off x="3778434" y="1455502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810"/>
              </a:lnTo>
              <a:lnTo>
                <a:pt x="136358" y="198810"/>
              </a:lnTo>
              <a:lnTo>
                <a:pt x="136358" y="39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98ACA1-9946-47D8-9868-D6EE5FB56710}">
      <dsp:nvSpPr>
        <dsp:cNvPr id="0" name=""/>
        <dsp:cNvSpPr/>
      </dsp:nvSpPr>
      <dsp:spPr>
        <a:xfrm>
          <a:off x="1098851" y="2799838"/>
          <a:ext cx="91440" cy="3976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6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0C311-F559-4FD1-9B5C-9E264275F235}">
      <dsp:nvSpPr>
        <dsp:cNvPr id="0" name=""/>
        <dsp:cNvSpPr/>
      </dsp:nvSpPr>
      <dsp:spPr>
        <a:xfrm>
          <a:off x="1144571" y="1455502"/>
          <a:ext cx="2679582" cy="397620"/>
        </a:xfrm>
        <a:custGeom>
          <a:avLst/>
          <a:gdLst/>
          <a:ahLst/>
          <a:cxnLst/>
          <a:rect l="0" t="0" r="0" b="0"/>
          <a:pathLst>
            <a:path>
              <a:moveTo>
                <a:pt x="2679582" y="0"/>
              </a:moveTo>
              <a:lnTo>
                <a:pt x="2679582" y="198810"/>
              </a:lnTo>
              <a:lnTo>
                <a:pt x="0" y="198810"/>
              </a:lnTo>
              <a:lnTo>
                <a:pt x="0" y="3976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F7A8C-A918-4CDA-BF1C-1C309E07E089}">
      <dsp:nvSpPr>
        <dsp:cNvPr id="0" name=""/>
        <dsp:cNvSpPr/>
      </dsp:nvSpPr>
      <dsp:spPr>
        <a:xfrm>
          <a:off x="1485275" y="283724"/>
          <a:ext cx="4677758" cy="11717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Základná výskumná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3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otázka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5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485275" y="283724"/>
        <a:ext cx="4677758" cy="1171777"/>
      </dsp:txXfrm>
    </dsp:sp>
    <dsp:sp modelId="{9C0B7554-AE01-4507-81AE-E95058E77D25}">
      <dsp:nvSpPr>
        <dsp:cNvPr id="0" name=""/>
        <dsp:cNvSpPr/>
      </dsp:nvSpPr>
      <dsp:spPr>
        <a:xfrm>
          <a:off x="4944" y="1853123"/>
          <a:ext cx="2279254" cy="946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Prípadová štúdia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(case study)</a:t>
          </a:r>
        </a:p>
      </dsp:txBody>
      <dsp:txXfrm>
        <a:off x="4944" y="1853123"/>
        <a:ext cx="2279254" cy="946715"/>
      </dsp:txXfrm>
    </dsp:sp>
    <dsp:sp modelId="{0E90D85C-AF4B-498D-A393-E2F96ABC35FA}">
      <dsp:nvSpPr>
        <dsp:cNvPr id="0" name=""/>
        <dsp:cNvSpPr/>
      </dsp:nvSpPr>
      <dsp:spPr>
        <a:xfrm>
          <a:off x="2994" y="3197458"/>
          <a:ext cx="2283155" cy="1852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0" i="1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994" y="3197458"/>
        <a:ext cx="2283155" cy="1852816"/>
      </dsp:txXfrm>
    </dsp:sp>
    <dsp:sp modelId="{D73E7765-3EBE-4952-A809-C6C382065E16}">
      <dsp:nvSpPr>
        <dsp:cNvPr id="0" name=""/>
        <dsp:cNvSpPr/>
      </dsp:nvSpPr>
      <dsp:spPr>
        <a:xfrm>
          <a:off x="2765850" y="1853123"/>
          <a:ext cx="2297886" cy="946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Výberový prieskum/šetření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(sample survey)</a:t>
          </a:r>
        </a:p>
      </dsp:txBody>
      <dsp:txXfrm>
        <a:off x="2765850" y="1853123"/>
        <a:ext cx="2297886" cy="946715"/>
      </dsp:txXfrm>
    </dsp:sp>
    <dsp:sp modelId="{9420B8E2-AC39-421D-B9A7-327EAA84F373}">
      <dsp:nvSpPr>
        <dsp:cNvPr id="0" name=""/>
        <dsp:cNvSpPr/>
      </dsp:nvSpPr>
      <dsp:spPr>
        <a:xfrm>
          <a:off x="2683769" y="3197458"/>
          <a:ext cx="2462046" cy="1810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</a:t>
          </a:r>
          <a:endParaRPr kumimoji="0" lang="cs-CZ" sz="1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683769" y="3197458"/>
        <a:ext cx="2462046" cy="1810668"/>
      </dsp:txXfrm>
    </dsp:sp>
    <dsp:sp modelId="{413CA501-BC70-41D4-A4D4-09D621CD84F8}">
      <dsp:nvSpPr>
        <dsp:cNvPr id="0" name=""/>
        <dsp:cNvSpPr/>
      </dsp:nvSpPr>
      <dsp:spPr>
        <a:xfrm>
          <a:off x="5566290" y="1853123"/>
          <a:ext cx="2077074" cy="946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Experiment</a:t>
          </a:r>
        </a:p>
      </dsp:txBody>
      <dsp:txXfrm>
        <a:off x="5566290" y="1853123"/>
        <a:ext cx="2077074" cy="946715"/>
      </dsp:txXfrm>
    </dsp:sp>
    <dsp:sp modelId="{3B397359-782F-40A1-BBF3-AE1C111FF78F}">
      <dsp:nvSpPr>
        <dsp:cNvPr id="0" name=""/>
        <dsp:cNvSpPr/>
      </dsp:nvSpPr>
      <dsp:spPr>
        <a:xfrm>
          <a:off x="5543437" y="3197458"/>
          <a:ext cx="2122781" cy="1816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Dotazník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Štruktúrovaný rozhovor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Štruktúrované pozorovanie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1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Obsahová analýza </a:t>
          </a:r>
          <a:endParaRPr kumimoji="0" lang="cs-CZ" sz="1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5543437" y="3197458"/>
        <a:ext cx="2122781" cy="1816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F864A4-280C-444A-A0D1-9B7A227F4FA7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5C3490AE-4020-4ECC-8C02-61328C467B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F7021-85EB-4EC1-8638-47AD74008B7D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7597AF-D374-4B3C-9A81-C070333F23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040A9-109C-4E7D-A2BC-1696561505FD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DC5C8-F669-4979-A230-6C37E3E38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58C9B-4EFC-43ED-949D-823047578167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26D34-8144-4AC3-996B-1B579BC503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F4668-76DD-4B5D-8B09-AF0327A464BC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9B81-BD7B-4E5B-AAB7-24F53CB9E7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258D2D-9475-4A76-BB1C-7F4C6E9587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58BE5-0ABF-4B63-8433-8A1873E70496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C870-01E5-4868-B15C-F644DA52C2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60A6-F554-4423-B201-B0C238196584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BDDC8E-6220-4799-8B23-8353A4D9FA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AAFA7-5CC2-4717-A233-8787FEBBDB1A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30FB3-5552-4C4C-9E30-7BBE4A9CB3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CECEA-99B3-4713-8FB8-7AE40DEE3342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3D3CA-B54D-4F01-B039-D79030BF1C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3A56E-B603-49EC-BDB2-0569048EE6F9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49566-7E33-43B2-855D-2CFC79AB95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839E8-CF60-4FD0-914B-64A6161C8FAF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99F93-0472-4407-9475-6EDEAB2DBE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7847B-9568-49AE-83AD-BEC008846656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A6AFC4-F429-484E-8D8F-340CEDF72A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1A6AA-6C91-4C4C-85FC-FB0C9511C934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2D5D64-EF77-46F8-B6CC-997D3F5943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k-SK" smtClean="0"/>
              <a:t>Click to edit Master text styles</a:t>
            </a:r>
          </a:p>
          <a:p>
            <a:pPr lvl="1"/>
            <a:r>
              <a:rPr lang="en-US" altLang="sk-SK" smtClean="0"/>
              <a:t>Second level</a:t>
            </a:r>
          </a:p>
          <a:p>
            <a:pPr lvl="2"/>
            <a:r>
              <a:rPr lang="en-US" altLang="sk-SK" smtClean="0"/>
              <a:t>Third level</a:t>
            </a:r>
          </a:p>
          <a:p>
            <a:pPr lvl="3"/>
            <a:r>
              <a:rPr lang="en-US" altLang="sk-SK" smtClean="0"/>
              <a:t>Fourth level</a:t>
            </a:r>
          </a:p>
          <a:p>
            <a:pPr lvl="4"/>
            <a:r>
              <a:rPr lang="en-US" altLang="sk-SK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1D1EA34-A778-4218-9C29-EF4C62515AF5}" type="datetimeFigureOut">
              <a:rPr lang="cs-CZ"/>
              <a:pPr>
                <a:defRPr/>
              </a:pPr>
              <a:t>25.04.2019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 smtClean="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BD7F9F84-C64A-423D-B17F-09BBDF2C5C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6" r:id="rId2"/>
    <p:sldLayoutId id="2147484045" r:id="rId3"/>
    <p:sldLayoutId id="2147484037" r:id="rId4"/>
    <p:sldLayoutId id="2147484038" r:id="rId5"/>
    <p:sldLayoutId id="2147484039" r:id="rId6"/>
    <p:sldLayoutId id="2147484040" r:id="rId7"/>
    <p:sldLayoutId id="2147484046" r:id="rId8"/>
    <p:sldLayoutId id="2147484047" r:id="rId9"/>
    <p:sldLayoutId id="2147484041" r:id="rId10"/>
    <p:sldLayoutId id="2147484042" r:id="rId11"/>
    <p:sldLayoutId id="2147484043" r:id="rId12"/>
    <p:sldLayoutId id="214748404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838200" y="3429000"/>
            <a:ext cx="7696200" cy="1752600"/>
          </a:xfrm>
        </p:spPr>
        <p:txBody>
          <a:bodyPr/>
          <a:lstStyle/>
          <a:p>
            <a:pPr eaLnBrk="1" hangingPunct="1"/>
            <a:r>
              <a:rPr lang="cs-CZ" altLang="sk-SK" dirty="0" smtClean="0">
                <a:solidFill>
                  <a:srgbClr val="696464"/>
                </a:solidFill>
              </a:rPr>
              <a:t>ZUR 559 Kvantitativní metody výzkumu médií</a:t>
            </a:r>
          </a:p>
          <a:p>
            <a:pPr eaLnBrk="1" hangingPunct="1"/>
            <a:endParaRPr lang="cs-CZ" altLang="sk-SK" dirty="0" smtClean="0">
              <a:solidFill>
                <a:srgbClr val="696464"/>
              </a:solidFill>
            </a:endParaRPr>
          </a:p>
          <a:p>
            <a:pPr eaLnBrk="1" hangingPunct="1"/>
            <a:endParaRPr lang="cs-CZ" altLang="sk-SK" dirty="0" smtClean="0"/>
          </a:p>
        </p:txBody>
      </p:sp>
      <p:sp>
        <p:nvSpPr>
          <p:cNvPr id="7171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9144000" cy="2076450"/>
          </a:xfrm>
        </p:spPr>
        <p:txBody>
          <a:bodyPr/>
          <a:lstStyle/>
          <a:p>
            <a:pPr eaLnBrk="1" hangingPunct="1"/>
            <a:r>
              <a:rPr lang="cs-CZ" altLang="sk-SK" sz="5400" b="1" i="1" dirty="0" err="1" smtClean="0"/>
              <a:t>Prednáška</a:t>
            </a:r>
            <a:r>
              <a:rPr lang="cs-CZ" altLang="sk-SK" sz="5400" b="1" i="1" dirty="0" smtClean="0"/>
              <a:t> </a:t>
            </a:r>
            <a:r>
              <a:rPr lang="en-GB" altLang="sk-SK" sz="5400" b="1" i="1" dirty="0" smtClean="0"/>
              <a:t>6</a:t>
            </a:r>
            <a:r>
              <a:rPr lang="cs-CZ" altLang="sk-SK" sz="5400" b="1" i="1" dirty="0" smtClean="0"/>
              <a:t>: Survey </a:t>
            </a:r>
            <a:r>
              <a:rPr lang="cs-CZ" altLang="sk-SK" dirty="0" smtClean="0"/>
              <a:t/>
            </a:r>
            <a:br>
              <a:rPr lang="cs-CZ" altLang="sk-SK" dirty="0" smtClean="0"/>
            </a:br>
            <a:endParaRPr lang="cs-CZ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1143000"/>
          </a:xfrm>
        </p:spPr>
        <p:txBody>
          <a:bodyPr/>
          <a:lstStyle/>
          <a:p>
            <a:r>
              <a:rPr lang="cs-CZ" altLang="sk-SK" smtClean="0"/>
              <a:t>Typy otázok </a:t>
            </a:r>
            <a:br>
              <a:rPr lang="cs-CZ" altLang="sk-SK" smtClean="0"/>
            </a:br>
            <a:r>
              <a:rPr lang="cs-CZ" altLang="sk-SK" smtClean="0"/>
              <a:t>(podľa formátu odpovedí)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sk-SK" sz="2800" u="sng" dirty="0" smtClean="0"/>
              <a:t>uzavreté</a:t>
            </a:r>
            <a:endParaRPr lang="sk-SK" altLang="sk-SK" sz="2800" dirty="0" smtClean="0"/>
          </a:p>
          <a:p>
            <a:pPr lvl="1">
              <a:lnSpc>
                <a:spcPct val="90000"/>
              </a:lnSpc>
            </a:pPr>
            <a:r>
              <a:rPr lang="sk-SK" altLang="sk-SK" sz="2800" dirty="0" smtClean="0"/>
              <a:t>urýchľujú odpovedanie</a:t>
            </a:r>
          </a:p>
          <a:p>
            <a:pPr lvl="1">
              <a:lnSpc>
                <a:spcPct val="90000"/>
              </a:lnSpc>
            </a:pPr>
            <a:r>
              <a:rPr lang="sk-SK" altLang="sk-SK" sz="2800" dirty="0" smtClean="0"/>
              <a:t>ľahšie sa kódujú</a:t>
            </a:r>
          </a:p>
          <a:p>
            <a:pPr lvl="1">
              <a:lnSpc>
                <a:spcPct val="90000"/>
              </a:lnSpc>
            </a:pPr>
            <a:r>
              <a:rPr lang="sk-SK" altLang="sk-SK" sz="2800" dirty="0" smtClean="0"/>
              <a:t>nediskriminujú menej zhovorčivých ľudí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endParaRPr lang="sk-SK" altLang="sk-SK" sz="2800" dirty="0" smtClean="0"/>
          </a:p>
          <a:p>
            <a:pPr>
              <a:lnSpc>
                <a:spcPct val="90000"/>
              </a:lnSpc>
            </a:pPr>
            <a:r>
              <a:rPr lang="sk-SK" altLang="sk-SK" sz="2800" u="sng" dirty="0" err="1" smtClean="0"/>
              <a:t>poootvorené</a:t>
            </a:r>
            <a:r>
              <a:rPr lang="sk-SK" altLang="sk-SK" sz="2800" u="sng" dirty="0" smtClean="0"/>
              <a:t>/polouzavreté</a:t>
            </a:r>
            <a:r>
              <a:rPr lang="sk-SK" altLang="sk-SK" sz="2800" dirty="0" smtClean="0"/>
              <a:t>: vopred definované varianty odpovedí + možnosť odpovedať voľne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sk-SK" altLang="sk-SK" sz="2800" dirty="0" smtClean="0"/>
          </a:p>
          <a:p>
            <a:pPr>
              <a:lnSpc>
                <a:spcPct val="90000"/>
              </a:lnSpc>
            </a:pPr>
            <a:r>
              <a:rPr lang="sk-SK" altLang="sk-SK" sz="2800" u="sng" dirty="0" smtClean="0"/>
              <a:t>otvorené</a:t>
            </a:r>
            <a:r>
              <a:rPr lang="sk-SK" altLang="sk-SK" sz="2800" dirty="0" smtClean="0"/>
              <a:t>: vyvolávajúce voľné odpovede</a:t>
            </a:r>
            <a:endParaRPr lang="cs-CZ" altLang="sk-SK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cs-CZ" altLang="sk-SK" smtClean="0"/>
              <a:t>Uzavreté otázky: typy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41425"/>
            <a:ext cx="8229600" cy="4930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sk-SK" sz="2800" b="1" dirty="0" smtClean="0"/>
              <a:t>dichotomické</a:t>
            </a:r>
            <a:r>
              <a:rPr lang="sk-SK" altLang="sk-SK" sz="2800" dirty="0" smtClean="0"/>
              <a:t>: </a:t>
            </a:r>
          </a:p>
          <a:p>
            <a:pPr lvl="1">
              <a:lnSpc>
                <a:spcPct val="80000"/>
              </a:lnSpc>
            </a:pPr>
            <a:r>
              <a:rPr lang="sk-SK" altLang="sk-SK" sz="2800" i="1" dirty="0" smtClean="0"/>
              <a:t>pravé</a:t>
            </a:r>
            <a:r>
              <a:rPr lang="sk-SK" altLang="sk-SK" sz="2800" dirty="0" smtClean="0"/>
              <a:t> (vzájomne sa vylučujú)</a:t>
            </a:r>
          </a:p>
          <a:p>
            <a:pPr lvl="1">
              <a:lnSpc>
                <a:spcPct val="80000"/>
              </a:lnSpc>
            </a:pPr>
            <a:r>
              <a:rPr lang="sk-SK" altLang="sk-SK" sz="2800" i="1" dirty="0" smtClean="0"/>
              <a:t>nepravé</a:t>
            </a:r>
            <a:r>
              <a:rPr lang="sk-SK" altLang="sk-SK" sz="2800" dirty="0" smtClean="0"/>
              <a:t> (viac možností na kontinuálnej škále s krajnými polohami)</a:t>
            </a:r>
          </a:p>
          <a:p>
            <a:pPr>
              <a:lnSpc>
                <a:spcPct val="80000"/>
              </a:lnSpc>
            </a:pPr>
            <a:r>
              <a:rPr lang="sk-SK" altLang="sk-SK" sz="2800" b="1" dirty="0" err="1" smtClean="0"/>
              <a:t>polytomické</a:t>
            </a:r>
            <a:endParaRPr lang="sk-SK" altLang="sk-SK" sz="2800" dirty="0" smtClean="0"/>
          </a:p>
          <a:p>
            <a:pPr>
              <a:lnSpc>
                <a:spcPct val="80000"/>
              </a:lnSpc>
            </a:pPr>
            <a:r>
              <a:rPr lang="sk-SK" altLang="sk-SK" sz="2800" b="1" dirty="0" smtClean="0"/>
              <a:t>batériové</a:t>
            </a:r>
            <a:r>
              <a:rPr lang="sk-SK" altLang="sk-SK" sz="2800" dirty="0" smtClean="0"/>
              <a:t>: vzťahujú sa k jednému konceptu</a:t>
            </a:r>
          </a:p>
          <a:p>
            <a:pPr lvl="2">
              <a:lnSpc>
                <a:spcPct val="80000"/>
              </a:lnSpc>
            </a:pPr>
            <a:r>
              <a:rPr lang="sk-SK" altLang="sk-SK" sz="2400" dirty="0" smtClean="0"/>
              <a:t>Uveďte, prosím, či máte vo Vašej domácnosti:</a:t>
            </a:r>
          </a:p>
          <a:p>
            <a:pPr marL="1211263" lvl="3" indent="-342900">
              <a:lnSpc>
                <a:spcPct val="80000"/>
              </a:lnSpc>
              <a:buFont typeface="Franklin Gothic Book" pitchFamily="34" charset="0"/>
              <a:buAutoNum type="arabicPeriod"/>
            </a:pPr>
            <a:r>
              <a:rPr lang="sk-SK" altLang="sk-SK" dirty="0" smtClean="0"/>
              <a:t>televízny prijímač  ÁNO – NIE</a:t>
            </a:r>
          </a:p>
          <a:p>
            <a:pPr marL="1211263" lvl="3" indent="-342900">
              <a:lnSpc>
                <a:spcPct val="80000"/>
              </a:lnSpc>
              <a:buFont typeface="Franklin Gothic Book" pitchFamily="34" charset="0"/>
              <a:buAutoNum type="arabicPeriod"/>
            </a:pPr>
            <a:r>
              <a:rPr lang="sk-SK" altLang="sk-SK" dirty="0" smtClean="0"/>
              <a:t>satelitný prijímač ÁNO – NIE</a:t>
            </a:r>
          </a:p>
          <a:p>
            <a:pPr marL="1211263" lvl="3" indent="-342900">
              <a:lnSpc>
                <a:spcPct val="80000"/>
              </a:lnSpc>
              <a:buFont typeface="Franklin Gothic Book" pitchFamily="34" charset="0"/>
              <a:buAutoNum type="arabicPeriod"/>
            </a:pPr>
            <a:r>
              <a:rPr lang="sk-SK" altLang="sk-SK" dirty="0" smtClean="0"/>
              <a:t>rozhlasový prijímač ÁNO – NIE</a:t>
            </a:r>
          </a:p>
          <a:p>
            <a:pPr marL="1211263" lvl="3" indent="-342900">
              <a:lnSpc>
                <a:spcPct val="80000"/>
              </a:lnSpc>
              <a:buFont typeface="Franklin Gothic Book" pitchFamily="34" charset="0"/>
              <a:buAutoNum type="arabicPeriod"/>
            </a:pPr>
            <a:r>
              <a:rPr lang="sk-SK" altLang="sk-SK" dirty="0" smtClean="0"/>
              <a:t>videorekordér ÁNO – NIE</a:t>
            </a:r>
          </a:p>
          <a:p>
            <a:pPr marL="1211263" lvl="3" indent="-342900">
              <a:lnSpc>
                <a:spcPct val="80000"/>
              </a:lnSpc>
              <a:buFont typeface="Franklin Gothic Book" pitchFamily="34" charset="0"/>
              <a:buAutoNum type="arabicPeriod"/>
            </a:pPr>
            <a:r>
              <a:rPr lang="sk-SK" altLang="sk-SK" dirty="0" smtClean="0"/>
              <a:t>DVD prehrávač ÁNO – NIE</a:t>
            </a:r>
          </a:p>
          <a:p>
            <a:pPr marL="1211263" lvl="3" indent="-342900">
              <a:lnSpc>
                <a:spcPct val="80000"/>
              </a:lnSpc>
              <a:buFont typeface="Franklin Gothic Book" pitchFamily="34" charset="0"/>
              <a:buAutoNum type="arabicPeriod"/>
            </a:pPr>
            <a:r>
              <a:rPr lang="sk-SK" altLang="sk-SK" dirty="0" smtClean="0"/>
              <a:t>osobný počítač / notebook ÁNO – NIE </a:t>
            </a:r>
          </a:p>
          <a:p>
            <a:pPr marL="1211263" lvl="3" indent="-342900">
              <a:lnSpc>
                <a:spcPct val="80000"/>
              </a:lnSpc>
              <a:buFont typeface="Franklin Gothic Book" pitchFamily="34" charset="0"/>
              <a:buAutoNum type="arabicPeriod"/>
            </a:pPr>
            <a:r>
              <a:rPr lang="sk-SK" altLang="sk-SK" dirty="0" smtClean="0"/>
              <a:t>internetové pripojenie ÁNO– NIE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sk-SK" altLang="sk-SK" sz="3200" smtClean="0"/>
              <a:t>rozhodovanie pri uzavretých otázkach: </a:t>
            </a:r>
          </a:p>
          <a:p>
            <a:pPr lvl="1"/>
            <a:r>
              <a:rPr lang="sk-SK" altLang="sk-SK" sz="2800" smtClean="0"/>
              <a:t> technika nútenej voľby vs. otázky s možnosťou „úniku“ </a:t>
            </a:r>
          </a:p>
          <a:p>
            <a:pPr lvl="1"/>
            <a:r>
              <a:rPr lang="sk-SK" altLang="sk-SK" sz="2800" smtClean="0"/>
              <a:t> zaradenie/nezaradenie neutrálnej kategórie („ani-ani“)</a:t>
            </a:r>
            <a:endParaRPr lang="sk-SK" altLang="sk-SK" smtClean="0"/>
          </a:p>
          <a:p>
            <a:pPr lvl="1"/>
            <a:r>
              <a:rPr lang="sk-SK" altLang="sk-SK" sz="2800" smtClean="0"/>
              <a:t>počet variant odpovedí; počet položiek škály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cs-CZ" altLang="sk-SK" smtClean="0"/>
              <a:t>Uzavreté otázky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96962"/>
          </a:xfrm>
        </p:spPr>
        <p:txBody>
          <a:bodyPr/>
          <a:lstStyle/>
          <a:p>
            <a:r>
              <a:rPr lang="cs-CZ" altLang="sk-SK" smtClean="0"/>
              <a:t>Uzavreté otázky: formát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5105400"/>
          </a:xfrm>
        </p:spPr>
        <p:txBody>
          <a:bodyPr/>
          <a:lstStyle/>
          <a:p>
            <a:r>
              <a:rPr lang="sk-SK" altLang="sk-SK" sz="2800" dirty="0"/>
              <a:t>š</a:t>
            </a:r>
            <a:r>
              <a:rPr lang="sk-SK" altLang="sk-SK" sz="2800" dirty="0" smtClean="0"/>
              <a:t>kála </a:t>
            </a:r>
            <a:r>
              <a:rPr lang="sk-SK" altLang="sk-SK" sz="2800" dirty="0" err="1" smtClean="0"/>
              <a:t>Likertovho</a:t>
            </a:r>
            <a:r>
              <a:rPr lang="sk-SK" altLang="sk-SK" sz="2800" dirty="0" smtClean="0"/>
              <a:t> typu: ako silno respondent súhlasí/nesúhlasí s určitým výrokom</a:t>
            </a:r>
          </a:p>
          <a:p>
            <a:r>
              <a:rPr lang="sk-SK" altLang="sk-SK" sz="2800" dirty="0" smtClean="0"/>
              <a:t>sémantický diferenciál: 2 extrémy, medzi tým kontinuum </a:t>
            </a:r>
            <a:endParaRPr lang="sk-SK" altLang="sk-SK" sz="2800" dirty="0" smtClean="0">
              <a:latin typeface="Arial" charset="0"/>
            </a:endParaRPr>
          </a:p>
          <a:p>
            <a:r>
              <a:rPr lang="sk-SK" altLang="sk-SK" sz="2800" dirty="0" err="1" smtClean="0"/>
              <a:t>zatrhávací</a:t>
            </a:r>
            <a:r>
              <a:rPr lang="sk-SK" altLang="sk-SK" sz="2800" dirty="0" smtClean="0"/>
              <a:t> zoznam</a:t>
            </a:r>
          </a:p>
          <a:p>
            <a:r>
              <a:rPr lang="sk-SK" altLang="sk-SK" sz="2800" dirty="0" smtClean="0"/>
              <a:t>zoraďovanie</a:t>
            </a:r>
            <a:endParaRPr lang="sk-SK" altLang="sk-SK" sz="2800" dirty="0" smtClean="0">
              <a:latin typeface="Arial" charset="0"/>
            </a:endParaRPr>
          </a:p>
          <a:p>
            <a:r>
              <a:rPr lang="sk-SK" altLang="sk-SK" sz="2800" dirty="0" smtClean="0"/>
              <a:t>vybratie postoja, ktorý je respondentovi najbližší: na rozdiel od typu súhlasím/nesúhlasím tu nedochádza k tvorbe setov odpovedí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smtClean="0"/>
              <a:t>Ako sa pýtať na citlivú oblasť?</a:t>
            </a:r>
            <a:endParaRPr lang="cs-CZ" altLang="sk-SK" dirty="0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05800" cy="4343400"/>
          </a:xfrm>
        </p:spPr>
        <p:txBody>
          <a:bodyPr/>
          <a:lstStyle/>
          <a:p>
            <a:pPr>
              <a:buFont typeface="Franklin Gothic Book" pitchFamily="34" charset="0"/>
              <a:buAutoNum type="arabicPeriod"/>
            </a:pPr>
            <a:r>
              <a:rPr lang="sk-SK" altLang="sk-SK" dirty="0" smtClean="0"/>
              <a:t>použiť vhodné </a:t>
            </a:r>
            <a:r>
              <a:rPr lang="sk-SK" altLang="sk-SK" dirty="0" err="1" smtClean="0"/>
              <a:t>eufemizmy</a:t>
            </a:r>
            <a:r>
              <a:rPr lang="sk-SK" altLang="sk-SK" dirty="0" smtClean="0"/>
              <a:t> </a:t>
            </a:r>
            <a:endParaRPr lang="sk-SK" altLang="sk-SK" dirty="0" smtClean="0">
              <a:latin typeface="Arial" charset="0"/>
            </a:endParaRPr>
          </a:p>
          <a:p>
            <a:pPr>
              <a:buFont typeface="Franklin Gothic Book" pitchFamily="34" charset="0"/>
              <a:buAutoNum type="arabicPeriod"/>
            </a:pPr>
            <a:r>
              <a:rPr lang="sk-SK" altLang="sk-SK" dirty="0" smtClean="0"/>
              <a:t>prístup, že ide o bežnú vec </a:t>
            </a:r>
          </a:p>
          <a:p>
            <a:pPr>
              <a:buFont typeface="Franklin Gothic Book" pitchFamily="34" charset="0"/>
              <a:buAutoNum type="arabicPeriod"/>
            </a:pPr>
            <a:r>
              <a:rPr lang="sk-SK" altLang="sk-SK" dirty="0" smtClean="0"/>
              <a:t>systém kartičiek – oznámenie čísla kartičky, kde je napísaná odpoveď</a:t>
            </a:r>
          </a:p>
          <a:p>
            <a:pPr>
              <a:buFont typeface="Franklin Gothic Book" pitchFamily="34" charset="0"/>
              <a:buAutoNum type="arabicPeriod"/>
            </a:pPr>
            <a:r>
              <a:rPr lang="sk-SK" altLang="sk-SK" dirty="0" smtClean="0"/>
              <a:t>prístup, že to robia všetci</a:t>
            </a:r>
          </a:p>
          <a:p>
            <a:pPr>
              <a:buFont typeface="Franklin Gothic Book" pitchFamily="34" charset="0"/>
              <a:buAutoNum type="arabicPeriod"/>
            </a:pPr>
            <a:r>
              <a:rPr lang="sk-SK" altLang="sk-SK" dirty="0" smtClean="0"/>
              <a:t>prístup, že to robia ostatní</a:t>
            </a:r>
          </a:p>
          <a:p>
            <a:pPr>
              <a:buFont typeface="Franklin Gothic Book" pitchFamily="34" charset="0"/>
              <a:buAutoNum type="arabicPeriod"/>
            </a:pPr>
            <a:r>
              <a:rPr lang="sk-SK" altLang="sk-SK" dirty="0" smtClean="0"/>
              <a:t>projekcie</a:t>
            </a:r>
            <a:endParaRPr lang="cs-CZ" altLang="sk-SK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smtClean="0"/>
              <a:t>Osobný a bezpečnostný dotazník (súčasť bezpečnostnej previerky)</a:t>
            </a:r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7399534" cy="24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114800"/>
            <a:ext cx="777240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r>
              <a:rPr lang="sk-SK" altLang="sk-SK" dirty="0" smtClean="0"/>
              <a:t>Pilotáž</a:t>
            </a:r>
            <a:endParaRPr lang="cs-CZ" altLang="sk-SK" dirty="0" smtClean="0"/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62000" y="1524000"/>
            <a:ext cx="76200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sk-SK" sz="2800" dirty="0" smtClean="0"/>
              <a:t>odskúšanie výskumného nástroja</a:t>
            </a:r>
          </a:p>
          <a:p>
            <a:pPr>
              <a:lnSpc>
                <a:spcPct val="80000"/>
              </a:lnSpc>
            </a:pPr>
            <a:r>
              <a:rPr lang="sk-SK" altLang="sk-SK" sz="2800" dirty="0" smtClean="0"/>
              <a:t>overenie </a:t>
            </a:r>
            <a:r>
              <a:rPr lang="sk-SK" altLang="sk-SK" sz="2800" dirty="0" err="1" smtClean="0"/>
              <a:t>validity</a:t>
            </a:r>
            <a:r>
              <a:rPr lang="sk-SK" altLang="sk-SK" sz="2800" dirty="0" smtClean="0"/>
              <a:t> jednotlivých otázok i celého dotazníku </a:t>
            </a:r>
          </a:p>
          <a:p>
            <a:pPr>
              <a:lnSpc>
                <a:spcPct val="80000"/>
              </a:lnSpc>
            </a:pPr>
            <a:r>
              <a:rPr lang="sk-SK" altLang="sk-SK" sz="2800" dirty="0" smtClean="0"/>
              <a:t>„dotazník o dotazníku“</a:t>
            </a:r>
          </a:p>
          <a:p>
            <a:pPr>
              <a:lnSpc>
                <a:spcPct val="80000"/>
              </a:lnSpc>
            </a:pPr>
            <a:r>
              <a:rPr lang="sk-SK" altLang="sk-SK" sz="2800" dirty="0" smtClean="0"/>
              <a:t>malá vzorka (50-100 respondentov)</a:t>
            </a:r>
          </a:p>
          <a:p>
            <a:pPr>
              <a:lnSpc>
                <a:spcPct val="80000"/>
              </a:lnSpc>
            </a:pPr>
            <a:r>
              <a:rPr lang="sk-SK" altLang="sk-SK" sz="2800" dirty="0" smtClean="0"/>
              <a:t>snaha zaradiť respondentov, ktorí budú mať podobné charakteristiky ako budúca vzorka</a:t>
            </a:r>
          </a:p>
          <a:p>
            <a:pPr>
              <a:lnSpc>
                <a:spcPct val="80000"/>
              </a:lnSpc>
            </a:pPr>
            <a:r>
              <a:rPr lang="sk-SK" altLang="sk-SK" sz="2800" dirty="0" smtClean="0"/>
              <a:t>otázky s nízkou variáciou odpovedí vyvolávajú pochybnosti o svojom účele </a:t>
            </a:r>
          </a:p>
          <a:p>
            <a:pPr>
              <a:lnSpc>
                <a:spcPct val="80000"/>
              </a:lnSpc>
            </a:pPr>
            <a:endParaRPr lang="cs-CZ" altLang="sk-SK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sk-SK" altLang="sk-SK" smtClean="0"/>
              <a:t>Pilotáž</a:t>
            </a:r>
            <a:endParaRPr lang="cs-CZ" altLang="sk-SK" smtClean="0"/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058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sk-SK" sz="3200" smtClean="0"/>
              <a:t>skúma sa: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logika toku, nadväznosť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správnosť filtračných otázok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porozumenie otázkam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jednoznačnosť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úplnosť variant odpovedí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redundancia (2 otázky na to isté)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miera vynechaných odpovedí, nezodpovedaných otázok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záujem respondentov a ich pozornosť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s akými otázkami mali problémy, ktoré museli byť opakované atď.</a:t>
            </a:r>
          </a:p>
          <a:p>
            <a:pPr lvl="1">
              <a:lnSpc>
                <a:spcPct val="80000"/>
              </a:lnSpc>
            </a:pPr>
            <a:r>
              <a:rPr lang="sk-SK" altLang="sk-SK" sz="2800" smtClean="0"/>
              <a:t>čas – dĺžka trvania</a:t>
            </a:r>
            <a:endParaRPr lang="cs-CZ" altLang="sk-SK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Dramaturgia dotazníku</a:t>
            </a:r>
            <a:endParaRPr lang="cs-CZ" altLang="sk-SK" smtClean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7848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sk-SK" sz="3200" smtClean="0"/>
              <a:t>úvodný list/informácie pre respondenta </a:t>
            </a:r>
            <a:endParaRPr lang="sk-SK" altLang="sk-SK" sz="32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sk-SK" altLang="sk-SK" sz="3200" smtClean="0"/>
              <a:t>inštrukcie: k jednotlivým sekciám</a:t>
            </a:r>
            <a:r>
              <a:rPr lang="sk-SK" altLang="sk-SK" sz="3200" smtClean="0">
                <a:latin typeface="Arial" charset="0"/>
              </a:rPr>
              <a:t>/</a:t>
            </a:r>
            <a:r>
              <a:rPr lang="sk-SK" altLang="sk-SK" sz="3200" smtClean="0"/>
              <a:t>k jednotlivým otázkam </a:t>
            </a:r>
            <a:endParaRPr lang="sk-SK" altLang="sk-SK" sz="320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sk-SK" altLang="sk-SK" sz="3200" smtClean="0"/>
              <a:t>pestrosť</a:t>
            </a:r>
          </a:p>
          <a:p>
            <a:pPr>
              <a:lnSpc>
                <a:spcPct val="90000"/>
              </a:lnSpc>
            </a:pPr>
            <a:r>
              <a:rPr lang="sk-SK" altLang="sk-SK" sz="3200" smtClean="0"/>
              <a:t>zložitejšie/citlivejšie témy a otázky uvádzať nejakým výrokom, ktorý respondenta pripraví, zmierni šok</a:t>
            </a:r>
          </a:p>
          <a:p>
            <a:pPr>
              <a:lnSpc>
                <a:spcPct val="90000"/>
              </a:lnSpc>
            </a:pPr>
            <a:r>
              <a:rPr lang="sk-SK" altLang="sk-SK" sz="3200" smtClean="0"/>
              <a:t>citlivé, osobné otázky na</a:t>
            </a:r>
            <a:r>
              <a:rPr lang="sk-SK" altLang="sk-SK" sz="3200" smtClean="0">
                <a:latin typeface="Arial" charset="0"/>
              </a:rPr>
              <a:t> </a:t>
            </a:r>
            <a:r>
              <a:rPr lang="sk-SK" altLang="sk-SK" sz="3200" smtClean="0"/>
              <a:t>koniec </a:t>
            </a:r>
          </a:p>
          <a:p>
            <a:pPr>
              <a:lnSpc>
                <a:spcPct val="90000"/>
              </a:lnSpc>
            </a:pPr>
            <a:endParaRPr lang="cs-CZ" altLang="sk-SK" sz="2800" smtClean="0"/>
          </a:p>
          <a:p>
            <a:endParaRPr lang="cs-CZ" altLang="sk-SK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Dramaturgia dotazníku</a:t>
            </a:r>
            <a:endParaRPr lang="cs-CZ" altLang="sk-SK" smtClean="0"/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62000" y="1905000"/>
            <a:ext cx="7543800" cy="4572000"/>
          </a:xfrm>
        </p:spPr>
        <p:txBody>
          <a:bodyPr/>
          <a:lstStyle/>
          <a:p>
            <a:r>
              <a:rPr lang="sk-SK" altLang="sk-SK" sz="3200" dirty="0" smtClean="0"/>
              <a:t>pozor na produkciu setov odpovedí (automatický súhlas/nesúhlas)</a:t>
            </a:r>
          </a:p>
          <a:p>
            <a:pPr>
              <a:buFont typeface="Wingdings 2" pitchFamily="18" charset="2"/>
              <a:buAutoNum type="alphaLcParenR"/>
            </a:pPr>
            <a:r>
              <a:rPr lang="sk-SK" altLang="sk-SK" sz="3200" dirty="0" smtClean="0"/>
              <a:t>z pohodlnosti: tendencia respondentov súhlasiť, zaškrtávať „áno“, skôr než nesúhlasiť</a:t>
            </a:r>
          </a:p>
          <a:p>
            <a:pPr>
              <a:buFont typeface="Wingdings 2" pitchFamily="18" charset="2"/>
              <a:buAutoNum type="alphaLcParenR"/>
            </a:pPr>
            <a:r>
              <a:rPr lang="en-GB" altLang="sk-SK" sz="3200" dirty="0" smtClean="0"/>
              <a:t> </a:t>
            </a:r>
            <a:r>
              <a:rPr lang="sk-SK" altLang="sk-SK" sz="3200" dirty="0" smtClean="0"/>
              <a:t>kvôli pociťovanému sociálnemu tlaku; eliminácia nežiaducich aktivít</a:t>
            </a:r>
          </a:p>
          <a:p>
            <a:pPr>
              <a:buFont typeface="Arial" pitchFamily="34" charset="0"/>
              <a:buChar char="•"/>
            </a:pPr>
            <a:r>
              <a:rPr lang="sk-SK" altLang="sk-SK" sz="3200" dirty="0" smtClean="0"/>
              <a:t>pozor na haló efekt</a:t>
            </a:r>
            <a:endParaRPr lang="cs-CZ" altLang="sk-SK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146050" y="381000"/>
            <a:ext cx="8991600" cy="838200"/>
          </a:xfrm>
        </p:spPr>
        <p:txBody>
          <a:bodyPr/>
          <a:lstStyle/>
          <a:p>
            <a:pPr algn="ctr"/>
            <a:r>
              <a:rPr lang="sk-SK" altLang="sk-SK" sz="3600" smtClean="0"/>
              <a:t>Základné metódy a techniky (kvant.) výskumu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685800" y="1219200"/>
          <a:ext cx="7669213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20" name="WordArt 21"/>
          <p:cNvSpPr>
            <a:spLocks noChangeArrowheads="1" noChangeShapeType="1" noTextEdit="1"/>
          </p:cNvSpPr>
          <p:nvPr/>
        </p:nvSpPr>
        <p:spPr bwMode="auto">
          <a:xfrm rot="5400000">
            <a:off x="-534988" y="3278188"/>
            <a:ext cx="1908175" cy="381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sk-SK" sz="7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METODA</a:t>
            </a:r>
          </a:p>
        </p:txBody>
      </p:sp>
      <p:sp>
        <p:nvSpPr>
          <p:cNvPr id="9221" name="WordArt 22"/>
          <p:cNvSpPr>
            <a:spLocks noChangeArrowheads="1" noChangeShapeType="1" noTextEdit="1"/>
          </p:cNvSpPr>
          <p:nvPr/>
        </p:nvSpPr>
        <p:spPr bwMode="auto">
          <a:xfrm rot="5400000">
            <a:off x="7467600" y="5181600"/>
            <a:ext cx="2438400" cy="457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sk-SK" sz="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TECHNIKA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Grafika</a:t>
            </a:r>
            <a:endParaRPr lang="cs-CZ" altLang="sk-SK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altLang="sk-SK" sz="2800" smtClean="0"/>
              <a:t>čo najprehľadnejšie</a:t>
            </a:r>
          </a:p>
          <a:p>
            <a:r>
              <a:rPr lang="sk-SK" altLang="sk-SK" sz="2800" smtClean="0"/>
              <a:t>tlač len z jednej strany</a:t>
            </a:r>
          </a:p>
          <a:p>
            <a:r>
              <a:rPr lang="sk-SK" altLang="sk-SK" sz="2800" smtClean="0"/>
              <a:t>veľké medzery medzi riadkami</a:t>
            </a:r>
          </a:p>
          <a:p>
            <a:r>
              <a:rPr lang="sk-SK" altLang="sk-SK" sz="2800" smtClean="0"/>
              <a:t>dostatočný priestor na odpovede</a:t>
            </a:r>
          </a:p>
          <a:p>
            <a:r>
              <a:rPr lang="sk-SK" altLang="sk-SK" sz="2800" smtClean="0"/>
              <a:t>uzavreté otázky: zatrhávanie/krúžkovanie/vyfarbovanie...</a:t>
            </a:r>
          </a:p>
          <a:p>
            <a:r>
              <a:rPr lang="sk-SK" altLang="sk-SK" sz="2800" smtClean="0"/>
              <a:t>filtračné otázky: graficky odlíšiť – šípky, rámčeky...</a:t>
            </a:r>
            <a:endParaRPr lang="cs-CZ" altLang="sk-SK" sz="2800" smtClean="0"/>
          </a:p>
          <a:p>
            <a:endParaRPr lang="cs-CZ" altLang="sk-SK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Na čo treba dať pozor?</a:t>
            </a:r>
            <a:endParaRPr lang="cs-CZ" altLang="sk-SK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4876800"/>
          </a:xfrm>
        </p:spPr>
        <p:txBody>
          <a:bodyPr/>
          <a:lstStyle/>
          <a:p>
            <a:r>
              <a:rPr lang="sk-SK" altLang="sk-SK" sz="3200" smtClean="0"/>
              <a:t>úplnosť: vyčerpávajúce možnosti odpovedí</a:t>
            </a:r>
          </a:p>
          <a:p>
            <a:r>
              <a:rPr lang="sk-SK" altLang="sk-SK" sz="3200" smtClean="0"/>
              <a:t>disponuje respondent potrebnou znalosťou? </a:t>
            </a:r>
            <a:endParaRPr lang="sk-SK" altLang="sk-SK" sz="3200" smtClean="0">
              <a:latin typeface="Arial" charset="0"/>
            </a:endParaRPr>
          </a:p>
          <a:p>
            <a:r>
              <a:rPr lang="sk-SK" altLang="sk-SK" sz="3200" smtClean="0"/>
              <a:t>je referenčný rámec dostatočne jasný? </a:t>
            </a:r>
            <a:endParaRPr lang="sk-SK" altLang="sk-SK" sz="3200" smtClean="0">
              <a:latin typeface="Arial" charset="0"/>
            </a:endParaRPr>
          </a:p>
          <a:p>
            <a:r>
              <a:rPr lang="sk-SK" altLang="sk-SK" sz="3200" smtClean="0"/>
              <a:t>pozor na </a:t>
            </a:r>
          </a:p>
          <a:p>
            <a:pPr lvl="1"/>
            <a:r>
              <a:rPr lang="sk-SK" altLang="sk-SK" sz="3200" smtClean="0"/>
              <a:t>umelé vytváranie názorov </a:t>
            </a:r>
            <a:endParaRPr lang="sk-SK" altLang="sk-SK" sz="3200" smtClean="0">
              <a:latin typeface="Arial" charset="0"/>
            </a:endParaRPr>
          </a:p>
          <a:p>
            <a:pPr lvl="1"/>
            <a:r>
              <a:rPr lang="sk-SK" altLang="sk-SK" sz="3200" smtClean="0"/>
              <a:t>zbytočne detailné otázky </a:t>
            </a:r>
            <a:endParaRPr lang="sk-SK" altLang="sk-SK" sz="3200" smtClean="0">
              <a:latin typeface="Arial" charset="0"/>
            </a:endParaRPr>
          </a:p>
          <a:p>
            <a:pPr lvl="1"/>
            <a:r>
              <a:rPr lang="sk-SK" altLang="sk-SK" sz="3200" smtClean="0"/>
              <a:t>sugestívne otázky</a:t>
            </a:r>
          </a:p>
          <a:p>
            <a:pPr lvl="1"/>
            <a:r>
              <a:rPr lang="sk-SK" altLang="sk-SK" sz="3200" smtClean="0"/>
              <a:t>ovplyvnenie autoritou</a:t>
            </a:r>
            <a:endParaRPr lang="sk-SK" altLang="sk-SK" sz="36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smtClean="0"/>
              <a:t>Štýl a štylistika</a:t>
            </a:r>
            <a:endParaRPr lang="cs-CZ" altLang="sk-SK" dirty="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229600" cy="4953000"/>
          </a:xfrm>
        </p:spPr>
        <p:txBody>
          <a:bodyPr/>
          <a:lstStyle/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k-SK" altLang="sk-SK" sz="3200" smtClean="0"/>
              <a:t>jasnosť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k-SK" altLang="sk-SK" sz="3200" smtClean="0"/>
              <a:t>jednoduchý jazyk</a:t>
            </a:r>
            <a:endParaRPr lang="sk-SK" altLang="sk-SK" sz="3200" smtClean="0">
              <a:latin typeface="Arial" charset="0"/>
            </a:endParaRP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k-SK" altLang="sk-SK" sz="3200" smtClean="0"/>
              <a:t>stručnosť</a:t>
            </a:r>
          </a:p>
          <a:p>
            <a:r>
              <a:rPr lang="sk-SK" altLang="sk-SK" sz="3200" smtClean="0"/>
              <a:t>pozor na dvojhlavňové otázky</a:t>
            </a:r>
          </a:p>
          <a:p>
            <a:r>
              <a:rPr lang="sk-SK" altLang="sk-SK" sz="3200" smtClean="0"/>
              <a:t>pozor na negatívne otázky</a:t>
            </a:r>
          </a:p>
          <a:p>
            <a:r>
              <a:rPr lang="sk-SK" altLang="sk-SK" sz="3200" smtClean="0"/>
              <a:t>majú slová rovnaký význam pre každého? </a:t>
            </a:r>
          </a:p>
          <a:p>
            <a:endParaRPr lang="cs-CZ" altLang="sk-SK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cs-CZ" altLang="sk-SK" dirty="0" smtClean="0"/>
              <a:t>Úloha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239000" cy="2819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sk-SK" altLang="sk-SK" sz="3200" dirty="0" smtClean="0"/>
              <a:t>Skúste zrevidovať nasledujúci dotazník: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sk-SK" altLang="sk-SK" sz="3000" dirty="0" smtClean="0"/>
              <a:t> Identifikujte možné problémy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sk-SK" altLang="sk-SK" sz="3000" dirty="0" smtClean="0"/>
              <a:t> Navrhnite riešenie</a:t>
            </a:r>
            <a:endParaRPr lang="sk-SK" altLang="sk-SK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– nevhodne formulované otázky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sk-SK" sz="2000" dirty="0" smtClean="0"/>
              <a:t>Projekt </a:t>
            </a:r>
            <a:r>
              <a:rPr lang="cs-CZ" sz="2000" dirty="0" smtClean="0"/>
              <a:t>"</a:t>
            </a:r>
            <a:r>
              <a:rPr lang="cs-CZ" sz="2000" dirty="0" err="1" smtClean="0"/>
              <a:t>Russian</a:t>
            </a:r>
            <a:r>
              <a:rPr lang="cs-CZ" sz="2000" dirty="0" smtClean="0"/>
              <a:t> </a:t>
            </a:r>
            <a:r>
              <a:rPr lang="cs-CZ" sz="2000" dirty="0" err="1"/>
              <a:t>Disinformation</a:t>
            </a:r>
            <a:r>
              <a:rPr lang="cs-CZ" sz="2000" dirty="0"/>
              <a:t> </a:t>
            </a:r>
            <a:r>
              <a:rPr lang="cs-CZ" sz="2000" dirty="0" err="1"/>
              <a:t>Resilience</a:t>
            </a:r>
            <a:r>
              <a:rPr lang="cs-CZ" sz="2000" dirty="0"/>
              <a:t> Index", jehož hlavním řešitelem je ukrajinský </a:t>
            </a:r>
            <a:r>
              <a:rPr lang="cs-CZ" sz="2000" dirty="0" err="1"/>
              <a:t>think</a:t>
            </a:r>
            <a:r>
              <a:rPr lang="cs-CZ" sz="2000" dirty="0"/>
              <a:t> tank </a:t>
            </a:r>
            <a:r>
              <a:rPr lang="cs-CZ" sz="2000" dirty="0" err="1"/>
              <a:t>Ukrainian</a:t>
            </a:r>
            <a:r>
              <a:rPr lang="cs-CZ" sz="2000" dirty="0"/>
              <a:t> </a:t>
            </a:r>
            <a:r>
              <a:rPr lang="cs-CZ" sz="2000" dirty="0" err="1"/>
              <a:t>Prism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/>
              <a:t>1. Využívají ruská média působící v ČR (ruskojazyčná, případně česká, ale oficiálně reprezentující Rusko) (1) ekonomický, (2) historický, (3) společenský, (4) </a:t>
            </a:r>
            <a:r>
              <a:rPr lang="cs-CZ" sz="2000" dirty="0" err="1"/>
              <a:t>etno</a:t>
            </a:r>
            <a:r>
              <a:rPr lang="cs-CZ" sz="2000" dirty="0"/>
              <a:t>-lingvistický, (5) náboženský kontext ČR k rozšiřování svého pro-kremelského </a:t>
            </a:r>
            <a:r>
              <a:rPr lang="cs-CZ" sz="2000" dirty="0" err="1"/>
              <a:t>narativu</a:t>
            </a:r>
            <a:r>
              <a:rPr lang="cs-CZ" sz="2000" dirty="0"/>
              <a:t>? Pokud ano, kolik z těchto zmíněných kontextů je využíváno? (Příklady: odkazy na objem vzájemného česko-ruského obchodu, společná historie, údaje o Češích pracujících v Rusku, jazyková podobnost apod.) </a:t>
            </a:r>
            <a:endParaRPr lang="sk-SK" sz="2000" dirty="0"/>
          </a:p>
          <a:p>
            <a:pPr marL="661988" lvl="1" indent="-342900">
              <a:buFont typeface="+mj-lt"/>
              <a:buAutoNum type="alphaUcPeriod"/>
            </a:pPr>
            <a:r>
              <a:rPr lang="cs-CZ" sz="1800" dirty="0"/>
              <a:t>5</a:t>
            </a:r>
            <a:endParaRPr lang="sk-SK" sz="1800" dirty="0"/>
          </a:p>
          <a:p>
            <a:pPr marL="661988" lvl="1" indent="-342900">
              <a:buFont typeface="+mj-lt"/>
              <a:buAutoNum type="alphaUcPeriod"/>
            </a:pPr>
            <a:r>
              <a:rPr lang="cs-CZ" sz="1800" dirty="0"/>
              <a:t>4</a:t>
            </a:r>
            <a:endParaRPr lang="sk-SK" sz="1800" dirty="0"/>
          </a:p>
          <a:p>
            <a:pPr marL="661988" lvl="1" indent="-342900">
              <a:buFont typeface="+mj-lt"/>
              <a:buAutoNum type="alphaUcPeriod"/>
            </a:pPr>
            <a:r>
              <a:rPr lang="cs-CZ" sz="1800" dirty="0"/>
              <a:t>3</a:t>
            </a:r>
            <a:endParaRPr lang="sk-SK" sz="1800" dirty="0"/>
          </a:p>
          <a:p>
            <a:pPr marL="661988" lvl="1" indent="-342900">
              <a:buFont typeface="+mj-lt"/>
              <a:buAutoNum type="alphaUcPeriod"/>
            </a:pPr>
            <a:r>
              <a:rPr lang="cs-CZ" sz="1800" dirty="0"/>
              <a:t>2</a:t>
            </a:r>
            <a:endParaRPr lang="sk-SK" sz="1800" dirty="0"/>
          </a:p>
          <a:p>
            <a:pPr marL="661988" lvl="1" indent="-342900">
              <a:buFont typeface="+mj-lt"/>
              <a:buAutoNum type="alphaUcPeriod"/>
            </a:pPr>
            <a:r>
              <a:rPr lang="cs-CZ" sz="1800" dirty="0"/>
              <a:t>1 nebo žádný</a:t>
            </a:r>
            <a:endParaRPr lang="sk-SK" sz="1800" dirty="0"/>
          </a:p>
          <a:p>
            <a:pPr marL="661988" lvl="1" indent="-342900">
              <a:buFont typeface="+mj-lt"/>
              <a:buAutoNum type="alphaUcPeriod"/>
            </a:pPr>
            <a:r>
              <a:rPr lang="cs-CZ" sz="1800" dirty="0"/>
              <a:t>nejsem si jistý/á / nevím</a:t>
            </a:r>
            <a:endParaRPr lang="sk-SK" sz="18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26931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– nevhodne formulované otázky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cs-CZ" dirty="0"/>
              <a:t>3. Jak vysoko jsou mezi Čechy na žebříčku důvěry ruská média</a:t>
            </a:r>
            <a:r>
              <a:rPr lang="cs-CZ" dirty="0" smtClean="0"/>
              <a:t>?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velmi vysoko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vysoko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středně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nízko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velmi nízko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nejsem si jistý/á / nevím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2563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– nevhodne formulované otázky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cs-CZ" dirty="0"/>
              <a:t>5. Kolik potenciálně zranitelných/cílových skupin mají pro-kremelská média v ČR (náboženské, etnické, podnikatelské, politické, regionální skupiny, rodiny ekonomických migrantů, držitelé ruského pasu v ČR)? 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více než 5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5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3 nebo 4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2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1 nebo žádná</a:t>
            </a:r>
            <a:endParaRPr lang="sk-SK" dirty="0"/>
          </a:p>
          <a:p>
            <a:pPr marL="776288" lvl="1" indent="-457200">
              <a:buFont typeface="+mj-lt"/>
              <a:buAutoNum type="alphaUcPeriod"/>
            </a:pPr>
            <a:r>
              <a:rPr lang="cs-CZ" dirty="0"/>
              <a:t>nejsem si jistý/á / nevím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7340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cs-CZ" altLang="sk-SK" smtClean="0"/>
              <a:t>Indexy a škály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76400"/>
            <a:ext cx="7239000" cy="4876800"/>
          </a:xfrm>
        </p:spPr>
        <p:txBody>
          <a:bodyPr/>
          <a:lstStyle/>
          <a:p>
            <a:r>
              <a:rPr lang="cs-CZ" altLang="sk-SK" sz="3200" smtClean="0"/>
              <a:t>zložené (komplexné, kompozitné) meracie nástroje na meranie ordinálnych dát</a:t>
            </a:r>
          </a:p>
          <a:p>
            <a:r>
              <a:rPr lang="cs-CZ" altLang="sk-SK" sz="3200" smtClean="0"/>
              <a:t>neusporiadaná množina znakov sa prevádza na jeden kvantitatívny znak  </a:t>
            </a:r>
          </a:p>
          <a:p>
            <a:endParaRPr lang="cs-CZ" altLang="sk-SK" sz="30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sk-SK" smtClean="0"/>
              <a:t>Na čo sú dobré indexy a škály?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114800"/>
          </a:xfrm>
        </p:spPr>
        <p:txBody>
          <a:bodyPr/>
          <a:lstStyle/>
          <a:p>
            <a:pPr marL="609600" indent="-609600"/>
            <a:r>
              <a:rPr lang="cs-CZ" altLang="sk-SK" sz="3200" smtClean="0"/>
              <a:t>efektívna redukcia dát  </a:t>
            </a:r>
            <a:endParaRPr lang="cs-CZ" altLang="sk-SK" sz="3200" smtClean="0">
              <a:latin typeface="Arial" charset="0"/>
            </a:endParaRPr>
          </a:p>
          <a:p>
            <a:pPr marL="609600" indent="-609600"/>
            <a:r>
              <a:rPr lang="cs-CZ" altLang="sk-SK" sz="3200" smtClean="0"/>
              <a:t>presnejšie a súčasne variabilnejšie meranie indikátorov </a:t>
            </a:r>
            <a:endParaRPr lang="cs-CZ" altLang="sk-SK" sz="3200" smtClean="0">
              <a:latin typeface="Arial" charset="0"/>
            </a:endParaRPr>
          </a:p>
          <a:p>
            <a:pPr marL="609600" indent="-609600"/>
            <a:r>
              <a:rPr lang="cs-CZ" altLang="sk-SK" sz="3200" smtClean="0"/>
              <a:t>zvyšovanie validity </a:t>
            </a:r>
            <a:endParaRPr lang="cs-CZ" altLang="sk-SK" sz="3200" smtClean="0">
              <a:latin typeface="Arial" charset="0"/>
            </a:endParaRPr>
          </a:p>
          <a:p>
            <a:pPr marL="609600" indent="-609600"/>
            <a:r>
              <a:rPr lang="cs-CZ" altLang="sk-SK" sz="3200" smtClean="0"/>
              <a:t>zvyšovanie reliability</a:t>
            </a:r>
          </a:p>
          <a:p>
            <a:pPr marL="609600" indent="-609600"/>
            <a:endParaRPr lang="cs-CZ" altLang="sk-SK" sz="30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Súčtové (sumačné) indexy</a:t>
            </a:r>
            <a:endParaRPr lang="cs-CZ" altLang="sk-SK" smtClean="0"/>
          </a:p>
        </p:txBody>
      </p:sp>
      <p:sp>
        <p:nvSpPr>
          <p:cNvPr id="389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7467600" cy="3733800"/>
          </a:xfrm>
        </p:spPr>
        <p:txBody>
          <a:bodyPr/>
          <a:lstStyle/>
          <a:p>
            <a:r>
              <a:rPr lang="cs-CZ" altLang="sk-SK" sz="2800" dirty="0" smtClean="0"/>
              <a:t>syntetické indikátory s hodnotou </a:t>
            </a:r>
            <a:r>
              <a:rPr lang="cs-CZ" altLang="sk-SK" sz="2800" dirty="0" err="1" smtClean="0"/>
              <a:t>poradových</a:t>
            </a:r>
            <a:r>
              <a:rPr lang="cs-CZ" altLang="sk-SK" sz="2800" dirty="0" smtClean="0"/>
              <a:t> (</a:t>
            </a:r>
            <a:r>
              <a:rPr lang="cs-CZ" altLang="sk-SK" sz="2800" dirty="0" err="1" smtClean="0"/>
              <a:t>ordinálnych</a:t>
            </a:r>
            <a:r>
              <a:rPr lang="cs-CZ" altLang="sk-SK" sz="2800" dirty="0" smtClean="0"/>
              <a:t>) </a:t>
            </a:r>
            <a:r>
              <a:rPr lang="cs-CZ" altLang="sk-SK" sz="2800" dirty="0" err="1" smtClean="0"/>
              <a:t>znakov</a:t>
            </a:r>
            <a:endParaRPr lang="cs-CZ" altLang="sk-SK" sz="2800" dirty="0" smtClean="0"/>
          </a:p>
          <a:p>
            <a:r>
              <a:rPr lang="cs-CZ" altLang="sk-SK" sz="2800" dirty="0" err="1" smtClean="0"/>
              <a:t>sú</a:t>
            </a:r>
            <a:r>
              <a:rPr lang="cs-CZ" altLang="sk-SK" sz="2800" dirty="0" smtClean="0"/>
              <a:t> </a:t>
            </a:r>
            <a:r>
              <a:rPr lang="cs-CZ" altLang="sk-SK" sz="2800" dirty="0" err="1" smtClean="0"/>
              <a:t>konštruované</a:t>
            </a:r>
            <a:r>
              <a:rPr lang="cs-CZ" altLang="sk-SK" sz="2800" dirty="0" smtClean="0"/>
              <a:t> prostým </a:t>
            </a:r>
            <a:r>
              <a:rPr lang="cs-CZ" altLang="sk-SK" sz="2800" dirty="0" err="1" smtClean="0"/>
              <a:t>súčtom</a:t>
            </a:r>
            <a:r>
              <a:rPr lang="cs-CZ" altLang="sk-SK" sz="2800" dirty="0" smtClean="0"/>
              <a:t> skóre </a:t>
            </a:r>
            <a:r>
              <a:rPr lang="cs-CZ" altLang="sk-SK" sz="2800" dirty="0" err="1" smtClean="0"/>
              <a:t>pripísaného</a:t>
            </a:r>
            <a:r>
              <a:rPr lang="cs-CZ" altLang="sk-SK" sz="2800" dirty="0" smtClean="0"/>
              <a:t> jednotlivým </a:t>
            </a:r>
            <a:r>
              <a:rPr lang="cs-CZ" altLang="sk-SK" sz="2800" dirty="0" err="1" smtClean="0"/>
              <a:t>atribútom</a:t>
            </a:r>
            <a:endParaRPr lang="sk-SK" altLang="sk-SK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07313" cy="974725"/>
          </a:xfrm>
        </p:spPr>
        <p:txBody>
          <a:bodyPr/>
          <a:lstStyle/>
          <a:p>
            <a:r>
              <a:rPr lang="sk-SK" altLang="sk-SK" smtClean="0"/>
              <a:t>Survey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5257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sk-SK" altLang="sk-SK" sz="3200" dirty="0" smtClean="0"/>
              <a:t>= prieskum, </a:t>
            </a:r>
            <a:r>
              <a:rPr lang="sk-SK" altLang="sk-SK" sz="3200" dirty="0" err="1" smtClean="0"/>
              <a:t>šetření</a:t>
            </a:r>
            <a:r>
              <a:rPr lang="en-GB" altLang="sk-SK" sz="3200" dirty="0" smtClean="0"/>
              <a:t>/</a:t>
            </a:r>
            <a:r>
              <a:rPr lang="sk-SK" altLang="sk-SK" sz="3200" dirty="0" err="1" smtClean="0"/>
              <a:t>výběrové</a:t>
            </a:r>
            <a:r>
              <a:rPr lang="sk-SK" altLang="sk-SK" sz="3200" dirty="0" smtClean="0"/>
              <a:t> </a:t>
            </a:r>
            <a:r>
              <a:rPr lang="sk-SK" altLang="sk-SK" sz="3200" dirty="0" err="1" smtClean="0"/>
              <a:t>šetření</a:t>
            </a:r>
            <a:endParaRPr lang="sk-SK" altLang="sk-SK" sz="3200" dirty="0" smtClean="0"/>
          </a:p>
          <a:p>
            <a:r>
              <a:rPr lang="sk-SK" altLang="sk-SK" sz="3200" dirty="0" smtClean="0"/>
              <a:t>hlavné črty: </a:t>
            </a:r>
          </a:p>
          <a:p>
            <a:pPr>
              <a:buFont typeface="Wingdings 2" pitchFamily="18" charset="2"/>
              <a:buNone/>
            </a:pPr>
            <a:r>
              <a:rPr lang="sk-SK" altLang="sk-SK" sz="3200" dirty="0" smtClean="0"/>
              <a:t>1. spôsob zberu dát</a:t>
            </a:r>
          </a:p>
          <a:p>
            <a:pPr>
              <a:buFont typeface="Wingdings 2" pitchFamily="18" charset="2"/>
              <a:buNone/>
            </a:pPr>
            <a:r>
              <a:rPr lang="sk-SK" altLang="sk-SK" sz="3200" dirty="0" smtClean="0"/>
              <a:t>- údaje o tých istých premenných/charakteristikách od viacerých prípadov, objektov</a:t>
            </a:r>
          </a:p>
          <a:p>
            <a:pPr>
              <a:buFont typeface="Wingdings 2" pitchFamily="18" charset="2"/>
              <a:buNone/>
            </a:pPr>
            <a:r>
              <a:rPr lang="sk-SK" altLang="sk-SK" sz="3200" dirty="0" smtClean="0"/>
              <a:t>2. metóda analýzy </a:t>
            </a:r>
          </a:p>
          <a:p>
            <a:pPr>
              <a:buFont typeface="Wingdings 2" pitchFamily="18" charset="2"/>
              <a:buNone/>
            </a:pPr>
            <a:r>
              <a:rPr lang="sk-SK" altLang="sk-SK" sz="3200" dirty="0" smtClean="0"/>
              <a:t>- opíšeme charakteristiky súboru objektov, zisťujeme príčiny určitého fenoménu  </a:t>
            </a:r>
          </a:p>
          <a:p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altLang="sk-SK" smtClean="0"/>
              <a:t>Súčtový (sumačný) index - príklad</a:t>
            </a:r>
            <a:endParaRPr lang="cs-CZ" altLang="sk-SK" smtClean="0"/>
          </a:p>
        </p:txBody>
      </p:sp>
      <p:sp>
        <p:nvSpPr>
          <p:cNvPr id="399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382000" cy="5181600"/>
          </a:xfrm>
        </p:spPr>
        <p:txBody>
          <a:bodyPr/>
          <a:lstStyle/>
          <a:p>
            <a:r>
              <a:rPr lang="cs-CZ" altLang="sk-SK" smtClean="0"/>
              <a:t>index vekovej segregácie</a:t>
            </a:r>
          </a:p>
          <a:p>
            <a:endParaRPr lang="sk-SK" altLang="sk-SK" smtClean="0"/>
          </a:p>
          <a:p>
            <a:endParaRPr lang="sk-SK" altLang="sk-SK" smtClean="0"/>
          </a:p>
          <a:p>
            <a:endParaRPr lang="cs-CZ" altLang="sk-SK" smtClean="0"/>
          </a:p>
          <a:p>
            <a:endParaRPr lang="cs-CZ" altLang="sk-SK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81000" y="1981200"/>
          <a:ext cx="7924800" cy="4419600"/>
        </p:xfrm>
        <a:graphic>
          <a:graphicData uri="http://schemas.openxmlformats.org/drawingml/2006/table">
            <a:tbl>
              <a:tblPr/>
              <a:tblGrid>
                <a:gridCol w="495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VÝROK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--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-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3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++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Pokud si můžu vybrat, nechci trávit moc času se starými lidmi.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Staří lidé by se měli přátelit jen s lidmi stejného věku.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Nemám rád(a), když se se mnou staří lidé snaží navázat řeč.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Perpetua" pitchFamily="18" charset="0"/>
                          <a:cs typeface="Arial" charset="0"/>
                        </a:rPr>
                        <a:t>Nejlepší je, když staří lidé žijí někde, kde nikoho neobtěžují.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Škály</a:t>
            </a:r>
            <a:endParaRPr lang="cs-CZ" altLang="sk-SK" smtClean="0"/>
          </a:p>
        </p:txBody>
      </p:sp>
      <p:sp>
        <p:nvSpPr>
          <p:cNvPr id="409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sk-SK" altLang="sk-SK" sz="2000" dirty="0" smtClean="0"/>
          </a:p>
          <a:p>
            <a:pPr>
              <a:lnSpc>
                <a:spcPct val="90000"/>
              </a:lnSpc>
            </a:pPr>
            <a:r>
              <a:rPr lang="sk-SK" altLang="sk-SK" sz="3200" dirty="0" smtClean="0"/>
              <a:t>konštruované a overované ešte pred vlastným výskumom </a:t>
            </a:r>
          </a:p>
          <a:p>
            <a:pPr>
              <a:lnSpc>
                <a:spcPct val="90000"/>
              </a:lnSpc>
            </a:pPr>
            <a:r>
              <a:rPr lang="sk-SK" altLang="sk-SK" sz="3200" dirty="0" smtClean="0"/>
              <a:t>jednotlivé položky v batérii majú často rozdielnu intenzitu vzhľadom k meranému konceptu</a:t>
            </a:r>
          </a:p>
          <a:p>
            <a:pPr>
              <a:lnSpc>
                <a:spcPct val="90000"/>
              </a:lnSpc>
            </a:pPr>
            <a:r>
              <a:rPr lang="sk-SK" altLang="sk-SK" sz="3200" dirty="0" smtClean="0"/>
              <a:t>obsahujú tým pádom viac informácie než indexy</a:t>
            </a:r>
          </a:p>
          <a:p>
            <a:pPr>
              <a:lnSpc>
                <a:spcPct val="90000"/>
              </a:lnSpc>
            </a:pPr>
            <a:r>
              <a:rPr lang="sk-SK" altLang="sk-SK" sz="3200" dirty="0" smtClean="0"/>
              <a:t>dajú sa vzájomne porovnávať</a:t>
            </a:r>
          </a:p>
          <a:p>
            <a:endParaRPr lang="cs-CZ" altLang="sk-SK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smtClean="0"/>
              <a:t>Hlavné typy škál</a:t>
            </a:r>
            <a:endParaRPr lang="cs-CZ" altLang="sk-SK" dirty="0" smtClean="0"/>
          </a:p>
        </p:txBody>
      </p:sp>
      <p:sp>
        <p:nvSpPr>
          <p:cNvPr id="419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sk-SK" sz="3200" smtClean="0"/>
              <a:t>Thurstonova škála (technika zdanlivo rovnakých intervalov)</a:t>
            </a:r>
          </a:p>
          <a:p>
            <a:r>
              <a:rPr lang="cs-CZ" altLang="sk-SK" sz="3200" smtClean="0"/>
              <a:t>Likertova škála (technika sumovaných odhadov) ≠ </a:t>
            </a:r>
            <a:r>
              <a:rPr lang="sk-SK" altLang="sk-SK" sz="3200" smtClean="0"/>
              <a:t>„škála Likertovho typu/ratingová škála“ </a:t>
            </a:r>
            <a:endParaRPr lang="cs-CZ" altLang="sk-SK" sz="3200" smtClean="0"/>
          </a:p>
          <a:p>
            <a:r>
              <a:rPr lang="cs-CZ" altLang="sk-SK" sz="3200" smtClean="0"/>
              <a:t>Guttmanova škála (škálogramová analýza)</a:t>
            </a:r>
          </a:p>
          <a:p>
            <a:pPr lvl="1"/>
            <a:r>
              <a:rPr lang="cs-CZ" altLang="sk-SK" sz="3200" smtClean="0"/>
              <a:t>Bogardusova škála sociálnej vzdialenosti (distancie)</a:t>
            </a:r>
          </a:p>
          <a:p>
            <a:r>
              <a:rPr lang="cs-CZ" altLang="sk-SK" sz="3200" smtClean="0"/>
              <a:t>Sémantický diferenciál</a:t>
            </a:r>
          </a:p>
          <a:p>
            <a:endParaRPr lang="cs-CZ" altLang="sk-SK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sk-SK" dirty="0" err="1" smtClean="0"/>
              <a:t>Thurstonova</a:t>
            </a:r>
            <a:r>
              <a:rPr lang="cs-CZ" altLang="sk-SK" dirty="0" smtClean="0"/>
              <a:t> škála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altLang="sk-SK" sz="2400" dirty="0" smtClean="0"/>
              <a:t>Pozbierame široké spektrum výrokov k určitej téme (80-100)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sk-SK" sz="2400" dirty="0" smtClean="0"/>
              <a:t>Necháme rôznych rozhodcov, aby rozdelili tieto výroky na 11 kôpok podľa toho, do akej miery sú priaznivé vzhľadom k danej téme (od veľmi nepriaznivých = 1 po veľmi priaznivé = 11)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sk-SK" sz="2400" dirty="0" smtClean="0"/>
              <a:t>Spočítame priemerné umiestnenie každého výroku a vyberieme finálnu sadu výrokov (podľa mediánu a </a:t>
            </a:r>
            <a:r>
              <a:rPr lang="sk-SK" altLang="sk-SK" sz="2400" dirty="0" err="1" smtClean="0"/>
              <a:t>interkvartilového</a:t>
            </a:r>
            <a:r>
              <a:rPr lang="sk-SK" altLang="sk-SK" sz="2400" dirty="0" smtClean="0"/>
              <a:t> rozpätia); priemerné umiestnenie každého výroku predstavuje jeho váhu v dotazníku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sk-SK" sz="2400" dirty="0" smtClean="0"/>
              <a:t>Pri vyhodnotení sčítame hodnoty výrokov, s ktorým respondent súhlasil, vydelíme ich počtom výrokov, a získame tak jeho priemerné skóre</a:t>
            </a:r>
          </a:p>
          <a:p>
            <a:pPr marL="457200" indent="-457200">
              <a:buFont typeface="+mj-lt"/>
              <a:buAutoNum type="arabicPeriod"/>
            </a:pPr>
            <a:endParaRPr lang="cs-CZ" altLang="sk-S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sk-SK" dirty="0" err="1" smtClean="0"/>
              <a:t>Likertova</a:t>
            </a:r>
            <a:r>
              <a:rPr lang="cs-CZ" altLang="sk-SK" dirty="0" smtClean="0"/>
              <a:t> škála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k-SK" altLang="sk-SK" sz="2400" dirty="0" smtClean="0"/>
              <a:t>Definujeme koncept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sk-SK" sz="2400" dirty="0" smtClean="0"/>
              <a:t>Pozbierame široké spektrum výrokov k určitej téme; možné odpovede: miera súhlasu na škále 1-5/7/9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sk-SK" sz="2400" dirty="0" smtClean="0"/>
              <a:t>Spravíme pilotáž; otestujeme škálu na cca 100-200 respondentoch, položky by mali silne </a:t>
            </a:r>
            <a:r>
              <a:rPr lang="sk-SK" altLang="sk-SK" sz="2400" dirty="0" err="1" smtClean="0"/>
              <a:t>korelovať</a:t>
            </a:r>
            <a:r>
              <a:rPr lang="sk-SK" altLang="sk-SK" sz="2400" dirty="0" smtClean="0"/>
              <a:t> (vylúčime tie slabšie </a:t>
            </a:r>
            <a:r>
              <a:rPr lang="sk-SK" altLang="sk-SK" sz="2400" dirty="0" err="1" smtClean="0"/>
              <a:t>korelujúce</a:t>
            </a:r>
            <a:r>
              <a:rPr lang="sk-SK" altLang="sk-SK" sz="2400" dirty="0" smtClean="0"/>
              <a:t>), zároveň by mali dobre diskriminovať</a:t>
            </a:r>
          </a:p>
          <a:p>
            <a:pPr marL="457200" indent="-457200">
              <a:buFont typeface="+mj-lt"/>
              <a:buAutoNum type="arabicPeriod"/>
            </a:pPr>
            <a:r>
              <a:rPr lang="sk-SK" altLang="sk-SK" sz="2400" dirty="0" smtClean="0"/>
              <a:t>Pri vyhodnotení sčítame hodnotu odpovedí každého respondenta</a:t>
            </a:r>
          </a:p>
          <a:p>
            <a:pPr marL="457200" indent="-457200">
              <a:buFont typeface="+mj-lt"/>
              <a:buAutoNum type="arabicPeriod"/>
            </a:pPr>
            <a:endParaRPr lang="cs-CZ" altLang="sk-SK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sk-SK" dirty="0" err="1" smtClean="0"/>
              <a:t>Guttmanova</a:t>
            </a:r>
            <a:r>
              <a:rPr lang="cs-CZ" altLang="sk-SK" dirty="0" smtClean="0"/>
              <a:t> škála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876800"/>
          </a:xfrm>
        </p:spPr>
        <p:txBody>
          <a:bodyPr/>
          <a:lstStyle/>
          <a:p>
            <a:r>
              <a:rPr lang="sk-SK" altLang="sk-SK" sz="2400" smtClean="0"/>
              <a:t>Louis Guttman, 1944</a:t>
            </a:r>
            <a:endParaRPr lang="cs-CZ" altLang="sk-SK" sz="2400" smtClean="0"/>
          </a:p>
          <a:p>
            <a:r>
              <a:rPr lang="cs-CZ" altLang="sk-SK" sz="2400" smtClean="0"/>
              <a:t>tiež škálogramová analýza</a:t>
            </a:r>
          </a:p>
          <a:p>
            <a:r>
              <a:rPr lang="sk-SK" altLang="sk-SK" sz="2400" smtClean="0"/>
              <a:t>postupné pridávanie vlastností, ktoré vyjadrujú intenzitu nejakého javu</a:t>
            </a:r>
          </a:p>
          <a:p>
            <a:r>
              <a:rPr lang="sk-SK" altLang="sk-SK" sz="2400" smtClean="0"/>
              <a:t>každá kladná odpoveď v rade obsahuje všetky predchádzajúce kladné odpovede</a:t>
            </a:r>
          </a:p>
          <a:p>
            <a:r>
              <a:rPr lang="cs-CZ" altLang="sk-SK" sz="2400" smtClean="0"/>
              <a:t>dokáže detekovať kvalitatívne rozdiely medzi indikátormi</a:t>
            </a:r>
          </a:p>
          <a:p>
            <a:r>
              <a:rPr lang="sk-SK" altLang="sk-SK" sz="2400" smtClean="0"/>
              <a:t>meranie schopností, znalostí, miery identifikácie a pod.</a:t>
            </a:r>
            <a:endParaRPr lang="cs-CZ" altLang="sk-SK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sk-SK" sz="2400" b="1" smtClean="0"/>
              <a:t>Príklad: meranie postojov k interrupciám</a:t>
            </a:r>
          </a:p>
          <a:p>
            <a:pPr>
              <a:lnSpc>
                <a:spcPct val="90000"/>
              </a:lnSpc>
            </a:pPr>
            <a:r>
              <a:rPr lang="cs-CZ" altLang="sk-SK" sz="2000" smtClean="0"/>
              <a:t>Výroky: Žena má právo podstoupit interrupci, pokud</a:t>
            </a:r>
          </a:p>
          <a:p>
            <a:pPr lvl="1">
              <a:lnSpc>
                <a:spcPct val="90000"/>
              </a:lnSpc>
            </a:pPr>
            <a:r>
              <a:rPr lang="cs-CZ" altLang="sk-SK" sz="2000" smtClean="0"/>
              <a:t>těhotenství značně ohrožuje její zdraví</a:t>
            </a:r>
          </a:p>
          <a:p>
            <a:pPr lvl="1">
              <a:lnSpc>
                <a:spcPct val="90000"/>
              </a:lnSpc>
            </a:pPr>
            <a:r>
              <a:rPr lang="cs-CZ" altLang="sk-SK" sz="2000" smtClean="0"/>
              <a:t>byla znásilněna</a:t>
            </a:r>
          </a:p>
          <a:p>
            <a:pPr lvl="1">
              <a:lnSpc>
                <a:spcPct val="90000"/>
              </a:lnSpc>
            </a:pPr>
            <a:r>
              <a:rPr lang="cs-CZ" altLang="sk-SK" sz="2000" smtClean="0"/>
              <a:t>není vdaná</a:t>
            </a:r>
          </a:p>
          <a:p>
            <a:pPr>
              <a:lnSpc>
                <a:spcPct val="90000"/>
              </a:lnSpc>
            </a:pPr>
            <a:endParaRPr lang="cs-CZ" altLang="sk-SK" sz="1800" smtClean="0"/>
          </a:p>
          <a:p>
            <a:pPr>
              <a:lnSpc>
                <a:spcPct val="90000"/>
              </a:lnSpc>
              <a:buFontTx/>
              <a:buNone/>
            </a:pPr>
            <a:endParaRPr lang="cs-CZ" altLang="sk-SK" smtClean="0"/>
          </a:p>
          <a:p>
            <a:pPr>
              <a:lnSpc>
                <a:spcPct val="90000"/>
              </a:lnSpc>
            </a:pPr>
            <a:endParaRPr lang="cs-CZ" altLang="sk-SK" smtClean="0"/>
          </a:p>
        </p:txBody>
      </p:sp>
      <p:graphicFrame>
        <p:nvGraphicFramePr>
          <p:cNvPr id="21012" name="Group 532"/>
          <p:cNvGraphicFramePr>
            <a:graphicFrameLocks noGrp="1"/>
          </p:cNvGraphicFramePr>
          <p:nvPr/>
        </p:nvGraphicFramePr>
        <p:xfrm>
          <a:off x="304800" y="2133600"/>
          <a:ext cx="8307388" cy="4206873"/>
        </p:xfrm>
        <a:graphic>
          <a:graphicData uri="http://schemas.openxmlformats.org/drawingml/2006/table">
            <a:tbl>
              <a:tblPr/>
              <a:tblGrid>
                <a:gridCol w="1104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4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58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1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Social Survey 96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ZDR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ZNA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VDA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Případů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Skóre v indexu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Skóre na škále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Celkový počet chyb ve škále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1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Škálové typy odpovědí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1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1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Smíšené typy odpovědí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8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200" dirty="0" err="1" smtClean="0"/>
              <a:t>Bogardusova</a:t>
            </a:r>
            <a:r>
              <a:rPr lang="sk-SK" altLang="sk-SK" sz="3200" dirty="0" smtClean="0"/>
              <a:t> škála sociálnej vzdialenosti </a:t>
            </a:r>
            <a:endParaRPr lang="sk-SK" altLang="sk-SK" b="1" u="sng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sk-SK" altLang="sk-SK" dirty="0" err="1" smtClean="0"/>
              <a:t>Emory</a:t>
            </a:r>
            <a:r>
              <a:rPr lang="sk-SK" altLang="sk-SK" dirty="0" smtClean="0"/>
              <a:t> S. </a:t>
            </a:r>
            <a:r>
              <a:rPr lang="sk-SK" altLang="sk-SK" dirty="0" err="1" smtClean="0"/>
              <a:t>Bogardus</a:t>
            </a:r>
            <a:r>
              <a:rPr lang="sk-SK" altLang="sk-SK" dirty="0" smtClean="0"/>
              <a:t>, 1925</a:t>
            </a:r>
          </a:p>
          <a:p>
            <a:r>
              <a:rPr lang="sk-SK" altLang="sk-SK" dirty="0" smtClean="0"/>
              <a:t>typ </a:t>
            </a:r>
            <a:r>
              <a:rPr lang="sk-SK" altLang="sk-SK" dirty="0" err="1" smtClean="0"/>
              <a:t>Guttmanovej</a:t>
            </a:r>
            <a:r>
              <a:rPr lang="sk-SK" altLang="sk-SK" dirty="0" smtClean="0"/>
              <a:t> škály</a:t>
            </a:r>
          </a:p>
          <a:p>
            <a:r>
              <a:rPr lang="sk-SK" altLang="sk-SK" dirty="0" smtClean="0"/>
              <a:t>meracia technika, ktorá určuje ochotu ľudí participovať v sociálnych vzťahoch (rôzneho stupňa tesnosti) s odlišnými skupinami ľudí</a:t>
            </a:r>
            <a:endParaRPr lang="sk-SK" altLang="sk-SK" dirty="0" smtClean="0">
              <a:latin typeface="Arial" charset="0"/>
            </a:endParaRPr>
          </a:p>
          <a:p>
            <a:r>
              <a:rPr lang="sk-SK" altLang="sk-SK" dirty="0" smtClean="0"/>
              <a:t>najmä rasa, etnicita, sexuálna orientácia apod.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0" y="1316038"/>
            <a:ext cx="9001125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Jste ochoten nechat žít v Česku Ukrajince?</a:t>
            </a:r>
          </a:p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Ano   Ne</a:t>
            </a:r>
          </a:p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Jste ochoten nechat žít Ukrajince ve Vašem městě či vesnici?</a:t>
            </a:r>
          </a:p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Ano   Ne</a:t>
            </a:r>
          </a:p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Jste ochoten nechat žít Ukrajince ve Vašem sousedství?</a:t>
            </a:r>
            <a:br>
              <a:rPr lang="cs-CZ" sz="2000" b="1" dirty="0">
                <a:latin typeface="+mn-lt"/>
                <a:cs typeface="Arial" panose="020B0604020202020204" pitchFamily="34" charset="0"/>
              </a:rPr>
            </a:br>
            <a:r>
              <a:rPr lang="cs-CZ" sz="2000" b="1" dirty="0">
                <a:latin typeface="+mn-lt"/>
                <a:cs typeface="Arial" panose="020B0604020202020204" pitchFamily="34" charset="0"/>
              </a:rPr>
              <a:t> Ano   Ne</a:t>
            </a:r>
          </a:p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Souhlasil(a) byste s tím, aby Ukrajinci žili vedle Vašeho domu/bytu?</a:t>
            </a:r>
            <a:br>
              <a:rPr lang="cs-CZ" sz="2000" b="1" dirty="0">
                <a:latin typeface="+mn-lt"/>
                <a:cs typeface="Arial" panose="020B0604020202020204" pitchFamily="34" charset="0"/>
              </a:rPr>
            </a:br>
            <a:r>
              <a:rPr lang="cs-CZ" sz="2000" b="1" dirty="0">
                <a:latin typeface="+mn-lt"/>
                <a:cs typeface="Arial" panose="020B0604020202020204" pitchFamily="34" charset="0"/>
              </a:rPr>
              <a:t>Ano   Ne</a:t>
            </a:r>
          </a:p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Souhlasil(a) byste s tím, aby si Vaše děti hrály s ukrajinskými dětmi? </a:t>
            </a:r>
          </a:p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Ano   Ne</a:t>
            </a:r>
          </a:p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Souhlasil(a) byste s tím, aby si Váš syn či Vaše dcera vzali Ukrajince? </a:t>
            </a:r>
          </a:p>
          <a:p>
            <a:pPr indent="220663" algn="ctr" eaLnBrk="1" hangingPunct="1">
              <a:defRPr/>
            </a:pPr>
            <a:r>
              <a:rPr lang="cs-CZ" sz="2000" b="1" dirty="0">
                <a:latin typeface="+mn-lt"/>
                <a:cs typeface="Arial" panose="020B0604020202020204" pitchFamily="34" charset="0"/>
              </a:rPr>
              <a:t>Ano   Ne</a:t>
            </a:r>
          </a:p>
          <a:p>
            <a:pPr indent="220663" algn="ctr" eaLnBrk="1" hangingPunct="1">
              <a:defRPr/>
            </a:pPr>
            <a:endParaRPr lang="cs-CZ" sz="2800" b="1" dirty="0">
              <a:latin typeface="+mn-lt"/>
              <a:cs typeface="Arial" panose="020B0604020202020204" pitchFamily="34" charset="0"/>
            </a:endParaRPr>
          </a:p>
          <a:p>
            <a:pPr indent="220663" algn="ctr" eaLnBrk="1" hangingPunct="1">
              <a:defRPr/>
            </a:pPr>
            <a:r>
              <a:rPr lang="cs-CZ" sz="2400" dirty="0">
                <a:latin typeface="+mn-lt"/>
                <a:cs typeface="Arial" panose="020B0604020202020204" pitchFamily="34" charset="0"/>
              </a:rPr>
              <a:t>- pokud respondent odpoví na poslední otázku kladně, chápeme to tak, jako kdyby odpověděl na všechny předchozí kladně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cs-CZ" altLang="sk-SK" sz="3200" smtClean="0"/>
              <a:t>Bogardusova škála sociálnej vzdialenosti </a:t>
            </a:r>
            <a:endParaRPr lang="cs-CZ" altLang="sk-SK" b="1" u="sng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077200" cy="868363"/>
          </a:xfrm>
        </p:spPr>
        <p:txBody>
          <a:bodyPr/>
          <a:lstStyle/>
          <a:p>
            <a:r>
              <a:rPr lang="cs-CZ" altLang="sk-SK" sz="3200" smtClean="0"/>
              <a:t>Bogardusova škála sociálnej vzdialenosti – český novinár </a:t>
            </a:r>
            <a:endParaRPr lang="cs-CZ" altLang="sk-SK" b="1" u="sng" smtClean="0"/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228600" y="1600200"/>
            <a:ext cx="8331200" cy="1046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eaLnBrk="1" hangingPunct="1"/>
            <a:r>
              <a:rPr lang="cs-CZ" altLang="sk-SK" b="1"/>
              <a:t>Pokuste se prosím vyjádřit, do jaké míry byste byl/a ochoten/a přijmout Romy </a:t>
            </a:r>
            <a:r>
              <a:rPr lang="cs-CZ" altLang="sk-SK"/>
              <a:t>(Volek 2003; N = 406)</a:t>
            </a:r>
          </a:p>
          <a:p>
            <a:pPr eaLnBrk="1" hangingPunct="1">
              <a:lnSpc>
                <a:spcPct val="93000"/>
              </a:lnSpc>
            </a:pPr>
            <a:endParaRPr lang="en-GB" altLang="sk-SK" sz="2800" b="1"/>
          </a:p>
        </p:txBody>
      </p:sp>
      <p:graphicFrame>
        <p:nvGraphicFramePr>
          <p:cNvPr id="5" name="Graf 4"/>
          <p:cNvGraphicFramePr/>
          <p:nvPr/>
        </p:nvGraphicFramePr>
        <p:xfrm>
          <a:off x="228600" y="2362200"/>
          <a:ext cx="856895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371600"/>
          </a:xfrm>
        </p:spPr>
        <p:txBody>
          <a:bodyPr/>
          <a:lstStyle/>
          <a:p>
            <a:r>
              <a:rPr lang="sk-SK" altLang="sk-SK" dirty="0" smtClean="0"/>
              <a:t>Formy distribúcie/vypĺňania dotazníku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5800" y="1905000"/>
            <a:ext cx="7772400" cy="4572000"/>
          </a:xfrm>
        </p:spPr>
        <p:txBody>
          <a:bodyPr/>
          <a:lstStyle/>
          <a:p>
            <a:r>
              <a:rPr lang="sk-SK" altLang="sk-SK" sz="3200" dirty="0" smtClean="0"/>
              <a:t>SAQ (</a:t>
            </a:r>
            <a:r>
              <a:rPr lang="sk-SK" altLang="sk-SK" sz="3200" dirty="0" err="1" smtClean="0"/>
              <a:t>self-administered</a:t>
            </a:r>
            <a:r>
              <a:rPr lang="sk-SK" altLang="sk-SK" sz="3200" dirty="0" smtClean="0"/>
              <a:t> </a:t>
            </a:r>
            <a:r>
              <a:rPr lang="sk-SK" altLang="sk-SK" sz="3200" dirty="0" err="1" smtClean="0"/>
              <a:t>questionnaire</a:t>
            </a:r>
            <a:r>
              <a:rPr lang="sk-SK" altLang="sk-SK" sz="3200" dirty="0" smtClean="0"/>
              <a:t>)</a:t>
            </a:r>
          </a:p>
          <a:p>
            <a:pPr lvl="1"/>
            <a:r>
              <a:rPr lang="sk-SK" altLang="sk-SK" dirty="0" smtClean="0"/>
              <a:t>Pošta</a:t>
            </a:r>
          </a:p>
          <a:p>
            <a:pPr lvl="1"/>
            <a:r>
              <a:rPr lang="sk-SK" altLang="sk-SK" dirty="0" err="1" smtClean="0"/>
              <a:t>Online</a:t>
            </a:r>
            <a:r>
              <a:rPr lang="sk-SK" altLang="sk-SK" dirty="0" smtClean="0"/>
              <a:t>: CAWI (</a:t>
            </a:r>
            <a:r>
              <a:rPr lang="en-GB" altLang="sk-SK" dirty="0" smtClean="0"/>
              <a:t>Computer Aided Web Interviewing</a:t>
            </a:r>
            <a:r>
              <a:rPr lang="sk-SK" altLang="sk-SK" dirty="0" smtClean="0"/>
              <a:t>)</a:t>
            </a:r>
          </a:p>
          <a:p>
            <a:pPr lvl="1"/>
            <a:r>
              <a:rPr lang="sk-SK" altLang="sk-SK" dirty="0" err="1" smtClean="0"/>
              <a:t>Group-administered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questionnaire</a:t>
            </a:r>
            <a:endParaRPr lang="sk-SK" altLang="sk-SK" dirty="0" smtClean="0"/>
          </a:p>
          <a:p>
            <a:pPr lvl="1"/>
            <a:r>
              <a:rPr lang="sk-SK" altLang="sk-SK" dirty="0" err="1" smtClean="0"/>
              <a:t>Household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drop-off</a:t>
            </a:r>
            <a:endParaRPr lang="sk-SK" altLang="sk-SK" dirty="0" smtClean="0"/>
          </a:p>
          <a:p>
            <a:r>
              <a:rPr lang="sk-SK" altLang="sk-SK" sz="3200" dirty="0" err="1" smtClean="0"/>
              <a:t>Face-to-face</a:t>
            </a:r>
            <a:r>
              <a:rPr lang="sk-SK" altLang="sk-SK" sz="3200" dirty="0" smtClean="0"/>
              <a:t> interview</a:t>
            </a:r>
          </a:p>
          <a:p>
            <a:pPr lvl="1"/>
            <a:r>
              <a:rPr lang="sk-SK" altLang="sk-SK" dirty="0" smtClean="0"/>
              <a:t>PAPI (</a:t>
            </a:r>
            <a:r>
              <a:rPr lang="sk-SK" altLang="sk-SK" dirty="0" err="1" smtClean="0"/>
              <a:t>pen</a:t>
            </a:r>
            <a:r>
              <a:rPr lang="sk-SK" altLang="sk-SK" dirty="0" smtClean="0"/>
              <a:t> and </a:t>
            </a:r>
            <a:r>
              <a:rPr lang="sk-SK" altLang="sk-SK" dirty="0" err="1" smtClean="0"/>
              <a:t>pencil</a:t>
            </a:r>
            <a:r>
              <a:rPr lang="sk-SK" altLang="sk-SK" dirty="0" smtClean="0"/>
              <a:t> interview)</a:t>
            </a:r>
          </a:p>
          <a:p>
            <a:pPr lvl="1"/>
            <a:r>
              <a:rPr lang="sk-SK" altLang="sk-SK" dirty="0" smtClean="0"/>
              <a:t>CAPI </a:t>
            </a:r>
            <a:r>
              <a:rPr lang="en-GB" altLang="sk-SK" dirty="0" smtClean="0"/>
              <a:t>(computer assisted personal interview)</a:t>
            </a:r>
            <a:endParaRPr lang="sk-SK" altLang="sk-SK" dirty="0" smtClean="0"/>
          </a:p>
          <a:p>
            <a:r>
              <a:rPr lang="sk-SK" altLang="sk-SK" sz="3000" dirty="0" smtClean="0"/>
              <a:t>Telefón: CATI </a:t>
            </a:r>
            <a:r>
              <a:rPr lang="en-GB" altLang="sk-SK" sz="3000" dirty="0" smtClean="0"/>
              <a:t>(computer assisted telephone interview)</a:t>
            </a:r>
          </a:p>
          <a:p>
            <a:pPr lvl="1"/>
            <a:endParaRPr lang="sk-SK" altLang="sk-SK" sz="3000" dirty="0" smtClean="0"/>
          </a:p>
          <a:p>
            <a:pPr lvl="1"/>
            <a:endParaRPr lang="sk-SK" altLang="sk-SK" sz="3000" dirty="0" smtClean="0"/>
          </a:p>
          <a:p>
            <a:pPr>
              <a:buNone/>
            </a:pPr>
            <a:endParaRPr lang="sk-SK" altLang="sk-SK" sz="3200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sk-SK" smtClean="0"/>
              <a:t>Sémantický diferenciál </a:t>
            </a:r>
            <a:br>
              <a:rPr lang="cs-CZ" altLang="sk-SK" smtClean="0"/>
            </a:br>
            <a:r>
              <a:rPr lang="cs-CZ" altLang="sk-SK" sz="3200" smtClean="0"/>
              <a:t>(Ch. Osgood, 1956)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sk-SK" sz="2800" smtClean="0"/>
              <a:t>metóda pozorovania a merania konotatívneho významu vecí (pojmov) prostredníctvom sady bipolárnych adjektív</a:t>
            </a:r>
          </a:p>
          <a:p>
            <a:pPr>
              <a:lnSpc>
                <a:spcPct val="90000"/>
              </a:lnSpc>
            </a:pPr>
            <a:r>
              <a:rPr lang="sk-SK" altLang="sk-SK" sz="2800" smtClean="0"/>
              <a:t>odhaľovanie asociácií a konotácií, ktoré dané slovo odkazujúce k skúmanému konceptu vyvoláva u respondenta</a:t>
            </a:r>
            <a:endParaRPr lang="cs-CZ" altLang="sk-SK" sz="2800" smtClean="0"/>
          </a:p>
          <a:p>
            <a:pPr>
              <a:lnSpc>
                <a:spcPct val="90000"/>
              </a:lnSpc>
            </a:pPr>
            <a:r>
              <a:rPr lang="cs-CZ" altLang="sk-SK" sz="2800" smtClean="0"/>
              <a:t>tri základné dimenzie: </a:t>
            </a:r>
          </a:p>
          <a:p>
            <a:pPr lvl="1">
              <a:lnSpc>
                <a:spcPct val="90000"/>
              </a:lnSpc>
            </a:pPr>
            <a:r>
              <a:rPr lang="cs-CZ" altLang="sk-SK" sz="2800" smtClean="0"/>
              <a:t>hodnotenie</a:t>
            </a:r>
          </a:p>
          <a:p>
            <a:pPr lvl="1">
              <a:lnSpc>
                <a:spcPct val="90000"/>
              </a:lnSpc>
            </a:pPr>
            <a:r>
              <a:rPr lang="cs-CZ" altLang="sk-SK" sz="2800" smtClean="0"/>
              <a:t>sila (potencia)</a:t>
            </a:r>
          </a:p>
          <a:p>
            <a:pPr lvl="1">
              <a:lnSpc>
                <a:spcPct val="90000"/>
              </a:lnSpc>
            </a:pPr>
            <a:r>
              <a:rPr lang="cs-CZ" altLang="sk-SK" sz="2800" smtClean="0"/>
              <a:t>aktivita</a:t>
            </a:r>
          </a:p>
          <a:p>
            <a:pPr>
              <a:lnSpc>
                <a:spcPct val="90000"/>
              </a:lnSpc>
            </a:pPr>
            <a:r>
              <a:rPr lang="sk-SK" altLang="sk-SK" sz="2800" smtClean="0"/>
              <a:t>spravidla 7 bodov</a:t>
            </a:r>
            <a:endParaRPr lang="cs-CZ" altLang="sk-SK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76" name="Group 676"/>
          <p:cNvGraphicFramePr>
            <a:graphicFrameLocks noGrp="1"/>
          </p:cNvGraphicFramePr>
          <p:nvPr/>
        </p:nvGraphicFramePr>
        <p:xfrm>
          <a:off x="838200" y="457200"/>
          <a:ext cx="7605713" cy="6096000"/>
        </p:xfrm>
        <a:graphic>
          <a:graphicData uri="http://schemas.openxmlformats.org/drawingml/2006/table">
            <a:tbl>
              <a:tblPr/>
              <a:tblGrid>
                <a:gridCol w="488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6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61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61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7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7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47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61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129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136.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SÉMANTICKÝ DIFERENCIÁL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Které u uvedených charakteristik se Vám vybaví, když si představíte průměrného českého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novináře?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pokračuj ot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Užitečný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Neužitečný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Zbytečný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Důležitý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Morální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Nemorální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Nevzdělaný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Vzdělaný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Neúplatný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Úplatný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Politicky závislý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Politicky nezávislý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2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Odpovědný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Neodpovědný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8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Politicky angažovaný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Politicky neangažovaný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2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Nezávislý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Závislý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Technické problémy</a:t>
            </a:r>
            <a:endParaRPr lang="cs-CZ" altLang="sk-SK" smtClean="0"/>
          </a:p>
        </p:txBody>
      </p:sp>
      <p:sp>
        <p:nvSpPr>
          <p:cNvPr id="512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34400" cy="4876800"/>
          </a:xfrm>
        </p:spPr>
        <p:txBody>
          <a:bodyPr/>
          <a:lstStyle/>
          <a:p>
            <a:r>
              <a:rPr lang="sk-SK" altLang="sk-SK" sz="2800" smtClean="0"/>
              <a:t>pozor na interpretáciu – skóre na škále by malo byť interpretované relatívne, nie absolútne </a:t>
            </a:r>
            <a:endParaRPr lang="sk-SK" altLang="sk-SK" sz="2800" smtClean="0">
              <a:latin typeface="Arial" charset="0"/>
            </a:endParaRPr>
          </a:p>
          <a:p>
            <a:r>
              <a:rPr lang="sk-SK" altLang="sk-SK" sz="2800" smtClean="0"/>
              <a:t>ekvivalencia položiek (rovnaká dôležitosť v rámci škály)</a:t>
            </a:r>
            <a:endParaRPr lang="sk-SK" altLang="sk-SK" sz="2800" smtClean="0">
              <a:latin typeface="Arial" charset="0"/>
            </a:endParaRPr>
          </a:p>
          <a:p>
            <a:r>
              <a:rPr lang="sk-SK" altLang="sk-SK" sz="2400" smtClean="0"/>
              <a:t>chýbajúce hodnoty</a:t>
            </a:r>
          </a:p>
          <a:p>
            <a:pPr marL="742950" lvl="1" indent="-285750"/>
            <a:r>
              <a:rPr lang="sk-SK" altLang="sk-SK" smtClean="0"/>
              <a:t>ak má istá položka vysoký počet non-response, vyhodiť</a:t>
            </a:r>
          </a:p>
          <a:p>
            <a:pPr marL="742950" lvl="1" indent="-285750"/>
            <a:r>
              <a:rPr lang="sk-SK" altLang="sk-SK" smtClean="0"/>
              <a:t>každú osobu, ktorá neodpovedala na všetky položky, vyhodiť</a:t>
            </a:r>
          </a:p>
          <a:p>
            <a:pPr marL="742950" lvl="1" indent="-285750"/>
            <a:r>
              <a:rPr lang="sk-SK" altLang="sk-SK" smtClean="0"/>
              <a:t>alebo: vypočítať priemerné skóre za danú položku a nahradiť ním chýbajúce odpovede</a:t>
            </a:r>
          </a:p>
          <a:p>
            <a:pPr marL="742950" lvl="1" indent="-285750"/>
            <a:r>
              <a:rPr lang="sk-SK" altLang="sk-SK" smtClean="0"/>
              <a:t>alebo: nahradiť chýbajúce odpovede náhodne generovaným skóre </a:t>
            </a:r>
          </a:p>
          <a:p>
            <a:endParaRPr lang="cs-CZ" altLang="sk-SK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Technické problémy</a:t>
            </a:r>
            <a:endParaRPr lang="cs-CZ" altLang="sk-SK" smtClean="0"/>
          </a:p>
        </p:txBody>
      </p:sp>
      <p:sp>
        <p:nvSpPr>
          <p:cNvPr id="5222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altLang="sk-SK" sz="2800" smtClean="0"/>
              <a:t>kombinácia položiek s rôznym počtom možných odpovedí </a:t>
            </a:r>
          </a:p>
          <a:p>
            <a:pPr lvl="1"/>
            <a:r>
              <a:rPr lang="sk-SK" altLang="sk-SK" sz="2800" smtClean="0"/>
              <a:t>nesúhlas 0 – súhlas 10</a:t>
            </a:r>
          </a:p>
          <a:p>
            <a:pPr lvl="1"/>
            <a:r>
              <a:rPr lang="sk-SK" altLang="sk-SK" sz="2800" smtClean="0"/>
              <a:t>nesúhlas 0 – súhlas 4</a:t>
            </a:r>
          </a:p>
          <a:p>
            <a:pPr lvl="1"/>
            <a:r>
              <a:rPr lang="sk-SK" altLang="sk-SK" sz="2800" smtClean="0"/>
              <a:t>nie 0 – áno 1</a:t>
            </a:r>
          </a:p>
          <a:p>
            <a:r>
              <a:rPr lang="sk-SK" altLang="sk-SK" sz="2800" smtClean="0"/>
              <a:t>riešenie: </a:t>
            </a:r>
          </a:p>
          <a:p>
            <a:pPr lvl="1"/>
            <a:r>
              <a:rPr lang="sk-SK" altLang="sk-SK" smtClean="0"/>
              <a:t>základ: nesúhlas 0 – súhlas 10</a:t>
            </a:r>
          </a:p>
          <a:p>
            <a:pPr lvl="1"/>
            <a:r>
              <a:rPr lang="sk-SK" altLang="sk-SK" smtClean="0"/>
              <a:t>transformácia: nesúhlas 0*2,5  - súhlas 4*2,5</a:t>
            </a:r>
          </a:p>
          <a:p>
            <a:pPr lvl="1"/>
            <a:r>
              <a:rPr lang="sk-SK" altLang="sk-SK" smtClean="0"/>
              <a:t>transformácia: nie 0*10 – áno 1*10</a:t>
            </a:r>
            <a:r>
              <a:rPr lang="sk-SK" altLang="sk-SK" sz="2200" smtClean="0"/>
              <a:t/>
            </a:r>
            <a:br>
              <a:rPr lang="sk-SK" altLang="sk-SK" sz="2200" smtClean="0"/>
            </a:br>
            <a:endParaRPr lang="cs-CZ" altLang="sk-SK" sz="22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/>
          <a:lstStyle/>
          <a:p>
            <a:r>
              <a:rPr lang="sk-SK" altLang="sk-SK" smtClean="0"/>
              <a:t>Dotazník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05400"/>
          </a:xfrm>
        </p:spPr>
        <p:txBody>
          <a:bodyPr/>
          <a:lstStyle/>
          <a:p>
            <a:r>
              <a:rPr lang="sk-SK" altLang="sk-SK" sz="2800" dirty="0" smtClean="0"/>
              <a:t>vysoko štruktúrovaná technika získavania dát</a:t>
            </a:r>
          </a:p>
          <a:p>
            <a:r>
              <a:rPr lang="sk-SK" altLang="sk-SK" sz="2800" dirty="0" smtClean="0"/>
              <a:t>každý respondent odpovedá na ten istý súbor otázok</a:t>
            </a:r>
          </a:p>
          <a:p>
            <a:r>
              <a:rPr lang="sk-SK" altLang="sk-SK" sz="2800" dirty="0" smtClean="0"/>
              <a:t>použitie v mediálnom a komunikačnom výskume: najmä </a:t>
            </a:r>
          </a:p>
          <a:p>
            <a:pPr>
              <a:buFont typeface="Wingdings 2" pitchFamily="18" charset="2"/>
              <a:buNone/>
            </a:pPr>
            <a:r>
              <a:rPr lang="sk-SK" altLang="sk-SK" sz="2800" dirty="0" smtClean="0"/>
              <a:t>	a) výskum publika</a:t>
            </a:r>
          </a:p>
          <a:p>
            <a:pPr>
              <a:buFont typeface="Wingdings 2" pitchFamily="18" charset="2"/>
              <a:buNone/>
            </a:pPr>
            <a:r>
              <a:rPr lang="sk-SK" altLang="sk-SK" sz="2800" dirty="0" smtClean="0"/>
              <a:t>	b) výskum reprezentantov mediálnych inštitúcií</a:t>
            </a:r>
          </a:p>
          <a:p>
            <a:endParaRPr lang="sk-SK" altLang="sk-SK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r>
              <a:rPr lang="sk-SK" altLang="sk-SK" smtClean="0"/>
              <a:t>Výber otázok</a:t>
            </a:r>
            <a:endParaRPr lang="cs-CZ" altLang="sk-SK" smtClean="0"/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5105400"/>
          </a:xfrm>
        </p:spPr>
        <p:txBody>
          <a:bodyPr/>
          <a:lstStyle/>
          <a:p>
            <a:r>
              <a:rPr lang="sk-SK" altLang="sk-SK" sz="2800" dirty="0" smtClean="0"/>
              <a:t>aké informácie budeme od respondentov potrebovať?</a:t>
            </a:r>
          </a:p>
          <a:p>
            <a:pPr>
              <a:buFont typeface="Wingdings 2" pitchFamily="18" charset="2"/>
              <a:buNone/>
            </a:pPr>
            <a:endParaRPr lang="sk-SK" altLang="sk-SK" sz="2800" dirty="0" smtClean="0"/>
          </a:p>
          <a:p>
            <a:r>
              <a:rPr lang="sk-SK" altLang="sk-SK" sz="2400" dirty="0" smtClean="0"/>
              <a:t>výskumná téma </a:t>
            </a:r>
          </a:p>
          <a:p>
            <a:r>
              <a:rPr lang="sk-SK" altLang="sk-SK" sz="2400" dirty="0" smtClean="0"/>
              <a:t>výskumný problém</a:t>
            </a:r>
          </a:p>
          <a:p>
            <a:r>
              <a:rPr lang="sk-SK" altLang="sk-SK" sz="2400" dirty="0" smtClean="0"/>
              <a:t>teória</a:t>
            </a:r>
          </a:p>
          <a:p>
            <a:r>
              <a:rPr lang="sk-SK" altLang="sk-SK" sz="2400" dirty="0" smtClean="0"/>
              <a:t>výskumné otázky a hypotézy</a:t>
            </a:r>
          </a:p>
          <a:p>
            <a:r>
              <a:rPr lang="sk-SK" altLang="sk-SK" sz="2400" dirty="0" smtClean="0"/>
              <a:t>koncepty </a:t>
            </a:r>
          </a:p>
          <a:p>
            <a:r>
              <a:rPr lang="sk-SK" altLang="sk-SK" sz="2400" dirty="0" smtClean="0"/>
              <a:t>indikátory</a:t>
            </a:r>
          </a:p>
          <a:p>
            <a:r>
              <a:rPr lang="sk-SK" altLang="sk-SK" sz="2400" dirty="0" smtClean="0"/>
              <a:t>spôsob analýzy</a:t>
            </a:r>
          </a:p>
          <a:p>
            <a:r>
              <a:rPr lang="sk-SK" altLang="sk-SK" sz="2400" dirty="0" smtClean="0"/>
              <a:t>spôsob administrácie</a:t>
            </a:r>
            <a:endParaRPr lang="cs-CZ" altLang="sk-SK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001000" cy="1143000"/>
          </a:xfrm>
        </p:spPr>
        <p:txBody>
          <a:bodyPr/>
          <a:lstStyle/>
          <a:p>
            <a:r>
              <a:rPr lang="sk-SK" altLang="sk-SK" dirty="0" smtClean="0"/>
              <a:t>Typy otázok </a:t>
            </a:r>
            <a:r>
              <a:rPr lang="sk-SK" altLang="sk-SK" b="1" dirty="0" smtClean="0"/>
              <a:t/>
            </a:r>
            <a:br>
              <a:rPr lang="sk-SK" altLang="sk-SK" b="1" dirty="0" smtClean="0"/>
            </a:br>
            <a:r>
              <a:rPr lang="sk-SK" altLang="sk-SK" dirty="0" smtClean="0"/>
              <a:t>(podľa účelu použitia)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77200" cy="4543425"/>
          </a:xfrm>
        </p:spPr>
        <p:txBody>
          <a:bodyPr/>
          <a:lstStyle/>
          <a:p>
            <a:r>
              <a:rPr lang="sk-SK" altLang="sk-SK" sz="2800" dirty="0" smtClean="0"/>
              <a:t>zisťovacie (obsahové)</a:t>
            </a:r>
          </a:p>
          <a:p>
            <a:r>
              <a:rPr lang="sk-SK" altLang="sk-SK" sz="2800" dirty="0" smtClean="0"/>
              <a:t>filtračné</a:t>
            </a:r>
          </a:p>
          <a:p>
            <a:r>
              <a:rPr lang="sk-SK" altLang="sk-SK" sz="2800" dirty="0" smtClean="0"/>
              <a:t>kontaktné (</a:t>
            </a:r>
            <a:r>
              <a:rPr lang="sk-SK" altLang="sk-SK" sz="2800" dirty="0" err="1" smtClean="0"/>
              <a:t>ice-breaking</a:t>
            </a:r>
            <a:r>
              <a:rPr lang="sk-SK" altLang="sk-SK" sz="2800" dirty="0" smtClean="0"/>
              <a:t>)</a:t>
            </a:r>
            <a:endParaRPr lang="cs-CZ" altLang="sk-SK" sz="2800" dirty="0" smtClean="0"/>
          </a:p>
          <a:p>
            <a:endParaRPr lang="cs-CZ" altLang="sk-SK" dirty="0" smtClean="0"/>
          </a:p>
          <a:p>
            <a:endParaRPr lang="cs-CZ" altLang="sk-SK" dirty="0" smtClean="0"/>
          </a:p>
          <a:p>
            <a:pPr lvl="1"/>
            <a:endParaRPr lang="cs-CZ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dirty="0" smtClean="0"/>
              <a:t>Obsah otázok</a:t>
            </a:r>
            <a:endParaRPr lang="cs-CZ" altLang="sk-SK" dirty="0" smtClean="0"/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495800"/>
          </a:xfrm>
        </p:spPr>
        <p:txBody>
          <a:bodyPr/>
          <a:lstStyle/>
          <a:p>
            <a:r>
              <a:rPr lang="sk-SK" altLang="sk-SK" sz="2400" dirty="0" smtClean="0"/>
              <a:t>správanie (čo ľudia robia)</a:t>
            </a:r>
          </a:p>
          <a:p>
            <a:r>
              <a:rPr lang="sk-SK" altLang="sk-SK" sz="2400" dirty="0" smtClean="0"/>
              <a:t>vlastnosti (charakteristiky; napr. vek, vzdelanie, počet vlastnených elektronických zariadení s pripojením na internet...)</a:t>
            </a:r>
          </a:p>
          <a:p>
            <a:r>
              <a:rPr lang="sk-SK" altLang="sk-SK" sz="2400" dirty="0" smtClean="0"/>
              <a:t>názory – neutrálny výrok, predpoklad pravdivosti</a:t>
            </a:r>
          </a:p>
          <a:p>
            <a:r>
              <a:rPr lang="sk-SK" altLang="sk-SK" sz="2400" dirty="0" smtClean="0"/>
              <a:t>postoje – emocionálne zafarbené, hodnotiace; odlišovať extrémnosť a intenzitu</a:t>
            </a:r>
          </a:p>
          <a:p>
            <a:pPr lvl="1"/>
            <a:r>
              <a:rPr lang="sk-SK" altLang="sk-SK" sz="2000" dirty="0"/>
              <a:t>k</a:t>
            </a:r>
            <a:r>
              <a:rPr lang="sk-SK" altLang="sk-SK" sz="2000" dirty="0" smtClean="0"/>
              <a:t>ognitívne (myšlienky)</a:t>
            </a:r>
          </a:p>
          <a:p>
            <a:pPr lvl="1"/>
            <a:r>
              <a:rPr lang="sk-SK" altLang="sk-SK" sz="2000" dirty="0" smtClean="0"/>
              <a:t>afektívne (city, emocionálne reakcie) </a:t>
            </a:r>
            <a:endParaRPr lang="sk-SK" altLang="sk-SK" sz="2000" dirty="0" smtClean="0">
              <a:latin typeface="Arial" charset="0"/>
            </a:endParaRPr>
          </a:p>
          <a:p>
            <a:pPr lvl="1"/>
            <a:r>
              <a:rPr lang="sk-SK" altLang="sk-SK" sz="2000" dirty="0" err="1" smtClean="0"/>
              <a:t>konatívne</a:t>
            </a:r>
            <a:r>
              <a:rPr lang="sk-SK" altLang="sk-SK" sz="2000" dirty="0" smtClean="0"/>
              <a:t> (</a:t>
            </a:r>
            <a:r>
              <a:rPr lang="sk-SK" altLang="sk-SK" sz="2000" dirty="0" err="1" smtClean="0"/>
              <a:t>behaviorálne</a:t>
            </a:r>
            <a:r>
              <a:rPr lang="sk-SK" altLang="sk-SK" sz="2000" dirty="0" smtClean="0"/>
              <a:t>; sklony k správaniu)</a:t>
            </a:r>
          </a:p>
          <a:p>
            <a:r>
              <a:rPr lang="sk-SK" altLang="sk-SK" sz="2400" dirty="0" smtClean="0"/>
              <a:t>hodnoty – základná hodnotová sústava</a:t>
            </a:r>
          </a:p>
          <a:p>
            <a:r>
              <a:rPr lang="sk-SK" altLang="sk-SK" sz="2400" dirty="0" smtClean="0"/>
              <a:t>viery, presvedčenia</a:t>
            </a:r>
          </a:p>
          <a:p>
            <a:endParaRPr lang="cs-CZ" altLang="sk-SK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1143000"/>
          </a:xfrm>
        </p:spPr>
        <p:txBody>
          <a:bodyPr/>
          <a:lstStyle/>
          <a:p>
            <a:r>
              <a:rPr lang="sk-SK" altLang="sk-SK" dirty="0" smtClean="0"/>
              <a:t>Typy otázok </a:t>
            </a:r>
            <a:br>
              <a:rPr lang="sk-SK" altLang="sk-SK" dirty="0" smtClean="0"/>
            </a:br>
            <a:r>
              <a:rPr lang="sk-SK" altLang="sk-SK" dirty="0" smtClean="0"/>
              <a:t>(podľa vzťahu k obsahu)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6962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sk-SK" altLang="sk-SK" sz="2800" u="sng" dirty="0" smtClean="0"/>
              <a:t>priame</a:t>
            </a:r>
            <a:endParaRPr lang="sk-SK" altLang="sk-SK" sz="2800" dirty="0" smtClean="0"/>
          </a:p>
          <a:p>
            <a:pPr marL="609600" indent="-609600">
              <a:lnSpc>
                <a:spcPct val="90000"/>
              </a:lnSpc>
            </a:pPr>
            <a:r>
              <a:rPr lang="sk-SK" altLang="sk-SK" sz="2800" u="sng" dirty="0" smtClean="0"/>
              <a:t>nepriame</a:t>
            </a:r>
            <a:r>
              <a:rPr lang="sk-SK" altLang="sk-SK" sz="2800" dirty="0" smtClean="0"/>
              <a:t> (projekčné) –</a:t>
            </a:r>
            <a:r>
              <a:rPr lang="sk-SK" altLang="sk-SK" sz="2800" dirty="0" smtClean="0">
                <a:latin typeface="Arial" charset="0"/>
              </a:rPr>
              <a:t> </a:t>
            </a:r>
            <a:r>
              <a:rPr lang="sk-SK" altLang="sk-SK" sz="2800" dirty="0" smtClean="0"/>
              <a:t>nepýtame sa respondenta na jeho vlastné názory, necháme ho, aby ich premietol do názorov iných (napr. fiktívnych) osôb</a:t>
            </a:r>
          </a:p>
          <a:p>
            <a:pPr marL="884238" lvl="1" indent="-609600">
              <a:lnSpc>
                <a:spcPct val="90000"/>
              </a:lnSpc>
              <a:buFont typeface="Wingdings 2" pitchFamily="18" charset="2"/>
              <a:buNone/>
            </a:pPr>
            <a:endParaRPr lang="cs-CZ" altLang="sk-SK" dirty="0" smtClean="0"/>
          </a:p>
          <a:p>
            <a:pPr marL="884238" lvl="1" indent="-609600">
              <a:lnSpc>
                <a:spcPct val="90000"/>
              </a:lnSpc>
            </a:pPr>
            <a:endParaRPr lang="cs-CZ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3145</TotalTime>
  <Words>1754</Words>
  <Application>Microsoft Office PowerPoint</Application>
  <PresentationFormat>Předvádění na obrazovce (4:3)</PresentationFormat>
  <Paragraphs>467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3" baseType="lpstr">
      <vt:lpstr>Arial</vt:lpstr>
      <vt:lpstr>Arial Black</vt:lpstr>
      <vt:lpstr>Arial Narrow</vt:lpstr>
      <vt:lpstr>Calibri</vt:lpstr>
      <vt:lpstr>Franklin Gothic Book</vt:lpstr>
      <vt:lpstr>Perpetua</vt:lpstr>
      <vt:lpstr>Times New Roman</vt:lpstr>
      <vt:lpstr>Wingdings</vt:lpstr>
      <vt:lpstr>Wingdings 2</vt:lpstr>
      <vt:lpstr>Equity</vt:lpstr>
      <vt:lpstr>Prednáška 6: Survey  </vt:lpstr>
      <vt:lpstr>Základné metódy a techniky (kvant.) výskumu</vt:lpstr>
      <vt:lpstr>Survey</vt:lpstr>
      <vt:lpstr>Formy distribúcie/vypĺňania dotazníku</vt:lpstr>
      <vt:lpstr>Dotazník</vt:lpstr>
      <vt:lpstr>Výber otázok</vt:lpstr>
      <vt:lpstr>Typy otázok  (podľa účelu použitia) </vt:lpstr>
      <vt:lpstr>Obsah otázok</vt:lpstr>
      <vt:lpstr>Typy otázok  (podľa vzťahu k obsahu)</vt:lpstr>
      <vt:lpstr>Typy otázok  (podľa formátu odpovedí)</vt:lpstr>
      <vt:lpstr>Uzavreté otázky: typy</vt:lpstr>
      <vt:lpstr>Uzavreté otázky</vt:lpstr>
      <vt:lpstr>Uzavreté otázky: formát</vt:lpstr>
      <vt:lpstr>Ako sa pýtať na citlivú oblasť?</vt:lpstr>
      <vt:lpstr>Osobný a bezpečnostný dotazník (súčasť bezpečnostnej previerky)</vt:lpstr>
      <vt:lpstr>Pilotáž</vt:lpstr>
      <vt:lpstr>Pilotáž</vt:lpstr>
      <vt:lpstr>Dramaturgia dotazníku</vt:lpstr>
      <vt:lpstr>Dramaturgia dotazníku</vt:lpstr>
      <vt:lpstr>Grafika</vt:lpstr>
      <vt:lpstr>Na čo treba dať pozor?</vt:lpstr>
      <vt:lpstr>Štýl a štylistika</vt:lpstr>
      <vt:lpstr>Úloha</vt:lpstr>
      <vt:lpstr>Príklad – nevhodne formulované otázky</vt:lpstr>
      <vt:lpstr>Príklad – nevhodne formulované otázky</vt:lpstr>
      <vt:lpstr>Príklad – nevhodne formulované otázky</vt:lpstr>
      <vt:lpstr>Indexy a škály</vt:lpstr>
      <vt:lpstr>Na čo sú dobré indexy a škály?</vt:lpstr>
      <vt:lpstr>Súčtové (sumačné) indexy</vt:lpstr>
      <vt:lpstr>Súčtový (sumačný) index - príklad</vt:lpstr>
      <vt:lpstr>Škály</vt:lpstr>
      <vt:lpstr>Hlavné typy škál</vt:lpstr>
      <vt:lpstr>Thurstonova škála</vt:lpstr>
      <vt:lpstr>Likertova škála</vt:lpstr>
      <vt:lpstr>Guttmanova škála </vt:lpstr>
      <vt:lpstr>Prezentace aplikace PowerPoint</vt:lpstr>
      <vt:lpstr>Bogardusova škála sociálnej vzdialenosti </vt:lpstr>
      <vt:lpstr>Bogardusova škála sociálnej vzdialenosti </vt:lpstr>
      <vt:lpstr>Bogardusova škála sociálnej vzdialenosti – český novinár </vt:lpstr>
      <vt:lpstr>Sémantický diferenciál  (Ch. Osgood, 1956)</vt:lpstr>
      <vt:lpstr>Prezentace aplikace PowerPoint</vt:lpstr>
      <vt:lpstr>Technické problémy</vt:lpstr>
      <vt:lpstr>Technické problémy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marinka</dc:creator>
  <cp:lastModifiedBy>Marina Urbanikova</cp:lastModifiedBy>
  <cp:revision>276</cp:revision>
  <dcterms:created xsi:type="dcterms:W3CDTF">2012-03-03T13:51:32Z</dcterms:created>
  <dcterms:modified xsi:type="dcterms:W3CDTF">2019-04-24T22:10:33Z</dcterms:modified>
</cp:coreProperties>
</file>