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9"/>
  </p:notesMasterIdLst>
  <p:handoutMasterIdLst>
    <p:handoutMasterId r:id="rId50"/>
  </p:handoutMasterIdLst>
  <p:sldIdLst>
    <p:sldId id="256" r:id="rId2"/>
    <p:sldId id="457" r:id="rId3"/>
    <p:sldId id="445" r:id="rId4"/>
    <p:sldId id="443" r:id="rId5"/>
    <p:sldId id="354" r:id="rId6"/>
    <p:sldId id="356" r:id="rId7"/>
    <p:sldId id="368" r:id="rId8"/>
    <p:sldId id="458" r:id="rId9"/>
    <p:sldId id="369" r:id="rId10"/>
    <p:sldId id="383" r:id="rId11"/>
    <p:sldId id="370" r:id="rId12"/>
    <p:sldId id="371" r:id="rId13"/>
    <p:sldId id="366" r:id="rId14"/>
    <p:sldId id="390" r:id="rId15"/>
    <p:sldId id="391" r:id="rId16"/>
    <p:sldId id="392" r:id="rId17"/>
    <p:sldId id="393" r:id="rId18"/>
    <p:sldId id="395" r:id="rId19"/>
    <p:sldId id="439" r:id="rId20"/>
    <p:sldId id="436" r:id="rId21"/>
    <p:sldId id="437" r:id="rId22"/>
    <p:sldId id="438" r:id="rId23"/>
    <p:sldId id="446" r:id="rId24"/>
    <p:sldId id="447" r:id="rId25"/>
    <p:sldId id="448" r:id="rId26"/>
    <p:sldId id="449" r:id="rId27"/>
    <p:sldId id="450" r:id="rId28"/>
    <p:sldId id="451" r:id="rId29"/>
    <p:sldId id="452" r:id="rId30"/>
    <p:sldId id="453" r:id="rId31"/>
    <p:sldId id="454" r:id="rId32"/>
    <p:sldId id="401" r:id="rId33"/>
    <p:sldId id="402" r:id="rId34"/>
    <p:sldId id="403" r:id="rId35"/>
    <p:sldId id="404" r:id="rId36"/>
    <p:sldId id="455" r:id="rId37"/>
    <p:sldId id="456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35" r:id="rId4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80" d="100"/>
          <a:sy n="80" d="100"/>
        </p:scale>
        <p:origin x="145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9CE3B08-ECB7-4100-969D-AD7FBAA7540E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57AF12-13AD-43AC-AABE-D59EA9C37A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42FF20-6DDF-4061-A5E9-FC4904E17B60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978E43-2102-4B4D-85B0-1C6B64BD8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28613"/>
            <a:ext cx="1588" cy="1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4686300"/>
            <a:ext cx="5805488" cy="44069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28613"/>
            <a:ext cx="1588" cy="1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4686300"/>
            <a:ext cx="5805488" cy="44069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78E43-2102-4B4D-85B0-1C6B64BD87E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A4004-8A3C-4761-8091-ACAA4947C9F9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A9E69A-BE33-4787-B306-E456707D51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7E2E-95C0-46F2-817C-935B8A8888C9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E4CE2-48D0-454F-8B50-70C0E72B5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A8745-ED8E-4421-93B2-5A45F477D9D6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57D6-B4CE-4792-AEDA-8BF02D8263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9F156-84A8-497E-9D7A-118E6F805694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00D63-AC80-4E3C-86D5-849F06CB0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C9F0C-A8BB-462A-8E64-AA33B3471D0F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F9BE-52DA-47EE-B023-A03D1FEF11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D8625-75C8-4569-9C70-3F98C413554F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511BB-195C-4599-90E5-34F980B6E3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1C39-E5D9-4CD8-B358-BF0F546158DE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5F00B-280E-442E-906C-6A3689B95F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5F9F4-ED02-4805-B5D5-BB6E8D71B699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30088-C066-44A4-9884-C6C1762A6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C105C-D46F-43BF-B734-90C4178F3044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0EE19-514B-4ADE-98B8-F37F6BD8A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08EA2-2423-4E6A-91FF-C7F7B550DEA1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3A488-DC3F-4A06-9D50-8D68B2C9F1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9D929-4590-48C6-861B-B7563218AF69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3A5BD-79C5-4D19-8E93-8AE74FF1F9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6938D-D70A-4C89-8A5F-0D8E7657A719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B70BF-3EE6-449F-B268-38FD4F873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84A806-7339-4042-9ED1-D644F02FDEB0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B1FEFAD4-F974-43BF-881F-80182AA8A7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8" r:id="rId2"/>
    <p:sldLayoutId id="2147483897" r:id="rId3"/>
    <p:sldLayoutId id="2147483889" r:id="rId4"/>
    <p:sldLayoutId id="2147483890" r:id="rId5"/>
    <p:sldLayoutId id="2147483891" r:id="rId6"/>
    <p:sldLayoutId id="2147483892" r:id="rId7"/>
    <p:sldLayoutId id="2147483898" r:id="rId8"/>
    <p:sldLayoutId id="2147483899" r:id="rId9"/>
    <p:sldLayoutId id="2147483893" r:id="rId10"/>
    <p:sldLayoutId id="2147483894" r:id="rId11"/>
    <p:sldLayoutId id="214748389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ck4survey.cz/" TargetMode="External"/><Relationship Id="rId2" Type="http://schemas.openxmlformats.org/officeDocument/2006/relationships/hyperlink" Target="https://www.google.com/intl/cs_CZ/forms/abou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qualtrics.com/" TargetMode="External"/><Relationship Id="rId4" Type="http://schemas.openxmlformats.org/officeDocument/2006/relationships/hyperlink" Target="https://www.survio.com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pPr eaLnBrk="1" hangingPunct="1"/>
            <a:r>
              <a:rPr lang="cs-CZ" altLang="sk-SK" dirty="0" smtClean="0">
                <a:solidFill>
                  <a:srgbClr val="696464"/>
                </a:solidFill>
              </a:rPr>
              <a:t>ZUR 559 Kvantitativní metody výzkumu médií</a:t>
            </a:r>
          </a:p>
          <a:p>
            <a:pPr eaLnBrk="1" hangingPunct="1"/>
            <a:endParaRPr lang="cs-CZ" dirty="0" smtClean="0">
              <a:solidFill>
                <a:srgbClr val="898989"/>
              </a:solidFill>
              <a:latin typeface="Arial Narrow" pitchFamily="34" charset="0"/>
            </a:endParaRPr>
          </a:p>
          <a:p>
            <a:pPr eaLnBrk="1" hangingPunct="1"/>
            <a:endParaRPr lang="cs-CZ" dirty="0" smtClean="0"/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2076450"/>
          </a:xfrm>
        </p:spPr>
        <p:txBody>
          <a:bodyPr/>
          <a:lstStyle/>
          <a:p>
            <a:pPr eaLnBrk="1" hangingPunct="1"/>
            <a:r>
              <a:rPr lang="sk-SK" b="1" i="1" dirty="0" smtClean="0"/>
              <a:t>Prednáška </a:t>
            </a:r>
            <a:r>
              <a:rPr lang="en-GB" b="1" i="1" dirty="0" smtClean="0"/>
              <a:t>7</a:t>
            </a:r>
            <a:r>
              <a:rPr lang="cs-CZ" b="1" i="1" dirty="0" smtClean="0"/>
              <a:t>: Obsahová analýza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Výhody kvantitatívnej OA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533400" y="17526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sk-SK" sz="2800" smtClean="0"/>
              <a:t>nevyžaduje kontakt s komunikátormi </a:t>
            </a:r>
          </a:p>
          <a:p>
            <a:pPr>
              <a:spcBef>
                <a:spcPts val="600"/>
              </a:spcBef>
            </a:pPr>
            <a:r>
              <a:rPr lang="sk-SK" sz="2800" smtClean="0"/>
              <a:t>finančne a časovo výhodná</a:t>
            </a:r>
          </a:p>
          <a:p>
            <a:pPr>
              <a:spcBef>
                <a:spcPts val="600"/>
              </a:spcBef>
            </a:pPr>
            <a:r>
              <a:rPr lang="sk-SK" sz="2800" smtClean="0"/>
              <a:t>umožňuje longitudinálne výskumy </a:t>
            </a:r>
          </a:p>
          <a:p>
            <a:pPr>
              <a:spcBef>
                <a:spcPts val="600"/>
              </a:spcBef>
            </a:pPr>
            <a:r>
              <a:rPr lang="sk-SK" sz="2800" smtClean="0"/>
              <a:t>dovoľuje rozdelenie výskumu medzi niekoľko kodérov, resp. kódovacích teamov</a:t>
            </a:r>
          </a:p>
          <a:p>
            <a:pPr>
              <a:spcBef>
                <a:spcPts val="600"/>
              </a:spcBef>
            </a:pPr>
            <a:r>
              <a:rPr lang="sk-SK" sz="2800" smtClean="0"/>
              <a:t>môže byť použitá pre rozmanité účely a v rámci množstva rôznych vedných odborov</a:t>
            </a:r>
            <a:endParaRPr lang="cs-CZ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914400" y="376238"/>
            <a:ext cx="7773988" cy="939800"/>
          </a:xfrm>
        </p:spPr>
        <p:txBody>
          <a:bodyPr lIns="90000" tIns="46800" rIns="90000" bIns="46800" anchor="ctr" anchorCtr="1"/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mtClean="0"/>
              <a:t>Nevýhody kvantitatívne</a:t>
            </a:r>
            <a:r>
              <a:rPr lang="sk-SK" smtClean="0"/>
              <a:t>j OA</a:t>
            </a:r>
            <a:r>
              <a:rPr lang="en-GB" smtClean="0"/>
              <a:t> </a:t>
            </a:r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153400" cy="4953000"/>
          </a:xfrm>
        </p:spPr>
        <p:txBody>
          <a:bodyPr lIns="90000" tIns="46800" rIns="90000" bIns="46800"/>
          <a:lstStyle/>
          <a:p>
            <a:pPr marL="341313" indent="-341313" defTabSz="449263">
              <a:lnSpc>
                <a:spcPct val="93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u="sng" dirty="0" smtClean="0"/>
              <a:t>môže</a:t>
            </a:r>
            <a:r>
              <a:rPr lang="sk-SK" sz="2800" dirty="0" smtClean="0"/>
              <a:t> byť časovo veľmi náročná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obmedzené použitie na zaznamenanú komunikáciu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vyššia reliabilita, problematická validita (a problém zovšeobecnenia výsledkov)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je veľmi </a:t>
            </a:r>
            <a:r>
              <a:rPr lang="sk-SK" sz="2800" dirty="0" err="1" smtClean="0"/>
              <a:t>reduktívna</a:t>
            </a:r>
            <a:r>
              <a:rPr lang="sk-SK" sz="2800" dirty="0" smtClean="0"/>
              <a:t>, najmä pokiaľ ide o komplexné typy textov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často zostáva len na úrovni deskripcie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riziko subjektívnych interpretácií textu, najmä vo vzťahu k latentným významom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neberie do úvahy kontext produkcie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/>
          <a:lstStyle/>
          <a:p>
            <a:r>
              <a:rPr lang="cs-CZ" sz="3600" smtClean="0"/>
              <a:t>Obsahová analýza – požadované charakteristiky (K. Neuendorf)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533400" y="1752600"/>
            <a:ext cx="7696200" cy="4648200"/>
          </a:xfrm>
        </p:spPr>
        <p:txBody>
          <a:bodyPr/>
          <a:lstStyle/>
          <a:p>
            <a:pPr marL="342900" indent="-342900">
              <a:defRPr/>
            </a:pPr>
            <a:r>
              <a:rPr lang="sk-SK" sz="2800" dirty="0" smtClean="0"/>
              <a:t>objektivita (resp. intersubjektivita)</a:t>
            </a:r>
          </a:p>
          <a:p>
            <a:pPr marL="342900" indent="-342900">
              <a:defRPr/>
            </a:pPr>
            <a:r>
              <a:rPr lang="sk-SK" sz="2800" dirty="0" smtClean="0"/>
              <a:t>a priori design (deduktívna stratégia)</a:t>
            </a:r>
          </a:p>
          <a:p>
            <a:pPr marL="342900" indent="-342900">
              <a:defRPr/>
            </a:pPr>
            <a:r>
              <a:rPr lang="sk-SK" sz="2800" dirty="0" smtClean="0"/>
              <a:t>reliabilita (</a:t>
            </a:r>
            <a:r>
              <a:rPr lang="sk-SK" sz="2800" i="1" dirty="0" smtClean="0"/>
              <a:t>intercoder reliability</a:t>
            </a:r>
            <a:r>
              <a:rPr lang="sk-SK" sz="2800" dirty="0" smtClean="0"/>
              <a:t>) </a:t>
            </a:r>
          </a:p>
          <a:p>
            <a:pPr>
              <a:defRPr/>
            </a:pPr>
            <a:r>
              <a:rPr lang="sk-SK" sz="2800" dirty="0" smtClean="0"/>
              <a:t>validita</a:t>
            </a:r>
          </a:p>
          <a:p>
            <a:pPr>
              <a:defRPr/>
            </a:pPr>
            <a:r>
              <a:rPr lang="sk-SK" sz="2800" dirty="0" smtClean="0"/>
              <a:t>zovšeobecniteľnosť</a:t>
            </a:r>
          </a:p>
          <a:p>
            <a:pPr>
              <a:defRPr/>
            </a:pPr>
            <a:r>
              <a:rPr lang="sk-SK" sz="2800" dirty="0" smtClean="0"/>
              <a:t>replikovateľnosť</a:t>
            </a:r>
          </a:p>
          <a:p>
            <a:pPr>
              <a:defRPr/>
            </a:pPr>
            <a:r>
              <a:rPr lang="sk-SK" sz="2800" dirty="0" smtClean="0"/>
              <a:t>testovanie hypotéz</a:t>
            </a:r>
            <a:endParaRPr lang="cs-CZ" sz="2800" dirty="0" smtClean="0"/>
          </a:p>
          <a:p>
            <a:pPr marL="342900" indent="-342900">
              <a:defRPr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Kvalitatívny výskum obsahu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u="sng" dirty="0" smtClean="0"/>
              <a:t>techniky</a:t>
            </a:r>
            <a:r>
              <a:rPr lang="sk-SK" dirty="0" smtClean="0"/>
              <a:t>: </a:t>
            </a:r>
          </a:p>
          <a:p>
            <a:r>
              <a:rPr lang="sk-SK" dirty="0" smtClean="0"/>
              <a:t>rétorická analýza</a:t>
            </a:r>
          </a:p>
          <a:p>
            <a:r>
              <a:rPr lang="sk-SK" dirty="0" smtClean="0"/>
              <a:t>naratívna analýza</a:t>
            </a:r>
          </a:p>
          <a:p>
            <a:r>
              <a:rPr lang="sk-SK" dirty="0" smtClean="0"/>
              <a:t>diskurzívna analýza </a:t>
            </a:r>
          </a:p>
          <a:p>
            <a:r>
              <a:rPr lang="sk-SK" dirty="0" err="1" smtClean="0"/>
              <a:t>sémiotická</a:t>
            </a:r>
            <a:r>
              <a:rPr lang="sk-SK" dirty="0" smtClean="0"/>
              <a:t> analýza</a:t>
            </a:r>
          </a:p>
          <a:p>
            <a:r>
              <a:rPr lang="sk-SK" dirty="0" smtClean="0"/>
              <a:t>konverzačná analýza</a:t>
            </a:r>
          </a:p>
          <a:p>
            <a:r>
              <a:rPr lang="sk-SK" dirty="0" smtClean="0"/>
              <a:t>...</a:t>
            </a: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Meranie v obsahovej analýze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2938" y="1571625"/>
            <a:ext cx="8215312" cy="4448175"/>
          </a:xfrm>
        </p:spPr>
        <p:txBody>
          <a:bodyPr/>
          <a:lstStyle/>
          <a:p>
            <a:r>
              <a:rPr lang="sk-SK" sz="3200" dirty="0" smtClean="0"/>
              <a:t>4 možné typy obsahu:</a:t>
            </a:r>
          </a:p>
          <a:p>
            <a:pPr lvl="1"/>
            <a:r>
              <a:rPr lang="sk-SK" sz="3200" dirty="0" smtClean="0"/>
              <a:t>písomná forma</a:t>
            </a:r>
            <a:endParaRPr lang="sk-SK" sz="3200" dirty="0" smtClean="0">
              <a:latin typeface="Arial" charset="0"/>
            </a:endParaRPr>
          </a:p>
          <a:p>
            <a:pPr lvl="1"/>
            <a:r>
              <a:rPr lang="sk-SK" sz="3200" dirty="0" smtClean="0"/>
              <a:t>verbálna forma</a:t>
            </a:r>
            <a:endParaRPr lang="sk-SK" sz="3200" dirty="0" smtClean="0">
              <a:latin typeface="Arial" charset="0"/>
            </a:endParaRPr>
          </a:p>
          <a:p>
            <a:pPr lvl="1"/>
            <a:r>
              <a:rPr lang="sk-SK" sz="3200" dirty="0" smtClean="0"/>
              <a:t>vizuálna forma</a:t>
            </a:r>
            <a:endParaRPr lang="sk-SK" sz="3200" dirty="0" smtClean="0">
              <a:latin typeface="Arial" charset="0"/>
            </a:endParaRPr>
          </a:p>
          <a:p>
            <a:pPr lvl="1"/>
            <a:r>
              <a:rPr lang="sk-SK" sz="3200" dirty="0" smtClean="0"/>
              <a:t>zmiešaná forma </a:t>
            </a:r>
            <a:endParaRPr lang="sk-SK" sz="3200" dirty="0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74638"/>
            <a:ext cx="8186737" cy="1143000"/>
          </a:xfrm>
        </p:spPr>
        <p:txBody>
          <a:bodyPr/>
          <a:lstStyle/>
          <a:p>
            <a:r>
              <a:rPr lang="cs-CZ" smtClean="0"/>
              <a:t>Jednotky (units) v OA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628775"/>
            <a:ext cx="8043862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800" b="1" dirty="0" smtClean="0"/>
              <a:t>výberové jednotky </a:t>
            </a:r>
            <a:r>
              <a:rPr lang="sk-SK" sz="2800" dirty="0" smtClean="0"/>
              <a:t>(jednotky zberu dát; </a:t>
            </a:r>
            <a:r>
              <a:rPr lang="sk-SK" sz="2800" i="1" dirty="0" err="1" smtClean="0"/>
              <a:t>sampling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units</a:t>
            </a:r>
            <a:r>
              <a:rPr lang="sk-SK" sz="2800" dirty="0" smtClean="0"/>
              <a:t>) </a:t>
            </a:r>
            <a:endParaRPr lang="sk-SK" sz="2800" dirty="0" smtClean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</a:pPr>
            <a:r>
              <a:rPr lang="sk-SK" sz="2600" dirty="0" smtClean="0"/>
              <a:t>slúžia na identifikáciu základného a výberového súboru</a:t>
            </a:r>
            <a:endParaRPr lang="sk-SK" sz="2600" dirty="0" smtClean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</a:pPr>
            <a:r>
              <a:rPr lang="sk-SK" sz="2600" dirty="0" smtClean="0"/>
              <a:t>skladá sa z nich výskumný súbor </a:t>
            </a:r>
            <a:endParaRPr lang="sk-SK" sz="2600" dirty="0" smtClean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</a:pPr>
            <a:r>
              <a:rPr lang="sk-SK" sz="2600" dirty="0" err="1" smtClean="0"/>
              <a:t>tj</a:t>
            </a:r>
            <a:r>
              <a:rPr lang="sk-SK" sz="2600" dirty="0" smtClean="0"/>
              <a:t>. vzťahuje sa na ne výberová procedúra </a:t>
            </a:r>
          </a:p>
          <a:p>
            <a:pPr>
              <a:lnSpc>
                <a:spcPct val="90000"/>
              </a:lnSpc>
            </a:pPr>
            <a:r>
              <a:rPr lang="sk-SK" sz="2800" b="1" dirty="0" smtClean="0"/>
              <a:t>kódovacie jednotky </a:t>
            </a:r>
            <a:r>
              <a:rPr lang="sk-SK" sz="2800" dirty="0" smtClean="0"/>
              <a:t>(záznamové jednotky; jednotky analýzy; </a:t>
            </a:r>
            <a:r>
              <a:rPr lang="sk-SK" sz="2800" i="1" dirty="0" err="1" smtClean="0"/>
              <a:t>units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of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analysis</a:t>
            </a:r>
            <a:r>
              <a:rPr lang="sk-SK" sz="2800" dirty="0" smtClean="0"/>
              <a:t>) </a:t>
            </a:r>
            <a:endParaRPr lang="sk-SK" sz="2800" dirty="0" smtClean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</a:pPr>
            <a:r>
              <a:rPr lang="sk-SK" sz="2600" dirty="0" smtClean="0"/>
              <a:t>jednotky, ku ktorým sa viaže meranie</a:t>
            </a:r>
            <a:endParaRPr lang="sk-SK" sz="2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sk-SK" sz="2800" b="1" dirty="0" smtClean="0"/>
              <a:t>kategórie obsahu </a:t>
            </a:r>
            <a:r>
              <a:rPr lang="sk-SK" sz="2800" dirty="0" smtClean="0"/>
              <a:t>- premenné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71500" y="1500188"/>
            <a:ext cx="8143875" cy="5000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800" dirty="0" err="1" smtClean="0"/>
              <a:t>Čábelová</a:t>
            </a:r>
            <a:r>
              <a:rPr lang="sk-SK" sz="2800" dirty="0" smtClean="0"/>
              <a:t> et al. (2004): analýza vysielania Českého rozhlasu v dobe tzv. krízy v ČT</a:t>
            </a:r>
          </a:p>
          <a:p>
            <a:pPr lvl="1">
              <a:lnSpc>
                <a:spcPct val="80000"/>
              </a:lnSpc>
            </a:pPr>
            <a:r>
              <a:rPr lang="sk-SK" u="sng" dirty="0" smtClean="0"/>
              <a:t>základný súbor</a:t>
            </a:r>
            <a:r>
              <a:rPr lang="sk-SK" dirty="0" smtClean="0"/>
              <a:t>: všetky spravodajské relácie staníc ČRo1 od 20.12.2000-8.1.2001 + spravodajské relácie ČRo6 od 20.12.2000-9.1.2001</a:t>
            </a:r>
          </a:p>
          <a:p>
            <a:pPr lvl="1">
              <a:lnSpc>
                <a:spcPct val="80000"/>
              </a:lnSpc>
            </a:pPr>
            <a:r>
              <a:rPr lang="sk-SK" u="sng" dirty="0" smtClean="0"/>
              <a:t>výberová jednotka</a:t>
            </a:r>
            <a:r>
              <a:rPr lang="sk-SK" dirty="0" smtClean="0"/>
              <a:t>: relácie vysielané v 7.00, 8.00, 12.00 a 18.00</a:t>
            </a:r>
          </a:p>
          <a:p>
            <a:pPr lvl="1">
              <a:lnSpc>
                <a:spcPct val="80000"/>
              </a:lnSpc>
            </a:pPr>
            <a:r>
              <a:rPr lang="sk-SK" u="sng" dirty="0" smtClean="0"/>
              <a:t>kódovacia jednotka</a:t>
            </a:r>
            <a:r>
              <a:rPr lang="sk-SK" dirty="0" smtClean="0"/>
              <a:t> (jednotka analýzy ): sekvencie </a:t>
            </a:r>
            <a:r>
              <a:rPr lang="sk-SK" dirty="0" err="1" smtClean="0"/>
              <a:t>mluvčího</a:t>
            </a:r>
            <a:r>
              <a:rPr lang="sk-SK" dirty="0" smtClean="0"/>
              <a:t> („úsek </a:t>
            </a:r>
            <a:r>
              <a:rPr lang="sk-SK" dirty="0" err="1" smtClean="0"/>
              <a:t>promluvy</a:t>
            </a:r>
            <a:r>
              <a:rPr lang="sk-SK" dirty="0" smtClean="0"/>
              <a:t> medzi zmenami </a:t>
            </a:r>
            <a:r>
              <a:rPr lang="sk-SK" dirty="0" err="1" smtClean="0"/>
              <a:t>mluvčího</a:t>
            </a:r>
            <a:r>
              <a:rPr lang="sk-SK" dirty="0" smtClean="0"/>
              <a:t>“)</a:t>
            </a:r>
          </a:p>
          <a:p>
            <a:pPr lvl="1">
              <a:lnSpc>
                <a:spcPct val="80000"/>
              </a:lnSpc>
            </a:pPr>
            <a:r>
              <a:rPr lang="sk-SK" u="sng" dirty="0" smtClean="0"/>
              <a:t>kategórie obsahu</a:t>
            </a:r>
            <a:r>
              <a:rPr lang="sk-SK" dirty="0" smtClean="0"/>
              <a:t>: 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poradie príspevku</a:t>
            </a:r>
          </a:p>
          <a:p>
            <a:pPr lvl="2">
              <a:lnSpc>
                <a:spcPct val="80000"/>
              </a:lnSpc>
            </a:pPr>
            <a:r>
              <a:rPr lang="sk-SK" dirty="0" err="1" smtClean="0"/>
              <a:t>stopáž</a:t>
            </a:r>
            <a:r>
              <a:rPr lang="sk-SK" dirty="0" smtClean="0"/>
              <a:t> relácie / sekvencie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aktér sekvencie (ten, o kom sa hovorí)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zdroj informácie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téma sekvencie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prítomnosť hodnotenia</a:t>
            </a:r>
          </a:p>
          <a:p>
            <a:pPr lvl="2">
              <a:lnSpc>
                <a:spcPct val="80000"/>
              </a:lnSpc>
            </a:pPr>
            <a:r>
              <a:rPr lang="sk-SK" sz="1600" dirty="0" smtClean="0"/>
              <a:t>…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74638"/>
            <a:ext cx="8186737" cy="1143000"/>
          </a:xfrm>
        </p:spPr>
        <p:txBody>
          <a:bodyPr/>
          <a:lstStyle/>
          <a:p>
            <a:r>
              <a:rPr lang="cs-CZ" smtClean="0"/>
              <a:t>Jednotky (units) v OA - príklad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50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50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50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50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50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50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464550" cy="1066800"/>
          </a:xfrm>
        </p:spPr>
        <p:txBody>
          <a:bodyPr/>
          <a:lstStyle/>
          <a:p>
            <a:r>
              <a:rPr lang="sk-SK" sz="3600" smtClean="0"/>
              <a:t>Definícia kódovacej (analytickej) jednotky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075612" cy="4681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3000" dirty="0" smtClean="0"/>
              <a:t>replikovateľnosť + reliabilita</a:t>
            </a:r>
          </a:p>
          <a:p>
            <a:pPr>
              <a:lnSpc>
                <a:spcPct val="80000"/>
              </a:lnSpc>
            </a:pPr>
            <a:r>
              <a:rPr lang="sk-SK" sz="3000" dirty="0" smtClean="0"/>
              <a:t>analýza spravodajstva: najčastejšou jednotkou je príspevok, resp. článok</a:t>
            </a:r>
          </a:p>
          <a:p>
            <a:pPr>
              <a:lnSpc>
                <a:spcPct val="80000"/>
              </a:lnSpc>
            </a:pPr>
            <a:r>
              <a:rPr lang="sk-SK" sz="3000" dirty="0" smtClean="0"/>
              <a:t>ďalšie možnosti: odsek, promluva (napr. pri diskusiách/rozhovoroch)... </a:t>
            </a:r>
          </a:p>
          <a:p>
            <a:pPr>
              <a:lnSpc>
                <a:spcPct val="80000"/>
              </a:lnSpc>
            </a:pPr>
            <a:r>
              <a:rPr lang="sk-SK" sz="3000" dirty="0" smtClean="0"/>
              <a:t>čím menšiu jednotku stanovíme, tým precíznejšia (hlbšia) môže byť analýza, avšak súčasne aj </a:t>
            </a:r>
            <a:r>
              <a:rPr lang="sk-SK" sz="3000" dirty="0" smtClean="0"/>
              <a:t>prácnejšia</a:t>
            </a:r>
            <a:endParaRPr lang="sk-SK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Kategorie obsahu - premenné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4953000"/>
          </a:xfrm>
        </p:spPr>
        <p:txBody>
          <a:bodyPr/>
          <a:lstStyle/>
          <a:p>
            <a:pPr marL="514350" indent="-514350"/>
            <a:r>
              <a:rPr lang="sk-SK" sz="2800" u="sng" dirty="0" smtClean="0"/>
              <a:t>identifikačné</a:t>
            </a:r>
            <a:r>
              <a:rPr lang="sk-SK" sz="2800" dirty="0" smtClean="0"/>
              <a:t>: </a:t>
            </a:r>
          </a:p>
          <a:p>
            <a:pPr marL="742950" lvl="1" indent="-285750"/>
            <a:r>
              <a:rPr lang="sk-SK" sz="2600" dirty="0" smtClean="0"/>
              <a:t>identifikačné číslo</a:t>
            </a:r>
          </a:p>
          <a:p>
            <a:pPr marL="742950" lvl="1" indent="-285750"/>
            <a:r>
              <a:rPr lang="sk-SK" sz="2600" dirty="0" smtClean="0"/>
              <a:t>dátum (deň, mesiac, rok)</a:t>
            </a:r>
          </a:p>
          <a:p>
            <a:pPr marL="742950" lvl="1" indent="-285750"/>
            <a:r>
              <a:rPr lang="sk-SK" sz="2600" dirty="0" smtClean="0"/>
              <a:t>typ média (celoštátne – regionálne)</a:t>
            </a:r>
          </a:p>
          <a:p>
            <a:pPr marL="742950" lvl="1" indent="-285750"/>
            <a:r>
              <a:rPr lang="sk-SK" sz="2600" dirty="0" smtClean="0"/>
              <a:t>rubrika</a:t>
            </a:r>
          </a:p>
          <a:p>
            <a:pPr marL="742950" lvl="1" indent="-285750"/>
            <a:r>
              <a:rPr lang="sk-SK" sz="2600" dirty="0" smtClean="0"/>
              <a:t>číslo </a:t>
            </a:r>
            <a:r>
              <a:rPr lang="sk-SK" sz="2600" dirty="0" smtClean="0"/>
              <a:t>strany, príp</a:t>
            </a:r>
            <a:r>
              <a:rPr lang="sk-SK" sz="2600" dirty="0" smtClean="0"/>
              <a:t>. poradie príspevku v relácii</a:t>
            </a:r>
          </a:p>
          <a:p>
            <a:pPr marL="742950" lvl="1" indent="-285750"/>
            <a:r>
              <a:rPr lang="sk-SK" sz="2600" dirty="0" smtClean="0"/>
              <a:t>kód média (Blesk, </a:t>
            </a:r>
            <a:r>
              <a:rPr lang="sk-SK" sz="2600" dirty="0" err="1" smtClean="0"/>
              <a:t>Sport</a:t>
            </a:r>
            <a:r>
              <a:rPr lang="sk-SK" sz="2600" dirty="0" smtClean="0"/>
              <a:t>, MFD; Nova, Prima)</a:t>
            </a:r>
          </a:p>
          <a:p>
            <a:pPr marL="514350" indent="-514350"/>
            <a:r>
              <a:rPr lang="sk-SK" sz="2800" u="sng" dirty="0" smtClean="0"/>
              <a:t>analytické</a:t>
            </a:r>
            <a:r>
              <a:rPr lang="sk-SK" sz="2800" dirty="0" smtClean="0"/>
              <a:t> (obsahové): vychádzajú z procesu </a:t>
            </a:r>
            <a:r>
              <a:rPr lang="sk-SK" sz="2800" dirty="0" err="1" smtClean="0"/>
              <a:t>operacionalizácie</a:t>
            </a:r>
            <a:r>
              <a:rPr lang="sk-SK" sz="2800" dirty="0" smtClean="0"/>
              <a:t>, vzťahujú sa k  hypotézam</a:t>
            </a:r>
            <a:endParaRPr lang="sk-SK" sz="2800" dirty="0" smtClean="0">
              <a:solidFill>
                <a:srgbClr val="000000"/>
              </a:solidFill>
              <a:cs typeface="Times New Roman" pitchFamily="16" charset="0"/>
            </a:endParaRPr>
          </a:p>
          <a:p>
            <a:pPr marL="514350" indent="-514350"/>
            <a:endParaRPr lang="sk-SK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Kategórie </a:t>
            </a:r>
            <a:r>
              <a:rPr lang="sk-SK" dirty="0" smtClean="0"/>
              <a:t>obsahu – analytické premenné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4191000"/>
          </a:xfrm>
        </p:spPr>
        <p:txBody>
          <a:bodyPr numCol="2"/>
          <a:lstStyle/>
          <a:p>
            <a:pPr marL="514350" indent="-514350"/>
            <a:r>
              <a:rPr lang="sk-SK" sz="2000" dirty="0" smtClean="0"/>
              <a:t>Dĺžka (počet slov)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Prítomnosť fotografie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Prítomnosť </a:t>
            </a:r>
            <a:r>
              <a:rPr lang="sk-SK" sz="2000" dirty="0" err="1" smtClean="0">
                <a:solidFill>
                  <a:srgbClr val="000000"/>
                </a:solidFill>
                <a:cs typeface="Times New Roman" pitchFamily="16" charset="0"/>
              </a:rPr>
              <a:t>infografiky</a:t>
            </a:r>
            <a:endParaRPr lang="sk-SK" sz="2000" dirty="0" smtClean="0">
              <a:solidFill>
                <a:srgbClr val="000000"/>
              </a:solidFill>
              <a:cs typeface="Times New Roman" pitchFamily="16" charset="0"/>
            </a:endParaRP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Umiestnenie (číslo strany)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Žáner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Soft </a:t>
            </a:r>
            <a:r>
              <a:rPr lang="sk-SK" sz="2000" dirty="0" err="1" smtClean="0">
                <a:solidFill>
                  <a:srgbClr val="000000"/>
                </a:solidFill>
                <a:cs typeface="Times New Roman" pitchFamily="16" charset="0"/>
              </a:rPr>
              <a:t>news</a:t>
            </a:r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/</a:t>
            </a:r>
            <a:r>
              <a:rPr lang="sk-SK" sz="2000" dirty="0" err="1" smtClean="0">
                <a:solidFill>
                  <a:srgbClr val="000000"/>
                </a:solidFill>
                <a:cs typeface="Times New Roman" pitchFamily="16" charset="0"/>
              </a:rPr>
              <a:t>Hard</a:t>
            </a:r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sk-SK" sz="2000" dirty="0" err="1" smtClean="0">
                <a:solidFill>
                  <a:srgbClr val="000000"/>
                </a:solidFill>
                <a:cs typeface="Times New Roman" pitchFamily="16" charset="0"/>
              </a:rPr>
              <a:t>news</a:t>
            </a:r>
            <a:endParaRPr lang="sk-SK" sz="2000" dirty="0" smtClean="0">
              <a:solidFill>
                <a:srgbClr val="000000"/>
              </a:solidFill>
              <a:cs typeface="Times New Roman" pitchFamily="16" charset="0"/>
            </a:endParaRP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Spravodajské hodnoty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Autor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Citovaní aktéri: štruktúra, počet, poskytnutý priestor…</a:t>
            </a:r>
          </a:p>
          <a:p>
            <a:pPr marL="514350" indent="-514350"/>
            <a:endParaRPr lang="sk-SK" sz="2000" dirty="0" smtClean="0">
              <a:solidFill>
                <a:srgbClr val="000000"/>
              </a:solidFill>
              <a:cs typeface="Times New Roman" pitchFamily="16" charset="0"/>
            </a:endParaRP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Témy: hlavné, vedľajšie...</a:t>
            </a:r>
            <a:endParaRPr lang="sk-SK" sz="2000" dirty="0" smtClean="0">
              <a:solidFill>
                <a:srgbClr val="000000"/>
              </a:solidFill>
              <a:cs typeface="Times New Roman" pitchFamily="16" charset="0"/>
            </a:endParaRP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Rámce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Prítomnosť určitých typov/stereotypov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Celkové </a:t>
            </a:r>
            <a:r>
              <a:rPr lang="sk-SK" sz="2000" dirty="0">
                <a:solidFill>
                  <a:srgbClr val="000000"/>
                </a:solidFill>
                <a:cs typeface="Times New Roman" pitchFamily="16" charset="0"/>
              </a:rPr>
              <a:t>vyznenie (valencia)</a:t>
            </a:r>
          </a:p>
          <a:p>
            <a:pPr marL="514350" indent="-514350"/>
            <a:r>
              <a:rPr lang="sk-SK" sz="2000" dirty="0" smtClean="0">
                <a:solidFill>
                  <a:srgbClr val="000000"/>
                </a:solidFill>
                <a:cs typeface="Times New Roman" pitchFamily="16" charset="0"/>
              </a:rPr>
              <a:t>…</a:t>
            </a:r>
          </a:p>
          <a:p>
            <a:pPr marL="0" indent="0">
              <a:buNone/>
            </a:pPr>
            <a:endParaRPr lang="sk-SK" sz="2800" dirty="0" smtClean="0">
              <a:solidFill>
                <a:srgbClr val="000000"/>
              </a:solidFill>
              <a:cs typeface="Times New Roman" pitchFamily="16" charset="0"/>
            </a:endParaRPr>
          </a:p>
          <a:p>
            <a:pPr marL="514350" indent="-514350"/>
            <a:endParaRPr lang="sk-SK" sz="2800" dirty="0" smtClean="0"/>
          </a:p>
        </p:txBody>
      </p:sp>
      <p:sp>
        <p:nvSpPr>
          <p:cNvPr id="4" name="BlokTextu 3"/>
          <p:cNvSpPr txBox="1"/>
          <p:nvPr/>
        </p:nvSpPr>
        <p:spPr>
          <a:xfrm>
            <a:off x="533400" y="5943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sk-SK" sz="2400" dirty="0" smtClean="0">
                <a:solidFill>
                  <a:srgbClr val="FF0000"/>
                </a:solidFill>
                <a:latin typeface="+mn-lt"/>
                <a:cs typeface="Times New Roman" pitchFamily="16" charset="0"/>
              </a:rPr>
              <a:t>Nutné ďalej spresniť – vypísať možné hodnoty jednotlivých premenných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sk-SK" dirty="0" smtClean="0"/>
              <a:t>Ešte k predchádzajúcej hodine - </a:t>
            </a:r>
            <a:r>
              <a:rPr lang="sk-SK" dirty="0" err="1" smtClean="0"/>
              <a:t>survey</a:t>
            </a:r>
            <a:endParaRPr lang="cs-CZ" dirty="0" smtClean="0"/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457200" y="1876425"/>
            <a:ext cx="8458200" cy="4953000"/>
          </a:xfrm>
        </p:spPr>
        <p:txBody>
          <a:bodyPr/>
          <a:lstStyle/>
          <a:p>
            <a:r>
              <a:rPr lang="sk-SK" dirty="0" smtClean="0"/>
              <a:t>Nástroje pre tvorbu on-line dotazníkov: (zvyčajne) platená služba</a:t>
            </a:r>
          </a:p>
          <a:p>
            <a:pPr marL="628650" indent="-361950"/>
            <a:r>
              <a:rPr lang="sk-SK" dirty="0" smtClean="0">
                <a:hlinkClick r:id="rId2"/>
              </a:rPr>
              <a:t>https</a:t>
            </a:r>
            <a:r>
              <a:rPr lang="sk-SK" dirty="0">
                <a:hlinkClick r:id="rId2"/>
              </a:rPr>
              <a:t>://www.google.com/intl/cs_CZ/forms/about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pPr marL="628650" indent="-361950"/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www.click4survey.cz</a:t>
            </a:r>
            <a:endParaRPr lang="sk-SK" dirty="0" smtClean="0"/>
          </a:p>
          <a:p>
            <a:pPr marL="628650" indent="-361950"/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www.survio.com</a:t>
            </a:r>
            <a:endParaRPr lang="sk-SK" dirty="0" smtClean="0"/>
          </a:p>
          <a:p>
            <a:pPr marL="628650" indent="-361950"/>
            <a:r>
              <a:rPr lang="sk-SK" dirty="0">
                <a:hlinkClick r:id="rId5"/>
              </a:rPr>
              <a:t>https://www.qualtrics.com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023200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r>
              <a:rPr lang="sk-SK" dirty="0" smtClean="0"/>
              <a:t>Kategórie obsahu – rámce a </a:t>
            </a:r>
            <a:r>
              <a:rPr lang="sk-SK" dirty="0" smtClean="0"/>
              <a:t>rámcovanie (</a:t>
            </a:r>
            <a:r>
              <a:rPr lang="sk-SK" dirty="0" err="1" smtClean="0"/>
              <a:t>framing</a:t>
            </a:r>
            <a:r>
              <a:rPr lang="sk-SK" dirty="0" smtClean="0"/>
              <a:t>)</a:t>
            </a:r>
            <a:endParaRPr lang="cs-CZ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643063"/>
            <a:ext cx="8339137" cy="4910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 err="1" smtClean="0">
                <a:solidFill>
                  <a:srgbClr val="000000"/>
                </a:solidFill>
                <a:cs typeface="Times New Roman" pitchFamily="16" charset="0"/>
              </a:rPr>
              <a:t>Entman</a:t>
            </a:r>
            <a:r>
              <a:rPr lang="cs-CZ" sz="2200" dirty="0" smtClean="0">
                <a:solidFill>
                  <a:srgbClr val="000000"/>
                </a:solidFill>
                <a:cs typeface="Times New Roman" pitchFamily="16" charset="0"/>
              </a:rPr>
              <a:t> (1993:) „rámovat“ znamená: </a:t>
            </a:r>
            <a:r>
              <a:rPr lang="cs-CZ" sz="2200" i="1" dirty="0" smtClean="0">
                <a:solidFill>
                  <a:srgbClr val="000000"/>
                </a:solidFill>
                <a:cs typeface="Times New Roman" pitchFamily="16" charset="0"/>
              </a:rPr>
              <a:t>„[...] vybírat určité aspekty vnímané reality a učinit je v rámci komunikovaného textu důležitějšími tak, aby byl zdůrazněn konkrétní problém, definice, kauzální interpretace, morální zhodnocení a/nebo doporučení jak zacházet s daným objektem.“</a:t>
            </a:r>
          </a:p>
          <a:p>
            <a:pPr>
              <a:lnSpc>
                <a:spcPct val="90000"/>
              </a:lnSpc>
            </a:pP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Rámce sú princípy selekcie, zdôraznenia a prezentácie</a:t>
            </a:r>
          </a:p>
          <a:p>
            <a:pPr>
              <a:lnSpc>
                <a:spcPct val="90000"/>
              </a:lnSpc>
            </a:pP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rámec </a:t>
            </a: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– 4 funkcie (</a:t>
            </a:r>
            <a:r>
              <a:rPr lang="sk-SK" sz="2200" dirty="0" err="1" smtClean="0">
                <a:solidFill>
                  <a:srgbClr val="000000"/>
                </a:solidFill>
                <a:cs typeface="Times New Roman" pitchFamily="16" charset="0"/>
              </a:rPr>
              <a:t>Entman</a:t>
            </a: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 1993, 2004)</a:t>
            </a:r>
          </a:p>
          <a:p>
            <a:pPr lvl="1">
              <a:lnSpc>
                <a:spcPct val="90000"/>
              </a:lnSpc>
            </a:pP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definuje problém</a:t>
            </a:r>
          </a:p>
          <a:p>
            <a:pPr lvl="1">
              <a:lnSpc>
                <a:spcPct val="90000"/>
              </a:lnSpc>
            </a:pP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špecifikuje príčiny a následky</a:t>
            </a:r>
          </a:p>
          <a:p>
            <a:pPr lvl="1">
              <a:lnSpc>
                <a:spcPct val="90000"/>
              </a:lnSpc>
            </a:pP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pripisuje morálne hodnotenia</a:t>
            </a:r>
          </a:p>
          <a:p>
            <a:pPr lvl="1">
              <a:lnSpc>
                <a:spcPct val="90000"/>
              </a:lnSpc>
            </a:pP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podporuje určité konkrétne riešenia</a:t>
            </a:r>
          </a:p>
          <a:p>
            <a:pPr>
              <a:lnSpc>
                <a:spcPct val="90000"/>
              </a:lnSpc>
            </a:pPr>
            <a:r>
              <a:rPr lang="sk-SK" sz="2200" b="1" dirty="0" smtClean="0">
                <a:solidFill>
                  <a:srgbClr val="000000"/>
                </a:solidFill>
                <a:cs typeface="Times New Roman" pitchFamily="16" charset="0"/>
              </a:rPr>
              <a:t>všeobecné </a:t>
            </a:r>
            <a:r>
              <a:rPr lang="sk-SK" sz="2200" dirty="0" err="1" smtClean="0">
                <a:solidFill>
                  <a:srgbClr val="000000"/>
                </a:solidFill>
                <a:cs typeface="Times New Roman" pitchFamily="16" charset="0"/>
              </a:rPr>
              <a:t>vs</a:t>
            </a: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. </a:t>
            </a:r>
            <a:r>
              <a:rPr lang="sk-SK" sz="2200" b="1" dirty="0" smtClean="0">
                <a:solidFill>
                  <a:srgbClr val="000000"/>
                </a:solidFill>
                <a:cs typeface="Times New Roman" pitchFamily="16" charset="0"/>
              </a:rPr>
              <a:t>špecifické</a:t>
            </a: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rámce</a:t>
            </a:r>
          </a:p>
          <a:p>
            <a:pPr>
              <a:lnSpc>
                <a:spcPct val="90000"/>
              </a:lnSpc>
            </a:pPr>
            <a:r>
              <a:rPr lang="sk-SK" sz="2200" dirty="0" smtClean="0">
                <a:solidFill>
                  <a:srgbClr val="000000"/>
                </a:solidFill>
                <a:cs typeface="Times New Roman" pitchFamily="16" charset="0"/>
              </a:rPr>
              <a:t>Analýza rámcov: </a:t>
            </a:r>
            <a:r>
              <a:rPr lang="sk-SK" sz="2200" dirty="0">
                <a:solidFill>
                  <a:srgbClr val="000000"/>
                </a:solidFill>
                <a:cs typeface="Times New Roman" pitchFamily="16" charset="0"/>
              </a:rPr>
              <a:t>zvyčajne manuálny holistický prístup, prípadne klastrová analýza </a:t>
            </a:r>
            <a:r>
              <a:rPr lang="sk-SK" sz="2200" dirty="0">
                <a:solidFill>
                  <a:srgbClr val="000000"/>
                </a:solidFill>
                <a:cs typeface="Times New Roman" pitchFamily="16" charset="0"/>
              </a:rPr>
              <a:t>(</a:t>
            </a:r>
            <a:r>
              <a:rPr lang="sk-SK" sz="2200" dirty="0" err="1">
                <a:solidFill>
                  <a:srgbClr val="000000"/>
                </a:solidFill>
                <a:cs typeface="Times New Roman" pitchFamily="16" charset="0"/>
              </a:rPr>
              <a:t>Matthes</a:t>
            </a:r>
            <a:r>
              <a:rPr lang="sk-SK" sz="2200" dirty="0">
                <a:solidFill>
                  <a:srgbClr val="000000"/>
                </a:solidFill>
                <a:cs typeface="Times New Roman" pitchFamily="16" charset="0"/>
              </a:rPr>
              <a:t>, </a:t>
            </a:r>
            <a:r>
              <a:rPr lang="sk-SK" sz="2200" dirty="0" err="1">
                <a:solidFill>
                  <a:srgbClr val="000000"/>
                </a:solidFill>
                <a:cs typeface="Times New Roman" pitchFamily="16" charset="0"/>
              </a:rPr>
              <a:t>Kohring</a:t>
            </a:r>
            <a:r>
              <a:rPr lang="sk-SK" sz="2200" dirty="0">
                <a:solidFill>
                  <a:srgbClr val="000000"/>
                </a:solidFill>
                <a:cs typeface="Times New Roman" pitchFamily="16" charset="0"/>
              </a:rPr>
              <a:t> 2008)</a:t>
            </a:r>
            <a:endParaRPr lang="sk-SK" sz="2200" dirty="0">
              <a:solidFill>
                <a:srgbClr val="0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dirty="0" smtClean="0"/>
              <a:t>Príklad: spravodajstvo o </a:t>
            </a:r>
            <a:r>
              <a:rPr lang="sk-SK" dirty="0" smtClean="0"/>
              <a:t>vojne v Iraku</a:t>
            </a:r>
            <a:endParaRPr lang="sk-SK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458200" cy="4833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400" dirty="0" err="1" smtClean="0">
                <a:solidFill>
                  <a:srgbClr val="000000"/>
                </a:solidFill>
                <a:cs typeface="Times New Roman" pitchFamily="16" charset="0"/>
              </a:rPr>
              <a:t>Dimitrova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, </a:t>
            </a:r>
            <a:r>
              <a:rPr lang="sk-SK" sz="2400" dirty="0" err="1" smtClean="0">
                <a:solidFill>
                  <a:srgbClr val="000000"/>
                </a:solidFill>
                <a:cs typeface="Times New Roman" pitchFamily="16" charset="0"/>
              </a:rPr>
              <a:t>Strömbäck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 (2005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): 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výskum spravodajského zarámovania vojny 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 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Iraku - typológia </a:t>
            </a:r>
            <a:r>
              <a:rPr lang="sk-SK" sz="2400" dirty="0" smtClean="0">
                <a:solidFill>
                  <a:srgbClr val="000000"/>
                </a:solidFill>
                <a:cs typeface="Times New Roman" pitchFamily="16" charset="0"/>
              </a:rPr>
              <a:t>zarámovania článkov:</a:t>
            </a:r>
            <a:r>
              <a:rPr lang="sk-SK" sz="2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vojnovo-konfliktný rámec (</a:t>
            </a:r>
            <a:r>
              <a:rPr lang="sk-SK" dirty="0" smtClean="0">
                <a:latin typeface="Arial" charset="0"/>
              </a:rPr>
              <a:t>= </a:t>
            </a:r>
            <a:r>
              <a:rPr lang="sk-SK" dirty="0" smtClean="0"/>
              <a:t>dôraz na vojnový konflikt alebo vojenskú akciu, zameriavajúci sa na vojakov, vybavenie apod.)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rámec „ľudského príbehu“ (</a:t>
            </a:r>
            <a:r>
              <a:rPr lang="sk-SK" dirty="0" smtClean="0">
                <a:latin typeface="Arial" charset="0"/>
              </a:rPr>
              <a:t>= </a:t>
            </a:r>
            <a:r>
              <a:rPr lang="sk-SK" dirty="0" err="1" smtClean="0"/>
              <a:t>human-interest</a:t>
            </a:r>
            <a:r>
              <a:rPr lang="sk-SK" dirty="0" smtClean="0"/>
              <a:t>; dôraz na konkrétnych účastníkov udalosti)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rámec zodpovednosti (</a:t>
            </a:r>
            <a:r>
              <a:rPr lang="sk-SK" dirty="0" smtClean="0">
                <a:latin typeface="Arial" charset="0"/>
              </a:rPr>
              <a:t>= </a:t>
            </a:r>
            <a:r>
              <a:rPr lang="sk-SK" dirty="0" smtClean="0"/>
              <a:t>dôraz na stranu či osobu zodpovednú za udalosť)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diagnostický rámec (</a:t>
            </a:r>
            <a:r>
              <a:rPr lang="sk-SK" dirty="0" smtClean="0">
                <a:latin typeface="Arial" charset="0"/>
              </a:rPr>
              <a:t>= </a:t>
            </a:r>
            <a:r>
              <a:rPr lang="sk-SK" dirty="0" smtClean="0"/>
              <a:t>širšia diskusia o tom, čo udalosť privodilo)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rámec vojnového násilia (</a:t>
            </a:r>
            <a:r>
              <a:rPr lang="sk-SK" dirty="0" smtClean="0">
                <a:latin typeface="Arial" charset="0"/>
              </a:rPr>
              <a:t>= </a:t>
            </a:r>
            <a:r>
              <a:rPr lang="sk-SK" dirty="0" smtClean="0"/>
              <a:t>dôraz na deštrukciu, ktorú privodila vojna)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prognostický rámec (</a:t>
            </a:r>
            <a:r>
              <a:rPr lang="sk-SK" dirty="0" smtClean="0">
                <a:latin typeface="Arial" charset="0"/>
              </a:rPr>
              <a:t>= </a:t>
            </a:r>
            <a:r>
              <a:rPr lang="sk-SK" dirty="0" smtClean="0"/>
              <a:t>širšia diskusia o možných dôsledkoch udalostí)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protivojnové protesty (</a:t>
            </a:r>
            <a:r>
              <a:rPr lang="sk-SK" dirty="0" smtClean="0">
                <a:latin typeface="Arial" charset="0"/>
              </a:rPr>
              <a:t>= </a:t>
            </a:r>
            <a:r>
              <a:rPr lang="sk-SK" dirty="0" smtClean="0"/>
              <a:t>dôraz na demonštrácie, protesty)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1143000"/>
          </a:xfrm>
        </p:spPr>
        <p:txBody>
          <a:bodyPr/>
          <a:lstStyle/>
          <a:p>
            <a:r>
              <a:rPr lang="sk-SK" dirty="0" smtClean="0"/>
              <a:t>Príklad: spravodajstvo o cudzincoch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7772400" cy="4572000"/>
          </a:xfrm>
        </p:spPr>
        <p:txBody>
          <a:bodyPr/>
          <a:lstStyle/>
          <a:p>
            <a:r>
              <a:rPr lang="cs-CZ" dirty="0" smtClean="0"/>
              <a:t>Blažejovská </a:t>
            </a:r>
            <a:r>
              <a:rPr lang="cs-CZ" dirty="0" smtClean="0"/>
              <a:t>2013; </a:t>
            </a:r>
            <a:r>
              <a:rPr lang="sk-SK" dirty="0" smtClean="0"/>
              <a:t>MF </a:t>
            </a:r>
            <a:r>
              <a:rPr lang="sk-SK" dirty="0" smtClean="0"/>
              <a:t>Dnes 2007, 2009, 2011</a:t>
            </a:r>
          </a:p>
          <a:p>
            <a:r>
              <a:rPr lang="sk-SK" dirty="0" smtClean="0"/>
              <a:t>Rámce identifikované na základe klastrovej analýzy (</a:t>
            </a:r>
            <a:r>
              <a:rPr lang="sk-SK" dirty="0" err="1" smtClean="0"/>
              <a:t>Matthes</a:t>
            </a:r>
            <a:r>
              <a:rPr lang="sk-SK" dirty="0" smtClean="0"/>
              <a:t>, </a:t>
            </a:r>
            <a:r>
              <a:rPr lang="sk-SK" dirty="0" err="1" smtClean="0"/>
              <a:t>Kohring</a:t>
            </a:r>
            <a:r>
              <a:rPr lang="sk-SK" dirty="0" smtClean="0"/>
              <a:t> 2008)</a:t>
            </a:r>
          </a:p>
          <a:p>
            <a:pPr lvl="1"/>
            <a:r>
              <a:rPr lang="cs-CZ" dirty="0" smtClean="0"/>
              <a:t>„Cizinci jako oběti, škodí jim Češi“</a:t>
            </a:r>
          </a:p>
          <a:p>
            <a:pPr lvl="1"/>
            <a:r>
              <a:rPr lang="cs-CZ" dirty="0" smtClean="0"/>
              <a:t>„Cizinci jako zátěž, jsou nežádoucí“ - stúpa</a:t>
            </a:r>
          </a:p>
          <a:p>
            <a:pPr lvl="1"/>
            <a:r>
              <a:rPr lang="cs-CZ" dirty="0" smtClean="0"/>
              <a:t>„Cizinci jako přínos, ekonomicky i demograficky“ - klesá</a:t>
            </a:r>
          </a:p>
          <a:p>
            <a:pPr lvl="1"/>
            <a:r>
              <a:rPr lang="cs-CZ" dirty="0" smtClean="0"/>
              <a:t>„Stát trestá cizince, po právu“</a:t>
            </a:r>
          </a:p>
          <a:p>
            <a:pPr lvl="1"/>
            <a:r>
              <a:rPr lang="cs-CZ" dirty="0" smtClean="0"/>
              <a:t>„Cizinci jako </a:t>
            </a:r>
            <a:r>
              <a:rPr lang="cs-CZ" dirty="0" err="1" smtClean="0"/>
              <a:t>kriminálníci</a:t>
            </a:r>
            <a:r>
              <a:rPr lang="cs-CZ" dirty="0" smtClean="0"/>
              <a:t>, škodí občanům“ – </a:t>
            </a:r>
            <a:r>
              <a:rPr lang="cs-CZ" dirty="0" err="1" smtClean="0"/>
              <a:t>dominantný</a:t>
            </a:r>
            <a:r>
              <a:rPr lang="cs-CZ" dirty="0" smtClean="0"/>
              <a:t> rámec</a:t>
            </a:r>
          </a:p>
          <a:p>
            <a:pPr lvl="1"/>
            <a:r>
              <a:rPr lang="cs-CZ" dirty="0" smtClean="0"/>
              <a:t>„Stát podporuje cizince, mohou tu zůstat“.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Kódovanie</a:t>
            </a:r>
            <a:endParaRPr lang="cs-CZ" smtClean="0"/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18487" cy="4462462"/>
          </a:xfrm>
        </p:spPr>
        <p:txBody>
          <a:bodyPr/>
          <a:lstStyle/>
          <a:p>
            <a:r>
              <a:rPr lang="sk-SK" sz="2800" smtClean="0"/>
              <a:t>dvojstupňový proces:</a:t>
            </a:r>
          </a:p>
          <a:p>
            <a:pPr lvl="1"/>
            <a:r>
              <a:rPr lang="sk-SK" smtClean="0"/>
              <a:t>segmentácia obsahu na jednotlivé prvky – kódovacie jednotky</a:t>
            </a:r>
          </a:p>
          <a:p>
            <a:pPr lvl="1"/>
            <a:r>
              <a:rPr lang="sk-SK" smtClean="0"/>
              <a:t>tieto jednotky následne kódujeme vzhľadom k pevne stanoveným kritériám</a:t>
            </a:r>
          </a:p>
          <a:p>
            <a:r>
              <a:rPr lang="sk-SK" sz="2800" smtClean="0"/>
              <a:t>kódovací kľúč</a:t>
            </a:r>
          </a:p>
          <a:p>
            <a:r>
              <a:rPr lang="sk-SK" sz="2800" smtClean="0"/>
              <a:t>kódovacia (záznamová) kniha (arch)/počítačová matica</a:t>
            </a:r>
          </a:p>
          <a:p>
            <a:pPr lvl="1">
              <a:buFontTx/>
              <a:buNone/>
            </a:pPr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Kódovací kľúč: príklad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18487" cy="1490662"/>
          </a:xfrm>
        </p:spPr>
        <p:txBody>
          <a:bodyPr/>
          <a:lstStyle/>
          <a:p>
            <a:r>
              <a:rPr lang="cs-CZ" sz="2000" dirty="0" smtClean="0"/>
              <a:t>Základní analytická jednotka: příspěvek, který je obsahově definován agendou „volba prezidenta“ a formálně oddělen od ostatních příspěvků zvukovým předělem (na začátku a na konci)</a:t>
            </a:r>
            <a:r>
              <a:rPr lang="cs-CZ" sz="2000" b="1" dirty="0" smtClean="0"/>
              <a:t> </a:t>
            </a:r>
            <a:endParaRPr lang="en-GB" sz="1400" dirty="0" smtClean="0"/>
          </a:p>
          <a:p>
            <a:pPr lvl="0"/>
            <a:r>
              <a:rPr lang="cs-CZ" sz="2000" b="1" dirty="0" smtClean="0"/>
              <a:t>IDENTIFIKAČNÍ PROMĚNNÉ</a:t>
            </a:r>
            <a:endParaRPr lang="en-GB" sz="2800" dirty="0" smtClean="0"/>
          </a:p>
          <a:p>
            <a:pPr>
              <a:buNone/>
            </a:pPr>
            <a:endParaRPr lang="cs-CZ" sz="1600" b="1" dirty="0" smtClean="0"/>
          </a:p>
          <a:p>
            <a:endParaRPr lang="cs-CZ" sz="1600" b="1" dirty="0" smtClean="0"/>
          </a:p>
        </p:txBody>
      </p:sp>
      <p:sp>
        <p:nvSpPr>
          <p:cNvPr id="5" name="BlokTextu 4"/>
          <p:cNvSpPr txBox="1"/>
          <p:nvPr/>
        </p:nvSpPr>
        <p:spPr>
          <a:xfrm>
            <a:off x="533400" y="2887682"/>
            <a:ext cx="8153400" cy="378565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A1. Jméno </a:t>
            </a:r>
            <a:r>
              <a:rPr lang="cs-CZ" sz="2000" b="1" dirty="0" err="1" smtClean="0">
                <a:latin typeface="+mn-lt"/>
              </a:rPr>
              <a:t>kodéra</a:t>
            </a:r>
            <a:endParaRPr lang="en-GB" sz="2000" b="1" dirty="0" smtClean="0">
              <a:latin typeface="+mn-lt"/>
            </a:endParaRPr>
          </a:p>
          <a:p>
            <a:pPr marL="342900" indent="-342900">
              <a:buNone/>
            </a:pPr>
            <a:r>
              <a:rPr lang="cs-CZ" sz="2000" dirty="0" smtClean="0">
                <a:latin typeface="+mn-lt"/>
              </a:rPr>
              <a:t>	1=Ondřej </a:t>
            </a:r>
            <a:endParaRPr lang="en-GB" sz="2000" dirty="0" smtClean="0">
              <a:latin typeface="+mn-lt"/>
            </a:endParaRPr>
          </a:p>
          <a:p>
            <a:pPr marL="342900" indent="-342900">
              <a:buNone/>
            </a:pPr>
            <a:r>
              <a:rPr lang="cs-CZ" sz="2000" dirty="0" smtClean="0">
                <a:latin typeface="+mn-lt"/>
              </a:rPr>
              <a:t>	2=Marek</a:t>
            </a:r>
            <a:endParaRPr lang="en-GB" sz="2000" dirty="0" smtClean="0">
              <a:latin typeface="+mn-lt"/>
            </a:endParaRPr>
          </a:p>
          <a:p>
            <a:pPr marL="342900" indent="-342900">
              <a:buNone/>
            </a:pPr>
            <a:r>
              <a:rPr lang="cs-CZ" sz="2000" dirty="0" smtClean="0">
                <a:latin typeface="+mn-lt"/>
              </a:rPr>
              <a:t>	3=Petra </a:t>
            </a:r>
            <a:endParaRPr lang="en-GB" sz="2000" dirty="0" smtClean="0">
              <a:latin typeface="+mn-lt"/>
            </a:endParaRPr>
          </a:p>
          <a:p>
            <a:r>
              <a:rPr lang="cs-CZ" sz="2000" b="1" dirty="0" smtClean="0">
                <a:latin typeface="+mn-lt"/>
              </a:rPr>
              <a:t>A2. Název pořadu </a:t>
            </a:r>
            <a:endParaRPr lang="en-GB" sz="2000" b="1" dirty="0" smtClean="0">
              <a:latin typeface="+mn-lt"/>
            </a:endParaRPr>
          </a:p>
          <a:p>
            <a:pPr>
              <a:buNone/>
            </a:pPr>
            <a:r>
              <a:rPr lang="cs-CZ" sz="2000" dirty="0" smtClean="0">
                <a:latin typeface="+mn-lt"/>
              </a:rPr>
              <a:t>      1=Hlavní zprávy 8</a:t>
            </a:r>
            <a:endParaRPr lang="en-GB" sz="2000" dirty="0" smtClean="0">
              <a:latin typeface="+mn-lt"/>
            </a:endParaRPr>
          </a:p>
          <a:p>
            <a:pPr>
              <a:buNone/>
            </a:pPr>
            <a:r>
              <a:rPr lang="cs-CZ" sz="2000" dirty="0" smtClean="0">
                <a:latin typeface="+mn-lt"/>
              </a:rPr>
              <a:t>      2=Hlavní zprávy 12</a:t>
            </a:r>
            <a:endParaRPr lang="en-GB" sz="2000" dirty="0" smtClean="0">
              <a:latin typeface="+mn-lt"/>
            </a:endParaRPr>
          </a:p>
          <a:p>
            <a:pPr>
              <a:buNone/>
            </a:pPr>
            <a:r>
              <a:rPr lang="cs-CZ" sz="2000" dirty="0" smtClean="0">
                <a:latin typeface="+mn-lt"/>
              </a:rPr>
              <a:t>      3=Hlavní zprávy 18</a:t>
            </a:r>
            <a:endParaRPr lang="en-GB" sz="2000" dirty="0" smtClean="0">
              <a:latin typeface="+mn-lt"/>
            </a:endParaRPr>
          </a:p>
          <a:p>
            <a:pPr>
              <a:buNone/>
            </a:pPr>
            <a:r>
              <a:rPr lang="cs-CZ" sz="2000" dirty="0" smtClean="0">
                <a:latin typeface="+mn-lt"/>
              </a:rPr>
              <a:t>      4=Ozvěny dne 12</a:t>
            </a:r>
          </a:p>
          <a:p>
            <a:pPr>
              <a:buNone/>
            </a:pPr>
            <a:r>
              <a:rPr lang="cs-CZ" sz="2000" dirty="0" smtClean="0">
                <a:latin typeface="+mn-lt"/>
              </a:rPr>
              <a:t>      5=Ozvěny dne 18</a:t>
            </a:r>
            <a:endParaRPr lang="en-GB" sz="2000" dirty="0" smtClean="0">
              <a:latin typeface="+mn-lt"/>
            </a:endParaRPr>
          </a:p>
          <a:p>
            <a:r>
              <a:rPr lang="cs-CZ" sz="2000" b="1" dirty="0" smtClean="0">
                <a:latin typeface="+mn-lt"/>
              </a:rPr>
              <a:t>A3. Datum – prosinec </a:t>
            </a:r>
            <a:r>
              <a:rPr lang="cs-CZ" sz="2000" dirty="0" smtClean="0">
                <a:latin typeface="+mn-lt"/>
              </a:rPr>
              <a:t>(formát: DD)</a:t>
            </a:r>
            <a:endParaRPr lang="en-GB" sz="2000" dirty="0" smtClean="0">
              <a:latin typeface="+mn-lt"/>
            </a:endParaRPr>
          </a:p>
          <a:p>
            <a:r>
              <a:rPr lang="cs-CZ" sz="2000" b="1" dirty="0" smtClean="0">
                <a:latin typeface="+mn-lt"/>
              </a:rPr>
              <a:t>A4. Datum – leden </a:t>
            </a:r>
            <a:r>
              <a:rPr lang="cs-CZ" sz="2000" dirty="0" smtClean="0">
                <a:latin typeface="+mn-lt"/>
              </a:rPr>
              <a:t>(formát: DD)</a:t>
            </a:r>
            <a:endParaRPr lang="en-GB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Kódovací kľúč: príklad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1" y="1447800"/>
            <a:ext cx="8610600" cy="5181600"/>
          </a:xfrm>
        </p:spPr>
        <p:txBody>
          <a:bodyPr/>
          <a:lstStyle/>
          <a:p>
            <a:pPr lvl="0"/>
            <a:r>
              <a:rPr lang="cs-CZ" sz="1800" b="1" dirty="0" smtClean="0"/>
              <a:t>IDENTIFIKACE PŘÍSPĚVKU</a:t>
            </a:r>
            <a:endParaRPr lang="en-GB" sz="1800" dirty="0" smtClean="0"/>
          </a:p>
          <a:p>
            <a:r>
              <a:rPr lang="cs-CZ" sz="1800" b="1" dirty="0" smtClean="0"/>
              <a:t>B1. Příspěvek se vyskytuje v </a:t>
            </a:r>
            <a:r>
              <a:rPr lang="cs-CZ" sz="1800" b="1" dirty="0" err="1" smtClean="0"/>
              <a:t>headlinu</a:t>
            </a:r>
            <a:r>
              <a:rPr lang="cs-CZ" sz="1800" b="1" dirty="0" smtClean="0"/>
              <a:t> </a:t>
            </a:r>
            <a:endParaRPr lang="en-GB" sz="1800" b="1" dirty="0" smtClean="0"/>
          </a:p>
          <a:p>
            <a:pPr>
              <a:buNone/>
            </a:pPr>
            <a:r>
              <a:rPr lang="cs-CZ" sz="1800" dirty="0" smtClean="0"/>
              <a:t>	0=ne</a:t>
            </a:r>
            <a:endParaRPr lang="en-GB" sz="1800" dirty="0" smtClean="0"/>
          </a:p>
          <a:p>
            <a:pPr>
              <a:buNone/>
            </a:pPr>
            <a:r>
              <a:rPr lang="cs-CZ" sz="1800" dirty="0" smtClean="0"/>
              <a:t>	1=ano</a:t>
            </a:r>
            <a:endParaRPr lang="en-GB" sz="1800" dirty="0" smtClean="0"/>
          </a:p>
          <a:p>
            <a:r>
              <a:rPr lang="cs-CZ" sz="1800" b="1" dirty="0" smtClean="0"/>
              <a:t>B2. Pořadí příspěvku v rámci analyzované relace</a:t>
            </a:r>
            <a:endParaRPr lang="en-GB" sz="1800" b="1" dirty="0" smtClean="0"/>
          </a:p>
          <a:p>
            <a:r>
              <a:rPr lang="cs-CZ" sz="1800" b="1" dirty="0" smtClean="0"/>
              <a:t>B3. Celkový počet příspěvků v relaci (všech příspěvků, které tvoří celou relaci)</a:t>
            </a:r>
            <a:endParaRPr lang="en-GB" sz="1800" b="1" dirty="0" smtClean="0"/>
          </a:p>
          <a:p>
            <a:r>
              <a:rPr lang="cs-CZ" sz="1800" b="1" dirty="0" smtClean="0"/>
              <a:t>B4. Celková stopáž relace: délka v sekundách</a:t>
            </a:r>
            <a:endParaRPr lang="en-GB" sz="1800" b="1" dirty="0" smtClean="0"/>
          </a:p>
          <a:p>
            <a:r>
              <a:rPr lang="cs-CZ" sz="1800" b="1" dirty="0" smtClean="0"/>
              <a:t>B5. Typ příspěvku</a:t>
            </a:r>
            <a:endParaRPr lang="en-GB" sz="1800" b="1" dirty="0" smtClean="0"/>
          </a:p>
          <a:p>
            <a:pPr>
              <a:buNone/>
            </a:pPr>
            <a:r>
              <a:rPr lang="cs-CZ" sz="1800" dirty="0" smtClean="0"/>
              <a:t>	1=čtená zpráva (obsah komunikovaný moderátorem bez dalších vstupů reportéra či hostů)</a:t>
            </a:r>
            <a:endParaRPr lang="en-GB" sz="1800" dirty="0" smtClean="0"/>
          </a:p>
          <a:p>
            <a:pPr>
              <a:buNone/>
            </a:pPr>
            <a:r>
              <a:rPr lang="cs-CZ" sz="1800" dirty="0" smtClean="0"/>
              <a:t>	2=kombinovaná správa (obsah komunikovaný moderátorem se vstupy reportéra či hostů)</a:t>
            </a:r>
            <a:endParaRPr lang="en-GB" sz="1800" dirty="0" smtClean="0"/>
          </a:p>
          <a:p>
            <a:pPr>
              <a:buNone/>
            </a:pPr>
            <a:r>
              <a:rPr lang="cs-CZ" sz="1800" dirty="0" smtClean="0"/>
              <a:t>	3=reportáž (obsah komunikovaný z terénu, který má povahu záznamu nebo živého vstupu)</a:t>
            </a:r>
            <a:endParaRPr lang="en-GB" sz="1800" dirty="0" smtClean="0"/>
          </a:p>
          <a:p>
            <a:pPr>
              <a:buNone/>
            </a:pPr>
            <a:r>
              <a:rPr lang="cs-CZ" sz="1800" dirty="0" smtClean="0"/>
              <a:t>	4=rozhovor (obsah, který nemá uvedení ve formě čtené zprávy, není součástí reportáže, ale jde o samostatný výstup)</a:t>
            </a:r>
            <a:endParaRPr lang="en-GB" sz="1800" dirty="0" smtClean="0"/>
          </a:p>
          <a:p>
            <a:pPr>
              <a:buNone/>
            </a:pPr>
            <a:r>
              <a:rPr lang="cs-CZ" sz="1800" dirty="0" smtClean="0"/>
              <a:t>	5=komentář a analýza (obsah postaven na individuálním hodnocení komentátora nebo experta)</a:t>
            </a:r>
            <a:endParaRPr lang="en-GB" sz="1800" dirty="0" smtClean="0"/>
          </a:p>
          <a:p>
            <a:pPr>
              <a:buNone/>
            </a:pPr>
            <a:r>
              <a:rPr lang="cs-CZ" sz="1800" dirty="0" smtClean="0"/>
              <a:t>	6=jiné</a:t>
            </a:r>
            <a:endParaRPr lang="en-GB" sz="1800" dirty="0" smtClean="0"/>
          </a:p>
          <a:p>
            <a:pPr lvl="1">
              <a:buFontTx/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Kódovací kľúč: tvorba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1" y="1447800"/>
            <a:ext cx="8610600" cy="5181600"/>
          </a:xfrm>
        </p:spPr>
        <p:txBody>
          <a:bodyPr/>
          <a:lstStyle/>
          <a:p>
            <a:pPr marL="776288" lvl="1" indent="-457200">
              <a:buFont typeface="+mj-lt"/>
              <a:buAutoNum type="arabicPeriod"/>
            </a:pPr>
            <a:r>
              <a:rPr lang="sk-SK" sz="2800" dirty="0" smtClean="0"/>
              <a:t>Má obsahovať všetky sledované premenné (identifikačné aj obsahové)</a:t>
            </a:r>
          </a:p>
          <a:p>
            <a:pPr marL="776288" lvl="1" indent="-457200">
              <a:buFont typeface="+mj-lt"/>
              <a:buAutoNum type="arabicPeriod"/>
            </a:pPr>
            <a:r>
              <a:rPr lang="sk-SK" sz="2800" dirty="0" smtClean="0"/>
              <a:t>Logické poradie</a:t>
            </a:r>
          </a:p>
          <a:p>
            <a:pPr marL="776288" lvl="1" indent="-457200">
              <a:buFont typeface="+mj-lt"/>
              <a:buAutoNum type="arabicPeriod"/>
            </a:pPr>
            <a:r>
              <a:rPr lang="sk-SK" sz="2800" dirty="0" smtClean="0"/>
              <a:t>Každá hodnota premennej má priradený určitý číselný kód (numerická premenná), prípadne je možné vpisovať do matice pasáže textu (textová premenná)</a:t>
            </a:r>
          </a:p>
          <a:p>
            <a:pPr marL="776288" lvl="1" indent="-457200">
              <a:buNone/>
            </a:pPr>
            <a:r>
              <a:rPr lang="sk-SK" sz="2800" i="1" dirty="0" smtClean="0"/>
              <a:t>	Príklad: </a:t>
            </a:r>
          </a:p>
          <a:p>
            <a:pPr marL="776288" lvl="1" indent="-457200">
              <a:buNone/>
            </a:pPr>
            <a:r>
              <a:rPr lang="sk-SK" sz="2800" i="1" dirty="0" smtClean="0"/>
              <a:t>	</a:t>
            </a:r>
            <a:r>
              <a:rPr lang="sk-SK" sz="2800" i="1" dirty="0" smtClean="0"/>
              <a:t>A. </a:t>
            </a:r>
            <a:r>
              <a:rPr lang="sk-SK" sz="2800" i="1" dirty="0" smtClean="0"/>
              <a:t>Žáner: 1= správa, 2=komentár, 3=reporáž, 4=rozhovor, 5=iný</a:t>
            </a:r>
          </a:p>
          <a:p>
            <a:pPr marL="776288" lvl="1" indent="-457200">
              <a:buNone/>
            </a:pPr>
            <a:r>
              <a:rPr lang="sk-SK" sz="2800" i="1" dirty="0" smtClean="0"/>
              <a:t>	5. Iný žáner: vypísať </a:t>
            </a:r>
          </a:p>
          <a:p>
            <a:pPr marL="776288" lvl="1" indent="-457200">
              <a:buFont typeface="+mj-lt"/>
              <a:buAutoNum type="arabicPeriod" startAt="4"/>
            </a:pPr>
            <a:r>
              <a:rPr lang="sk-SK" sz="2800" dirty="0" smtClean="0"/>
              <a:t>Hodnoty premennej majú byť vzájomne výlučné a úplné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Kódovací kľúč: tvorba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1" y="1447800"/>
            <a:ext cx="8610600" cy="2438400"/>
          </a:xfrm>
        </p:spPr>
        <p:txBody>
          <a:bodyPr/>
          <a:lstStyle/>
          <a:p>
            <a:pPr marL="776288" lvl="1" indent="-457200">
              <a:buFont typeface="+mj-lt"/>
              <a:buAutoNum type="arabicPeriod" startAt="5"/>
            </a:pPr>
            <a:r>
              <a:rPr lang="sk-SK" dirty="0" smtClean="0"/>
              <a:t>Ak môže mať určitá premenná viacero možných hodnôt zároveň, je nutné z každej možnej hodnoty spraviť samostatnú premennú</a:t>
            </a:r>
          </a:p>
          <a:p>
            <a:pPr marL="776288" lvl="1" indent="-457200">
              <a:buNone/>
            </a:pPr>
            <a:r>
              <a:rPr lang="sk-SK" u="sng" dirty="0" smtClean="0"/>
              <a:t>Nesprávny príklad:</a:t>
            </a:r>
          </a:p>
          <a:p>
            <a:pPr marL="776288" lvl="1" indent="-457200">
              <a:buNone/>
            </a:pPr>
            <a:r>
              <a:rPr lang="sk-SK" i="1" dirty="0" smtClean="0"/>
              <a:t>8. Téma: 1=politika, 2=ekonomika, 3=vzdelávanie, 4=zdravotníctvo, 5=sociálna oblasť (dávky, sociálna práca, dôchodky</a:t>
            </a:r>
            <a:r>
              <a:rPr lang="sk-SK" i="1" dirty="0" smtClean="0"/>
              <a:t>, apod.), 6=polícia, armáda, obrana, 7=zahraničné vzťahy, ...11=iná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0" y="3810000"/>
            <a:ext cx="4191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76288" lvl="1" indent="-596900">
              <a:buNone/>
            </a:pPr>
            <a:r>
              <a:rPr lang="sk-SK" sz="2400" u="sng" dirty="0" smtClean="0">
                <a:latin typeface="+mn-lt"/>
              </a:rPr>
              <a:t>Lepší postup A</a:t>
            </a:r>
            <a:r>
              <a:rPr lang="sk-SK" sz="2400" u="sng" dirty="0" smtClean="0">
                <a:latin typeface="+mn-lt"/>
              </a:rPr>
              <a:t>:</a:t>
            </a:r>
          </a:p>
          <a:p>
            <a:pPr marL="776288" lvl="1" indent="-596900">
              <a:buNone/>
            </a:pPr>
            <a:r>
              <a:rPr lang="sk-SK" sz="2400" i="1" dirty="0" smtClean="0">
                <a:latin typeface="+mn-lt"/>
              </a:rPr>
              <a:t>8. Téma politika: 0=nie, 1=áno</a:t>
            </a:r>
          </a:p>
          <a:p>
            <a:pPr marL="776288" lvl="1" indent="-596900">
              <a:buNone/>
            </a:pPr>
            <a:r>
              <a:rPr lang="sk-SK" sz="2400" i="1" dirty="0" smtClean="0">
                <a:latin typeface="+mn-lt"/>
              </a:rPr>
              <a:t>9. Téma ekonomika: 0=nie, 1=áno</a:t>
            </a:r>
          </a:p>
          <a:p>
            <a:pPr marL="776288" lvl="1" indent="-596900">
              <a:buNone/>
            </a:pPr>
            <a:r>
              <a:rPr lang="sk-SK" sz="2400" i="1" dirty="0" smtClean="0">
                <a:latin typeface="+mn-lt"/>
              </a:rPr>
              <a:t>10. Téma vzdelávanie: 0=nie, 1=áno</a:t>
            </a:r>
          </a:p>
          <a:p>
            <a:pPr marL="776288" lvl="1" indent="-596900">
              <a:buNone/>
            </a:pPr>
            <a:r>
              <a:rPr lang="sk-SK" sz="2400" i="1" dirty="0" smtClean="0">
                <a:latin typeface="+mn-lt"/>
              </a:rPr>
              <a:t>11. Téma zdravotníctvo: 0=nie, 1=áno</a:t>
            </a:r>
          </a:p>
          <a:p>
            <a:pPr marL="776288" lvl="1" indent="-596900">
              <a:buNone/>
            </a:pPr>
            <a:r>
              <a:rPr lang="sk-SK" sz="2400" i="1" dirty="0" smtClean="0">
                <a:latin typeface="+mn-lt"/>
              </a:rPr>
              <a:t>.... </a:t>
            </a: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962400" y="3799344"/>
            <a:ext cx="502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lvl="1" indent="-449263">
              <a:buNone/>
            </a:pPr>
            <a:r>
              <a:rPr lang="sk-SK" sz="2400" u="sng" dirty="0" smtClean="0">
                <a:latin typeface="+mn-lt"/>
              </a:rPr>
              <a:t>Lepší postup B</a:t>
            </a:r>
            <a:r>
              <a:rPr lang="sk-SK" sz="2400" u="sng" dirty="0" smtClean="0">
                <a:latin typeface="+mn-lt"/>
              </a:rPr>
              <a:t>:</a:t>
            </a:r>
          </a:p>
          <a:p>
            <a:pPr marL="539750" lvl="1" indent="-449263">
              <a:buNone/>
            </a:pPr>
            <a:r>
              <a:rPr lang="sk-SK" sz="2400" i="1" dirty="0" smtClean="0">
                <a:latin typeface="+mn-lt"/>
              </a:rPr>
              <a:t>8. Téma hlavná: 1=politika, 2=ekonomika, 3=vzdelávanie...</a:t>
            </a:r>
          </a:p>
          <a:p>
            <a:pPr marL="539750" lvl="1" indent="-449263"/>
            <a:r>
              <a:rPr lang="sk-SK" sz="2400" i="1" dirty="0" smtClean="0">
                <a:latin typeface="+mn-lt"/>
              </a:rPr>
              <a:t>9. Téma vedľajšia 1: 1=politika, 2=ekonomika, 3=vzdelávanie...</a:t>
            </a:r>
          </a:p>
          <a:p>
            <a:pPr marL="539750" lvl="1" indent="-449263"/>
            <a:r>
              <a:rPr lang="sk-SK" sz="2400" i="1" dirty="0" smtClean="0">
                <a:latin typeface="+mn-lt"/>
              </a:rPr>
              <a:t>10. Téma vedľajšia 2: 1=politika, 2=ekonomika, 3=vzdelávanie...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Dátová matica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18487" cy="2024062"/>
          </a:xfrm>
        </p:spPr>
        <p:txBody>
          <a:bodyPr/>
          <a:lstStyle/>
          <a:p>
            <a:r>
              <a:rPr lang="sk-SK" dirty="0" smtClean="0"/>
              <a:t>Riadky: kódované príspevky</a:t>
            </a:r>
          </a:p>
          <a:p>
            <a:r>
              <a:rPr lang="sk-SK" dirty="0" smtClean="0"/>
              <a:t>Stĺpce: premenné</a:t>
            </a:r>
          </a:p>
          <a:p>
            <a:r>
              <a:rPr lang="sk-SK" dirty="0" smtClean="0"/>
              <a:t>Vpisujeme priamo priradený číselný kód alebo voľný text (ten je nutné ex post </a:t>
            </a:r>
            <a:r>
              <a:rPr lang="sk-SK" dirty="0" err="1" smtClean="0"/>
              <a:t>dokódovať</a:t>
            </a:r>
            <a:r>
              <a:rPr lang="sk-SK" dirty="0" smtClean="0"/>
              <a:t>)</a:t>
            </a:r>
          </a:p>
          <a:p>
            <a:pPr lvl="1">
              <a:buFontTx/>
              <a:buNone/>
            </a:pPr>
            <a:endParaRPr lang="sk-SK" dirty="0" smtClean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381000" y="3581400"/>
          <a:ext cx="8153400" cy="289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cs-CZ" sz="2000" noProof="0" dirty="0" smtClean="0"/>
                        <a:t>A1. Jméno </a:t>
                      </a:r>
                      <a:r>
                        <a:rPr lang="cs-CZ" sz="2000" noProof="0" dirty="0" err="1" smtClean="0"/>
                        <a:t>kodéra</a:t>
                      </a:r>
                      <a:endParaRPr lang="cs-CZ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noProof="0" dirty="0" smtClean="0"/>
                        <a:t>A2.</a:t>
                      </a:r>
                      <a:r>
                        <a:rPr lang="cs-CZ" sz="2000" baseline="0" noProof="0" dirty="0" smtClean="0"/>
                        <a:t> </a:t>
                      </a:r>
                      <a:r>
                        <a:rPr lang="cs-CZ" sz="2000" noProof="0" dirty="0" smtClean="0"/>
                        <a:t>Název pořadu</a:t>
                      </a:r>
                      <a:endParaRPr lang="cs-CZ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noProof="0" dirty="0" smtClean="0"/>
                        <a:t>A3. Datum-prosinec</a:t>
                      </a:r>
                      <a:endParaRPr lang="cs-CZ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noProof="0" dirty="0" smtClean="0"/>
                        <a:t>A4.</a:t>
                      </a:r>
                      <a:r>
                        <a:rPr lang="cs-CZ" sz="2000" baseline="0" noProof="0" dirty="0" smtClean="0"/>
                        <a:t> Datum-leden</a:t>
                      </a:r>
                      <a:endParaRPr lang="cs-CZ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noProof="0" dirty="0" smtClean="0"/>
                        <a:t>B1.</a:t>
                      </a:r>
                      <a:r>
                        <a:rPr lang="cs-CZ" sz="2000" baseline="0" noProof="0" dirty="0" smtClean="0"/>
                        <a:t> </a:t>
                      </a:r>
                      <a:r>
                        <a:rPr lang="cs-CZ" sz="2000" baseline="0" noProof="0" dirty="0" err="1" smtClean="0"/>
                        <a:t>Headline</a:t>
                      </a:r>
                      <a:endParaRPr lang="cs-CZ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noProof="0" dirty="0" smtClean="0"/>
                        <a:t>B2.</a:t>
                      </a:r>
                      <a:r>
                        <a:rPr lang="cs-CZ" sz="2000" baseline="0" noProof="0" dirty="0" smtClean="0"/>
                        <a:t> Pořadí</a:t>
                      </a:r>
                      <a:endParaRPr lang="cs-CZ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1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1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27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0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3</a:t>
                      </a:r>
                      <a:endParaRPr lang="cs-CZ" sz="20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1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2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28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1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4</a:t>
                      </a:r>
                      <a:endParaRPr lang="cs-CZ" sz="20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1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2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28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smtClean="0"/>
                        <a:t>1</a:t>
                      </a:r>
                      <a:endParaRPr lang="cs-CZ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dirty="0" smtClean="0"/>
                        <a:t>7</a:t>
                      </a:r>
                      <a:endParaRPr lang="cs-CZ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762000"/>
          </a:xfrm>
        </p:spPr>
        <p:txBody>
          <a:bodyPr/>
          <a:lstStyle/>
          <a:p>
            <a:r>
              <a:rPr lang="sk-SK" dirty="0" smtClean="0"/>
              <a:t>Výberové techniky v obsahovej analýze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sk-SK" dirty="0" smtClean="0"/>
              <a:t>cieľ: vybrať dostatočný počet jednotiek zaisťujúcich akceptovateľný odhad neznámych parametrov populácie, pri maximálnej časovej efektivite</a:t>
            </a:r>
          </a:p>
          <a:p>
            <a:pPr marL="342900" indent="-342900">
              <a:lnSpc>
                <a:spcPct val="80000"/>
              </a:lnSpc>
            </a:pPr>
            <a:r>
              <a:rPr lang="sk-SK" dirty="0" smtClean="0"/>
              <a:t>základné rozhodnutie: </a:t>
            </a:r>
            <a:r>
              <a:rPr lang="en-GB" dirty="0" err="1" smtClean="0"/>
              <a:t>vy</a:t>
            </a:r>
            <a:r>
              <a:rPr lang="cs-CZ" dirty="0" err="1" smtClean="0"/>
              <a:t>čerpávajúci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. výberový výskum </a:t>
            </a:r>
          </a:p>
          <a:p>
            <a:pPr marL="342900" indent="-342900">
              <a:lnSpc>
                <a:spcPct val="80000"/>
              </a:lnSpc>
            </a:pPr>
            <a:r>
              <a:rPr lang="sk-SK" dirty="0" smtClean="0"/>
              <a:t>spravidla postupujeme cestou logickej redukcie výskumného súboru, nie cestou pravdepodobnostného výberu</a:t>
            </a:r>
          </a:p>
          <a:p>
            <a:pPr marL="342900" indent="-342900">
              <a:lnSpc>
                <a:spcPct val="80000"/>
              </a:lnSpc>
            </a:pPr>
            <a:r>
              <a:rPr lang="sk-SK" dirty="0" smtClean="0"/>
              <a:t>ak zvolíme náhodný (pravdepodobnostný výber), musíme poznať rozsah </a:t>
            </a:r>
            <a:r>
              <a:rPr lang="cs-CZ" dirty="0" smtClean="0"/>
              <a:t>základného </a:t>
            </a:r>
            <a:r>
              <a:rPr lang="sk-SK" dirty="0" smtClean="0"/>
              <a:t>súboru </a:t>
            </a:r>
            <a:r>
              <a:rPr lang="sk-SK" dirty="0" smtClean="0"/>
              <a:t>a mať k dispozícii oporu výberu (</a:t>
            </a:r>
            <a:r>
              <a:rPr lang="sk-SK" dirty="0" err="1" smtClean="0"/>
              <a:t>sampling</a:t>
            </a:r>
            <a:r>
              <a:rPr lang="sk-SK" dirty="0" smtClean="0"/>
              <a:t> </a:t>
            </a:r>
            <a:r>
              <a:rPr lang="sk-SK" dirty="0" err="1" smtClean="0"/>
              <a:t>frame</a:t>
            </a:r>
            <a:r>
              <a:rPr lang="sk-SK" dirty="0" smtClean="0"/>
              <a:t>)</a:t>
            </a:r>
          </a:p>
          <a:p>
            <a:pPr marL="342900" indent="-342900">
              <a:lnSpc>
                <a:spcPct val="80000"/>
              </a:lnSpc>
              <a:buFont typeface="Wingdings 2" pitchFamily="18" charset="2"/>
              <a:buNone/>
            </a:pPr>
            <a:endParaRPr lang="sk-SK" dirty="0" smtClean="0"/>
          </a:p>
          <a:p>
            <a:pPr marL="342900" indent="-342900">
              <a:lnSpc>
                <a:spcPct val="80000"/>
              </a:lnSpc>
              <a:buFont typeface="Wingdings 2" pitchFamily="18" charset="2"/>
              <a:buNone/>
            </a:pPr>
            <a:r>
              <a:rPr lang="sk-SK" dirty="0" smtClean="0"/>
              <a:t>Príklad vyčerpávajúceho výskumu:</a:t>
            </a:r>
          </a:p>
          <a:p>
            <a:pPr marL="342900" indent="-342900">
              <a:lnSpc>
                <a:spcPct val="80000"/>
              </a:lnSpc>
            </a:pPr>
            <a:r>
              <a:rPr lang="sk-SK" dirty="0" err="1" smtClean="0"/>
              <a:t>McLoughlin</a:t>
            </a:r>
            <a:r>
              <a:rPr lang="sk-SK" dirty="0" smtClean="0"/>
              <a:t> and Noe (1988) – pokrytie témy voľného času v časopisoch </a:t>
            </a:r>
            <a:r>
              <a:rPr lang="sk-SK" dirty="0" err="1" smtClean="0"/>
              <a:t>Harper’s</a:t>
            </a:r>
            <a:r>
              <a:rPr lang="sk-SK" dirty="0" smtClean="0"/>
              <a:t>, </a:t>
            </a:r>
            <a:r>
              <a:rPr lang="sk-SK" dirty="0" err="1" smtClean="0"/>
              <a:t>Atlantic</a:t>
            </a:r>
            <a:r>
              <a:rPr lang="sk-SK" dirty="0" smtClean="0"/>
              <a:t> </a:t>
            </a:r>
            <a:r>
              <a:rPr lang="sk-SK" dirty="0" err="1" smtClean="0"/>
              <a:t>Monthly</a:t>
            </a:r>
            <a:r>
              <a:rPr lang="sk-SK" dirty="0" smtClean="0"/>
              <a:t>, </a:t>
            </a:r>
            <a:r>
              <a:rPr lang="sk-SK" dirty="0" err="1" smtClean="0"/>
              <a:t>Reader’s</a:t>
            </a:r>
            <a:r>
              <a:rPr lang="sk-SK" dirty="0" smtClean="0"/>
              <a:t> </a:t>
            </a:r>
            <a:r>
              <a:rPr lang="sk-SK" dirty="0" err="1" smtClean="0"/>
              <a:t>Digest</a:t>
            </a:r>
            <a:r>
              <a:rPr lang="sk-SK" dirty="0" smtClean="0"/>
              <a:t> (1960-1985); každé vydanie, celkovo 11 000 článkov</a:t>
            </a:r>
          </a:p>
          <a:p>
            <a:pPr marL="342900" indent="-342900">
              <a:lnSpc>
                <a:spcPct val="80000"/>
              </a:lnSpc>
            </a:pPr>
            <a:endParaRPr lang="sk-SK" sz="1900" dirty="0" smtClean="0">
              <a:latin typeface="Arial" charset="0"/>
            </a:endParaRPr>
          </a:p>
          <a:p>
            <a:pPr marL="342900" indent="-342900">
              <a:lnSpc>
                <a:spcPct val="80000"/>
              </a:lnSpc>
              <a:buFont typeface="Wingdings 2" pitchFamily="18" charset="2"/>
              <a:buNone/>
            </a:pPr>
            <a:endParaRPr lang="cs-CZ" sz="1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552950"/>
          </a:xfrm>
        </p:spPr>
        <p:txBody>
          <a:bodyPr/>
          <a:lstStyle/>
          <a:p>
            <a:pPr marL="342900" indent="-342900">
              <a:buFont typeface="Wingdings 2" pitchFamily="18" charset="2"/>
              <a:buNone/>
            </a:pPr>
            <a:r>
              <a:rPr lang="sk-SK" i="1" smtClean="0">
                <a:latin typeface="Arial" charset="0"/>
              </a:rPr>
              <a:t>	</a:t>
            </a:r>
            <a:r>
              <a:rPr lang="sk-SK" i="1" smtClean="0"/>
              <a:t>„identifikovať a vypočítať výskyt bližšie určených vlastností alebo dimenzií textov, a prostredníctvom toho vypovedať o posolstvách, image, reprezentáciách týchto textov a ich širšom sociálnom význame“</a:t>
            </a:r>
            <a:r>
              <a:rPr lang="sk-SK" smtClean="0"/>
              <a:t> </a:t>
            </a:r>
          </a:p>
          <a:p>
            <a:pPr marL="342900" indent="-342900" algn="r">
              <a:buFont typeface="Wingdings 2" pitchFamily="18" charset="2"/>
              <a:buNone/>
            </a:pPr>
            <a:r>
              <a:rPr lang="sk-SK" smtClean="0"/>
              <a:t>(Hansen et al., 1998: 95) </a:t>
            </a:r>
          </a:p>
          <a:p>
            <a:pPr marL="342900" indent="-342900">
              <a:buFont typeface="Wingdings 2" pitchFamily="18" charset="2"/>
              <a:buNone/>
            </a:pPr>
            <a:endParaRPr lang="sk-SK" smtClean="0"/>
          </a:p>
          <a:p>
            <a:pPr marL="342900" indent="-342900"/>
            <a:r>
              <a:rPr lang="sk-SK" smtClean="0"/>
              <a:t>základný rys: radenie vybraných javov vyskytujúcich sa v obsahu do vopred zvolených kategórií + ich kvantifikácia</a:t>
            </a:r>
          </a:p>
          <a:p>
            <a:pPr marL="342900" indent="-342900">
              <a:buFont typeface="Wingdings 2" pitchFamily="18" charset="2"/>
              <a:buNone/>
            </a:pPr>
            <a:endParaRPr lang="sk-SK" smtClean="0">
              <a:latin typeface="Arial" charset="0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Účel obsahovej analýzy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Pravdepodobnostný výber v OA</a:t>
            </a:r>
            <a:endParaRPr lang="cs-CZ" dirty="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8077200" cy="4495800"/>
          </a:xfrm>
        </p:spPr>
        <p:txBody>
          <a:bodyPr/>
          <a:lstStyle/>
          <a:p>
            <a:r>
              <a:rPr lang="sk-SK" sz="3200" smtClean="0"/>
              <a:t>jednoduchý náhodný výber neberie do úvahy variácie mediálneho obsahu</a:t>
            </a:r>
          </a:p>
          <a:p>
            <a:r>
              <a:rPr lang="sk-SK" sz="3200" smtClean="0"/>
              <a:t>konštruovaný týždeň zaisťuje cyklickú variáciu obsahu pre rôzne dni z týždňa</a:t>
            </a:r>
            <a:endParaRPr lang="cs-CZ" sz="32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04" name="Group 28"/>
          <p:cNvGraphicFramePr>
            <a:graphicFrameLocks noGrp="1"/>
          </p:cNvGraphicFramePr>
          <p:nvPr/>
        </p:nvGraphicFramePr>
        <p:xfrm>
          <a:off x="304800" y="1219200"/>
          <a:ext cx="8640763" cy="5159376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Typ obsahu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Efektívna výberová technika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denníky (1 rok)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2 konštruované týždne (náhodne vybrané 2 pondelky, 2 utorky atď.)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týždenníky (1 rok)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náhodný výber jedného čísla v každom mesiaci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večerné televízne spravodajstvo (1 rok)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náhodný výber 2 dní z každého mesiaca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mesačníky (5 rokov)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1 konštruovaný rok (náhodne vybrané číslo z každého mesiaca)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denníky (5 rokov)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9 konštruovaných týždňov (náhodne vybraných 9 pondelkov, 9 utorkov atď.)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77" name="Rectangle 37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  <a:noFill/>
        </p:spPr>
        <p:txBody>
          <a:bodyPr/>
          <a:lstStyle/>
          <a:p>
            <a:r>
              <a:rPr lang="sk-SK" dirty="0" smtClean="0"/>
              <a:t>Pravdepodobnostný výber: prehľad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Reliabilita v OA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2938" y="1447800"/>
            <a:ext cx="8043862" cy="4981575"/>
          </a:xfrm>
        </p:spPr>
        <p:txBody>
          <a:bodyPr/>
          <a:lstStyle/>
          <a:p>
            <a:r>
              <a:rPr lang="sk-SK" sz="2800" smtClean="0"/>
              <a:t>konzistencia kódovania jednotlivých kodérov</a:t>
            </a:r>
          </a:p>
          <a:p>
            <a:r>
              <a:rPr lang="sk-SK" sz="2800" smtClean="0"/>
              <a:t>zdroje ne-reliability:</a:t>
            </a:r>
          </a:p>
          <a:p>
            <a:pPr lvl="1"/>
            <a:r>
              <a:rPr lang="sk-SK" sz="2800" smtClean="0"/>
              <a:t>neadekvátnosť meracieho nástroja</a:t>
            </a:r>
          </a:p>
          <a:p>
            <a:pPr lvl="1"/>
            <a:r>
              <a:rPr lang="sk-SK" sz="2800" smtClean="0"/>
              <a:t>nejasná definícia kategórií</a:t>
            </a:r>
          </a:p>
          <a:p>
            <a:pPr lvl="1"/>
            <a:r>
              <a:rPr lang="sk-SK" sz="2800" smtClean="0"/>
              <a:t>nevhodná aplikácia meracieho nástroja</a:t>
            </a:r>
          </a:p>
          <a:p>
            <a:pPr lvl="1"/>
            <a:r>
              <a:rPr lang="sk-SK" sz="2800" smtClean="0"/>
              <a:t>nejasné inštrukcie pre kodérov</a:t>
            </a:r>
          </a:p>
          <a:p>
            <a:pPr lvl="1"/>
            <a:r>
              <a:rPr lang="sk-SK" sz="2800" smtClean="0"/>
              <a:t>únava, nepozornosť, stereotypné myslenie kodéra</a:t>
            </a:r>
          </a:p>
          <a:p>
            <a:endParaRPr lang="sk-SK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Reliabilita v OA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2938" y="1447800"/>
            <a:ext cx="8043862" cy="5053013"/>
          </a:xfrm>
        </p:spPr>
        <p:txBody>
          <a:bodyPr/>
          <a:lstStyle/>
          <a:p>
            <a:r>
              <a:rPr lang="sk-SK" sz="2800" u="sng" dirty="0" err="1" smtClean="0"/>
              <a:t>inter-kodérska</a:t>
            </a:r>
            <a:r>
              <a:rPr lang="sk-SK" sz="2800" u="sng" dirty="0" smtClean="0"/>
              <a:t> reliabilita </a:t>
            </a:r>
            <a:endParaRPr lang="sk-SK" sz="2800" u="sng" dirty="0" smtClean="0">
              <a:latin typeface="Arial" charset="0"/>
            </a:endParaRPr>
          </a:p>
          <a:p>
            <a:r>
              <a:rPr lang="sk-SK" sz="2800" u="sng" dirty="0" err="1" smtClean="0"/>
              <a:t>intra-kodérska</a:t>
            </a:r>
            <a:r>
              <a:rPr lang="sk-SK" sz="2800" u="sng" dirty="0" smtClean="0"/>
              <a:t> reliabilita</a:t>
            </a:r>
            <a:endParaRPr lang="sk-SK" sz="2800" u="sng" dirty="0" smtClean="0">
              <a:latin typeface="Arial" charset="0"/>
            </a:endParaRPr>
          </a:p>
          <a:p>
            <a:r>
              <a:rPr lang="sk-SK" sz="2800" dirty="0" smtClean="0"/>
              <a:t>je nutné:</a:t>
            </a:r>
          </a:p>
          <a:p>
            <a:pPr lvl="1"/>
            <a:r>
              <a:rPr lang="sk-SK" sz="2800" dirty="0" smtClean="0"/>
              <a:t>jasne definovať premenné a hodnoty</a:t>
            </a:r>
          </a:p>
          <a:p>
            <a:pPr lvl="1"/>
            <a:r>
              <a:rPr lang="sk-SK" sz="2800" dirty="0" smtClean="0"/>
              <a:t>vytrénovať </a:t>
            </a:r>
            <a:r>
              <a:rPr lang="sk-SK" sz="2800" dirty="0" err="1" smtClean="0"/>
              <a:t>kodérov</a:t>
            </a:r>
            <a:r>
              <a:rPr lang="sk-SK" sz="2800" dirty="0" smtClean="0"/>
              <a:t> v ich aplikácii</a:t>
            </a:r>
          </a:p>
          <a:p>
            <a:pPr lvl="1"/>
            <a:r>
              <a:rPr lang="sk-SK" sz="2800" dirty="0" smtClean="0"/>
              <a:t>zmerať </a:t>
            </a:r>
            <a:r>
              <a:rPr lang="sk-SK" sz="2800" dirty="0" err="1" smtClean="0"/>
              <a:t>inter-kodérsku</a:t>
            </a:r>
            <a:r>
              <a:rPr lang="sk-SK" sz="2800" dirty="0" smtClean="0"/>
              <a:t> konzistenciu : </a:t>
            </a:r>
            <a:r>
              <a:rPr lang="sk-SK" sz="2800" dirty="0" err="1" smtClean="0"/>
              <a:t>Krippendorffova</a:t>
            </a:r>
            <a:r>
              <a:rPr lang="sk-SK" sz="2800" dirty="0" smtClean="0"/>
              <a:t> alfa (viac než 0,8); lepšie než % zhoda, </a:t>
            </a:r>
            <a:r>
              <a:rPr lang="sk-SK" sz="2800" dirty="0" err="1" smtClean="0"/>
              <a:t>Cohenova</a:t>
            </a:r>
            <a:r>
              <a:rPr lang="sk-SK" sz="2800" dirty="0" smtClean="0"/>
              <a:t> </a:t>
            </a:r>
            <a:r>
              <a:rPr lang="sk-SK" sz="2800" dirty="0" err="1" smtClean="0"/>
              <a:t>kappa</a:t>
            </a:r>
            <a:r>
              <a:rPr lang="sk-SK" sz="2800" dirty="0" smtClean="0"/>
              <a:t>, </a:t>
            </a:r>
            <a:r>
              <a:rPr lang="sk-SK" sz="2800" dirty="0" err="1" smtClean="0"/>
              <a:t>Cronbachova</a:t>
            </a:r>
            <a:r>
              <a:rPr lang="sk-SK" sz="2800" dirty="0" smtClean="0"/>
              <a:t> alfa či </a:t>
            </a:r>
            <a:r>
              <a:rPr lang="sk-SK" sz="2800" dirty="0" err="1" smtClean="0"/>
              <a:t>Scottovo</a:t>
            </a:r>
            <a:r>
              <a:rPr lang="sk-SK" sz="2800" dirty="0" smtClean="0"/>
              <a:t> </a:t>
            </a:r>
            <a:r>
              <a:rPr lang="sk-SK" sz="2800" dirty="0" err="1" smtClean="0"/>
              <a:t>pí</a:t>
            </a:r>
            <a:r>
              <a:rPr lang="sk-SK" sz="3200" dirty="0" smtClean="0"/>
              <a:t> </a:t>
            </a:r>
            <a:endParaRPr lang="cs-CZ" sz="3200" dirty="0" smtClean="0"/>
          </a:p>
          <a:p>
            <a:pPr lvl="1">
              <a:buFont typeface="Wingdings 2" pitchFamily="18" charset="2"/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3775"/>
          </a:xfrm>
        </p:spPr>
        <p:txBody>
          <a:bodyPr/>
          <a:lstStyle/>
          <a:p>
            <a:r>
              <a:rPr lang="sk-SK" smtClean="0"/>
              <a:t>Validita v OA</a:t>
            </a:r>
            <a:endParaRPr lang="cs-CZ" smtClean="0"/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569325" cy="5184775"/>
          </a:xfrm>
        </p:spPr>
        <p:txBody>
          <a:bodyPr/>
          <a:lstStyle/>
          <a:p>
            <a:r>
              <a:rPr lang="sk-SK" sz="2800" dirty="0" smtClean="0"/>
              <a:t>ako dobre môj výskum meria to, čo chcem merať</a:t>
            </a:r>
            <a:endParaRPr lang="sk-SK" sz="2800" dirty="0" smtClean="0">
              <a:latin typeface="Arial" charset="0"/>
            </a:endParaRPr>
          </a:p>
          <a:p>
            <a:pPr marL="742950" lvl="1" indent="-285750"/>
            <a:r>
              <a:rPr lang="sk-SK" dirty="0" smtClean="0"/>
              <a:t>reliabilita, </a:t>
            </a:r>
            <a:endParaRPr lang="sk-SK" dirty="0" smtClean="0">
              <a:latin typeface="Arial" charset="0"/>
            </a:endParaRPr>
          </a:p>
          <a:p>
            <a:pPr marL="742950" lvl="1" indent="-285750"/>
            <a:r>
              <a:rPr lang="sk-SK" dirty="0" smtClean="0"/>
              <a:t>jasnosť definícií, </a:t>
            </a:r>
            <a:endParaRPr lang="sk-SK" dirty="0" smtClean="0">
              <a:latin typeface="Arial" charset="0"/>
            </a:endParaRPr>
          </a:p>
          <a:p>
            <a:pPr marL="742950" lvl="1" indent="-285750"/>
            <a:r>
              <a:rPr lang="sk-SK" dirty="0" smtClean="0"/>
              <a:t>adekvátnosť teoretického konceptu, </a:t>
            </a:r>
            <a:endParaRPr lang="sk-SK" dirty="0" smtClean="0">
              <a:latin typeface="Arial" charset="0"/>
            </a:endParaRPr>
          </a:p>
          <a:p>
            <a:pPr marL="742950" lvl="1" indent="-285750"/>
            <a:r>
              <a:rPr lang="sk-SK" dirty="0" smtClean="0"/>
              <a:t>spoľahlivosť výsledkov</a:t>
            </a:r>
          </a:p>
          <a:p>
            <a:r>
              <a:rPr lang="sk-SK" sz="2800" dirty="0" smtClean="0"/>
              <a:t>ťažko merateľná: zväčša porovnanie výsledkov OA s výsledkami získanými inou metódou, ktorých validita sa už potvrdila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Kritika obsahovej analýzy</a:t>
            </a:r>
            <a:endParaRPr lang="cs-CZ" smtClean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115300" cy="4981575"/>
          </a:xfrm>
        </p:spPr>
        <p:txBody>
          <a:bodyPr/>
          <a:lstStyle/>
          <a:p>
            <a:r>
              <a:rPr lang="sk-SK" smtClean="0"/>
              <a:t>teoretický kontext?</a:t>
            </a:r>
          </a:p>
          <a:p>
            <a:r>
              <a:rPr lang="sk-SK" smtClean="0"/>
              <a:t>kultúrna komplexnosť?</a:t>
            </a:r>
          </a:p>
          <a:p>
            <a:r>
              <a:rPr lang="sk-SK" smtClean="0"/>
              <a:t>závery o možných skresleniach v reprezentácii?</a:t>
            </a:r>
          </a:p>
          <a:p>
            <a:r>
              <a:rPr lang="sk-SK" smtClean="0"/>
              <a:t>generalizácia výsledkov? </a:t>
            </a:r>
          </a:p>
          <a:p>
            <a:r>
              <a:rPr lang="sk-SK" smtClean="0"/>
              <a:t>tvrdenia o efektoch a vplyvoch?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Úloha</a:t>
            </a:r>
            <a:endParaRPr lang="cs-CZ" dirty="0" smtClean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115300" cy="4981575"/>
          </a:xfrm>
        </p:spPr>
        <p:txBody>
          <a:bodyPr/>
          <a:lstStyle/>
          <a:p>
            <a:r>
              <a:rPr lang="sk-SK" sz="2800" dirty="0" smtClean="0"/>
              <a:t>Skúste navrhnúť, ako by sa dalo v rámci OA skúmať </a:t>
            </a:r>
            <a:r>
              <a:rPr lang="sk-SK" sz="2800" dirty="0" smtClean="0"/>
              <a:t>rámovanie </a:t>
            </a:r>
            <a:r>
              <a:rPr lang="sk-SK" sz="2800" dirty="0" smtClean="0"/>
              <a:t>utečencov v českej tlači </a:t>
            </a:r>
            <a:r>
              <a:rPr lang="sk-SK" sz="2800" dirty="0" smtClean="0"/>
              <a:t>(navrhnite rámce</a:t>
            </a:r>
            <a:r>
              <a:rPr lang="sk-SK" sz="2800" dirty="0" smtClean="0"/>
              <a:t>, ktorých prítomnosť by ste </a:t>
            </a:r>
            <a:r>
              <a:rPr lang="sk-SK" sz="2800" dirty="0" smtClean="0"/>
              <a:t>kódovali)</a:t>
            </a:r>
          </a:p>
          <a:p>
            <a:pPr>
              <a:lnSpc>
                <a:spcPct val="90000"/>
              </a:lnSpc>
            </a:pPr>
            <a:r>
              <a:rPr lang="sk-SK" sz="2800" dirty="0" smtClean="0"/>
              <a:t>Myslite pri tom na definíciu rámcov podľa </a:t>
            </a:r>
            <a:r>
              <a:rPr lang="sk-SK" sz="2800" dirty="0" err="1" smtClean="0"/>
              <a:t>Entmana</a:t>
            </a:r>
            <a:r>
              <a:rPr lang="sk-SK" sz="2800" dirty="0" smtClean="0">
                <a:solidFill>
                  <a:srgbClr val="000000"/>
                </a:solidFill>
                <a:cs typeface="Times New Roman" pitchFamily="16" charset="0"/>
              </a:rPr>
              <a:t>(1993</a:t>
            </a:r>
            <a:r>
              <a:rPr lang="sk-SK" sz="2800" dirty="0">
                <a:solidFill>
                  <a:srgbClr val="000000"/>
                </a:solidFill>
                <a:cs typeface="Times New Roman" pitchFamily="16" charset="0"/>
              </a:rPr>
              <a:t>, 2004</a:t>
            </a:r>
            <a:r>
              <a:rPr lang="sk-SK" sz="2800" dirty="0" smtClean="0">
                <a:solidFill>
                  <a:srgbClr val="000000"/>
                </a:solidFill>
                <a:cs typeface="Times New Roman" pitchFamily="16" charset="0"/>
              </a:rPr>
              <a:t>); rámec:</a:t>
            </a:r>
            <a:endParaRPr lang="sk-SK" sz="2800" dirty="0">
              <a:solidFill>
                <a:srgbClr val="000000"/>
              </a:solidFill>
              <a:cs typeface="Times New Roman" pitchFamily="16" charset="0"/>
            </a:endParaRPr>
          </a:p>
          <a:p>
            <a:pPr lvl="1">
              <a:lnSpc>
                <a:spcPct val="90000"/>
              </a:lnSpc>
            </a:pPr>
            <a:r>
              <a:rPr lang="sk-SK" sz="2800" dirty="0">
                <a:solidFill>
                  <a:srgbClr val="000000"/>
                </a:solidFill>
                <a:cs typeface="Times New Roman" pitchFamily="16" charset="0"/>
              </a:rPr>
              <a:t>definuje problém</a:t>
            </a:r>
          </a:p>
          <a:p>
            <a:pPr lvl="1">
              <a:lnSpc>
                <a:spcPct val="90000"/>
              </a:lnSpc>
            </a:pPr>
            <a:r>
              <a:rPr lang="sk-SK" sz="2800" dirty="0">
                <a:solidFill>
                  <a:srgbClr val="000000"/>
                </a:solidFill>
                <a:cs typeface="Times New Roman" pitchFamily="16" charset="0"/>
              </a:rPr>
              <a:t>špecifikuje príčiny a následky</a:t>
            </a:r>
          </a:p>
          <a:p>
            <a:pPr lvl="1">
              <a:lnSpc>
                <a:spcPct val="90000"/>
              </a:lnSpc>
            </a:pPr>
            <a:r>
              <a:rPr lang="sk-SK" sz="2800" dirty="0">
                <a:solidFill>
                  <a:srgbClr val="000000"/>
                </a:solidFill>
                <a:cs typeface="Times New Roman" pitchFamily="16" charset="0"/>
              </a:rPr>
              <a:t>pripisuje morálne hodnotenia</a:t>
            </a:r>
          </a:p>
          <a:p>
            <a:pPr lvl="1">
              <a:lnSpc>
                <a:spcPct val="90000"/>
              </a:lnSpc>
            </a:pPr>
            <a:r>
              <a:rPr lang="sk-SK" sz="2800" dirty="0">
                <a:solidFill>
                  <a:srgbClr val="000000"/>
                </a:solidFill>
                <a:cs typeface="Times New Roman" pitchFamily="16" charset="0"/>
              </a:rPr>
              <a:t>podporuje určité konkrétne </a:t>
            </a:r>
            <a:r>
              <a:rPr lang="sk-SK" sz="2800" dirty="0" smtClean="0">
                <a:solidFill>
                  <a:srgbClr val="000000"/>
                </a:solidFill>
                <a:cs typeface="Times New Roman" pitchFamily="16" charset="0"/>
              </a:rPr>
              <a:t>riešenia</a:t>
            </a:r>
            <a:endParaRPr lang="sk-SK" sz="2800" dirty="0" smtClean="0"/>
          </a:p>
          <a:p>
            <a:r>
              <a:rPr lang="sk-SK" sz="2800" dirty="0" smtClean="0"/>
              <a:t>Môžete sa inšpirovať textom z MF Dnes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 kurzu</a:t>
            </a:r>
            <a:endParaRPr lang="cs-CZ" dirty="0" smtClean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115300" cy="49815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sz="2800" dirty="0" smtClean="0"/>
              <a:t>Čo bolo pre vás obzvlášť zaujímavé/užitočné?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smtClean="0"/>
              <a:t>Čomu by bolo treba venovať viac času?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smtClean="0"/>
              <a:t>Čo by sa naopak dalo prebrať rýchlejšie?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smtClean="0"/>
              <a:t>Návrhy na zmeny</a:t>
            </a:r>
          </a:p>
          <a:p>
            <a:endParaRPr lang="sk-SK" sz="28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31" y="533400"/>
            <a:ext cx="8147050" cy="1143000"/>
          </a:xfrm>
        </p:spPr>
        <p:txBody>
          <a:bodyPr/>
          <a:lstStyle/>
          <a:p>
            <a:r>
              <a:rPr lang="en-GB" sz="2800" dirty="0" smtClean="0"/>
              <a:t>None Dare Call It Torture: Indexing and the Limits of Press Independence in the Abu Ghraib Scandal (2006)</a:t>
            </a:r>
            <a:endParaRPr lang="en-GB" sz="28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218487" cy="4400550"/>
          </a:xfrm>
        </p:spPr>
        <p:txBody>
          <a:bodyPr/>
          <a:lstStyle/>
          <a:p>
            <a:r>
              <a:rPr lang="sk-SK" sz="2400" dirty="0" smtClean="0"/>
              <a:t>W. </a:t>
            </a:r>
            <a:r>
              <a:rPr lang="sk-SK" sz="2400" dirty="0" err="1" smtClean="0"/>
              <a:t>Lance</a:t>
            </a:r>
            <a:r>
              <a:rPr lang="sk-SK" sz="2400" dirty="0" smtClean="0"/>
              <a:t> </a:t>
            </a:r>
            <a:r>
              <a:rPr lang="sk-SK" sz="2400" dirty="0" err="1" smtClean="0"/>
              <a:t>Bennett</a:t>
            </a:r>
            <a:r>
              <a:rPr lang="sk-SK" sz="2400" dirty="0" smtClean="0"/>
              <a:t>, Regina </a:t>
            </a:r>
            <a:r>
              <a:rPr lang="sk-SK" sz="2400" dirty="0" err="1" smtClean="0"/>
              <a:t>Lawrence</a:t>
            </a:r>
            <a:r>
              <a:rPr lang="sk-SK" sz="2400" dirty="0" smtClean="0"/>
              <a:t>, </a:t>
            </a:r>
            <a:r>
              <a:rPr lang="sk-SK" sz="2400" dirty="0" err="1" smtClean="0"/>
              <a:t>Steven</a:t>
            </a:r>
            <a:r>
              <a:rPr lang="sk-SK" sz="2400" dirty="0" smtClean="0"/>
              <a:t> </a:t>
            </a:r>
            <a:r>
              <a:rPr lang="sk-SK" sz="2400" dirty="0" err="1" smtClean="0"/>
              <a:t>Livingston</a:t>
            </a:r>
            <a:endParaRPr lang="sk-SK" sz="2400" dirty="0" smtClean="0"/>
          </a:p>
          <a:p>
            <a:r>
              <a:rPr lang="sk-SK" sz="2400" dirty="0" smtClean="0"/>
              <a:t>problematika </a:t>
            </a:r>
            <a:r>
              <a:rPr lang="sk-SK" sz="2400" dirty="0" smtClean="0"/>
              <a:t>samostatnosti </a:t>
            </a:r>
            <a:r>
              <a:rPr lang="sk-SK" sz="2400" dirty="0" smtClean="0"/>
              <a:t>médií </a:t>
            </a:r>
            <a:r>
              <a:rPr lang="sk-SK" sz="2400" dirty="0" smtClean="0"/>
              <a:t>pri rámovaní šokujúcich udalostí</a:t>
            </a:r>
          </a:p>
          <a:p>
            <a:r>
              <a:rPr lang="sk-SK" sz="2400" dirty="0" smtClean="0"/>
              <a:t>nezávislosť </a:t>
            </a:r>
            <a:r>
              <a:rPr lang="sk-SK" sz="2400" dirty="0" smtClean="0"/>
              <a:t>na vládnych / oficiálnych interpretáciách (výkladoch)</a:t>
            </a:r>
          </a:p>
          <a:p>
            <a:r>
              <a:rPr lang="sk-SK" sz="2400" dirty="0" err="1" smtClean="0"/>
              <a:t>framing</a:t>
            </a:r>
            <a:r>
              <a:rPr lang="sk-SK" sz="2400" dirty="0" smtClean="0"/>
              <a:t> = proces, v ktorého priebehu masové médiá vkladajú do zobrazovania udalostí vlastnú perspektívu, náhľad či „</a:t>
            </a:r>
            <a:r>
              <a:rPr lang="sk-SK" sz="2400" dirty="0" err="1" smtClean="0"/>
              <a:t>bias</a:t>
            </a:r>
            <a:r>
              <a:rPr lang="sk-SK" sz="2400" dirty="0" smtClean="0"/>
              <a:t>“ (skreslenie) (</a:t>
            </a:r>
            <a:r>
              <a:rPr lang="sk-SK" sz="2400" dirty="0" err="1" smtClean="0"/>
              <a:t>E.Goffman</a:t>
            </a:r>
            <a:r>
              <a:rPr lang="sk-SK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Metóda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391025"/>
          </a:xfrm>
        </p:spPr>
        <p:txBody>
          <a:bodyPr/>
          <a:lstStyle/>
          <a:p>
            <a:r>
              <a:rPr lang="sk-SK" sz="2800" smtClean="0"/>
              <a:t>detekcia 4 „labels“, pomenovaní, ktoré média používali v súvislosti s udalosťami v Abu Ghraib: </a:t>
            </a:r>
          </a:p>
          <a:p>
            <a:pPr marL="742950" lvl="1" indent="-285750"/>
            <a:r>
              <a:rPr lang="sk-SK" sz="2600" smtClean="0"/>
              <a:t>mistreatment – kruté zaobchádzanie</a:t>
            </a:r>
          </a:p>
          <a:p>
            <a:pPr marL="742950" lvl="1" indent="-285750"/>
            <a:r>
              <a:rPr lang="sk-SK" sz="2600" smtClean="0"/>
              <a:t>scandal</a:t>
            </a:r>
          </a:p>
          <a:p>
            <a:pPr marL="742950" lvl="1" indent="-285750"/>
            <a:r>
              <a:rPr lang="sk-SK" sz="2600" smtClean="0"/>
              <a:t>abuse – zneužívanie</a:t>
            </a:r>
          </a:p>
          <a:p>
            <a:pPr marL="742950" lvl="1" indent="-285750"/>
            <a:r>
              <a:rPr lang="sk-SK" sz="2600" smtClean="0"/>
              <a:t>torture – mučenie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Definícia: významový posun</a:t>
            </a:r>
            <a:endParaRPr lang="cs-CZ" dirty="0" smtClean="0"/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381000" y="1752600"/>
            <a:ext cx="8458200" cy="4953000"/>
          </a:xfrm>
        </p:spPr>
        <p:txBody>
          <a:bodyPr/>
          <a:lstStyle/>
          <a:p>
            <a:r>
              <a:rPr lang="sk-SK" dirty="0" smtClean="0"/>
              <a:t>vývoj od jednoduchej frekvenčnej </a:t>
            </a:r>
            <a:r>
              <a:rPr lang="sk-SK" dirty="0" smtClean="0"/>
              <a:t>analýzy... </a:t>
            </a:r>
            <a:r>
              <a:rPr lang="sk-SK" i="1" dirty="0" smtClean="0"/>
              <a:t>	</a:t>
            </a:r>
            <a:endParaRPr lang="sk-SK" i="1" dirty="0" smtClean="0"/>
          </a:p>
          <a:p>
            <a:pPr marL="266700" indent="0">
              <a:buNone/>
            </a:pPr>
            <a:r>
              <a:rPr lang="sk-SK" i="1" dirty="0" smtClean="0"/>
              <a:t>Obsahová </a:t>
            </a:r>
            <a:r>
              <a:rPr lang="sk-SK" i="1" dirty="0" smtClean="0"/>
              <a:t>analýza je výskumná technika pre objektívny, systematický a </a:t>
            </a:r>
            <a:r>
              <a:rPr lang="sk-SK" i="1" u="sng" dirty="0" smtClean="0"/>
              <a:t>kvantitatívny</a:t>
            </a:r>
            <a:r>
              <a:rPr lang="sk-SK" i="1" dirty="0" smtClean="0"/>
              <a:t> popis </a:t>
            </a:r>
            <a:r>
              <a:rPr lang="sk-SK" i="1" u="sng" dirty="0" err="1" smtClean="0"/>
              <a:t>manifestného</a:t>
            </a:r>
            <a:r>
              <a:rPr lang="sk-SK" i="1" dirty="0" smtClean="0"/>
              <a:t> obsahu komunikácie</a:t>
            </a:r>
            <a:r>
              <a:rPr lang="sk-SK" dirty="0" smtClean="0"/>
              <a:t> </a:t>
            </a:r>
          </a:p>
          <a:p>
            <a:pPr algn="r">
              <a:buFont typeface="Wingdings 2" pitchFamily="18" charset="2"/>
              <a:buNone/>
            </a:pPr>
            <a:r>
              <a:rPr lang="sk-SK" dirty="0" smtClean="0"/>
              <a:t>(Bernard </a:t>
            </a:r>
            <a:r>
              <a:rPr lang="sk-SK" dirty="0" err="1" smtClean="0"/>
              <a:t>Berelson</a:t>
            </a:r>
            <a:r>
              <a:rPr lang="sk-SK" dirty="0" smtClean="0"/>
              <a:t>)</a:t>
            </a:r>
          </a:p>
          <a:p>
            <a:pPr algn="r">
              <a:buFont typeface="Wingdings 2" pitchFamily="18" charset="2"/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sk-SK" sz="2400" dirty="0" smtClean="0"/>
              <a:t>...</a:t>
            </a:r>
            <a:r>
              <a:rPr lang="sk-SK" sz="2400" dirty="0"/>
              <a:t> ku sledovaniu zložitejších konceptov a sémantických vzťahov medzi nimi (</a:t>
            </a:r>
            <a:r>
              <a:rPr lang="sk-SK" sz="2400" dirty="0" err="1"/>
              <a:t>manifestný</a:t>
            </a:r>
            <a:r>
              <a:rPr lang="sk-SK" sz="2400" dirty="0"/>
              <a:t> i latentný obsah</a:t>
            </a:r>
            <a:r>
              <a:rPr lang="sk-SK" sz="2400" dirty="0" smtClean="0"/>
              <a:t>)</a:t>
            </a:r>
            <a:endParaRPr lang="sk-SK" sz="2400" i="1" dirty="0"/>
          </a:p>
          <a:p>
            <a:pPr>
              <a:buNone/>
            </a:pPr>
            <a:r>
              <a:rPr lang="sk-SK" sz="2400" i="1" dirty="0"/>
              <a:t>	</a:t>
            </a:r>
            <a:r>
              <a:rPr lang="sk-SK" i="1" dirty="0"/>
              <a:t>Obsahová analýza je výskumnou metódou umožňujúcou opakovateľným a </a:t>
            </a:r>
            <a:r>
              <a:rPr lang="sk-SK" i="1" dirty="0" err="1"/>
              <a:t>validným</a:t>
            </a:r>
            <a:r>
              <a:rPr lang="sk-SK" i="1" dirty="0"/>
              <a:t> spôsobom usudzovať z dát na ich kontext. </a:t>
            </a:r>
          </a:p>
          <a:p>
            <a:pPr algn="r">
              <a:buNone/>
            </a:pPr>
            <a:r>
              <a:rPr lang="sk-SK" sz="2400" dirty="0"/>
              <a:t>(Klaus </a:t>
            </a:r>
            <a:r>
              <a:rPr lang="sk-SK" sz="2400" dirty="0" err="1"/>
              <a:t>Krippendorff</a:t>
            </a:r>
            <a:r>
              <a:rPr lang="sk-SK" sz="2400" dirty="0"/>
              <a:t>)</a:t>
            </a:r>
          </a:p>
          <a:p>
            <a:pPr algn="r">
              <a:buFont typeface="Wingdings 2" pitchFamily="18" charset="2"/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Konštrukcia výskumného súboru</a:t>
            </a:r>
            <a:endParaRPr lang="sk-SK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39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u="sng" smtClean="0"/>
              <a:t>Washington Post</a:t>
            </a:r>
            <a:endParaRPr lang="sk-SK" u="sng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k-SK" smtClean="0"/>
              <a:t>správy od januára do augusta 2004</a:t>
            </a:r>
            <a:endParaRPr lang="sk-SK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k-SK" smtClean="0"/>
              <a:t>vyhľadávacia fráza „Abu Graib or (Iraq and prison)“; 609 jednotiek</a:t>
            </a:r>
            <a:endParaRPr lang="sk-SK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k-SK" smtClean="0"/>
              <a:t>vylúčené listy čitateľov</a:t>
            </a:r>
            <a:endParaRPr lang="sk-SK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k-SK" smtClean="0"/>
              <a:t>po ďalšej selekcii (len správy priamo sa vzťahujúce k tejto téme) zostalo 294 kódovacích jednotiek (článkov)</a:t>
            </a:r>
          </a:p>
          <a:p>
            <a:pPr>
              <a:lnSpc>
                <a:spcPct val="80000"/>
              </a:lnSpc>
            </a:pPr>
            <a:r>
              <a:rPr lang="sk-SK" u="sng" smtClean="0"/>
              <a:t>CBS Evening News</a:t>
            </a:r>
            <a:r>
              <a:rPr lang="sk-SK" smtClean="0"/>
              <a:t> – medzi aprílom a augustom 2004; veľkosť vzorky = 54 správ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1143000"/>
          </a:xfrm>
        </p:spPr>
        <p:txBody>
          <a:bodyPr/>
          <a:lstStyle/>
          <a:p>
            <a:r>
              <a:rPr lang="en-GB" sz="3600" dirty="0" smtClean="0"/>
              <a:t>War or Peace Journalism? Asian Newspaper Coverage of Conflicts (2006)</a:t>
            </a:r>
            <a:endParaRPr lang="en-GB" sz="3600" dirty="0" smtClean="0">
              <a:solidFill>
                <a:srgbClr val="FFFFFF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000" dirty="0" err="1" smtClean="0"/>
              <a:t>Seow</a:t>
            </a:r>
            <a:r>
              <a:rPr lang="sk-SK" sz="2000" dirty="0" smtClean="0"/>
              <a:t> </a:t>
            </a:r>
            <a:r>
              <a:rPr lang="sk-SK" sz="2000" dirty="0" err="1" smtClean="0"/>
              <a:t>Ting</a:t>
            </a:r>
            <a:r>
              <a:rPr lang="sk-SK" sz="2000" dirty="0" smtClean="0"/>
              <a:t> </a:t>
            </a:r>
            <a:r>
              <a:rPr lang="sk-SK" sz="2000" dirty="0" err="1" smtClean="0"/>
              <a:t>Lee</a:t>
            </a:r>
            <a:r>
              <a:rPr lang="sk-SK" sz="2000" dirty="0" smtClean="0"/>
              <a:t>, </a:t>
            </a:r>
            <a:r>
              <a:rPr lang="sk-SK" sz="2000" dirty="0" err="1" smtClean="0"/>
              <a:t>Crispin</a:t>
            </a:r>
            <a:r>
              <a:rPr lang="sk-SK" sz="2000" dirty="0" smtClean="0"/>
              <a:t> </a:t>
            </a:r>
            <a:r>
              <a:rPr lang="sk-SK" sz="2000" dirty="0" err="1" smtClean="0"/>
              <a:t>Maslog</a:t>
            </a:r>
            <a:endParaRPr lang="sk-SK" sz="2000" dirty="0" smtClean="0"/>
          </a:p>
          <a:p>
            <a:pPr>
              <a:lnSpc>
                <a:spcPct val="80000"/>
              </a:lnSpc>
            </a:pPr>
            <a:r>
              <a:rPr lang="sk-SK" sz="2000" dirty="0" err="1" smtClean="0"/>
              <a:t>War</a:t>
            </a:r>
            <a:r>
              <a:rPr lang="sk-SK" sz="2000" dirty="0" smtClean="0"/>
              <a:t> </a:t>
            </a:r>
            <a:r>
              <a:rPr lang="sk-SK" sz="2000" dirty="0" err="1" smtClean="0"/>
              <a:t>vs</a:t>
            </a:r>
            <a:r>
              <a:rPr lang="sk-SK" sz="2000" dirty="0" smtClean="0"/>
              <a:t>. Peace </a:t>
            </a:r>
            <a:r>
              <a:rPr lang="sk-SK" sz="2000" dirty="0" err="1" smtClean="0"/>
              <a:t>Journalism</a:t>
            </a:r>
            <a:r>
              <a:rPr lang="sk-SK" sz="2000" dirty="0" smtClean="0"/>
              <a:t>: </a:t>
            </a:r>
            <a:r>
              <a:rPr lang="sk-SK" sz="2000" dirty="0" err="1" smtClean="0"/>
              <a:t>Johan</a:t>
            </a:r>
            <a:r>
              <a:rPr lang="sk-SK" sz="2000" dirty="0" smtClean="0"/>
              <a:t> </a:t>
            </a:r>
            <a:r>
              <a:rPr lang="sk-SK" sz="2000" dirty="0" err="1" smtClean="0"/>
              <a:t>Galtung</a:t>
            </a:r>
            <a:endParaRPr lang="sk-SK" sz="2000" dirty="0" smtClean="0"/>
          </a:p>
          <a:p>
            <a:pPr>
              <a:lnSpc>
                <a:spcPct val="80000"/>
              </a:lnSpc>
              <a:buFontTx/>
              <a:buChar char=""/>
            </a:pPr>
            <a:r>
              <a:rPr lang="sk-SK" sz="2000" dirty="0" err="1" smtClean="0"/>
              <a:t>War</a:t>
            </a:r>
            <a:r>
              <a:rPr lang="sk-SK" sz="2000" dirty="0" smtClean="0"/>
              <a:t> </a:t>
            </a:r>
            <a:r>
              <a:rPr lang="sk-SK" sz="2000" dirty="0" err="1" smtClean="0"/>
              <a:t>Journalism</a:t>
            </a:r>
            <a:r>
              <a:rPr lang="sk-SK" sz="2000" dirty="0" smtClean="0"/>
              <a:t>: 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základná spravodajská hodnota: konflikt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je často </a:t>
            </a:r>
            <a:r>
              <a:rPr lang="sk-SK" sz="2000" dirty="0" err="1" smtClean="0"/>
              <a:t>senzáciachtivý</a:t>
            </a:r>
            <a:r>
              <a:rPr lang="sk-SK" sz="2000" dirty="0" smtClean="0"/>
              <a:t>, slúži často na podporu predajnosti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neprispieva mieru, naopak rozdúchava vojnové plamene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je podobný športovej žurnalistike: odohráva sa v termínoch víťaz-porazený</a:t>
            </a:r>
          </a:p>
          <a:p>
            <a:pPr>
              <a:lnSpc>
                <a:spcPct val="80000"/>
              </a:lnSpc>
              <a:buFontTx/>
              <a:buChar char=""/>
            </a:pPr>
            <a:r>
              <a:rPr lang="sk-SK" sz="2000" dirty="0" smtClean="0"/>
              <a:t>Peace </a:t>
            </a:r>
            <a:r>
              <a:rPr lang="sk-SK" sz="2000" dirty="0" err="1" smtClean="0"/>
              <a:t>Journalism</a:t>
            </a:r>
            <a:r>
              <a:rPr lang="sk-SK" sz="2000" dirty="0" smtClean="0"/>
              <a:t>: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err="1" smtClean="0"/>
              <a:t>interpretatívny</a:t>
            </a:r>
            <a:r>
              <a:rPr lang="sk-SK" sz="2000" dirty="0" smtClean="0"/>
              <a:t> prístup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zdôrazňovanie mierových iniciatív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naopak nezdôrazňovanie etnických a náboženských rozdielov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dôraz na štruktúru spoločnosti</a:t>
            </a:r>
          </a:p>
          <a:p>
            <a:pPr marL="742950" lvl="1" indent="-285750">
              <a:lnSpc>
                <a:spcPct val="80000"/>
              </a:lnSpc>
            </a:pPr>
            <a:r>
              <a:rPr lang="sk-SK" sz="2000" dirty="0" smtClean="0"/>
              <a:t>mierová žurnalistika je niečo ako zdravotná žurnalistika</a:t>
            </a:r>
          </a:p>
          <a:p>
            <a:pPr>
              <a:lnSpc>
                <a:spcPct val="80000"/>
              </a:lnSpc>
            </a:pPr>
            <a:endParaRPr lang="sk-SK" sz="2000" dirty="0" smtClean="0"/>
          </a:p>
          <a:p>
            <a:pPr>
              <a:lnSpc>
                <a:spcPct val="80000"/>
              </a:lnSpc>
            </a:pPr>
            <a:r>
              <a:rPr lang="sk-SK" sz="2000" dirty="0" err="1" smtClean="0"/>
              <a:t>Framing</a:t>
            </a:r>
            <a:r>
              <a:rPr lang="sk-SK" sz="2000" dirty="0" smtClean="0"/>
              <a:t> </a:t>
            </a:r>
            <a:r>
              <a:rPr lang="sk-SK" sz="2000" dirty="0" err="1" smtClean="0"/>
              <a:t>Theory</a:t>
            </a:r>
            <a:r>
              <a:rPr lang="sk-SK" sz="2000" dirty="0" smtClean="0"/>
              <a:t>: </a:t>
            </a:r>
            <a:r>
              <a:rPr lang="sk-SK" sz="2000" dirty="0" err="1" smtClean="0"/>
              <a:t>war</a:t>
            </a:r>
            <a:r>
              <a:rPr lang="sk-SK" sz="2000" dirty="0" smtClean="0"/>
              <a:t> </a:t>
            </a:r>
            <a:r>
              <a:rPr lang="sk-SK" sz="2000" dirty="0" err="1" smtClean="0"/>
              <a:t>frame</a:t>
            </a:r>
            <a:r>
              <a:rPr lang="sk-SK" sz="2000" dirty="0" smtClean="0"/>
              <a:t> </a:t>
            </a:r>
            <a:r>
              <a:rPr lang="sk-SK" sz="2000" dirty="0" err="1" smtClean="0"/>
              <a:t>vs</a:t>
            </a:r>
            <a:r>
              <a:rPr lang="sk-SK" sz="2000" dirty="0" smtClean="0"/>
              <a:t>. </a:t>
            </a:r>
            <a:r>
              <a:rPr lang="sk-SK" sz="2000" dirty="0" err="1" smtClean="0"/>
              <a:t>peace</a:t>
            </a:r>
            <a:r>
              <a:rPr lang="sk-SK" sz="2000" dirty="0" smtClean="0"/>
              <a:t> </a:t>
            </a:r>
            <a:r>
              <a:rPr lang="sk-SK" sz="2000" dirty="0" err="1" smtClean="0"/>
              <a:t>frame</a:t>
            </a: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Výskumné otázky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k-SK" smtClean="0"/>
          </a:p>
          <a:p>
            <a:pPr>
              <a:lnSpc>
                <a:spcPct val="90000"/>
              </a:lnSpc>
            </a:pPr>
            <a:r>
              <a:rPr lang="sk-SK" sz="2800" smtClean="0"/>
              <a:t>Reflektuje spravodajské pokrytie štyroch regionálnych konfliktov vojnovú žurnalistiku a jej rámovanie, a existujú rozdiely v rámovaní rôznych konfliktov?</a:t>
            </a:r>
          </a:p>
          <a:p>
            <a:pPr>
              <a:lnSpc>
                <a:spcPct val="90000"/>
              </a:lnSpc>
            </a:pPr>
            <a:r>
              <a:rPr lang="sk-SK" sz="2800" smtClean="0"/>
              <a:t>Aké sú hlavné indikátory (pokiaľ ide o ich početnosť), mierovej/vojnovej žurnalistiky, ktoré sa manifestujú v spravodajskom pokrytí týchto štyroch regionálnych konfliktov?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Metóda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800" smtClean="0"/>
              <a:t>obsahová analýza </a:t>
            </a:r>
            <a:endParaRPr lang="sk-SK" sz="2800" smtClean="0">
              <a:latin typeface="Arial" charset="0"/>
            </a:endParaRPr>
          </a:p>
          <a:p>
            <a:pPr marL="742950" lvl="1" indent="-285750"/>
            <a:r>
              <a:rPr lang="sk-SK" sz="2600" smtClean="0"/>
              <a:t>1338 správ </a:t>
            </a:r>
            <a:endParaRPr lang="sk-SK" sz="2600" smtClean="0">
              <a:latin typeface="Arial" charset="0"/>
            </a:endParaRPr>
          </a:p>
          <a:p>
            <a:pPr marL="742950" lvl="1" indent="-285750"/>
            <a:r>
              <a:rPr lang="sk-SK" sz="2600" smtClean="0"/>
              <a:t>z 10 anglických denníkov vydávaných v Ázii, </a:t>
            </a:r>
            <a:endParaRPr lang="sk-SK" sz="2600" smtClean="0">
              <a:latin typeface="Arial" charset="0"/>
            </a:endParaRPr>
          </a:p>
          <a:p>
            <a:pPr marL="742950" lvl="1" indent="-285750"/>
            <a:r>
              <a:rPr lang="sk-SK" sz="2600" smtClean="0"/>
              <a:t>v 5 krajinách, ktoré sú zapojené do regionálnych konfliktov: India, Pakistan, Filipíny, Indonézia, Srí </a:t>
            </a:r>
            <a:r>
              <a:rPr lang="sk-SK" sz="2800" smtClean="0"/>
              <a:t>Lanka</a:t>
            </a:r>
          </a:p>
          <a:p>
            <a:r>
              <a:rPr lang="sk-SK" sz="2800" smtClean="0"/>
              <a:t>jednotka analýzy: jednotlivá správa</a:t>
            </a:r>
          </a:p>
          <a:p>
            <a:r>
              <a:rPr lang="sk-SK" sz="2800" smtClean="0"/>
              <a:t>časový rámec: najintenzívnejšia fáza konfliktov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sk-SK" smtClean="0"/>
              <a:t>Metóda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676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200" smtClean="0"/>
              <a:t>obsahové kategórie: 13 indikátorov vojnovej a 13 indikátorov mierovej žurnalistiky</a:t>
            </a:r>
          </a:p>
          <a:p>
            <a:pPr>
              <a:lnSpc>
                <a:spcPct val="80000"/>
              </a:lnSpc>
            </a:pPr>
            <a:r>
              <a:rPr lang="sk-SK" sz="2200" smtClean="0"/>
              <a:t>2 tematické celky: </a:t>
            </a:r>
          </a:p>
          <a:p>
            <a:pPr>
              <a:lnSpc>
                <a:spcPct val="80000"/>
              </a:lnSpc>
            </a:pPr>
            <a:endParaRPr lang="sk-SK" sz="2200" smtClean="0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457200" y="2438400"/>
            <a:ext cx="43910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 b="1">
                <a:latin typeface="Perpetua" pitchFamily="18" charset="0"/>
              </a:rPr>
              <a:t>A) prístup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reaktivita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viditeľnosť dôsledkov vojny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orientácia na elity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rozdiely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zameranie „teraz a tu“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„dobré a zlé“ (dichotomie)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zapojenie politických strán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straníckosť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orientácia na víťazstvo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kontinuita správ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5003800" y="2205038"/>
            <a:ext cx="3827463" cy="341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lnSpc>
                <a:spcPct val="80000"/>
              </a:lnSpc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sk-SK" sz="800">
              <a:latin typeface="Perpetua" pitchFamily="18" charset="0"/>
            </a:endParaRPr>
          </a:p>
        </p:txBody>
      </p:sp>
      <p:sp>
        <p:nvSpPr>
          <p:cNvPr id="45062" name="Rectangle 3"/>
          <p:cNvSpPr>
            <a:spLocks noChangeArrowheads="1"/>
          </p:cNvSpPr>
          <p:nvPr/>
        </p:nvSpPr>
        <p:spPr bwMode="auto">
          <a:xfrm>
            <a:off x="5435600" y="2492375"/>
            <a:ext cx="31083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 b="1">
                <a:latin typeface="Perpetua" pitchFamily="18" charset="0"/>
              </a:rPr>
              <a:t>B) jazyk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démonizácia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viktimizácia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k-SK" sz="2000">
                <a:latin typeface="Perpetua" pitchFamily="18" charset="0"/>
              </a:rPr>
              <a:t>emotívnosť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1498600"/>
          </a:xfrm>
        </p:spPr>
        <p:txBody>
          <a:bodyPr/>
          <a:lstStyle/>
          <a:p>
            <a:r>
              <a:rPr lang="en-US" sz="3200" dirty="0" smtClean="0"/>
              <a:t>The Construction of Beauty: A Cross-Cultural Analysis of Women’s Magazine </a:t>
            </a:r>
            <a:r>
              <a:rPr lang="en-US" sz="3200" dirty="0" smtClean="0"/>
              <a:t>Advertising</a:t>
            </a:r>
            <a:r>
              <a:rPr lang="sk-SK" sz="3200" dirty="0" smtClean="0"/>
              <a:t> (2005)</a:t>
            </a:r>
            <a:endParaRPr lang="cs-CZ" sz="3200" dirty="0" smtClean="0"/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539750" y="2060575"/>
            <a:ext cx="8147050" cy="43926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500" dirty="0" err="1" smtClean="0"/>
              <a:t>Katherine</a:t>
            </a:r>
            <a:r>
              <a:rPr lang="sk-SK" sz="2500" dirty="0" smtClean="0"/>
              <a:t> </a:t>
            </a:r>
            <a:r>
              <a:rPr lang="sk-SK" sz="2500" dirty="0" err="1" smtClean="0"/>
              <a:t>Frith</a:t>
            </a:r>
            <a:r>
              <a:rPr lang="sk-SK" sz="2500" dirty="0" smtClean="0"/>
              <a:t>, </a:t>
            </a:r>
            <a:r>
              <a:rPr lang="sk-SK" sz="2500" dirty="0" err="1" smtClean="0"/>
              <a:t>Ping</a:t>
            </a:r>
            <a:r>
              <a:rPr lang="sk-SK" sz="2500" dirty="0" smtClean="0"/>
              <a:t> </a:t>
            </a:r>
            <a:r>
              <a:rPr lang="sk-SK" sz="2500" dirty="0" err="1" smtClean="0"/>
              <a:t>Shaw</a:t>
            </a:r>
            <a:r>
              <a:rPr lang="sk-SK" sz="2500" dirty="0" smtClean="0"/>
              <a:t>, </a:t>
            </a:r>
            <a:r>
              <a:rPr lang="sk-SK" sz="2500" dirty="0" err="1" smtClean="0"/>
              <a:t>Hong</a:t>
            </a:r>
            <a:r>
              <a:rPr lang="sk-SK" sz="2500" dirty="0" smtClean="0"/>
              <a:t> </a:t>
            </a:r>
            <a:r>
              <a:rPr lang="sk-SK" sz="2500" dirty="0" err="1" smtClean="0"/>
              <a:t>Cheng</a:t>
            </a:r>
            <a:endParaRPr lang="sk-SK" sz="2500" dirty="0" smtClean="0"/>
          </a:p>
          <a:p>
            <a:pPr>
              <a:lnSpc>
                <a:spcPct val="90000"/>
              </a:lnSpc>
            </a:pPr>
            <a:r>
              <a:rPr lang="sk-SK" sz="2500" dirty="0" smtClean="0"/>
              <a:t>každá kultúra má vlastný súbor predstáv, čo tvorí krásu a čo znamená ženskosť</a:t>
            </a:r>
          </a:p>
          <a:p>
            <a:pPr>
              <a:lnSpc>
                <a:spcPct val="90000"/>
              </a:lnSpc>
            </a:pPr>
            <a:r>
              <a:rPr lang="sk-SK" sz="2500" dirty="0" smtClean="0"/>
              <a:t>v USA: atraktivita, </a:t>
            </a:r>
            <a:r>
              <a:rPr lang="sk-SK" sz="2500" dirty="0" err="1" smtClean="0"/>
              <a:t>neagresivita</a:t>
            </a:r>
            <a:r>
              <a:rPr lang="sk-SK" sz="2500" dirty="0" smtClean="0"/>
              <a:t>, emocionalita, starostlivosť</a:t>
            </a:r>
          </a:p>
          <a:p>
            <a:pPr>
              <a:lnSpc>
                <a:spcPct val="90000"/>
              </a:lnSpc>
            </a:pPr>
            <a:r>
              <a:rPr lang="sk-SK" sz="2500" dirty="0" smtClean="0"/>
              <a:t>v </a:t>
            </a:r>
            <a:r>
              <a:rPr lang="sk-SK" sz="2500" dirty="0" err="1" smtClean="0"/>
              <a:t>konfuciánských</a:t>
            </a:r>
            <a:r>
              <a:rPr lang="sk-SK" sz="2500" dirty="0" smtClean="0"/>
              <a:t> kultúrach: hodnoty ako cnosť, skromnosť</a:t>
            </a:r>
          </a:p>
          <a:p>
            <a:pPr>
              <a:lnSpc>
                <a:spcPct val="90000"/>
              </a:lnSpc>
            </a:pPr>
            <a:r>
              <a:rPr lang="sk-SK" sz="2500" dirty="0" smtClean="0"/>
              <a:t>dôvod výskumu: komparácia, tiež preto, že väčšina výskumov na túto tému sa </a:t>
            </a:r>
            <a:r>
              <a:rPr lang="sk-SK" sz="2500" dirty="0" smtClean="0"/>
              <a:t>realizuje v</a:t>
            </a:r>
            <a:r>
              <a:rPr lang="sk-SK" sz="2500" dirty="0" smtClean="0"/>
              <a:t> Európe a USA</a:t>
            </a:r>
          </a:p>
          <a:p>
            <a:pPr>
              <a:lnSpc>
                <a:spcPct val="90000"/>
              </a:lnSpc>
            </a:pPr>
            <a:r>
              <a:rPr lang="sk-SK" sz="2500" dirty="0" smtClean="0"/>
              <a:t>feministická kritika reklamy: zobrazovanie žien ako sexuálnych objektov; </a:t>
            </a:r>
            <a:r>
              <a:rPr lang="sk-SK" sz="2500" dirty="0" err="1" smtClean="0"/>
              <a:t>objektifikácia</a:t>
            </a:r>
            <a:endParaRPr lang="sk-SK" sz="2500" dirty="0" smtClean="0"/>
          </a:p>
          <a:p>
            <a:pPr>
              <a:lnSpc>
                <a:spcPct val="90000"/>
              </a:lnSpc>
            </a:pPr>
            <a:r>
              <a:rPr lang="sk-SK" sz="2500" dirty="0" smtClean="0"/>
              <a:t>globalizácia a konštrukcia krásy: prelievanie ideálov krásy do iných častí sveta</a:t>
            </a:r>
          </a:p>
          <a:p>
            <a:pPr>
              <a:lnSpc>
                <a:spcPct val="90000"/>
              </a:lnSpc>
            </a:pPr>
            <a:endParaRPr lang="sk-SK" sz="2500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Hypotézy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sk-SK" sz="2500" dirty="0" smtClean="0"/>
              <a:t>Biele modelky budú v ženských módnych a </a:t>
            </a:r>
            <a:r>
              <a:rPr lang="sk-SK" sz="2500" dirty="0" err="1" smtClean="0"/>
              <a:t>lifestylových</a:t>
            </a:r>
            <a:r>
              <a:rPr lang="sk-SK" sz="2500" dirty="0" smtClean="0"/>
              <a:t> magazínoch zobrazované častejšie, naprieč celou </a:t>
            </a:r>
            <a:r>
              <a:rPr lang="sk-SK" sz="2500" dirty="0" smtClean="0"/>
              <a:t>vzorkou.</a:t>
            </a:r>
            <a:endParaRPr lang="sk-SK" sz="2500" dirty="0" smtClean="0"/>
          </a:p>
          <a:p>
            <a:pPr>
              <a:lnSpc>
                <a:spcPct val="90000"/>
              </a:lnSpc>
            </a:pPr>
            <a:r>
              <a:rPr lang="sk-SK" sz="2500" dirty="0" smtClean="0"/>
              <a:t>Typy krásy v ženských módnych a </a:t>
            </a:r>
            <a:r>
              <a:rPr lang="sk-SK" sz="2500" dirty="0" err="1" smtClean="0"/>
              <a:t>lifestylových</a:t>
            </a:r>
            <a:r>
              <a:rPr lang="sk-SK" sz="2500" dirty="0" smtClean="0"/>
              <a:t> magazínoch sa budú líšiť vo všetkých troch </a:t>
            </a:r>
            <a:r>
              <a:rPr lang="sk-SK" sz="2500" dirty="0" smtClean="0"/>
              <a:t>krajinách.</a:t>
            </a:r>
            <a:endParaRPr lang="sk-SK" sz="2500" dirty="0" smtClean="0"/>
          </a:p>
          <a:p>
            <a:pPr>
              <a:lnSpc>
                <a:spcPct val="90000"/>
              </a:lnSpc>
            </a:pPr>
            <a:r>
              <a:rPr lang="sk-SK" sz="2500" dirty="0" smtClean="0"/>
              <a:t>Typy krásy spájané s bielymi modelkami sa budú líšiť od tých, ktoré budú rezervované pre ázijské </a:t>
            </a:r>
            <a:r>
              <a:rPr lang="sk-SK" sz="2500" dirty="0" smtClean="0"/>
              <a:t>modelky.</a:t>
            </a:r>
            <a:endParaRPr lang="sk-SK" sz="2500" dirty="0" smtClean="0"/>
          </a:p>
          <a:p>
            <a:pPr>
              <a:lnSpc>
                <a:spcPct val="90000"/>
              </a:lnSpc>
            </a:pPr>
            <a:r>
              <a:rPr lang="sk-SK" sz="2500" dirty="0" smtClean="0"/>
              <a:t>Budú existovať rozdiely v typoch produktov inzerovaných v ženských módnych a </a:t>
            </a:r>
            <a:r>
              <a:rPr lang="sk-SK" sz="2500" dirty="0" err="1" smtClean="0"/>
              <a:t>lifestylových</a:t>
            </a:r>
            <a:r>
              <a:rPr lang="sk-SK" sz="2500" dirty="0" smtClean="0"/>
              <a:t> </a:t>
            </a:r>
            <a:r>
              <a:rPr lang="sk-SK" sz="2500" dirty="0" smtClean="0"/>
              <a:t>magazínoch</a:t>
            </a:r>
            <a:r>
              <a:rPr lang="sk-SK" sz="2400" dirty="0" smtClean="0"/>
              <a:t>.</a:t>
            </a:r>
            <a:endParaRPr 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900"/>
          </a:xfrm>
        </p:spPr>
        <p:txBody>
          <a:bodyPr/>
          <a:lstStyle/>
          <a:p>
            <a:r>
              <a:rPr lang="sk-SK" smtClean="0"/>
              <a:t>Metóda</a:t>
            </a:r>
            <a:endParaRPr lang="cs-CZ" smtClean="0"/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468313" y="1268413"/>
            <a:ext cx="8218487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400" smtClean="0"/>
              <a:t>obsahová analýza</a:t>
            </a:r>
          </a:p>
          <a:p>
            <a:pPr lvl="1">
              <a:lnSpc>
                <a:spcPct val="90000"/>
              </a:lnSpc>
            </a:pPr>
            <a:r>
              <a:rPr lang="sk-SK" sz="2100" smtClean="0"/>
              <a:t>Singapur: Her world, Female, Cleo</a:t>
            </a:r>
          </a:p>
          <a:p>
            <a:pPr lvl="1">
              <a:lnSpc>
                <a:spcPct val="90000"/>
              </a:lnSpc>
            </a:pPr>
            <a:r>
              <a:rPr lang="sk-SK" sz="2100" smtClean="0"/>
              <a:t>USA: Glamour, Vogue, Elle</a:t>
            </a:r>
          </a:p>
          <a:p>
            <a:pPr lvl="1">
              <a:lnSpc>
                <a:spcPct val="90000"/>
              </a:lnSpc>
            </a:pPr>
            <a:r>
              <a:rPr lang="sk-SK" sz="2100" smtClean="0"/>
              <a:t>Tchajwan: Cita Bella, Jasmine, Vivi</a:t>
            </a:r>
          </a:p>
          <a:p>
            <a:pPr>
              <a:lnSpc>
                <a:spcPct val="90000"/>
              </a:lnSpc>
            </a:pPr>
            <a:r>
              <a:rPr lang="sk-SK" sz="2400" smtClean="0"/>
              <a:t>vzorka: 3 čísla, náhodne vybrané z 14-mesačného obdobia (marec 2001 – apríl 2002), 1236 reklám</a:t>
            </a:r>
          </a:p>
          <a:p>
            <a:pPr>
              <a:lnSpc>
                <a:spcPct val="90000"/>
              </a:lnSpc>
            </a:pPr>
            <a:r>
              <a:rPr lang="sk-SK" sz="2400" smtClean="0"/>
              <a:t>jednotka analýzy: reklama o veľkosti najmenej jednej stránky, obsahujúca najmenej jednu ženu</a:t>
            </a:r>
          </a:p>
          <a:p>
            <a:pPr>
              <a:lnSpc>
                <a:spcPct val="90000"/>
              </a:lnSpc>
            </a:pPr>
            <a:r>
              <a:rPr lang="sk-SK" sz="2400" smtClean="0"/>
              <a:t>obsahové kategórie: typy krásy; rasa; typ produktu</a:t>
            </a:r>
          </a:p>
          <a:p>
            <a:pPr>
              <a:lnSpc>
                <a:spcPct val="90000"/>
              </a:lnSpc>
            </a:pPr>
            <a:r>
              <a:rPr lang="sk-SK" sz="2400" smtClean="0"/>
              <a:t>4 typy krásy (teória): Klasická, Zmyselná/Sexy mačička, Milá/Dievča odvedľa“ a „Trendy“</a:t>
            </a:r>
          </a:p>
          <a:p>
            <a:pPr>
              <a:lnSpc>
                <a:spcPct val="90000"/>
              </a:lnSpc>
            </a:pPr>
            <a:r>
              <a:rPr lang="sk-SK" sz="2400" smtClean="0"/>
              <a:t>proces kódovania: 2 kodéri; tréning na 50 reklamách; potom test reliability na 240 reklamách</a:t>
            </a:r>
            <a:endParaRPr lang="cs-CZ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Rozvoj obsahovej analýzy</a:t>
            </a:r>
            <a:endParaRPr lang="cs-CZ" smtClean="0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marL="495300" indent="-495300">
              <a:buFont typeface="Wingdings 2" pitchFamily="18" charset="2"/>
              <a:buAutoNum type="arabicPeriod"/>
            </a:pPr>
            <a:r>
              <a:rPr lang="sk-SK" sz="2800" u="sng" smtClean="0"/>
              <a:t>rétorická analýza</a:t>
            </a:r>
            <a:endParaRPr lang="sk-SK" sz="2800" smtClean="0"/>
          </a:p>
          <a:p>
            <a:pPr marL="495300" indent="-495300">
              <a:buFont typeface="Wingdings 2" pitchFamily="18" charset="2"/>
              <a:buAutoNum type="arabicPeriod"/>
            </a:pPr>
            <a:r>
              <a:rPr lang="sk-SK" sz="2800" u="sng" smtClean="0"/>
              <a:t>biblické konkordancie a cenzúra</a:t>
            </a:r>
            <a:r>
              <a:rPr lang="sk-SK" sz="2800" smtClean="0"/>
              <a:t>: cca r. 1600</a:t>
            </a:r>
          </a:p>
          <a:p>
            <a:pPr marL="495300" indent="-495300">
              <a:buFont typeface="Wingdings 2" pitchFamily="18" charset="2"/>
              <a:buAutoNum type="arabicPeriod"/>
            </a:pPr>
            <a:r>
              <a:rPr lang="sk-SK" sz="2800" u="sng" smtClean="0"/>
              <a:t>štúdie Paynovho fondu</a:t>
            </a:r>
            <a:r>
              <a:rPr lang="sk-SK" sz="2800" smtClean="0"/>
              <a:t> (cca 1920): skúmanie efektov filmov obsahujúcich násilie; súčasťou boli aj prvky obsahovej analýzy</a:t>
            </a:r>
          </a:p>
          <a:p>
            <a:pPr marL="495300" indent="-495300">
              <a:buFont typeface="Wingdings 2" pitchFamily="18" charset="2"/>
              <a:buAutoNum type="arabicPeriod" startAt="4"/>
            </a:pPr>
            <a:r>
              <a:rPr lang="sk-SK" sz="2800" u="sng" smtClean="0"/>
              <a:t>politická komunikácia</a:t>
            </a:r>
          </a:p>
          <a:p>
            <a:pPr marL="769938" lvl="1" indent="-495300">
              <a:buFont typeface="Wingdings 2" pitchFamily="18" charset="2"/>
              <a:buChar char=""/>
            </a:pPr>
            <a:r>
              <a:rPr lang="sk-SK" sz="2600" smtClean="0"/>
              <a:t>najmä propaganda (I. sv. vojna), výskum predvolebných kampaní</a:t>
            </a:r>
          </a:p>
          <a:p>
            <a:pPr marL="495300" indent="-495300">
              <a:buFont typeface="Wingdings 2" pitchFamily="18" charset="2"/>
              <a:buAutoNum type="arabicPeriod" startAt="5"/>
            </a:pPr>
            <a:r>
              <a:rPr lang="sk-SK" sz="2800" u="sng" smtClean="0"/>
              <a:t>výskum propagandy počas II. svetovej vojny</a:t>
            </a:r>
          </a:p>
          <a:p>
            <a:pPr marL="495300" indent="-495300">
              <a:buFont typeface="Franklin Gothic Book" pitchFamily="34" charset="0"/>
              <a:buAutoNum type="arabicPeriod" startAt="6"/>
            </a:pPr>
            <a:r>
              <a:rPr lang="sk-SK" sz="2800" u="sng" smtClean="0"/>
              <a:t>skúmanie reči ako rysu a stavu osobnosti</a:t>
            </a:r>
          </a:p>
          <a:p>
            <a:pPr marL="495300" indent="-495300">
              <a:buFont typeface="Wingdings 2" pitchFamily="18" charset="2"/>
              <a:buAutoNum type="arabicPeriod" startAt="5"/>
            </a:pPr>
            <a:endParaRPr lang="sk-SK" sz="2800" u="sng" smtClean="0"/>
          </a:p>
          <a:p>
            <a:pPr marL="495300" indent="-495300">
              <a:buFont typeface="Wingdings 2" pitchFamily="18" charset="2"/>
              <a:buChar char=""/>
            </a:pPr>
            <a:endParaRPr lang="cs-CZ" sz="2400" smtClean="0">
              <a:latin typeface="Arial" charset="0"/>
            </a:endParaRPr>
          </a:p>
          <a:p>
            <a:pPr marL="495300" indent="-495300">
              <a:buFont typeface="Wingdings 2" pitchFamily="18" charset="2"/>
              <a:buAutoNum type="arabicPeriod"/>
            </a:pPr>
            <a:endParaRPr lang="sk-SK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Rozvoj obsahovej analýzy</a:t>
            </a:r>
            <a:endParaRPr lang="cs-CZ" smtClean="0">
              <a:latin typeface="Arial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8382000" cy="5181600"/>
          </a:xfrm>
        </p:spPr>
        <p:txBody>
          <a:bodyPr/>
          <a:lstStyle/>
          <a:p>
            <a:pPr marL="514350" indent="-514350">
              <a:buFont typeface="Franklin Gothic Book" pitchFamily="34" charset="0"/>
              <a:buAutoNum type="arabicPeriod" startAt="7"/>
            </a:pPr>
            <a:r>
              <a:rPr lang="sk-SK" u="sng" dirty="0" smtClean="0"/>
              <a:t>Oddelenie sociálnych vzťahov na </a:t>
            </a:r>
            <a:r>
              <a:rPr lang="sk-SK" u="sng" dirty="0" err="1" smtClean="0"/>
              <a:t>Harvarde</a:t>
            </a:r>
            <a:r>
              <a:rPr lang="sk-SK" dirty="0" smtClean="0"/>
              <a:t> (cca 1960): prvý počítačový program na kategorizáciu jazyka</a:t>
            </a:r>
          </a:p>
          <a:p>
            <a:pPr marL="514350" indent="-514350">
              <a:buFont typeface="Franklin Gothic Book" pitchFamily="34" charset="0"/>
              <a:buAutoNum type="arabicPeriod" startAt="7"/>
            </a:pPr>
            <a:r>
              <a:rPr lang="sk-SK" u="sng" dirty="0" smtClean="0"/>
              <a:t>televízia a násilie</a:t>
            </a:r>
            <a:r>
              <a:rPr lang="sk-SK" dirty="0" smtClean="0"/>
              <a:t>: aj TV a ženy, menšiny, seniori...</a:t>
            </a:r>
          </a:p>
          <a:p>
            <a:pPr marL="514350" indent="-514350">
              <a:buFont typeface="Franklin Gothic Book" pitchFamily="34" charset="0"/>
              <a:buAutoNum type="arabicPeriod" startAt="7"/>
            </a:pPr>
            <a:r>
              <a:rPr lang="sk-SK" u="sng" dirty="0" smtClean="0"/>
              <a:t>počítače (cca 1980): </a:t>
            </a:r>
            <a:r>
              <a:rPr lang="sk-SK" u="sng" dirty="0" err="1" smtClean="0"/>
              <a:t>textuálna</a:t>
            </a:r>
            <a:r>
              <a:rPr lang="sk-SK" u="sng" dirty="0" smtClean="0"/>
              <a:t> a dátová analýza na PC</a:t>
            </a:r>
          </a:p>
          <a:p>
            <a:pPr marL="514350" indent="-514350">
              <a:buFont typeface="Wingdings 2" pitchFamily="18" charset="2"/>
              <a:buChar char=""/>
            </a:pPr>
            <a:r>
              <a:rPr lang="sk-SK" dirty="0" smtClean="0"/>
              <a:t>množstvo dát podrobených OA bez pomoci počítačov</a:t>
            </a:r>
          </a:p>
          <a:p>
            <a:pPr marL="974725" lvl="2" indent="-381000">
              <a:buFont typeface="Wingdings 2" pitchFamily="18" charset="2"/>
              <a:buChar char=""/>
            </a:pPr>
            <a:r>
              <a:rPr lang="sk-SK" sz="2600" dirty="0" smtClean="0"/>
              <a:t>427 školských učebníc (Pierce, 1930)</a:t>
            </a:r>
          </a:p>
          <a:p>
            <a:pPr marL="974725" lvl="2" indent="-381000">
              <a:buFont typeface="Wingdings 2" pitchFamily="18" charset="2"/>
              <a:buChar char=""/>
            </a:pPr>
            <a:r>
              <a:rPr lang="sk-SK" sz="2600" dirty="0" smtClean="0"/>
              <a:t>4</a:t>
            </a:r>
            <a:r>
              <a:rPr lang="en-GB" sz="2600" dirty="0" smtClean="0"/>
              <a:t> </a:t>
            </a:r>
            <a:r>
              <a:rPr lang="sk-SK" sz="2600" dirty="0" smtClean="0"/>
              <a:t>022 reklamných sloganov (</a:t>
            </a:r>
            <a:r>
              <a:rPr lang="sk-SK" sz="2600" dirty="0" err="1" smtClean="0"/>
              <a:t>Shuman</a:t>
            </a:r>
            <a:r>
              <a:rPr lang="sk-SK" sz="2600" dirty="0" smtClean="0"/>
              <a:t>, 1937)</a:t>
            </a:r>
          </a:p>
          <a:p>
            <a:pPr marL="974725" lvl="2" indent="-381000">
              <a:buFont typeface="Wingdings 2" pitchFamily="18" charset="2"/>
              <a:buChar char=""/>
            </a:pPr>
            <a:r>
              <a:rPr lang="sk-SK" sz="2600" dirty="0" smtClean="0"/>
              <a:t>19 553 úvodníkov (</a:t>
            </a:r>
            <a:r>
              <a:rPr lang="sk-SK" sz="2600" dirty="0" err="1" smtClean="0"/>
              <a:t>Pool</a:t>
            </a:r>
            <a:r>
              <a:rPr lang="sk-SK" sz="2600" dirty="0" smtClean="0"/>
              <a:t>, 1952)</a:t>
            </a:r>
          </a:p>
          <a:p>
            <a:pPr marL="974725" lvl="2" indent="-381000">
              <a:buFont typeface="Wingdings 2" pitchFamily="18" charset="2"/>
              <a:buChar char=""/>
            </a:pPr>
            <a:r>
              <a:rPr lang="sk-SK" sz="2600" dirty="0" smtClean="0"/>
              <a:t>15 000 postáv v 1 000 hodinách televíznej fikcie (</a:t>
            </a:r>
            <a:r>
              <a:rPr lang="sk-SK" sz="2600" dirty="0" err="1" smtClean="0"/>
              <a:t>Gerbner</a:t>
            </a:r>
            <a:r>
              <a:rPr lang="sk-SK" sz="2600" dirty="0" smtClean="0"/>
              <a:t> et al. 1979)</a:t>
            </a:r>
          </a:p>
          <a:p>
            <a:pPr marL="514350" indent="-514350">
              <a:buFont typeface="Franklin Gothic Book" pitchFamily="34" charset="0"/>
              <a:buAutoNum type="arabicPeriod" startAt="10"/>
            </a:pPr>
            <a:r>
              <a:rPr lang="sk-SK" sz="2800" u="sng" dirty="0" smtClean="0"/>
              <a:t>„globálna dedina“ obsahovej analýzy</a:t>
            </a:r>
            <a:endParaRPr lang="sk-SK" sz="2800" dirty="0" smtClean="0"/>
          </a:p>
          <a:p>
            <a:pPr marL="974725" lvl="2" indent="-381000">
              <a:buFont typeface="Wingdings 2" pitchFamily="18" charset="2"/>
              <a:buChar char=""/>
            </a:pPr>
            <a:endParaRPr lang="cs-CZ" sz="2600" dirty="0" smtClean="0"/>
          </a:p>
          <a:p>
            <a:pPr marL="514350" indent="-514350">
              <a:buFont typeface="Wingdings 2" pitchFamily="18" charset="2"/>
              <a:buAutoNum type="arabicPeriod" startAt="10"/>
            </a:pPr>
            <a:endParaRPr lang="sk-SK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Využitie obsahovej analýzy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sk-SK" sz="3200" smtClean="0"/>
              <a:t>variabilita médií a ich žánrov, typov materiálov a posolstiev</a:t>
            </a:r>
          </a:p>
          <a:p>
            <a:pPr marL="342900" indent="-342900">
              <a:lnSpc>
                <a:spcPct val="90000"/>
              </a:lnSpc>
            </a:pPr>
            <a:r>
              <a:rPr lang="sk-SK" sz="3200" smtClean="0"/>
              <a:t>spravodajstvo, reklama, komiksy, videoklipy, šport, fikcia...</a:t>
            </a:r>
          </a:p>
          <a:p>
            <a:pPr marL="342900" indent="-342900">
              <a:lnSpc>
                <a:spcPct val="90000"/>
              </a:lnSpc>
            </a:pPr>
            <a:r>
              <a:rPr lang="sk-SK" sz="3200" smtClean="0"/>
              <a:t>písaný/tlačený text, obraz, zvuk, multimédiá...</a:t>
            </a:r>
          </a:p>
          <a:p>
            <a:pPr marL="342900" indent="-342900">
              <a:lnSpc>
                <a:spcPct val="90000"/>
              </a:lnSpc>
            </a:pPr>
            <a:r>
              <a:rPr lang="sk-SK" sz="3200" smtClean="0"/>
              <a:t>konštrukcie mediálneho obrazu vecí, javov, jednotlivcov, sociálnych skupín...</a:t>
            </a:r>
          </a:p>
          <a:p>
            <a:pPr marL="342900" indent="-342900">
              <a:lnSpc>
                <a:spcPct val="90000"/>
              </a:lnSpc>
              <a:buFont typeface="Wingdings 2" pitchFamily="18" charset="2"/>
              <a:buNone/>
            </a:pPr>
            <a:endParaRPr lang="sk-SK" smtClean="0"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buFont typeface="Wingdings 2" pitchFamily="18" charset="2"/>
              <a:buNone/>
            </a:pPr>
            <a:endParaRPr lang="sk-SK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najčastejšie skúmame?</a:t>
            </a:r>
            <a:endParaRPr lang="sk-SK" dirty="0" smtClean="0"/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sk-SK" sz="3200" dirty="0" smtClean="0"/>
              <a:t>...mediálny obraz/reprezentáciu:</a:t>
            </a:r>
          </a:p>
          <a:p>
            <a:pPr marL="892175" lvl="2" indent="-342900">
              <a:lnSpc>
                <a:spcPct val="90000"/>
              </a:lnSpc>
            </a:pPr>
            <a:r>
              <a:rPr lang="sk-SK" sz="2400" dirty="0" smtClean="0"/>
              <a:t>Významných osôb (politici)...</a:t>
            </a:r>
          </a:p>
          <a:p>
            <a:pPr marL="892175" lvl="2" indent="-342900">
              <a:lnSpc>
                <a:spcPct val="90000"/>
              </a:lnSpc>
            </a:pPr>
            <a:r>
              <a:rPr lang="sk-SK" sz="2400" dirty="0" smtClean="0"/>
              <a:t>Sociálnych skupín (ženy, Rómovia, utečenci...)</a:t>
            </a:r>
          </a:p>
          <a:p>
            <a:pPr marL="892175" lvl="2" indent="-342900">
              <a:lnSpc>
                <a:spcPct val="90000"/>
              </a:lnSpc>
            </a:pPr>
            <a:r>
              <a:rPr lang="sk-SK" sz="2400" dirty="0" smtClean="0"/>
              <a:t>Významných tém a fenoménov (nezamestnanosť, globálne otepľovanie...)</a:t>
            </a:r>
            <a:endParaRPr lang="sk-SK" sz="2400" dirty="0" smtClean="0"/>
          </a:p>
          <a:p>
            <a:pPr marL="892175" lvl="2" indent="-342900">
              <a:lnSpc>
                <a:spcPct val="90000"/>
              </a:lnSpc>
            </a:pPr>
            <a:r>
              <a:rPr lang="sk-SK" sz="2400" dirty="0" smtClean="0"/>
              <a:t>Významných udalostí (voľby, referendum o rodine...)</a:t>
            </a:r>
            <a:endParaRPr lang="sk-SK" sz="2400" dirty="0" smtClean="0"/>
          </a:p>
          <a:p>
            <a:pPr>
              <a:lnSpc>
                <a:spcPct val="90000"/>
              </a:lnSpc>
            </a:pPr>
            <a:r>
              <a:rPr lang="sk-SK" sz="3200" dirty="0" smtClean="0"/>
              <a:t>...na </a:t>
            </a:r>
            <a:r>
              <a:rPr lang="sk-SK" sz="3200" dirty="0"/>
              <a:t>čo sa môžeme sústrediť?</a:t>
            </a:r>
          </a:p>
          <a:p>
            <a:pPr lvl="2">
              <a:lnSpc>
                <a:spcPct val="90000"/>
              </a:lnSpc>
            </a:pPr>
            <a:r>
              <a:rPr lang="sk-SK" sz="2400" dirty="0"/>
              <a:t>Sila nastoľovania agendy (dôležitosť)</a:t>
            </a:r>
          </a:p>
          <a:p>
            <a:pPr lvl="2">
              <a:lnSpc>
                <a:spcPct val="90000"/>
              </a:lnSpc>
            </a:pPr>
            <a:r>
              <a:rPr lang="sk-SK" sz="2400" dirty="0"/>
              <a:t>Rámovanie</a:t>
            </a:r>
          </a:p>
          <a:p>
            <a:pPr lvl="2">
              <a:lnSpc>
                <a:spcPct val="90000"/>
              </a:lnSpc>
            </a:pPr>
            <a:r>
              <a:rPr lang="sk-SK" sz="2400" dirty="0"/>
              <a:t>Objektivita a vyváženosť</a:t>
            </a:r>
          </a:p>
          <a:p>
            <a:pPr lvl="2">
              <a:lnSpc>
                <a:spcPct val="90000"/>
              </a:lnSpc>
            </a:pPr>
            <a:r>
              <a:rPr lang="sk-SK" sz="2400" dirty="0" err="1"/>
              <a:t>Stereotypizácia</a:t>
            </a:r>
            <a:endParaRPr lang="sk-SK" sz="2400" dirty="0"/>
          </a:p>
          <a:p>
            <a:pPr lvl="2">
              <a:lnSpc>
                <a:spcPct val="90000"/>
              </a:lnSpc>
            </a:pPr>
            <a:r>
              <a:rPr lang="sk-SK" sz="2400" dirty="0" err="1"/>
              <a:t>Bulvarizácia</a:t>
            </a:r>
            <a:endParaRPr lang="sk-SK" sz="2400" dirty="0"/>
          </a:p>
          <a:p>
            <a:pPr>
              <a:lnSpc>
                <a:spcPct val="90000"/>
              </a:lnSpc>
            </a:pPr>
            <a:endParaRPr lang="sk-SK" dirty="0" smtClean="0"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buFont typeface="Wingdings 2" pitchFamily="18" charset="2"/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32316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3988" cy="939800"/>
          </a:xfrm>
        </p:spPr>
        <p:txBody>
          <a:bodyPr lIns="90000" tIns="46800" rIns="90000" bIns="46800" anchor="ctr" anchorCtr="1"/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mtClean="0"/>
              <a:t>Výhody kvantitatívnej OA</a:t>
            </a:r>
            <a:r>
              <a:rPr lang="en-GB" smtClean="0"/>
              <a:t> 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610600" cy="5334000"/>
          </a:xfrm>
        </p:spPr>
        <p:txBody>
          <a:bodyPr lIns="90000" tIns="46800" rIns="90000" bIns="46800"/>
          <a:lstStyle/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neobtrusívna technika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vs. obtrusívne techniky</a:t>
            </a:r>
          </a:p>
          <a:p>
            <a:pPr marL="741363" lvl="1" indent="-28416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chyby v dátach sú spôsobené tým, že: 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si subjekty uvedomujú, že sú predmetom skúmania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dostávajú umelé, neprirodzené úlohy alebo úlohy, s ktorými nemajú skúsenosti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subjekt si vytvára očakávania k svojej role respondenta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subjekt má vytvorené určité stereotypy a preferované odpovede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smtClean="0"/>
              <a:t>dochádza k interakčným efektom medzi subjektom a tazateľom  </a:t>
            </a:r>
          </a:p>
          <a:p>
            <a:pPr marL="341313" indent="-341313" defTabSz="449263">
              <a:spcBef>
                <a:spcPts val="600"/>
              </a:spcBef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2950</TotalTime>
  <Words>2169</Words>
  <Application>Microsoft Office PowerPoint</Application>
  <PresentationFormat>Předvádění na obrazovce (4:3)</PresentationFormat>
  <Paragraphs>418</Paragraphs>
  <Slides>47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5" baseType="lpstr">
      <vt:lpstr>Arial</vt:lpstr>
      <vt:lpstr>Arial Narrow</vt:lpstr>
      <vt:lpstr>Calibri</vt:lpstr>
      <vt:lpstr>Franklin Gothic Book</vt:lpstr>
      <vt:lpstr>Perpetua</vt:lpstr>
      <vt:lpstr>Times New Roman</vt:lpstr>
      <vt:lpstr>Wingdings 2</vt:lpstr>
      <vt:lpstr>Equity</vt:lpstr>
      <vt:lpstr>Prednáška 7: Obsahová analýza  </vt:lpstr>
      <vt:lpstr>Ešte k predchádzajúcej hodine - survey</vt:lpstr>
      <vt:lpstr>Účel obsahovej analýzy</vt:lpstr>
      <vt:lpstr>Definícia: významový posun</vt:lpstr>
      <vt:lpstr>Rozvoj obsahovej analýzy</vt:lpstr>
      <vt:lpstr>Rozvoj obsahovej analýzy</vt:lpstr>
      <vt:lpstr>Využitie obsahovej analýzy</vt:lpstr>
      <vt:lpstr>Čo najčastejšie skúmame?</vt:lpstr>
      <vt:lpstr>Výhody kvantitatívnej OA </vt:lpstr>
      <vt:lpstr>Výhody kvantitatívnej OA</vt:lpstr>
      <vt:lpstr>Nevýhody kvantitatívnej OA </vt:lpstr>
      <vt:lpstr>Obsahová analýza – požadované charakteristiky (K. Neuendorf)</vt:lpstr>
      <vt:lpstr>Kvalitatívny výskum obsahu</vt:lpstr>
      <vt:lpstr>Meranie v obsahovej analýze</vt:lpstr>
      <vt:lpstr>Jednotky (units) v OA</vt:lpstr>
      <vt:lpstr>Jednotky (units) v OA - príklad</vt:lpstr>
      <vt:lpstr>Definícia kódovacej (analytickej) jednotky</vt:lpstr>
      <vt:lpstr>Kategorie obsahu - premenné</vt:lpstr>
      <vt:lpstr>Kategórie obsahu – analytické premenné</vt:lpstr>
      <vt:lpstr>Kategórie obsahu – rámce a rámcovanie (framing)</vt:lpstr>
      <vt:lpstr>Príklad: spravodajstvo o vojne v Iraku</vt:lpstr>
      <vt:lpstr>Príklad: spravodajstvo o cudzincoch </vt:lpstr>
      <vt:lpstr>Kódovanie</vt:lpstr>
      <vt:lpstr>Kódovací kľúč: príklad</vt:lpstr>
      <vt:lpstr>Kódovací kľúč: príklad</vt:lpstr>
      <vt:lpstr>Kódovací kľúč: tvorba</vt:lpstr>
      <vt:lpstr>Kódovací kľúč: tvorba</vt:lpstr>
      <vt:lpstr>Dátová matica</vt:lpstr>
      <vt:lpstr>Výberové techniky v obsahovej analýze</vt:lpstr>
      <vt:lpstr>Pravdepodobnostný výber v OA</vt:lpstr>
      <vt:lpstr>Pravdepodobnostný výber: prehľad</vt:lpstr>
      <vt:lpstr>Reliabilita v OA</vt:lpstr>
      <vt:lpstr>Reliabilita v OA</vt:lpstr>
      <vt:lpstr>Validita v OA</vt:lpstr>
      <vt:lpstr>Kritika obsahovej analýzy</vt:lpstr>
      <vt:lpstr>Úloha</vt:lpstr>
      <vt:lpstr>Zhrnutie kurzu</vt:lpstr>
      <vt:lpstr>None Dare Call It Torture: Indexing and the Limits of Press Independence in the Abu Ghraib Scandal (2006)</vt:lpstr>
      <vt:lpstr>Metóda</vt:lpstr>
      <vt:lpstr>Konštrukcia výskumného súboru</vt:lpstr>
      <vt:lpstr>War or Peace Journalism? Asian Newspaper Coverage of Conflicts (2006)</vt:lpstr>
      <vt:lpstr>Výskumné otázky</vt:lpstr>
      <vt:lpstr>Metóda</vt:lpstr>
      <vt:lpstr>Metóda</vt:lpstr>
      <vt:lpstr>The Construction of Beauty: A Cross-Cultural Analysis of Women’s Magazine Advertising (2005)</vt:lpstr>
      <vt:lpstr>Hypotézy</vt:lpstr>
      <vt:lpstr>Metóda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Marina Urbanikova</cp:lastModifiedBy>
  <cp:revision>250</cp:revision>
  <dcterms:created xsi:type="dcterms:W3CDTF">2012-03-03T13:51:32Z</dcterms:created>
  <dcterms:modified xsi:type="dcterms:W3CDTF">2019-05-06T19:45:02Z</dcterms:modified>
</cp:coreProperties>
</file>