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365" r:id="rId3"/>
    <p:sldId id="363" r:id="rId4"/>
    <p:sldId id="420" r:id="rId5"/>
    <p:sldId id="421" r:id="rId6"/>
    <p:sldId id="437" r:id="rId7"/>
    <p:sldId id="360" r:id="rId8"/>
    <p:sldId id="354" r:id="rId9"/>
    <p:sldId id="361" r:id="rId10"/>
    <p:sldId id="423" r:id="rId11"/>
    <p:sldId id="424" r:id="rId12"/>
    <p:sldId id="312" r:id="rId13"/>
    <p:sldId id="426" r:id="rId14"/>
    <p:sldId id="422" r:id="rId15"/>
    <p:sldId id="429" r:id="rId16"/>
    <p:sldId id="391" r:id="rId17"/>
    <p:sldId id="439" r:id="rId18"/>
    <p:sldId id="427" r:id="rId19"/>
    <p:sldId id="428" r:id="rId20"/>
    <p:sldId id="411" r:id="rId21"/>
    <p:sldId id="430" r:id="rId22"/>
    <p:sldId id="436" r:id="rId23"/>
    <p:sldId id="438" r:id="rId24"/>
    <p:sldId id="431" r:id="rId25"/>
    <p:sldId id="433" r:id="rId26"/>
    <p:sldId id="434" r:id="rId27"/>
    <p:sldId id="435" r:id="rId28"/>
    <p:sldId id="432" r:id="rId29"/>
    <p:sldId id="417" r:id="rId30"/>
    <p:sldId id="42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5D67B-E2F0-4D83-9B52-2BA9E4226E4C}" type="datetimeFigureOut">
              <a:rPr lang="sk-SK" smtClean="0"/>
              <a:t>11. 4. 2019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583B5-31E4-4CFF-891E-2DAFE910DFD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763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8</a:t>
            </a:fld>
            <a:endParaRPr lang="cs-CZ" dirty="0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dirty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1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9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23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10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04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11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8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7BCACA-CD1E-49E6-9C0E-EC88EB5502BE}" type="datetimeFigureOut">
              <a:rPr lang="en-GB" smtClean="0"/>
              <a:pPr/>
              <a:t>11/04/2019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0CDB26-E35A-46EA-8597-012942572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ZUR559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Spätná väzba k II. verzii projektov</a:t>
            </a:r>
            <a:endParaRPr lang="en-GB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Prehľad literatúry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556792"/>
            <a:ext cx="8712968" cy="4920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61950" indent="-36195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Teórie, koncepty:</a:t>
            </a:r>
          </a:p>
          <a:p>
            <a:pPr marL="542925" indent="-276225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U každej teórie/konceptu treba explicitne popísať, čo z nej vyplýva pre Váš výskum; treba ich priamo aplikovať </a:t>
            </a:r>
            <a:r>
              <a:rPr lang="sk-SK" sz="2400" dirty="0"/>
              <a:t>na zvolenú výskumnú tému, nie iba za sebou skladať teórie a </a:t>
            </a:r>
            <a:r>
              <a:rPr lang="sk-SK" sz="2400" dirty="0" smtClean="0"/>
              <a:t>koncepty</a:t>
            </a:r>
          </a:p>
          <a:p>
            <a:pPr marL="542925" indent="-276225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V tejto časti treba predstaviť všetky teórie a koncepty, s ktorými pracujete vo výskumných otázkach, hypotézach, </a:t>
            </a:r>
            <a:r>
              <a:rPr lang="sk-SK" sz="2400" dirty="0" err="1" smtClean="0">
                <a:solidFill>
                  <a:srgbClr val="000000"/>
                </a:solidFill>
                <a:latin typeface="Perpetua" pitchFamily="16" charset="0"/>
              </a:rPr>
              <a:t>operacionalizácii</a:t>
            </a:r>
            <a:endParaRPr lang="sk-SK" sz="2400" dirty="0" smtClean="0">
              <a:solidFill>
                <a:srgbClr val="000000"/>
              </a:solidFill>
              <a:latin typeface="Perpetua" pitchFamily="16" charset="0"/>
            </a:endParaRPr>
          </a:p>
          <a:p>
            <a:pPr marL="809625" indent="-180975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89535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Čiže napríklad, keď formulujete hypotézu o stereotypoch, je nutné najprv v teoretickej časti vymedziť, čo sú to stereotypy, definovať ich, zhrnúť tie najčastejšie (na základe predchádzajúcich výskumov), a pod.</a:t>
            </a:r>
          </a:p>
          <a:p>
            <a:pPr marL="809625" indent="-180975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89535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Skontrolujte teda svoje VO a H a ubezpečte sa, že všetky koncepty, s ktorými pracujete, máte predstavené a popísané v teoretickej časti</a:t>
            </a:r>
          </a:p>
        </p:txBody>
      </p:sp>
    </p:spTree>
    <p:extLst>
      <p:ext uri="{BB962C8B-B14F-4D97-AF65-F5344CB8AC3E}">
        <p14:creationId xmlns:p14="http://schemas.microsoft.com/office/powerpoint/2010/main" val="101894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Prehľad literatúry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556792"/>
            <a:ext cx="8712968" cy="4920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61950" indent="-361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Prehľad výskumov:</a:t>
            </a:r>
          </a:p>
          <a:p>
            <a:pPr marL="542925" indent="-27622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Rešerš výskumov má byť čo najdôkladnejšia; jeden alebo dva výskumy sú málo</a:t>
            </a:r>
          </a:p>
          <a:p>
            <a:pPr marL="542925" indent="-27622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Pracujte so zahraničnými </a:t>
            </a:r>
            <a:r>
              <a:rPr lang="sk-SK" sz="2400" u="sng" dirty="0" smtClean="0">
                <a:solidFill>
                  <a:srgbClr val="000000"/>
                </a:solidFill>
                <a:latin typeface="Perpetua" pitchFamily="16" charset="0"/>
              </a:rPr>
              <a:t>aj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s domácimi 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výskumami</a:t>
            </a:r>
          </a:p>
          <a:p>
            <a:pPr marL="542925" indent="-27622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U tých zahraničných uvádzajte, v ktorých krajinách boli realizované – nedá sa očakávať, že výsledky analýzy New York </a:t>
            </a:r>
            <a:r>
              <a:rPr lang="sk-SK" sz="2400" dirty="0" err="1" smtClean="0">
                <a:solidFill>
                  <a:srgbClr val="000000"/>
                </a:solidFill>
                <a:latin typeface="Perpetua" pitchFamily="16" charset="0"/>
              </a:rPr>
              <a:t>Times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 budú platiť aj pre </a:t>
            </a:r>
            <a:r>
              <a:rPr lang="sk-SK" sz="2400" dirty="0" err="1" smtClean="0">
                <a:solidFill>
                  <a:srgbClr val="000000"/>
                </a:solidFill>
                <a:latin typeface="Perpetua" pitchFamily="16" charset="0"/>
              </a:rPr>
              <a:t>Lidové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 noviny; preto potrebujeme vedieť nielen výsledky a zistenia, ale aj ktorej krajiny a ktorých médií sa výskum týkal</a:t>
            </a:r>
          </a:p>
          <a:p>
            <a:pPr marL="542925" indent="-27622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Nemá ísť o chronologický prehľad; 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logicky kategorizujte 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a sumarizujte doterajšie zistenia podľa jednotlivých typov/použitých indikátorov/metód atď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.; predchádzajúce výskumy používate ako podporu svojho argumentu, nemajú cenu samy o sebe</a:t>
            </a:r>
            <a:endParaRPr lang="sk-SK" sz="24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99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Výskumné otázky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005536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Jasná štruktúra VO, </a:t>
            </a:r>
            <a:r>
              <a:rPr lang="sk-SK" u="sng" dirty="0" smtClean="0"/>
              <a:t>vyvodené z teoretickej expozície</a:t>
            </a:r>
            <a:r>
              <a:rPr lang="sk-SK" dirty="0" smtClean="0"/>
              <a:t> (musí byť jasné, ako ste k nim dospeli)</a:t>
            </a:r>
          </a:p>
          <a:p>
            <a:r>
              <a:rPr lang="sk-SK" dirty="0" smtClean="0"/>
              <a:t>Musí byť za nimi zjavná práca s teóriou; pred </a:t>
            </a:r>
            <a:r>
              <a:rPr lang="sk-SK" u="sng" dirty="0" smtClean="0"/>
              <a:t>každou</a:t>
            </a:r>
            <a:r>
              <a:rPr lang="sk-SK" dirty="0" smtClean="0"/>
              <a:t> výskumnou otázkou/vedľajšou výskumnou otázkou treba napísať </a:t>
            </a:r>
            <a:r>
              <a:rPr lang="sk-SK" u="sng" dirty="0" smtClean="0"/>
              <a:t>odstavec so zdôvodnením/dovodením</a:t>
            </a:r>
            <a:r>
              <a:rPr lang="sk-SK" dirty="0" smtClean="0"/>
              <a:t>, aby bolo jasné:</a:t>
            </a:r>
          </a:p>
          <a:p>
            <a:pPr marL="628650" indent="-266700"/>
            <a:r>
              <a:rPr lang="sk-SK" dirty="0" smtClean="0"/>
              <a:t>prečo si danú otázku kladiete, </a:t>
            </a:r>
          </a:p>
          <a:p>
            <a:pPr marL="628650" indent="-266700"/>
            <a:r>
              <a:rPr lang="sk-SK" dirty="0" smtClean="0"/>
              <a:t>z akej literatúry vychádzate/na čo nadväzujete, </a:t>
            </a:r>
            <a:endParaRPr lang="sk-SK" dirty="0"/>
          </a:p>
          <a:p>
            <a:pPr marL="628650" indent="-266700"/>
            <a:r>
              <a:rPr lang="sk-SK" dirty="0" smtClean="0"/>
              <a:t>prečo je daná otázka dôležitá</a:t>
            </a:r>
          </a:p>
          <a:p>
            <a:r>
              <a:rPr lang="sk-SK" dirty="0" smtClean="0"/>
              <a:t>Skontrolujte </a:t>
            </a:r>
            <a:r>
              <a:rPr lang="sk-SK" u="sng" dirty="0" smtClean="0"/>
              <a:t>súlad medzi cieľom a výskumnými otázkami</a:t>
            </a:r>
            <a:r>
              <a:rPr lang="sk-SK" dirty="0" smtClean="0"/>
              <a:t>; napríklad, ak je cieľom analýza mediálneho obrazu a výskumné otázky sa pýtajú len na prisudzovanú dôležitosť a stereotypy, </a:t>
            </a:r>
            <a:r>
              <a:rPr lang="sk-SK" dirty="0" smtClean="0"/>
              <a:t>pre </a:t>
            </a:r>
            <a:r>
              <a:rPr lang="sk-SK" dirty="0" smtClean="0"/>
              <a:t>naplnenia cieľa </a:t>
            </a:r>
            <a:r>
              <a:rPr lang="sk-SK" dirty="0" smtClean="0"/>
              <a:t>to skrátka nestačí </a:t>
            </a:r>
            <a:r>
              <a:rPr lang="sk-SK" dirty="0" smtClean="0"/>
              <a:t>(mediálny obraz je širší koncept)</a:t>
            </a:r>
          </a:p>
          <a:p>
            <a:r>
              <a:rPr lang="sk-SK" dirty="0" smtClean="0"/>
              <a:t>Ak </a:t>
            </a:r>
            <a:r>
              <a:rPr lang="sk-SK" dirty="0"/>
              <a:t>je cieľom komparácia, postavte VO komparatívne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en-GB" i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9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Výskumné otázky 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Buďte kreatívni; predovšetkým v prípade, že chcete robiť analýzu mediálnej reprezentácie, neobmedzujte sa na to, že pozbierate výskumné otázky a indikátory z predchádzajúcich </a:t>
            </a:r>
            <a:r>
              <a:rPr lang="sk-SK" dirty="0" err="1" smtClean="0"/>
              <a:t>diplomiek</a:t>
            </a:r>
            <a:endParaRPr lang="sk-SK" dirty="0" smtClean="0"/>
          </a:p>
          <a:p>
            <a:r>
              <a:rPr lang="sk-SK" dirty="0" smtClean="0"/>
              <a:t>Zamyslite sa a pokúste sa samostatne identifikovať, čo je pre analýzu mediálnej reprezentácie danej témy/skupiny osôb kľúčové (čo treba skúmať)</a:t>
            </a:r>
          </a:p>
          <a:p>
            <a:r>
              <a:rPr lang="sk-SK" dirty="0" smtClean="0"/>
              <a:t>Musí byť jasný Váš prínos, nestačí replikácia</a:t>
            </a:r>
          </a:p>
          <a:p>
            <a:pPr>
              <a:buNone/>
            </a:pPr>
            <a:endParaRPr lang="en-GB" i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6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Štruktúra – naozaj treba </a:t>
            </a:r>
            <a:r>
              <a:rPr lang="sk-SK" altLang="sk-SK" dirty="0" smtClean="0"/>
              <a:t>dodržať </a:t>
            </a:r>
            <a:r>
              <a:rPr lang="sk-SK" altLang="sk-SK" dirty="0" smtClean="0">
                <a:sym typeface="Wingdings" panose="05000000000000000000" pitchFamily="2" charset="2"/>
              </a:rPr>
              <a:t></a:t>
            </a:r>
            <a:endParaRPr lang="en-GB" altLang="sk-SK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Pozrite</a:t>
            </a:r>
            <a:r>
              <a:rPr lang="cs-CZ" dirty="0" smtClean="0">
                <a:solidFill>
                  <a:srgbClr val="FF0000"/>
                </a:solidFill>
              </a:rPr>
              <a:t> si </a:t>
            </a:r>
            <a:r>
              <a:rPr lang="cs-CZ" dirty="0" err="1" smtClean="0">
                <a:solidFill>
                  <a:srgbClr val="FF0000"/>
                </a:solidFill>
              </a:rPr>
              <a:t>ukážk</a:t>
            </a:r>
            <a:r>
              <a:rPr lang="cs-CZ" dirty="0" err="1" smtClean="0">
                <a:solidFill>
                  <a:srgbClr val="FF0000"/>
                </a:solidFill>
              </a:rPr>
              <a:t>y</a:t>
            </a:r>
            <a:r>
              <a:rPr lang="cs-CZ" dirty="0" smtClean="0">
                <a:solidFill>
                  <a:srgbClr val="FF0000"/>
                </a:solidFill>
              </a:rPr>
              <a:t> v </a:t>
            </a:r>
            <a:r>
              <a:rPr lang="cs-CZ" dirty="0" err="1" smtClean="0">
                <a:solidFill>
                  <a:srgbClr val="FF0000"/>
                </a:solidFill>
              </a:rPr>
              <a:t>Ise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Výskumné</a:t>
            </a:r>
            <a:r>
              <a:rPr lang="cs-CZ" dirty="0" smtClean="0">
                <a:solidFill>
                  <a:srgbClr val="FF0000"/>
                </a:solidFill>
              </a:rPr>
              <a:t> projekty)</a:t>
            </a:r>
            <a:endParaRPr lang="sk-SK" dirty="0" smtClean="0">
              <a:solidFill>
                <a:srgbClr val="FF0000"/>
              </a:solidFill>
            </a:endParaRPr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Cieľ</a:t>
            </a:r>
            <a:endParaRPr lang="sk-SK" dirty="0" smtClean="0"/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Úvod: vyvodenie </a:t>
            </a:r>
            <a:r>
              <a:rPr lang="en-GB" dirty="0" smtClean="0"/>
              <a:t>HVO1</a:t>
            </a:r>
            <a:r>
              <a:rPr lang="sk-SK" dirty="0" smtClean="0"/>
              <a:t> z teoretickej expozície</a:t>
            </a:r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HVO 1</a:t>
            </a:r>
          </a:p>
          <a:p>
            <a:pPr lvl="1">
              <a:buFont typeface="Wingdings 2" pitchFamily="16" charset="2"/>
              <a:buChar char=""/>
              <a:defRPr/>
            </a:pPr>
            <a:r>
              <a:rPr lang="sk-SK" dirty="0" smtClean="0"/>
              <a:t>Úvod k VVO 1 – VVO 1 – H 1 – Zdôvodnenie H1 – Indikátory k H1</a:t>
            </a:r>
          </a:p>
          <a:p>
            <a:pPr lvl="1">
              <a:buFont typeface="Wingdings 2" pitchFamily="16" charset="2"/>
              <a:buChar char=""/>
              <a:defRPr/>
            </a:pPr>
            <a:r>
              <a:rPr lang="sk-SK" dirty="0"/>
              <a:t>Úvod k VVO </a:t>
            </a:r>
            <a:r>
              <a:rPr lang="sk-SK" dirty="0" smtClean="0"/>
              <a:t>2 </a:t>
            </a:r>
            <a:r>
              <a:rPr lang="sk-SK" dirty="0"/>
              <a:t>– VVO </a:t>
            </a:r>
            <a:r>
              <a:rPr lang="sk-SK" dirty="0" smtClean="0"/>
              <a:t>2 </a:t>
            </a:r>
            <a:r>
              <a:rPr lang="sk-SK" dirty="0"/>
              <a:t>– H </a:t>
            </a:r>
            <a:r>
              <a:rPr lang="sk-SK" dirty="0" smtClean="0"/>
              <a:t>2 </a:t>
            </a:r>
            <a:r>
              <a:rPr lang="sk-SK" dirty="0"/>
              <a:t>– Zdôvodnenie </a:t>
            </a:r>
            <a:r>
              <a:rPr lang="sk-SK" dirty="0" smtClean="0"/>
              <a:t>H2 </a:t>
            </a:r>
            <a:r>
              <a:rPr lang="sk-SK" dirty="0"/>
              <a:t>– Indikátory k </a:t>
            </a:r>
            <a:r>
              <a:rPr lang="sk-SK" dirty="0" smtClean="0"/>
              <a:t>H2</a:t>
            </a:r>
            <a:endParaRPr lang="sk-SK" dirty="0"/>
          </a:p>
          <a:p>
            <a:pPr lvl="1">
              <a:buFont typeface="Wingdings 2" pitchFamily="16" charset="2"/>
              <a:buChar char=""/>
              <a:defRPr/>
            </a:pPr>
            <a:r>
              <a:rPr lang="sk-SK" dirty="0"/>
              <a:t>Úvod k VVO </a:t>
            </a:r>
            <a:r>
              <a:rPr lang="sk-SK" dirty="0" smtClean="0"/>
              <a:t>3 </a:t>
            </a:r>
            <a:r>
              <a:rPr lang="sk-SK" dirty="0"/>
              <a:t>– VVO </a:t>
            </a:r>
            <a:r>
              <a:rPr lang="sk-SK" dirty="0" smtClean="0"/>
              <a:t>3 </a:t>
            </a:r>
            <a:r>
              <a:rPr lang="sk-SK" dirty="0"/>
              <a:t>– H </a:t>
            </a:r>
            <a:r>
              <a:rPr lang="sk-SK" dirty="0" smtClean="0"/>
              <a:t>3 </a:t>
            </a:r>
            <a:r>
              <a:rPr lang="sk-SK" dirty="0"/>
              <a:t>– Zdôvodnenie </a:t>
            </a:r>
            <a:r>
              <a:rPr lang="sk-SK" dirty="0" smtClean="0"/>
              <a:t>H3 </a:t>
            </a:r>
            <a:r>
              <a:rPr lang="sk-SK" dirty="0"/>
              <a:t>– Indikátory k </a:t>
            </a:r>
            <a:r>
              <a:rPr lang="sk-SK" dirty="0" smtClean="0"/>
              <a:t>H3</a:t>
            </a:r>
          </a:p>
          <a:p>
            <a:pPr lvl="1">
              <a:buFont typeface="Wingdings 2" pitchFamily="16" charset="2"/>
              <a:buChar char=""/>
              <a:defRPr/>
            </a:pPr>
            <a:r>
              <a:rPr lang="sk-SK" dirty="0" smtClean="0"/>
              <a:t>....</a:t>
            </a:r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Úvod: vyvodenie </a:t>
            </a:r>
            <a:r>
              <a:rPr lang="en-GB" dirty="0" smtClean="0"/>
              <a:t>HVO2</a:t>
            </a:r>
            <a:r>
              <a:rPr lang="sk-SK" dirty="0" smtClean="0"/>
              <a:t> z teoretickej expozície</a:t>
            </a:r>
            <a:endParaRPr lang="en-GB" dirty="0" smtClean="0"/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HVO 2</a:t>
            </a:r>
          </a:p>
          <a:p>
            <a:pPr>
              <a:buFont typeface="Wingdings 2" pitchFamily="16" charset="2"/>
              <a:buNone/>
              <a:defRPr/>
            </a:pPr>
            <a:r>
              <a:rPr lang="en-GB" dirty="0" smtClean="0"/>
              <a:t>….</a:t>
            </a:r>
            <a:endParaRPr lang="sk-SK" dirty="0"/>
          </a:p>
          <a:p>
            <a:pPr>
              <a:buFont typeface="Wingdings 2" pitchFamily="16" charset="2"/>
              <a:buChar char=""/>
              <a:defRPr/>
            </a:pPr>
            <a:r>
              <a:rPr lang="sk-SK" dirty="0" smtClean="0"/>
              <a:t>Ak je cieľom komparácia, VO aj H musia byť postavené komparatívne</a:t>
            </a:r>
          </a:p>
        </p:txBody>
      </p:sp>
    </p:spTree>
    <p:extLst>
      <p:ext uri="{BB962C8B-B14F-4D97-AF65-F5344CB8AC3E}">
        <p14:creationId xmlns:p14="http://schemas.microsoft.com/office/powerpoint/2010/main" val="2241919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r>
              <a:rPr lang="sk-SK" sz="3600" dirty="0" smtClean="0"/>
              <a:t>Hypotézy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075240" cy="4535016"/>
          </a:xfrm>
        </p:spPr>
        <p:txBody>
          <a:bodyPr>
            <a:noAutofit/>
          </a:bodyPr>
          <a:lstStyle/>
          <a:p>
            <a:r>
              <a:rPr lang="sk-SK" sz="2400" dirty="0" smtClean="0"/>
              <a:t>Odpovedajú na konkrétnu výskumnú otázku a sú umiestnené priamo pod ňou (</a:t>
            </a:r>
            <a:r>
              <a:rPr lang="sk-SK" sz="2400" u="sng" dirty="0" smtClean="0"/>
              <a:t>nie</a:t>
            </a:r>
            <a:r>
              <a:rPr lang="sk-SK" sz="2400" dirty="0" smtClean="0"/>
              <a:t> v samostatnej kapitole)</a:t>
            </a:r>
          </a:p>
          <a:p>
            <a:r>
              <a:rPr lang="sk-SK" sz="2400" dirty="0" smtClean="0"/>
              <a:t>Musia mať jasné a presvedčivé </a:t>
            </a:r>
            <a:r>
              <a:rPr lang="sk-SK" sz="2400" u="sng" dirty="0" smtClean="0"/>
              <a:t>zdôvodnenie</a:t>
            </a:r>
            <a:r>
              <a:rPr lang="sk-SK" sz="2400" dirty="0" smtClean="0"/>
              <a:t> opreté o literatúru (teórie, koncepty, predchádzajúce výskumy); zdôvodnenie má byť uvedené v samostatnom odstavci pod hypotézou</a:t>
            </a:r>
          </a:p>
          <a:p>
            <a:r>
              <a:rPr lang="sk-SK" sz="2400" dirty="0" smtClean="0"/>
              <a:t>Bezprostredne po hypotéze a jej zdôvodnení nasleduje </a:t>
            </a:r>
            <a:r>
              <a:rPr lang="sk-SK" sz="2400" dirty="0" err="1" smtClean="0"/>
              <a:t>operacionalizácia</a:t>
            </a:r>
            <a:r>
              <a:rPr lang="sk-SK" sz="2400" dirty="0" smtClean="0"/>
              <a:t> (tá má byť pod každou hypotézou/príbuznými hypotézami; </a:t>
            </a:r>
            <a:r>
              <a:rPr lang="sk-SK" sz="2400" u="sng" dirty="0" smtClean="0"/>
              <a:t>nie</a:t>
            </a:r>
            <a:r>
              <a:rPr lang="sk-SK" sz="2400" dirty="0" smtClean="0"/>
              <a:t> </a:t>
            </a:r>
            <a:r>
              <a:rPr lang="sk-SK" sz="2400" dirty="0" smtClean="0"/>
              <a:t>v </a:t>
            </a:r>
            <a:r>
              <a:rPr lang="sk-SK" sz="2400" dirty="0" smtClean="0"/>
              <a:t>samostatnej kapitole za všetky hypotézy)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8177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r>
              <a:rPr lang="sk-SK" sz="3600" dirty="0" smtClean="0"/>
              <a:t>Hypotézy - problémy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1043608" y="1628800"/>
            <a:ext cx="7488832" cy="4680520"/>
          </a:xfrm>
        </p:spPr>
        <p:txBody>
          <a:bodyPr>
            <a:noAutofit/>
          </a:bodyPr>
          <a:lstStyle/>
          <a:p>
            <a:r>
              <a:rPr lang="sk-SK" sz="2400" dirty="0" smtClean="0"/>
              <a:t>Pozrite si ešte raz prezentáciu z lekcie č. 4, </a:t>
            </a:r>
            <a:r>
              <a:rPr lang="sk-SK" sz="2400" dirty="0" err="1" smtClean="0"/>
              <a:t>slidy</a:t>
            </a:r>
            <a:r>
              <a:rPr lang="sk-SK" sz="2400" dirty="0" smtClean="0"/>
              <a:t> „najčastejšie problémy“; časť týchto problémov sa vyskytuje v niektorých </a:t>
            </a:r>
            <a:r>
              <a:rPr lang="sk-SK" sz="2400" dirty="0" smtClean="0"/>
              <a:t>projektoch</a:t>
            </a:r>
          </a:p>
          <a:p>
            <a:r>
              <a:rPr lang="sk-SK" sz="2400" dirty="0" smtClean="0"/>
              <a:t>Kriticky sa pozrite na svoje hypotézy a overte, či sa ich niektoré z týchto problémov netýkajú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045993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r>
              <a:rPr lang="sk-SK" sz="3600" dirty="0" smtClean="0"/>
              <a:t>Hypotézy - problémy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472608"/>
          </a:xfrm>
        </p:spPr>
        <p:txBody>
          <a:bodyPr>
            <a:noAutofit/>
          </a:bodyPr>
          <a:lstStyle/>
          <a:p>
            <a:pPr marL="542925" indent="-276225"/>
            <a:r>
              <a:rPr lang="sk-SK" sz="2100" dirty="0"/>
              <a:t>F</a:t>
            </a:r>
            <a:r>
              <a:rPr lang="sk-SK" sz="2100" dirty="0" smtClean="0"/>
              <a:t>ormulácia </a:t>
            </a:r>
            <a:r>
              <a:rPr lang="sk-SK" sz="2100" dirty="0" smtClean="0"/>
              <a:t>dvoch protikladných (odporujúcich si) hypotéz k tej istej výskumnej otázke</a:t>
            </a:r>
          </a:p>
          <a:p>
            <a:pPr marL="895350" indent="-266700"/>
            <a:r>
              <a:rPr lang="cs-CZ" sz="2100" dirty="0">
                <a:solidFill>
                  <a:srgbClr val="7030A0"/>
                </a:solidFill>
              </a:rPr>
              <a:t>VVO1: Jak online sociální síť </a:t>
            </a:r>
            <a:r>
              <a:rPr lang="cs-CZ" sz="2100" dirty="0" err="1">
                <a:solidFill>
                  <a:srgbClr val="7030A0"/>
                </a:solidFill>
              </a:rPr>
              <a:t>Instagram</a:t>
            </a:r>
            <a:r>
              <a:rPr lang="cs-CZ" sz="2100" dirty="0">
                <a:solidFill>
                  <a:srgbClr val="7030A0"/>
                </a:solidFill>
              </a:rPr>
              <a:t> ovlivňuje vývoj poruchy příjmu potravy u českých dospívajících žen ve věku 12-21 let?</a:t>
            </a:r>
            <a:endParaRPr lang="sk-SK" sz="2100" dirty="0">
              <a:solidFill>
                <a:srgbClr val="7030A0"/>
              </a:solidFill>
            </a:endParaRPr>
          </a:p>
          <a:p>
            <a:pPr marL="895350" indent="-266700"/>
            <a:r>
              <a:rPr lang="cs-CZ" sz="2100" i="1" dirty="0" smtClean="0">
                <a:solidFill>
                  <a:srgbClr val="7030A0"/>
                </a:solidFill>
              </a:rPr>
              <a:t>H1</a:t>
            </a:r>
            <a:r>
              <a:rPr lang="cs-CZ" sz="2100" i="1" dirty="0">
                <a:solidFill>
                  <a:srgbClr val="7030A0"/>
                </a:solidFill>
              </a:rPr>
              <a:t>: Dospívající ženy ve věku 12-21 let s poruchou příjmu potravy budou na základě srovnávání se s ideály obrazů krásy na </a:t>
            </a:r>
            <a:r>
              <a:rPr lang="cs-CZ" sz="2100" i="1" dirty="0" err="1">
                <a:solidFill>
                  <a:srgbClr val="7030A0"/>
                </a:solidFill>
              </a:rPr>
              <a:t>Instagramu</a:t>
            </a:r>
            <a:r>
              <a:rPr lang="cs-CZ" sz="2100" i="1" dirty="0">
                <a:solidFill>
                  <a:srgbClr val="7030A0"/>
                </a:solidFill>
              </a:rPr>
              <a:t> cíleně hubnout. </a:t>
            </a:r>
            <a:endParaRPr lang="sk-SK" sz="2100" dirty="0">
              <a:solidFill>
                <a:srgbClr val="7030A0"/>
              </a:solidFill>
            </a:endParaRPr>
          </a:p>
          <a:p>
            <a:pPr marL="895350" indent="-266700"/>
            <a:r>
              <a:rPr lang="cs-CZ" sz="2100" i="1" dirty="0" smtClean="0">
                <a:solidFill>
                  <a:srgbClr val="7030A0"/>
                </a:solidFill>
              </a:rPr>
              <a:t>H2</a:t>
            </a:r>
            <a:r>
              <a:rPr lang="cs-CZ" sz="2100" i="1" dirty="0">
                <a:solidFill>
                  <a:srgbClr val="7030A0"/>
                </a:solidFill>
              </a:rPr>
              <a:t>: Dospívající ženy ve věku 12-21 let s poruchou příjmu potravy budou sociální síť </a:t>
            </a:r>
            <a:r>
              <a:rPr lang="cs-CZ" sz="2100" i="1" dirty="0" err="1">
                <a:solidFill>
                  <a:srgbClr val="7030A0"/>
                </a:solidFill>
              </a:rPr>
              <a:t>Instagram</a:t>
            </a:r>
            <a:r>
              <a:rPr lang="cs-CZ" sz="2100" i="1" dirty="0">
                <a:solidFill>
                  <a:srgbClr val="7030A0"/>
                </a:solidFill>
              </a:rPr>
              <a:t> využívat pro podporu uzdravení se</a:t>
            </a:r>
            <a:r>
              <a:rPr lang="cs-CZ" sz="2100" i="1" dirty="0" smtClean="0">
                <a:solidFill>
                  <a:srgbClr val="7030A0"/>
                </a:solidFill>
              </a:rPr>
              <a:t>.</a:t>
            </a:r>
            <a:endParaRPr lang="sk-SK" sz="2100" dirty="0" smtClean="0"/>
          </a:p>
          <a:p>
            <a:pPr marL="542925" indent="-276225"/>
            <a:r>
              <a:rPr lang="sk-SK" sz="2100" dirty="0"/>
              <a:t>Hypotézy, kde chýba </a:t>
            </a:r>
            <a:r>
              <a:rPr lang="sk-SK" sz="2100" dirty="0" smtClean="0"/>
              <a:t>kvantifikácia – viď vyššie (H1 a H2); naozaj je reálne, že výrok bude platiť pre kompletne všetky skúmané ženy?</a:t>
            </a:r>
          </a:p>
          <a:p>
            <a:pPr marL="895350" indent="-266700"/>
            <a:r>
              <a:rPr lang="sk-SK" sz="2100" i="1" dirty="0">
                <a:solidFill>
                  <a:srgbClr val="7030A0"/>
                </a:solidFill>
              </a:rPr>
              <a:t>H1: Zuzana </a:t>
            </a:r>
            <a:r>
              <a:rPr lang="sk-SK" sz="2100" i="1" dirty="0" err="1">
                <a:solidFill>
                  <a:srgbClr val="7030A0"/>
                </a:solidFill>
              </a:rPr>
              <a:t>Čaputová</a:t>
            </a:r>
            <a:r>
              <a:rPr lang="sk-SK" sz="2100" i="1" dirty="0">
                <a:solidFill>
                  <a:srgbClr val="7030A0"/>
                </a:solidFill>
              </a:rPr>
              <a:t> je v liberálne orientovaných médiách prezentovaná v pozitívnom svetle</a:t>
            </a:r>
            <a:r>
              <a:rPr lang="sk-SK" sz="2100" i="1" dirty="0" smtClean="0">
                <a:solidFill>
                  <a:srgbClr val="7030A0"/>
                </a:solidFill>
              </a:rPr>
              <a:t>. </a:t>
            </a:r>
            <a:r>
              <a:rPr lang="sk-SK" sz="2100" dirty="0"/>
              <a:t>→ vždy? </a:t>
            </a:r>
            <a:r>
              <a:rPr lang="sk-SK" sz="2100" dirty="0" smtClean="0"/>
              <a:t>všade? </a:t>
            </a:r>
            <a:r>
              <a:rPr lang="sk-SK" sz="2100" dirty="0" smtClean="0"/>
              <a:t>kedy potvrdíme H; len vtedy, ak tak bude prezentovaná vo všetkých článkoch? </a:t>
            </a:r>
            <a:r>
              <a:rPr lang="sk-SK" sz="2100" dirty="0" smtClean="0"/>
              <a:t>nestačilo </a:t>
            </a:r>
            <a:r>
              <a:rPr lang="sk-SK" sz="2100" dirty="0" smtClean="0"/>
              <a:t>by, keby sme predpokladali, že to </a:t>
            </a:r>
            <a:r>
              <a:rPr lang="sk-SK" sz="2100" dirty="0" smtClean="0"/>
              <a:t>tak bude </a:t>
            </a:r>
            <a:r>
              <a:rPr lang="sk-SK" sz="2100" dirty="0" smtClean="0"/>
              <a:t>vo väčšine článkov, prípadne podiel článkov s kladnou valenciou bude vyšší než v </a:t>
            </a:r>
            <a:r>
              <a:rPr lang="sk-SK" sz="2100" dirty="0" err="1" smtClean="0"/>
              <a:t>ne</a:t>
            </a:r>
            <a:r>
              <a:rPr lang="sk-SK" sz="2100" dirty="0" smtClean="0"/>
              <a:t>-liberálnych médiách?</a:t>
            </a:r>
            <a:endParaRPr lang="sk-SK" sz="2100" dirty="0"/>
          </a:p>
        </p:txBody>
      </p:sp>
    </p:spTree>
    <p:extLst>
      <p:ext uri="{BB962C8B-B14F-4D97-AF65-F5344CB8AC3E}">
        <p14:creationId xmlns:p14="http://schemas.microsoft.com/office/powerpoint/2010/main" val="191664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Hypotézy - problémy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/>
          </a:bodyPr>
          <a:lstStyle/>
          <a:p>
            <a:pPr marL="542925" indent="-276225"/>
            <a:r>
              <a:rPr lang="sk-SK" sz="2400" dirty="0"/>
              <a:t>Hypotézy, ktoré nie sú jedným výrokom (jedna veta), ale celým trsom výrokov pospájaných s vysvetlením daných tvrdení (niekoľko viet je označených ako „hypotéza“) a možnosťami </a:t>
            </a:r>
            <a:r>
              <a:rPr lang="sk-SK" sz="2400" dirty="0" err="1" smtClean="0"/>
              <a:t>operacionalizácie</a:t>
            </a:r>
            <a:endParaRPr lang="sk-SK" sz="2400" dirty="0"/>
          </a:p>
          <a:p>
            <a:pPr marL="809625" indent="-266700"/>
            <a:r>
              <a:rPr lang="cs-CZ" sz="2200" u="sng" dirty="0">
                <a:solidFill>
                  <a:srgbClr val="7030A0"/>
                </a:solidFill>
              </a:rPr>
              <a:t>H1,2:</a:t>
            </a:r>
            <a:r>
              <a:rPr lang="cs-CZ" sz="2200" dirty="0">
                <a:solidFill>
                  <a:srgbClr val="7030A0"/>
                </a:solidFill>
              </a:rPr>
              <a:t> Vzhledem k tématům, jaká se vyskytují nejčastěji ve výzkumech zabývajících se </a:t>
            </a:r>
            <a:r>
              <a:rPr lang="cs-CZ" sz="2200" dirty="0" err="1">
                <a:solidFill>
                  <a:srgbClr val="7030A0"/>
                </a:solidFill>
              </a:rPr>
              <a:t>mileniály</a:t>
            </a:r>
            <a:r>
              <a:rPr lang="cs-CZ" sz="2200" dirty="0">
                <a:solidFill>
                  <a:srgbClr val="7030A0"/>
                </a:solidFill>
              </a:rPr>
              <a:t>, očekáváme podobná témata také ve zmiňovaných denících. Mezi očekávána témata proto patří: motivace k práci, chování v zaměstnání, problematická povaha generace, nebo sebevědomí generace. Kvůli prozatímní absenci popisu výzkumného souboru zatím nejsme schopny odlišit, která témata očekáváme v tom kterém deníku. </a:t>
            </a:r>
            <a:endParaRPr lang="sk-SK" sz="2400" dirty="0"/>
          </a:p>
          <a:p>
            <a:pPr marL="542925" indent="-276225"/>
            <a:r>
              <a:rPr lang="sk-SK" sz="2400" dirty="0" smtClean="0"/>
              <a:t>Hypotézy, ktoré neodpovedajú na výskumnú otázku, ale idú mimo nej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6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Hypotézy - problémy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933528"/>
          </a:xfrm>
        </p:spPr>
        <p:txBody>
          <a:bodyPr>
            <a:normAutofit fontScale="92500" lnSpcReduction="10000"/>
          </a:bodyPr>
          <a:lstStyle/>
          <a:p>
            <a:pPr marL="542925" indent="-276225"/>
            <a:r>
              <a:rPr lang="sk-SK" sz="2400" dirty="0" smtClean="0"/>
              <a:t>Hypotézy s nejasnou kvantifikáciou </a:t>
            </a:r>
          </a:p>
          <a:p>
            <a:pPr marL="809625" indent="-266700"/>
            <a:r>
              <a:rPr lang="sk-SK" sz="2200" dirty="0" smtClean="0">
                <a:solidFill>
                  <a:srgbClr val="7030A0"/>
                </a:solidFill>
              </a:rPr>
              <a:t>H7</a:t>
            </a:r>
            <a:r>
              <a:rPr lang="sk-SK" sz="2200" dirty="0">
                <a:solidFill>
                  <a:srgbClr val="7030A0"/>
                </a:solidFill>
              </a:rPr>
              <a:t>: Zuzana </a:t>
            </a:r>
            <a:r>
              <a:rPr lang="sk-SK" sz="2200" dirty="0" err="1">
                <a:solidFill>
                  <a:srgbClr val="7030A0"/>
                </a:solidFill>
              </a:rPr>
              <a:t>Čaputová</a:t>
            </a:r>
            <a:r>
              <a:rPr lang="sk-SK" sz="2200" dirty="0">
                <a:solidFill>
                  <a:srgbClr val="7030A0"/>
                </a:solidFill>
              </a:rPr>
              <a:t> a jej mediálny obraz ako ženskej kandidátky sa </a:t>
            </a:r>
            <a:r>
              <a:rPr lang="sk-SK" sz="2200" u="sng" dirty="0">
                <a:solidFill>
                  <a:srgbClr val="7030A0"/>
                </a:solidFill>
              </a:rPr>
              <a:t>výrazne odlišuje </a:t>
            </a:r>
            <a:r>
              <a:rPr lang="sk-SK" sz="2200" dirty="0">
                <a:solidFill>
                  <a:srgbClr val="7030A0"/>
                </a:solidFill>
              </a:rPr>
              <a:t>od mediálneho obrazu Maroša </a:t>
            </a:r>
            <a:r>
              <a:rPr lang="sk-SK" sz="2200" dirty="0" err="1">
                <a:solidFill>
                  <a:srgbClr val="7030A0"/>
                </a:solidFill>
              </a:rPr>
              <a:t>Šefčoviča</a:t>
            </a:r>
            <a:r>
              <a:rPr lang="sk-SK" sz="2200" dirty="0">
                <a:solidFill>
                  <a:srgbClr val="7030A0"/>
                </a:solidFill>
              </a:rPr>
              <a:t> z hľadiska </a:t>
            </a:r>
            <a:r>
              <a:rPr lang="sk-SK" sz="2200" dirty="0" err="1">
                <a:solidFill>
                  <a:srgbClr val="7030A0"/>
                </a:solidFill>
              </a:rPr>
              <a:t>gender</a:t>
            </a:r>
            <a:r>
              <a:rPr lang="sk-SK" sz="2200" dirty="0">
                <a:solidFill>
                  <a:srgbClr val="7030A0"/>
                </a:solidFill>
              </a:rPr>
              <a:t> </a:t>
            </a:r>
            <a:r>
              <a:rPr lang="sk-SK" sz="2200" dirty="0" err="1" smtClean="0">
                <a:solidFill>
                  <a:srgbClr val="7030A0"/>
                </a:solidFill>
              </a:rPr>
              <a:t>framingu</a:t>
            </a:r>
            <a:r>
              <a:rPr lang="sk-SK" sz="2200" dirty="0" smtClean="0">
                <a:solidFill>
                  <a:srgbClr val="7030A0"/>
                </a:solidFill>
              </a:rPr>
              <a:t>.</a:t>
            </a:r>
            <a:r>
              <a:rPr lang="sk-SK" sz="2000" dirty="0"/>
              <a:t> </a:t>
            </a:r>
            <a:r>
              <a:rPr lang="sk-SK" sz="2400" dirty="0"/>
              <a:t>→ </a:t>
            </a:r>
            <a:r>
              <a:rPr lang="sk-SK" sz="2400" dirty="0" smtClean="0"/>
              <a:t>koľko je „výrazne odlišuje“ – ako posúdime, či už je 10% rozdiel „výrazný“? Navyše, prečo sa v H mieša osoba a jej obraz?</a:t>
            </a:r>
          </a:p>
          <a:p>
            <a:pPr marL="809625" indent="-266700"/>
            <a:r>
              <a:rPr lang="sk-SK" sz="2000" dirty="0" smtClean="0">
                <a:solidFill>
                  <a:srgbClr val="7030A0"/>
                </a:solidFill>
              </a:rPr>
              <a:t>H5: </a:t>
            </a:r>
            <a:r>
              <a:rPr lang="sk-SK" sz="2000" dirty="0" err="1" smtClean="0">
                <a:solidFill>
                  <a:srgbClr val="7030A0"/>
                </a:solidFill>
              </a:rPr>
              <a:t>Předpokládám</a:t>
            </a:r>
            <a:r>
              <a:rPr lang="sk-SK" sz="2000" dirty="0" smtClean="0">
                <a:solidFill>
                  <a:srgbClr val="7030A0"/>
                </a:solidFill>
              </a:rPr>
              <a:t>, že </a:t>
            </a:r>
            <a:r>
              <a:rPr lang="sk-SK" sz="2000" dirty="0" err="1" smtClean="0">
                <a:solidFill>
                  <a:srgbClr val="7030A0"/>
                </a:solidFill>
              </a:rPr>
              <a:t>podíl</a:t>
            </a:r>
            <a:r>
              <a:rPr lang="sk-SK" sz="2000" dirty="0" smtClean="0">
                <a:solidFill>
                  <a:srgbClr val="7030A0"/>
                </a:solidFill>
              </a:rPr>
              <a:t> </a:t>
            </a:r>
            <a:r>
              <a:rPr lang="sk-SK" sz="2000" dirty="0" err="1" smtClean="0">
                <a:solidFill>
                  <a:srgbClr val="7030A0"/>
                </a:solidFill>
              </a:rPr>
              <a:t>článk</a:t>
            </a:r>
            <a:r>
              <a:rPr lang="cs-CZ" sz="2000" dirty="0" smtClean="0">
                <a:solidFill>
                  <a:srgbClr val="7030A0"/>
                </a:solidFill>
              </a:rPr>
              <a:t>ů s citací Romů se bude držet </a:t>
            </a:r>
            <a:r>
              <a:rPr lang="cs-CZ" sz="2000" u="sng" dirty="0" smtClean="0">
                <a:solidFill>
                  <a:srgbClr val="7030A0"/>
                </a:solidFill>
              </a:rPr>
              <a:t>nízkých hodnot</a:t>
            </a:r>
            <a:r>
              <a:rPr lang="cs-CZ" sz="2000" dirty="0" smtClean="0">
                <a:solidFill>
                  <a:srgbClr val="7030A0"/>
                </a:solidFill>
              </a:rPr>
              <a:t>. </a:t>
            </a:r>
            <a:r>
              <a:rPr lang="sk-SK" sz="2400" dirty="0"/>
              <a:t>→ koľko </a:t>
            </a:r>
            <a:r>
              <a:rPr lang="sk-SK" sz="2400" dirty="0" smtClean="0"/>
              <a:t>presne sú „nízke hodnoty“ – ako rozhodneme, či hypotézu držíme/vyvraciame?</a:t>
            </a:r>
            <a:endParaRPr lang="sk-SK" sz="2200" dirty="0" smtClean="0">
              <a:solidFill>
                <a:srgbClr val="7030A0"/>
              </a:solidFill>
            </a:endParaRPr>
          </a:p>
          <a:p>
            <a:pPr marL="542925" indent="-276225"/>
            <a:r>
              <a:rPr lang="sk-SK" sz="2400" dirty="0" smtClean="0"/>
              <a:t>Hypotézy, u ktorých už teraz vieme, že budú s takmer určitosťou vyvrátené</a:t>
            </a:r>
          </a:p>
          <a:p>
            <a:pPr marL="809625" indent="-266700"/>
            <a:r>
              <a:rPr lang="sk-SK" sz="2200" dirty="0" smtClean="0">
                <a:solidFill>
                  <a:srgbClr val="7030A0"/>
                </a:solidFill>
              </a:rPr>
              <a:t>H2</a:t>
            </a:r>
            <a:r>
              <a:rPr lang="sk-SK" sz="2200" dirty="0">
                <a:solidFill>
                  <a:srgbClr val="7030A0"/>
                </a:solidFill>
              </a:rPr>
              <a:t>: Denník Sme venoval Ivete Radičovej rovnaký priestor ako jej protikandidátovi Ivanovi Gašparovičovi</a:t>
            </a:r>
            <a:r>
              <a:rPr lang="sk-SK" sz="2200" dirty="0" smtClean="0">
                <a:solidFill>
                  <a:srgbClr val="7030A0"/>
                </a:solidFill>
              </a:rPr>
              <a:t>. </a:t>
            </a:r>
            <a:r>
              <a:rPr lang="sk-SK" sz="2400" dirty="0"/>
              <a:t>→ je realistické očakávať, že ten priestor bude navlas rovnaký? </a:t>
            </a:r>
            <a:r>
              <a:rPr lang="sk-SK" sz="2400" dirty="0" smtClean="0"/>
              <a:t>keby </a:t>
            </a:r>
            <a:r>
              <a:rPr lang="sk-SK" sz="2400" dirty="0"/>
              <a:t>sme zistili 1% rozdiel, bol by zanedbateľný, ale H by sme tak či tak museli vyvrátiť</a:t>
            </a:r>
            <a:endParaRPr lang="cs-CZ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46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3356992"/>
            <a:ext cx="8352928" cy="2952328"/>
          </a:xfrm>
        </p:spPr>
        <p:txBody>
          <a:bodyPr>
            <a:noAutofit/>
          </a:bodyPr>
          <a:lstStyle/>
          <a:p>
            <a:r>
              <a:rPr lang="sk-SK" noProof="1" smtClean="0">
                <a:solidFill>
                  <a:srgbClr val="000000"/>
                </a:solidFill>
              </a:rPr>
              <a:t>u mnohých projektov vidno veľký pokrok a je zjavné, že si autorky/autori dali záležať </a:t>
            </a:r>
          </a:p>
          <a:p>
            <a:r>
              <a:rPr lang="cs-CZ" noProof="1">
                <a:solidFill>
                  <a:srgbClr val="000000"/>
                </a:solidFill>
              </a:rPr>
              <a:t>n</a:t>
            </a:r>
            <a:r>
              <a:rPr lang="cs-CZ" noProof="1" smtClean="0">
                <a:solidFill>
                  <a:srgbClr val="000000"/>
                </a:solidFill>
              </a:rPr>
              <a:t>iekedy bolo vidieť, že:</a:t>
            </a:r>
          </a:p>
          <a:p>
            <a:pPr marL="714375" indent="-352425"/>
            <a:r>
              <a:rPr lang="cs-CZ" noProof="1" smtClean="0">
                <a:solidFill>
                  <a:srgbClr val="000000"/>
                </a:solidFill>
              </a:rPr>
              <a:t>nie všetci čítali pokyny (čo t</a:t>
            </a:r>
            <a:r>
              <a:rPr lang="sk-SK" noProof="1" smtClean="0">
                <a:solidFill>
                  <a:srgbClr val="000000"/>
                </a:solidFill>
              </a:rPr>
              <a:t>reba odovzdať + na aké najčastejšie nedostatky si treba dať pozor)</a:t>
            </a:r>
            <a:r>
              <a:rPr lang="cs-CZ" noProof="1" smtClean="0">
                <a:solidFill>
                  <a:srgbClr val="000000"/>
                </a:solidFill>
              </a:rPr>
              <a:t> </a:t>
            </a:r>
          </a:p>
          <a:p>
            <a:pPr marL="714375" indent="-352425"/>
            <a:r>
              <a:rPr lang="cs-CZ" noProof="1">
                <a:solidFill>
                  <a:srgbClr val="000000"/>
                </a:solidFill>
              </a:rPr>
              <a:t>n</a:t>
            </a:r>
            <a:r>
              <a:rPr lang="cs-CZ" noProof="1" smtClean="0">
                <a:solidFill>
                  <a:srgbClr val="000000"/>
                </a:solidFill>
              </a:rPr>
              <a:t>ie všetci si pozreli ukážky, ktoré sú v ISe</a:t>
            </a:r>
          </a:p>
          <a:p>
            <a:pPr marL="714375" indent="-352425"/>
            <a:r>
              <a:rPr lang="cs-CZ" noProof="1">
                <a:solidFill>
                  <a:srgbClr val="000000"/>
                </a:solidFill>
              </a:rPr>
              <a:t>n</a:t>
            </a:r>
            <a:r>
              <a:rPr lang="cs-CZ" noProof="1" smtClean="0">
                <a:solidFill>
                  <a:srgbClr val="000000"/>
                </a:solidFill>
              </a:rPr>
              <a:t>ebol dostatok času na lepšie premyslenie projektu a jeho častí</a:t>
            </a:r>
            <a:endParaRPr lang="sk-SK" noProof="1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31623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81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sk-SK" u="sng" dirty="0" smtClean="0"/>
              <a:t>Nesmie chýbať</a:t>
            </a:r>
            <a:r>
              <a:rPr lang="sk-SK" dirty="0" smtClean="0"/>
              <a:t>; kľúčová časť</a:t>
            </a:r>
          </a:p>
          <a:p>
            <a:r>
              <a:rPr lang="sk-SK" dirty="0" smtClean="0"/>
              <a:t>Musí </a:t>
            </a:r>
            <a:r>
              <a:rPr lang="sk-SK" dirty="0"/>
              <a:t>byť </a:t>
            </a:r>
            <a:r>
              <a:rPr lang="sk-SK" dirty="0" smtClean="0"/>
              <a:t>krištáľovo jasné, ako chcete Vaše hypotézy testovať a merať – </a:t>
            </a:r>
            <a:r>
              <a:rPr lang="sk-SK" u="sng" dirty="0" smtClean="0"/>
              <a:t>konkrétny a podrobný plán </a:t>
            </a:r>
            <a:r>
              <a:rPr lang="sk-SK" dirty="0" smtClean="0"/>
              <a:t>(ktorý potom preklopíte do dotazníka/kódovacej knihy), nie iba predbežné vágne nápady</a:t>
            </a:r>
          </a:p>
          <a:p>
            <a:r>
              <a:rPr lang="sk-SK" dirty="0" smtClean="0"/>
              <a:t>Musí byť zároveň jasné, prečo dané indikátory navrhujete a z čoho vychádzate – odkazovať na literatúru (teórie, koncepty, predchádzajúce výskumy)</a:t>
            </a:r>
          </a:p>
          <a:p>
            <a:r>
              <a:rPr lang="sk-SK" dirty="0" smtClean="0"/>
              <a:t>Spätná kontrola – koncepty, s ktorými pracujete v </a:t>
            </a:r>
            <a:r>
              <a:rPr lang="sk-SK" dirty="0" err="1" smtClean="0"/>
              <a:t>operacionalizácii</a:t>
            </a:r>
            <a:r>
              <a:rPr lang="sk-SK" dirty="0" smtClean="0"/>
              <a:t>, treba predstaviť a definovať v teoretickej časti (v rámci </a:t>
            </a:r>
            <a:r>
              <a:rPr lang="sk-SK" dirty="0" err="1" smtClean="0"/>
              <a:t>operacionalizácie</a:t>
            </a:r>
            <a:r>
              <a:rPr lang="sk-SK" dirty="0" smtClean="0"/>
              <a:t> to už potom len zhrniete)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8628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7030A0"/>
                </a:solidFill>
              </a:rPr>
              <a:t>H1: Zvýšené vystavování se sexuálně explicitním internetovým materiálům zvyšuje potřebu užívat internet u adolescentů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1600" i="1" dirty="0">
                <a:solidFill>
                  <a:srgbClr val="7030A0"/>
                </a:solidFill>
              </a:rPr>
              <a:t>SEIM</a:t>
            </a:r>
            <a:endParaRPr lang="sk-SK" sz="1600" dirty="0">
              <a:solidFill>
                <a:srgbClr val="7030A0"/>
              </a:solidFill>
            </a:endParaRPr>
          </a:p>
          <a:p>
            <a:pPr lvl="0"/>
            <a:r>
              <a:rPr lang="cs-CZ" sz="1600" dirty="0">
                <a:solidFill>
                  <a:srgbClr val="7030A0"/>
                </a:solidFill>
              </a:rPr>
              <a:t>Návštěva erotických stránek</a:t>
            </a:r>
            <a:endParaRPr lang="sk-SK" sz="1600" dirty="0">
              <a:solidFill>
                <a:srgbClr val="7030A0"/>
              </a:solidFill>
            </a:endParaRPr>
          </a:p>
          <a:p>
            <a:pPr lvl="0"/>
            <a:r>
              <a:rPr lang="cs-CZ" sz="1600" dirty="0">
                <a:solidFill>
                  <a:srgbClr val="7030A0"/>
                </a:solidFill>
              </a:rPr>
              <a:t>Vyhledávání obsahu SEIM</a:t>
            </a:r>
            <a:endParaRPr lang="sk-SK" sz="1600" dirty="0">
              <a:solidFill>
                <a:srgbClr val="7030A0"/>
              </a:solidFill>
            </a:endParaRPr>
          </a:p>
          <a:p>
            <a:r>
              <a:rPr lang="cs-CZ" sz="1600" dirty="0">
                <a:solidFill>
                  <a:srgbClr val="7030A0"/>
                </a:solidFill>
              </a:rPr>
              <a:t>Při definici sexuálně explicitního internetového materiálu se budu držet popisu, který navrhli Peter a </a:t>
            </a:r>
            <a:r>
              <a:rPr lang="cs-CZ" sz="1600" dirty="0" err="1">
                <a:solidFill>
                  <a:srgbClr val="7030A0"/>
                </a:solidFill>
              </a:rPr>
              <a:t>Valkenburgová</a:t>
            </a:r>
            <a:r>
              <a:rPr lang="cs-CZ" sz="1600" dirty="0">
                <a:solidFill>
                  <a:srgbClr val="7030A0"/>
                </a:solidFill>
              </a:rPr>
              <a:t> (2006). Podle nich mezi SEIM </a:t>
            </a:r>
            <a:r>
              <a:rPr lang="cs-CZ" sz="1600" dirty="0" smtClean="0">
                <a:solidFill>
                  <a:srgbClr val="7030A0"/>
                </a:solidFill>
              </a:rPr>
              <a:t>patří:</a:t>
            </a:r>
            <a:r>
              <a:rPr lang="sk-SK" sz="1600" dirty="0">
                <a:solidFill>
                  <a:srgbClr val="7030A0"/>
                </a:solidFill>
              </a:rPr>
              <a:t> </a:t>
            </a:r>
            <a:r>
              <a:rPr lang="cs-CZ" sz="1600" dirty="0" smtClean="0">
                <a:solidFill>
                  <a:srgbClr val="7030A0"/>
                </a:solidFill>
              </a:rPr>
              <a:t>obrázky </a:t>
            </a:r>
            <a:r>
              <a:rPr lang="cs-CZ" sz="1600" dirty="0">
                <a:solidFill>
                  <a:srgbClr val="7030A0"/>
                </a:solidFill>
              </a:rPr>
              <a:t>a fotky s jasně vyobrazenými </a:t>
            </a:r>
            <a:r>
              <a:rPr lang="cs-CZ" sz="1600" dirty="0" smtClean="0">
                <a:solidFill>
                  <a:srgbClr val="7030A0"/>
                </a:solidFill>
              </a:rPr>
              <a:t>genitáliemi, videa </a:t>
            </a:r>
            <a:r>
              <a:rPr lang="cs-CZ" sz="1600" dirty="0">
                <a:solidFill>
                  <a:srgbClr val="7030A0"/>
                </a:solidFill>
              </a:rPr>
              <a:t>a filmy s jasně vyobrazenými </a:t>
            </a:r>
            <a:r>
              <a:rPr lang="cs-CZ" sz="1600" dirty="0" smtClean="0">
                <a:solidFill>
                  <a:srgbClr val="7030A0"/>
                </a:solidFill>
              </a:rPr>
              <a:t>genitáliemi, obrázky </a:t>
            </a:r>
            <a:r>
              <a:rPr lang="cs-CZ" sz="1600" dirty="0">
                <a:solidFill>
                  <a:srgbClr val="7030A0"/>
                </a:solidFill>
              </a:rPr>
              <a:t>a fotky s lidmi majícími pohlavní </a:t>
            </a:r>
            <a:r>
              <a:rPr lang="cs-CZ" sz="1600" dirty="0" smtClean="0">
                <a:solidFill>
                  <a:srgbClr val="7030A0"/>
                </a:solidFill>
              </a:rPr>
              <a:t>styk, videa </a:t>
            </a:r>
            <a:r>
              <a:rPr lang="cs-CZ" sz="1600" dirty="0">
                <a:solidFill>
                  <a:srgbClr val="7030A0"/>
                </a:solidFill>
              </a:rPr>
              <a:t>a filmy s lidmi majícími pohlavní styk</a:t>
            </a:r>
            <a:endParaRPr lang="sk-SK" sz="1600" dirty="0">
              <a:solidFill>
                <a:srgbClr val="7030A0"/>
              </a:solidFill>
            </a:endParaRPr>
          </a:p>
          <a:p>
            <a:r>
              <a:rPr lang="cs-CZ" sz="1600" i="1" dirty="0">
                <a:solidFill>
                  <a:srgbClr val="7030A0"/>
                </a:solidFill>
              </a:rPr>
              <a:t>Užití internetu</a:t>
            </a:r>
            <a:endParaRPr lang="sk-SK" sz="1600" dirty="0">
              <a:solidFill>
                <a:srgbClr val="7030A0"/>
              </a:solidFill>
            </a:endParaRPr>
          </a:p>
          <a:p>
            <a:pPr lvl="0"/>
            <a:r>
              <a:rPr lang="cs-CZ" sz="1600" dirty="0">
                <a:solidFill>
                  <a:srgbClr val="7030A0"/>
                </a:solidFill>
              </a:rPr>
              <a:t>Obvyklá doba použití </a:t>
            </a:r>
            <a:r>
              <a:rPr lang="cs-CZ" sz="1600" dirty="0" smtClean="0">
                <a:solidFill>
                  <a:srgbClr val="7030A0"/>
                </a:solidFill>
              </a:rPr>
              <a:t>internetu</a:t>
            </a:r>
            <a:r>
              <a:rPr lang="sk-SK" sz="1600" dirty="0" smtClean="0">
                <a:solidFill>
                  <a:srgbClr val="7030A0"/>
                </a:solidFill>
              </a:rPr>
              <a:t>, </a:t>
            </a:r>
            <a:r>
              <a:rPr lang="cs-CZ" sz="1600" dirty="0" smtClean="0">
                <a:solidFill>
                  <a:srgbClr val="7030A0"/>
                </a:solidFill>
              </a:rPr>
              <a:t>Doba </a:t>
            </a:r>
            <a:r>
              <a:rPr lang="cs-CZ" sz="1600" dirty="0">
                <a:solidFill>
                  <a:srgbClr val="7030A0"/>
                </a:solidFill>
              </a:rPr>
              <a:t>bez </a:t>
            </a:r>
            <a:r>
              <a:rPr lang="cs-CZ" sz="1600" dirty="0" smtClean="0">
                <a:solidFill>
                  <a:srgbClr val="7030A0"/>
                </a:solidFill>
              </a:rPr>
              <a:t>internetu</a:t>
            </a:r>
            <a:r>
              <a:rPr lang="sk-SK" sz="1600" dirty="0" smtClean="0">
                <a:solidFill>
                  <a:srgbClr val="7030A0"/>
                </a:solidFill>
              </a:rPr>
              <a:t>, </a:t>
            </a:r>
            <a:r>
              <a:rPr lang="cs-CZ" sz="1600" dirty="0" smtClean="0">
                <a:solidFill>
                  <a:srgbClr val="7030A0"/>
                </a:solidFill>
              </a:rPr>
              <a:t>Potíže</a:t>
            </a:r>
            <a:r>
              <a:rPr lang="cs-CZ" sz="1600" dirty="0">
                <a:solidFill>
                  <a:srgbClr val="7030A0"/>
                </a:solidFill>
              </a:rPr>
              <a:t>, když nemůže být na internetu</a:t>
            </a:r>
            <a:endParaRPr lang="sk-SK" sz="1600" dirty="0">
              <a:solidFill>
                <a:srgbClr val="7030A0"/>
              </a:solidFill>
            </a:endParaRPr>
          </a:p>
          <a:p>
            <a:r>
              <a:rPr lang="sk-SK" sz="2400" dirty="0" smtClean="0"/>
              <a:t>Z tohto nie je jasné, ako konkrétne budete H testovať – treba </a:t>
            </a:r>
            <a:r>
              <a:rPr lang="sk-SK" sz="2400" dirty="0" err="1" smtClean="0"/>
              <a:t>operacionalizovať</a:t>
            </a:r>
            <a:r>
              <a:rPr lang="sk-SK" sz="2400" dirty="0" smtClean="0"/>
              <a:t>, ako </a:t>
            </a:r>
            <a:r>
              <a:rPr lang="sk-SK" sz="2400" u="sng" dirty="0" smtClean="0"/>
              <a:t>konkrétne</a:t>
            </a:r>
            <a:r>
              <a:rPr lang="sk-SK" sz="2400" dirty="0" smtClean="0"/>
              <a:t> (až na úroveň formulácie otázky do dotazníku) budete merať a vyhodnocovať: </a:t>
            </a:r>
          </a:p>
          <a:p>
            <a:r>
              <a:rPr lang="sk-SK" sz="2400" dirty="0" smtClean="0"/>
              <a:t>a) mieru vystavovania sa sexuálne explicitným internetovým materiálom, </a:t>
            </a:r>
          </a:p>
          <a:p>
            <a:r>
              <a:rPr lang="sk-SK" sz="2400" dirty="0" smtClean="0"/>
              <a:t>b) mieru potreby užívať internet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91639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sk-SK" sz="2400" dirty="0" err="1" smtClean="0">
                <a:solidFill>
                  <a:srgbClr val="7030A0"/>
                </a:solidFill>
              </a:rPr>
              <a:t>Operacionalizácia</a:t>
            </a:r>
            <a:r>
              <a:rPr lang="sk-SK" sz="2400" dirty="0">
                <a:solidFill>
                  <a:srgbClr val="7030A0"/>
                </a:solidFill>
              </a:rPr>
              <a:t>: Hypotéza vychádza z predpokladu, že so ženami-političkami, sú viac prepojené témy ako rodina, životné prostredie, a s mužmi politikmi sú viac prepojené otázky diplomacie či bezpečnosti. Táto hypotéza rovnako tak vychádza z teórie nastoľovania agendy (agenda-</a:t>
            </a:r>
            <a:r>
              <a:rPr lang="sk-SK" sz="2400" dirty="0" err="1">
                <a:solidFill>
                  <a:srgbClr val="7030A0"/>
                </a:solidFill>
              </a:rPr>
              <a:t>setting</a:t>
            </a:r>
            <a:r>
              <a:rPr lang="sk-SK" sz="2400" dirty="0">
                <a:solidFill>
                  <a:srgbClr val="7030A0"/>
                </a:solidFill>
              </a:rPr>
              <a:t>). Podľa </a:t>
            </a:r>
            <a:r>
              <a:rPr lang="sk-SK" sz="2400" dirty="0" err="1">
                <a:solidFill>
                  <a:srgbClr val="7030A0"/>
                </a:solidFill>
              </a:rPr>
              <a:t>McCombsa</a:t>
            </a:r>
            <a:r>
              <a:rPr lang="sk-SK" sz="2400" dirty="0">
                <a:solidFill>
                  <a:srgbClr val="7030A0"/>
                </a:solidFill>
              </a:rPr>
              <a:t> (2009) totiž novinár častým zverejňovaním istej problematiky môže čitateľa donútiť, aby o nej začal premýšľať, témy, o ktorých médiá informujú častejšie, sú totiž vnímané ako dôležitejšie. </a:t>
            </a:r>
          </a:p>
          <a:p>
            <a:r>
              <a:rPr lang="sk-SK" sz="3200" dirty="0" smtClean="0"/>
              <a:t>Toto </a:t>
            </a:r>
            <a:r>
              <a:rPr lang="sk-SK" sz="3200" dirty="0" smtClean="0"/>
              <a:t>nie </a:t>
            </a:r>
            <a:r>
              <a:rPr lang="sk-SK" sz="3200" dirty="0" smtClean="0"/>
              <a:t>je </a:t>
            </a:r>
            <a:r>
              <a:rPr lang="sk-SK" sz="3200" dirty="0" err="1" smtClean="0"/>
              <a:t>operacionalizácia</a:t>
            </a:r>
            <a:r>
              <a:rPr lang="sk-SK" sz="3200" dirty="0" smtClean="0"/>
              <a:t>, ale skôr zdôvodnenie hypotézy</a:t>
            </a:r>
          </a:p>
          <a:p>
            <a:r>
              <a:rPr lang="sk-SK" sz="3200" dirty="0" smtClean="0"/>
              <a:t>Ako by sme na základe tohto popisu testovali danú hypotézu?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994473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H5</a:t>
            </a:r>
            <a:r>
              <a:rPr lang="cs-CZ" sz="2400" dirty="0">
                <a:solidFill>
                  <a:srgbClr val="7030A0"/>
                </a:solidFill>
              </a:rPr>
              <a:t>: Užívání </a:t>
            </a:r>
            <a:r>
              <a:rPr lang="cs-CZ" sz="2400" dirty="0" err="1">
                <a:solidFill>
                  <a:srgbClr val="7030A0"/>
                </a:solidFill>
              </a:rPr>
              <a:t>Instagramu</a:t>
            </a:r>
            <a:r>
              <a:rPr lang="cs-CZ" sz="2400" dirty="0">
                <a:solidFill>
                  <a:srgbClr val="7030A0"/>
                </a:solidFill>
              </a:rPr>
              <a:t> bude spojováno s motivací zlepšit vlastní vzhled</a:t>
            </a:r>
            <a:r>
              <a:rPr lang="cs-CZ" sz="2400" dirty="0" smtClean="0">
                <a:solidFill>
                  <a:srgbClr val="7030A0"/>
                </a:solidFill>
              </a:rPr>
              <a:t>.</a:t>
            </a:r>
            <a:endParaRPr lang="sk-SK" sz="2400" dirty="0">
              <a:solidFill>
                <a:srgbClr val="7030A0"/>
              </a:solidFill>
            </a:endParaRPr>
          </a:p>
          <a:p>
            <a:r>
              <a:rPr lang="cs-CZ" sz="2400" dirty="0">
                <a:solidFill>
                  <a:srgbClr val="7030A0"/>
                </a:solidFill>
              </a:rPr>
              <a:t>Indikátory udržování poruch příjmu potravy jsou srovnávání se s nereálnými obrazy krásy - </a:t>
            </a:r>
            <a:r>
              <a:rPr lang="cs-CZ" sz="2400" i="1" dirty="0">
                <a:solidFill>
                  <a:srgbClr val="7030A0"/>
                </a:solidFill>
              </a:rPr>
              <a:t>fotografie lidí s poruchami příjmu potravy, časté srovnávání se, soutěživost, perfekcionismus, obdiv ze strany fanoušků podporující hubenost, zdůrazňování diet a důraz na cvičení a účty s fotografiemi na kost hubených modelek</a:t>
            </a:r>
            <a:r>
              <a:rPr lang="cs-CZ" sz="2400" dirty="0" smtClean="0">
                <a:solidFill>
                  <a:srgbClr val="7030A0"/>
                </a:solidFill>
              </a:rPr>
              <a:t>.</a:t>
            </a:r>
            <a:endParaRPr lang="sk-SK" sz="1800" dirty="0">
              <a:solidFill>
                <a:srgbClr val="7030A0"/>
              </a:solidFill>
            </a:endParaRPr>
          </a:p>
          <a:p>
            <a:r>
              <a:rPr lang="sk-SK" sz="2400" dirty="0" smtClean="0"/>
              <a:t>To je zatiaľ súbor nápadov a slov, ale nie je z toho jasné:</a:t>
            </a:r>
          </a:p>
          <a:p>
            <a:pPr marL="542925" indent="-276225"/>
            <a:r>
              <a:rPr lang="sk-SK" sz="2400" dirty="0" smtClean="0"/>
              <a:t>ako ich chcete skúmať prostredníctvom dotazníku,</a:t>
            </a:r>
          </a:p>
          <a:p>
            <a:pPr marL="542925" indent="-276225"/>
            <a:r>
              <a:rPr lang="sk-SK" sz="2400" dirty="0" smtClean="0"/>
              <a:t>ako tento súbor potenciálnych premenných spoločne vyhodnotíte</a:t>
            </a:r>
          </a:p>
          <a:p>
            <a:pPr marL="542925" indent="-276225"/>
            <a:r>
              <a:rPr lang="sk-SK" sz="2400" dirty="0" smtClean="0"/>
              <a:t>ako teda budete </a:t>
            </a:r>
            <a:r>
              <a:rPr lang="sk-SK" sz="2400" dirty="0"/>
              <a:t>hypotézu merať a </a:t>
            </a:r>
            <a:r>
              <a:rPr lang="sk-SK" sz="2400" dirty="0" smtClean="0"/>
              <a:t>testovať</a:t>
            </a:r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29315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sk-SK" sz="2000" dirty="0" smtClean="0">
                <a:solidFill>
                  <a:srgbClr val="7030A0"/>
                </a:solidFill>
              </a:rPr>
              <a:t>H8</a:t>
            </a:r>
            <a:r>
              <a:rPr lang="sk-SK" sz="2000" dirty="0">
                <a:solidFill>
                  <a:srgbClr val="7030A0"/>
                </a:solidFill>
              </a:rPr>
              <a:t>: Zuzana </a:t>
            </a:r>
            <a:r>
              <a:rPr lang="sk-SK" sz="2000" dirty="0" err="1">
                <a:solidFill>
                  <a:srgbClr val="7030A0"/>
                </a:solidFill>
              </a:rPr>
              <a:t>Čaputová</a:t>
            </a:r>
            <a:r>
              <a:rPr lang="sk-SK" sz="2000" dirty="0">
                <a:solidFill>
                  <a:srgbClr val="7030A0"/>
                </a:solidFill>
              </a:rPr>
              <a:t> je favorizovaná liberálnymi denníkmi.</a:t>
            </a:r>
          </a:p>
          <a:p>
            <a:r>
              <a:rPr lang="sk-SK" sz="2000" dirty="0">
                <a:solidFill>
                  <a:srgbClr val="7030A0"/>
                </a:solidFill>
              </a:rPr>
              <a:t>Prvotne je pri vyššie spomínanej hypotéze nutné definovať, o ktoré liberálne denníky sa jedná. Podľa čoho usudzujeme, že je nimi favorizovaná, teda opäť za indikátory môžeme považovať </a:t>
            </a:r>
            <a:r>
              <a:rPr lang="sk-SK" sz="2000" dirty="0" err="1">
                <a:solidFill>
                  <a:srgbClr val="7030A0"/>
                </a:solidFill>
              </a:rPr>
              <a:t>favorizáciu</a:t>
            </a:r>
            <a:r>
              <a:rPr lang="sk-SK" sz="2000" dirty="0">
                <a:solidFill>
                  <a:srgbClr val="7030A0"/>
                </a:solidFill>
              </a:rPr>
              <a:t> jej programu, </a:t>
            </a:r>
            <a:r>
              <a:rPr lang="sk-SK" sz="2000" dirty="0" err="1">
                <a:solidFill>
                  <a:srgbClr val="7030A0"/>
                </a:solidFill>
              </a:rPr>
              <a:t>favorizáciu</a:t>
            </a:r>
            <a:r>
              <a:rPr lang="sk-SK" sz="2000" dirty="0">
                <a:solidFill>
                  <a:srgbClr val="7030A0"/>
                </a:solidFill>
              </a:rPr>
              <a:t> jej kampane, </a:t>
            </a:r>
            <a:r>
              <a:rPr lang="sk-SK" sz="2000" dirty="0" err="1">
                <a:solidFill>
                  <a:srgbClr val="7030A0"/>
                </a:solidFill>
              </a:rPr>
              <a:t>favorizáciu</a:t>
            </a:r>
            <a:r>
              <a:rPr lang="sk-SK" sz="2000" dirty="0">
                <a:solidFill>
                  <a:srgbClr val="7030A0"/>
                </a:solidFill>
              </a:rPr>
              <a:t> jej názorov, či pozitívne ladené výrazy a podobne.</a:t>
            </a:r>
          </a:p>
          <a:p>
            <a:r>
              <a:rPr lang="sk-SK" dirty="0" smtClean="0"/>
              <a:t>V rámci </a:t>
            </a:r>
            <a:r>
              <a:rPr lang="sk-SK" dirty="0" err="1" smtClean="0"/>
              <a:t>operacionalizácie</a:t>
            </a:r>
            <a:r>
              <a:rPr lang="sk-SK" dirty="0" smtClean="0"/>
              <a:t> treba predložiť, popísať a zdôvodniť konkrétny postup, nie budúce </a:t>
            </a:r>
            <a:r>
              <a:rPr lang="sk-SK" dirty="0" smtClean="0"/>
              <a:t>plány a nápady</a:t>
            </a:r>
            <a:endParaRPr lang="sk-SK" dirty="0" smtClean="0"/>
          </a:p>
          <a:p>
            <a:r>
              <a:rPr lang="sk-SK" dirty="0" err="1" smtClean="0"/>
              <a:t>Tj</a:t>
            </a:r>
            <a:r>
              <a:rPr lang="sk-SK" dirty="0" smtClean="0"/>
              <a:t>.: a) ktoré denníky a prečo považujete za liberálne, b) ako konkrétne budete merať mieru </a:t>
            </a:r>
            <a:r>
              <a:rPr lang="sk-SK" dirty="0" err="1" smtClean="0"/>
              <a:t>favorizácie</a:t>
            </a:r>
            <a:r>
              <a:rPr lang="sk-SK" dirty="0" smtClean="0"/>
              <a:t>? (až na úroveň tvorby položiek do kódovacej knihy)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9660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7030A0"/>
                </a:solidFill>
              </a:rPr>
              <a:t>VVO3</a:t>
            </a:r>
            <a:r>
              <a:rPr lang="cs-CZ" sz="2000" dirty="0">
                <a:solidFill>
                  <a:srgbClr val="7030A0"/>
                </a:solidFill>
              </a:rPr>
              <a:t>: Jakých témat se analyzovaný materiál týkal nejčastěji </a:t>
            </a:r>
            <a:r>
              <a:rPr lang="cs-CZ" sz="2000" dirty="0" smtClean="0">
                <a:solidFill>
                  <a:srgbClr val="7030A0"/>
                </a:solidFill>
              </a:rPr>
              <a:t>?</a:t>
            </a:r>
            <a:endParaRPr lang="sk-SK" dirty="0"/>
          </a:p>
          <a:p>
            <a:r>
              <a:rPr lang="cs-CZ" sz="2000" dirty="0">
                <a:solidFill>
                  <a:srgbClr val="7030A0"/>
                </a:solidFill>
              </a:rPr>
              <a:t>H3) </a:t>
            </a:r>
            <a:r>
              <a:rPr lang="cs-CZ" sz="2000" dirty="0" smtClean="0">
                <a:solidFill>
                  <a:srgbClr val="7030A0"/>
                </a:solidFill>
              </a:rPr>
              <a:t>Předpokládám</a:t>
            </a:r>
            <a:r>
              <a:rPr lang="cs-CZ" sz="2000" dirty="0">
                <a:solidFill>
                  <a:srgbClr val="7030A0"/>
                </a:solidFill>
              </a:rPr>
              <a:t>, že kriminalita bude v </a:t>
            </a:r>
            <a:r>
              <a:rPr lang="cs-CZ" sz="2000" dirty="0" smtClean="0">
                <a:solidFill>
                  <a:srgbClr val="7030A0"/>
                </a:solidFill>
              </a:rPr>
              <a:t>jednotlivých </a:t>
            </a:r>
            <a:r>
              <a:rPr lang="cs-CZ" sz="2000" dirty="0">
                <a:solidFill>
                  <a:srgbClr val="7030A0"/>
                </a:solidFill>
              </a:rPr>
              <a:t>letech </a:t>
            </a:r>
            <a:r>
              <a:rPr lang="cs-CZ" sz="2000" dirty="0" smtClean="0">
                <a:solidFill>
                  <a:srgbClr val="7030A0"/>
                </a:solidFill>
              </a:rPr>
              <a:t>nejčastěji zastoupeným tématem.</a:t>
            </a:r>
          </a:p>
          <a:p>
            <a:r>
              <a:rPr lang="cs-CZ" sz="2000" dirty="0" smtClean="0">
                <a:solidFill>
                  <a:srgbClr val="7030A0"/>
                </a:solidFill>
              </a:rPr>
              <a:t>Indikátorem </a:t>
            </a:r>
            <a:r>
              <a:rPr lang="cs-CZ" sz="2000" dirty="0">
                <a:solidFill>
                  <a:srgbClr val="7030A0"/>
                </a:solidFill>
              </a:rPr>
              <a:t>bude „</a:t>
            </a:r>
            <a:r>
              <a:rPr lang="cs-CZ" sz="2000" dirty="0" smtClean="0">
                <a:solidFill>
                  <a:srgbClr val="7030A0"/>
                </a:solidFill>
              </a:rPr>
              <a:t>téma </a:t>
            </a:r>
            <a:r>
              <a:rPr lang="cs-CZ" sz="2000" dirty="0">
                <a:solidFill>
                  <a:srgbClr val="7030A0"/>
                </a:solidFill>
              </a:rPr>
              <a:t>č</a:t>
            </a:r>
            <a:r>
              <a:rPr lang="cs-CZ" sz="2000" dirty="0" smtClean="0">
                <a:solidFill>
                  <a:srgbClr val="7030A0"/>
                </a:solidFill>
              </a:rPr>
              <a:t>lánku</a:t>
            </a:r>
            <a:r>
              <a:rPr lang="cs-CZ" sz="2000" dirty="0">
                <a:solidFill>
                  <a:srgbClr val="7030A0"/>
                </a:solidFill>
              </a:rPr>
              <a:t>“ a bude </a:t>
            </a:r>
            <a:r>
              <a:rPr lang="cs-CZ" sz="2000" dirty="0" smtClean="0">
                <a:solidFill>
                  <a:srgbClr val="7030A0"/>
                </a:solidFill>
              </a:rPr>
              <a:t>měřen počítáním článku</a:t>
            </a:r>
            <a:r>
              <a:rPr lang="cs-CZ" sz="2000" dirty="0">
                <a:solidFill>
                  <a:srgbClr val="7030A0"/>
                </a:solidFill>
              </a:rPr>
              <a:t>̊ </a:t>
            </a:r>
            <a:r>
              <a:rPr lang="cs-CZ" sz="2000" dirty="0" smtClean="0">
                <a:solidFill>
                  <a:srgbClr val="7030A0"/>
                </a:solidFill>
              </a:rPr>
              <a:t>zastupujících dominantní téma </a:t>
            </a:r>
            <a:r>
              <a:rPr lang="cs-CZ" sz="2000" dirty="0">
                <a:solidFill>
                  <a:srgbClr val="7030A0"/>
                </a:solidFill>
              </a:rPr>
              <a:t>(kultura, kriminalita, </a:t>
            </a:r>
            <a:r>
              <a:rPr lang="cs-CZ" sz="2000" dirty="0" smtClean="0">
                <a:solidFill>
                  <a:srgbClr val="7030A0"/>
                </a:solidFill>
              </a:rPr>
              <a:t>zahraniční </a:t>
            </a:r>
            <a:r>
              <a:rPr lang="cs-CZ" sz="2000" dirty="0">
                <a:solidFill>
                  <a:srgbClr val="7030A0"/>
                </a:solidFill>
              </a:rPr>
              <a:t>politika apod.)</a:t>
            </a:r>
            <a:endParaRPr lang="sk-SK" sz="2000" dirty="0">
              <a:solidFill>
                <a:srgbClr val="7030A0"/>
              </a:solidFill>
            </a:endParaRPr>
          </a:p>
          <a:p>
            <a:endParaRPr lang="sk-SK" sz="2000" dirty="0">
              <a:solidFill>
                <a:srgbClr val="7030A0"/>
              </a:solidFill>
            </a:endParaRPr>
          </a:p>
          <a:p>
            <a:r>
              <a:rPr lang="sk-SK" dirty="0" smtClean="0"/>
              <a:t>V rámci </a:t>
            </a:r>
            <a:r>
              <a:rPr lang="sk-SK" dirty="0" err="1" smtClean="0"/>
              <a:t>operacionalizácie</a:t>
            </a:r>
            <a:r>
              <a:rPr lang="sk-SK" dirty="0" smtClean="0"/>
              <a:t> treba predložiť, popísať a zdôvodniť konkrétny postup, nie budúce plány</a:t>
            </a:r>
          </a:p>
          <a:p>
            <a:r>
              <a:rPr lang="sk-SK" dirty="0" err="1" smtClean="0"/>
              <a:t>Tj</a:t>
            </a:r>
            <a:r>
              <a:rPr lang="sk-SK" dirty="0" smtClean="0"/>
              <a:t>. </a:t>
            </a:r>
            <a:r>
              <a:rPr lang="sk-SK" dirty="0"/>
              <a:t>t</a:t>
            </a:r>
            <a:r>
              <a:rPr lang="sk-SK" dirty="0" smtClean="0"/>
              <a:t>reba explicitne popísať, aké typy tém budete sledovať (vypísať konkrétny zoznam, nie </a:t>
            </a:r>
            <a:r>
              <a:rPr lang="sk-SK" dirty="0" smtClean="0"/>
              <a:t>iba príklady</a:t>
            </a:r>
            <a:r>
              <a:rPr lang="sk-SK" dirty="0" smtClean="0"/>
              <a:t>), a doplniť ich definíciami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8553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7030A0"/>
                </a:solidFill>
              </a:rPr>
              <a:t>HVO1: Jak souvisí čas strávený v sociálních bublinách s radikálností názorů?</a:t>
            </a:r>
            <a:endParaRPr lang="sk-SK" sz="1800" dirty="0">
              <a:solidFill>
                <a:srgbClr val="7030A0"/>
              </a:solidFill>
            </a:endParaRPr>
          </a:p>
          <a:p>
            <a:r>
              <a:rPr lang="cs-CZ" sz="1800" dirty="0">
                <a:solidFill>
                  <a:srgbClr val="7030A0"/>
                </a:solidFill>
              </a:rPr>
              <a:t>H1: Čas strávený na </a:t>
            </a:r>
            <a:r>
              <a:rPr lang="cs-CZ" sz="1800" dirty="0" err="1">
                <a:solidFill>
                  <a:srgbClr val="7030A0"/>
                </a:solidFill>
              </a:rPr>
              <a:t>Facebooku</a:t>
            </a:r>
            <a:r>
              <a:rPr lang="cs-CZ" sz="1800" dirty="0">
                <a:solidFill>
                  <a:srgbClr val="7030A0"/>
                </a:solidFill>
              </a:rPr>
              <a:t> bude korelovat s radikálnějšími názory.</a:t>
            </a:r>
            <a:endParaRPr lang="sk-SK" sz="1800" dirty="0">
              <a:solidFill>
                <a:srgbClr val="7030A0"/>
              </a:solidFill>
            </a:endParaRPr>
          </a:p>
          <a:p>
            <a:r>
              <a:rPr lang="cs-CZ" sz="1800" dirty="0">
                <a:solidFill>
                  <a:srgbClr val="7030A0"/>
                </a:solidFill>
              </a:rPr>
              <a:t>Indikátory pro čas strávený na </a:t>
            </a:r>
            <a:r>
              <a:rPr lang="cs-CZ" sz="1800" dirty="0" err="1">
                <a:solidFill>
                  <a:srgbClr val="7030A0"/>
                </a:solidFill>
              </a:rPr>
              <a:t>Facebooku</a:t>
            </a:r>
            <a:r>
              <a:rPr lang="cs-CZ" sz="1800" dirty="0">
                <a:solidFill>
                  <a:srgbClr val="7030A0"/>
                </a:solidFill>
              </a:rPr>
              <a:t> bude subjektivní názor respondenta, kolik průměrně tráví času na </a:t>
            </a:r>
            <a:r>
              <a:rPr lang="cs-CZ" sz="1800" dirty="0" err="1">
                <a:solidFill>
                  <a:srgbClr val="7030A0"/>
                </a:solidFill>
              </a:rPr>
              <a:t>Facebooku</a:t>
            </a:r>
            <a:r>
              <a:rPr lang="cs-CZ" sz="1800" dirty="0">
                <a:solidFill>
                  <a:srgbClr val="7030A0"/>
                </a:solidFill>
              </a:rPr>
              <a:t>. Indikátor pro radikálnost názorů bude index, ten bude vyvozen z baterie otázek na současné společenské problémy rezonující v ČR (př. spokojenost s prezidentem ČR, míra souhlasu s očkováním, </a:t>
            </a:r>
            <a:r>
              <a:rPr lang="cs-CZ" sz="1800" dirty="0" err="1">
                <a:solidFill>
                  <a:srgbClr val="7030A0"/>
                </a:solidFill>
              </a:rPr>
              <a:t>brexitem</a:t>
            </a:r>
            <a:r>
              <a:rPr lang="cs-CZ" sz="1800" dirty="0">
                <a:solidFill>
                  <a:srgbClr val="7030A0"/>
                </a:solidFill>
              </a:rPr>
              <a:t>, vnímáním problému uprchlictví apod.) s dlouhou stupnicí pro odpovědi. Podle extrémnosti názoru (absolutní hodnota, když střed stupnice počítáme jako nulu) přiřadím hodnotu indexu tak, že nejkrajnější názory budou mít hodnotu nejvyšší a střed nula. V indexu bude platit, že čím je jeho hodnota vyšší, tím vyšší je míra radikálnosti názorů daného respondenta</a:t>
            </a:r>
            <a:r>
              <a:rPr lang="cs-CZ" sz="1800" dirty="0" smtClean="0">
                <a:solidFill>
                  <a:srgbClr val="7030A0"/>
                </a:solidFill>
              </a:rPr>
              <a:t>.</a:t>
            </a:r>
            <a:endParaRPr lang="sk-SK" sz="2000" dirty="0">
              <a:solidFill>
                <a:srgbClr val="7030A0"/>
              </a:solidFill>
            </a:endParaRPr>
          </a:p>
          <a:p>
            <a:r>
              <a:rPr lang="sk-SK" dirty="0" smtClean="0"/>
              <a:t>Idete na to dobre, ale ešte to treba dotiahnuť – vypíšte: a) konkrétne batériu otázok, z ktorej spravíte index, b) k nim aj konkrétnu stupnicu odpovedí, s ktorou budete pracovať, c) a zároveň konkrétne hodnoty, s ktorými </a:t>
            </a:r>
            <a:r>
              <a:rPr lang="sk-SK" dirty="0" smtClean="0"/>
              <a:t>budete </a:t>
            </a:r>
            <a:r>
              <a:rPr lang="sk-SK" dirty="0" smtClean="0"/>
              <a:t>pracovať pri meraní radikálnosti názoru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4908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sk-SK" sz="2000" dirty="0">
                <a:solidFill>
                  <a:srgbClr val="7030A0"/>
                </a:solidFill>
              </a:rPr>
              <a:t>VVO2: Aký druh zdrojov Mladá </a:t>
            </a:r>
            <a:r>
              <a:rPr lang="sk-SK" sz="2000" dirty="0" err="1">
                <a:solidFill>
                  <a:srgbClr val="7030A0"/>
                </a:solidFill>
              </a:rPr>
              <a:t>Fronta</a:t>
            </a:r>
            <a:r>
              <a:rPr lang="sk-SK" sz="2000" dirty="0">
                <a:solidFill>
                  <a:srgbClr val="7030A0"/>
                </a:solidFill>
              </a:rPr>
              <a:t> Dnes uprednostňuje? </a:t>
            </a:r>
          </a:p>
          <a:p>
            <a:r>
              <a:rPr lang="sk-SK" sz="2000" dirty="0">
                <a:solidFill>
                  <a:srgbClr val="7030A0"/>
                </a:solidFill>
              </a:rPr>
              <a:t>Hypotéza: Najčastejším zdrojom informácií v článkoch budú asociácie osôb so zdravotným postihnutím.</a:t>
            </a:r>
          </a:p>
          <a:p>
            <a:r>
              <a:rPr lang="sk-SK" sz="2000" dirty="0">
                <a:solidFill>
                  <a:srgbClr val="7030A0"/>
                </a:solidFill>
              </a:rPr>
              <a:t>Hodnoty:</a:t>
            </a:r>
          </a:p>
          <a:p>
            <a:r>
              <a:rPr lang="sk-SK" sz="2000" dirty="0">
                <a:solidFill>
                  <a:srgbClr val="7030A0"/>
                </a:solidFill>
              </a:rPr>
              <a:t>Osoba so zdravotným postihnutím</a:t>
            </a:r>
          </a:p>
          <a:p>
            <a:r>
              <a:rPr lang="sk-SK" sz="2000" dirty="0">
                <a:solidFill>
                  <a:srgbClr val="7030A0"/>
                </a:solidFill>
              </a:rPr>
              <a:t>Rodina či priateľ OZV (osoby so zdravotným postihnutím)</a:t>
            </a:r>
          </a:p>
          <a:p>
            <a:r>
              <a:rPr lang="sk-SK" sz="2000" dirty="0">
                <a:solidFill>
                  <a:srgbClr val="7030A0"/>
                </a:solidFill>
              </a:rPr>
              <a:t>Asociácia osôb so zdravotným postihnutím</a:t>
            </a:r>
          </a:p>
          <a:p>
            <a:r>
              <a:rPr lang="sk-SK" sz="2000" dirty="0">
                <a:solidFill>
                  <a:srgbClr val="7030A0"/>
                </a:solidFill>
              </a:rPr>
              <a:t>Nemocnica a iné zdravotné zariadenie</a:t>
            </a:r>
          </a:p>
          <a:p>
            <a:r>
              <a:rPr lang="sk-SK" sz="2000" dirty="0">
                <a:solidFill>
                  <a:srgbClr val="7030A0"/>
                </a:solidFill>
              </a:rPr>
              <a:t>Lekár, a iná osoba, ktorá sa o pacienta stará</a:t>
            </a:r>
          </a:p>
          <a:p>
            <a:r>
              <a:rPr lang="cs-CZ" sz="2000" dirty="0" smtClean="0">
                <a:solidFill>
                  <a:srgbClr val="7030A0"/>
                </a:solidFill>
              </a:rPr>
              <a:t>…</a:t>
            </a:r>
            <a:endParaRPr lang="sk-SK" sz="2000" dirty="0">
              <a:solidFill>
                <a:srgbClr val="7030A0"/>
              </a:solidFill>
            </a:endParaRPr>
          </a:p>
          <a:p>
            <a:r>
              <a:rPr lang="sk-SK" dirty="0" smtClean="0"/>
              <a:t>Idete na to dobre, ale chýba stanovenie indikátoru (zatiaľ ste vypísali položky, ale nie je jasné, čo je teda indikátor; predpokladám, že počet citovaných aktérov v jednotlivých kategóriách)</a:t>
            </a:r>
          </a:p>
          <a:p>
            <a:r>
              <a:rPr lang="cs-CZ" dirty="0" smtClean="0"/>
              <a:t>Zároveň </a:t>
            </a:r>
            <a:r>
              <a:rPr lang="cs-CZ" dirty="0" err="1" smtClean="0"/>
              <a:t>sa</a:t>
            </a:r>
            <a:r>
              <a:rPr lang="cs-CZ" dirty="0" smtClean="0"/>
              <a:t> tu </a:t>
            </a:r>
            <a:r>
              <a:rPr lang="cs-CZ" dirty="0" err="1" smtClean="0"/>
              <a:t>miešajú</a:t>
            </a:r>
            <a:r>
              <a:rPr lang="cs-CZ" dirty="0" smtClean="0"/>
              <a:t> jednotlivci a </a:t>
            </a:r>
            <a:r>
              <a:rPr lang="cs-CZ" dirty="0" err="1" smtClean="0"/>
              <a:t>organizácie</a:t>
            </a:r>
            <a:r>
              <a:rPr lang="cs-CZ" dirty="0" smtClean="0"/>
              <a:t> – to </a:t>
            </a:r>
            <a:r>
              <a:rPr lang="cs-CZ" dirty="0" err="1" smtClean="0"/>
              <a:t>treba</a:t>
            </a:r>
            <a:r>
              <a:rPr lang="cs-CZ" dirty="0" smtClean="0"/>
              <a:t> </a:t>
            </a:r>
            <a:r>
              <a:rPr lang="cs-CZ" dirty="0" err="1" smtClean="0"/>
              <a:t>zjednotiť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8517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sk-SK" dirty="0" err="1" smtClean="0"/>
              <a:t>Operacionalizácia</a:t>
            </a:r>
            <a:r>
              <a:rPr lang="sk-SK" dirty="0" smtClean="0"/>
              <a:t> – dobrý príklad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72608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7030A0"/>
                </a:solidFill>
              </a:rPr>
              <a:t>VVO1</a:t>
            </a:r>
            <a:r>
              <a:rPr lang="cs-CZ" sz="2000" dirty="0">
                <a:solidFill>
                  <a:srgbClr val="7030A0"/>
                </a:solidFill>
              </a:rPr>
              <a:t>: Jak se měnilo postavení ženy v reklamách vůči práci v letech 1950, 1990 a 2019?</a:t>
            </a:r>
            <a:endParaRPr lang="sk-SK" sz="2000" dirty="0">
              <a:solidFill>
                <a:srgbClr val="7030A0"/>
              </a:solidFill>
            </a:endParaRPr>
          </a:p>
          <a:p>
            <a:r>
              <a:rPr lang="cs-CZ" sz="2000" dirty="0">
                <a:solidFill>
                  <a:srgbClr val="7030A0"/>
                </a:solidFill>
              </a:rPr>
              <a:t>H1: Žena bude v roce 1950 častěji zobrazována v placeném pracovním prostředí oproti letům 1990 a 2019, a to v obou </a:t>
            </a:r>
            <a:r>
              <a:rPr lang="cs-CZ" sz="2000" dirty="0" smtClean="0">
                <a:solidFill>
                  <a:srgbClr val="7030A0"/>
                </a:solidFill>
              </a:rPr>
              <a:t>časopisech.</a:t>
            </a:r>
          </a:p>
          <a:p>
            <a:r>
              <a:rPr lang="cs-CZ" sz="2000" dirty="0" smtClean="0">
                <a:solidFill>
                  <a:srgbClr val="7030A0"/>
                </a:solidFill>
              </a:rPr>
              <a:t>Prostředí:</a:t>
            </a:r>
          </a:p>
          <a:p>
            <a:pPr marL="542925" lvl="0" indent="-276225"/>
            <a:r>
              <a:rPr lang="cs-CZ" sz="2000" dirty="0">
                <a:solidFill>
                  <a:srgbClr val="7030A0"/>
                </a:solidFill>
              </a:rPr>
              <a:t>Pracovní placené – je místem výkonu zaměstnání (kancelář, továrna, obchod a další)</a:t>
            </a:r>
            <a:endParaRPr lang="sk-SK" sz="2000" dirty="0">
              <a:solidFill>
                <a:srgbClr val="7030A0"/>
              </a:solidFill>
            </a:endParaRPr>
          </a:p>
          <a:p>
            <a:pPr marL="542925" lvl="0" indent="-276225"/>
            <a:r>
              <a:rPr lang="cs-CZ" sz="2000" dirty="0">
                <a:solidFill>
                  <a:srgbClr val="7030A0"/>
                </a:solidFill>
              </a:rPr>
              <a:t>Pracovní neplacené – je místem práce, za kterou žena nedostává zaplaceno, jde tedy o povinnosti vyplývající z role hospodyně (domácnost, nakupování, úklid…)</a:t>
            </a:r>
            <a:endParaRPr lang="sk-SK" sz="2000" dirty="0">
              <a:solidFill>
                <a:srgbClr val="7030A0"/>
              </a:solidFill>
            </a:endParaRPr>
          </a:p>
          <a:p>
            <a:pPr marL="542925" lvl="0" indent="-276225"/>
            <a:r>
              <a:rPr lang="cs-CZ" sz="2000" dirty="0">
                <a:solidFill>
                  <a:srgbClr val="7030A0"/>
                </a:solidFill>
              </a:rPr>
              <a:t>Volnočasové – je místem mimo zaměstnání, kde žena tráví svůj volný čas (zahrada, sport, koníčky, aj.)</a:t>
            </a:r>
            <a:endParaRPr lang="sk-SK" sz="2000" dirty="0">
              <a:solidFill>
                <a:srgbClr val="7030A0"/>
              </a:solidFill>
            </a:endParaRPr>
          </a:p>
          <a:p>
            <a:pPr marL="542925" lvl="0" indent="-276225"/>
            <a:r>
              <a:rPr lang="cs-CZ" sz="2000" dirty="0">
                <a:solidFill>
                  <a:srgbClr val="7030A0"/>
                </a:solidFill>
              </a:rPr>
              <a:t>Nelze určit – prostředí je nespecifikováno (jednobarevné, rozostřené pozadí</a:t>
            </a:r>
            <a:r>
              <a:rPr lang="cs-CZ" sz="2000" dirty="0" smtClean="0">
                <a:solidFill>
                  <a:srgbClr val="7030A0"/>
                </a:solidFill>
              </a:rPr>
              <a:t>…)</a:t>
            </a:r>
            <a:endParaRPr lang="sk-SK" sz="2000" dirty="0">
              <a:solidFill>
                <a:srgbClr val="7030A0"/>
              </a:solidFill>
            </a:endParaRPr>
          </a:p>
          <a:p>
            <a:r>
              <a:rPr lang="sk-SK" dirty="0" smtClean="0"/>
              <a:t>Pre úplnosť treba doplniť, čo teda bude indikátorom – predpokladám, že </a:t>
            </a:r>
            <a:r>
              <a:rPr lang="sk-SK" u="sng" dirty="0" smtClean="0"/>
              <a:t>podiel reklám</a:t>
            </a:r>
            <a:r>
              <a:rPr lang="sk-SK" dirty="0" smtClean="0"/>
              <a:t>, v ktorých je žena zobrazená v jednotlivých prostrediach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0119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Výber metódy a výskumného súboru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075240" cy="4824536"/>
          </a:xfrm>
        </p:spPr>
        <p:txBody>
          <a:bodyPr>
            <a:normAutofit/>
          </a:bodyPr>
          <a:lstStyle/>
          <a:p>
            <a:r>
              <a:rPr lang="sk-SK" dirty="0"/>
              <a:t>Túto časť ešte nebolo treba </a:t>
            </a:r>
            <a:r>
              <a:rPr lang="sk-SK" dirty="0" smtClean="0"/>
              <a:t>odovzdávať</a:t>
            </a:r>
          </a:p>
          <a:p>
            <a:r>
              <a:rPr lang="sk-SK" dirty="0" smtClean="0"/>
              <a:t>Ale (do finálnej verzie) – nestačí popísať metódu a výskumný súbor, ale musíte predovšetkým tieto voľby zdôvodniť; čiže:</a:t>
            </a:r>
          </a:p>
          <a:p>
            <a:pPr marL="542925" indent="-276225"/>
            <a:r>
              <a:rPr lang="sk-SK" dirty="0" smtClean="0"/>
              <a:t>prečo je daná metóda vhodná (vzhľadom k cieľu)</a:t>
            </a:r>
          </a:p>
          <a:p>
            <a:pPr marL="542925" indent="-276225"/>
            <a:r>
              <a:rPr lang="sk-SK" dirty="0"/>
              <a:t>z</a:t>
            </a:r>
            <a:r>
              <a:rPr lang="sk-SK" dirty="0" smtClean="0"/>
              <a:t>dôvodniť všetky voľby pri tvorbe výskumného súboru (prečo ste si zvolili dané denníky, dané obdobie, atď.)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545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Čo bolo treba odovzdať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772400" cy="486152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Predstavenie a </a:t>
            </a:r>
            <a:r>
              <a:rPr lang="sk-SK" sz="2200" dirty="0" err="1"/>
              <a:t>kontextuali</a:t>
            </a:r>
            <a:r>
              <a:rPr lang="cs-CZ" sz="2200" dirty="0" err="1"/>
              <a:t>zácia</a:t>
            </a:r>
            <a:r>
              <a:rPr lang="sk-SK" sz="2200" dirty="0"/>
              <a:t> výskumnej témy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Zdôvodnenie voľby témy výskumu – akademická a sociálna relevancia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Formulácia výskumného problému </a:t>
            </a:r>
            <a:r>
              <a:rPr lang="sk-SK" sz="2200" b="1" dirty="0"/>
              <a:t>(body 1 až 3 spolu cca 800 slov)</a:t>
            </a:r>
            <a:endParaRPr lang="sk-SK" sz="2200" dirty="0"/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Teoretický kontext výskumu, vrátane kľúčových konceptov </a:t>
            </a:r>
            <a:r>
              <a:rPr lang="sk-SK" sz="2200" b="1" dirty="0"/>
              <a:t>(500-750 slov)</a:t>
            </a:r>
            <a:endParaRPr lang="sk-SK" sz="2200" dirty="0"/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Špecifikácia výskumného cieľa („cieľom tohto výskumu je/bude…“)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Formulácia hlavnej výskumnej otázky/otázok a vedľajších výskumných otázok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200" dirty="0"/>
              <a:t>Formulácia hypotéz (min. 5 hypotéz) + ich zdôvodnenie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200" dirty="0" err="1"/>
              <a:t>Operacionalizácia</a:t>
            </a:r>
            <a:r>
              <a:rPr lang="sk-SK" sz="2200" dirty="0"/>
              <a:t>: stanovenie indikátorov </a:t>
            </a:r>
            <a:r>
              <a:rPr lang="en-GB" sz="2200" dirty="0" smtClean="0"/>
              <a:t>k h</a:t>
            </a:r>
            <a:r>
              <a:rPr lang="cs-CZ" sz="2200" dirty="0" err="1" smtClean="0"/>
              <a:t>ypotézam</a:t>
            </a:r>
            <a:endParaRPr lang="sk-SK" sz="22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1596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Podkladať tvrdenia a odkazovať na zdroje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sk-SK" dirty="0"/>
              <a:t>Pozor na nepodložené tvrdenia – zdroj, alebo aspoň príklad</a:t>
            </a:r>
          </a:p>
          <a:p>
            <a:r>
              <a:rPr lang="sk-SK" dirty="0" smtClean="0"/>
              <a:t>Vždy</a:t>
            </a:r>
            <a:r>
              <a:rPr lang="sk-SK" dirty="0"/>
              <a:t>, keď spomenieme konkrétneho autora/ku, treba k menu automaticky pridať </a:t>
            </a:r>
            <a:r>
              <a:rPr lang="sk-SK" dirty="0" smtClean="0"/>
              <a:t>rok/stranu</a:t>
            </a:r>
          </a:p>
          <a:p>
            <a:r>
              <a:rPr lang="sk-SK" dirty="0" smtClean="0"/>
              <a:t>Naopak, netreba vypisovať do textu celé názvy štúdií/projektov</a:t>
            </a:r>
            <a:endParaRPr lang="en-GB" dirty="0"/>
          </a:p>
          <a:p>
            <a:r>
              <a:rPr lang="sk-SK" dirty="0" smtClean="0"/>
              <a:t>Dodržiavanie odborného štýlu – nie hovorové výrazy, bombastické tvrdenia, príliš silné kategorické výroky</a:t>
            </a:r>
          </a:p>
        </p:txBody>
      </p:sp>
    </p:spTree>
    <p:extLst>
      <p:ext uri="{BB962C8B-B14F-4D97-AF65-F5344CB8AC3E}">
        <p14:creationId xmlns:p14="http://schemas.microsoft.com/office/powerpoint/2010/main" val="271453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Čo (niekedy) chýbalo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539552" y="1406526"/>
            <a:ext cx="8208912" cy="5334842"/>
          </a:xfrm>
        </p:spPr>
        <p:txBody>
          <a:bodyPr>
            <a:noAutofit/>
          </a:bodyPr>
          <a:lstStyle/>
          <a:p>
            <a:pPr lvl="0"/>
            <a:r>
              <a:rPr lang="sk-SK" sz="2200" dirty="0" smtClean="0"/>
              <a:t>Názov</a:t>
            </a:r>
          </a:p>
          <a:p>
            <a:pPr lvl="0"/>
            <a:r>
              <a:rPr lang="sk-SK" sz="2200" dirty="0" smtClean="0"/>
              <a:t>Explicitný popis akademickej a spoločenskej relevancie</a:t>
            </a:r>
          </a:p>
          <a:p>
            <a:pPr marL="628650" lvl="0" indent="-266700"/>
            <a:r>
              <a:rPr lang="sk-SK" sz="2200" dirty="0" smtClean="0"/>
              <a:t>akademickú relevanciu sa Vám nepodarí zdôvodniť bez odkazov na literatúru a predchádzajúce výskumy – musí byť jasné, na čo nadväzujete a v čom Váš výskum posúva tému ďalej; ak si neviete rady, pozrite si ukážky v </a:t>
            </a:r>
            <a:r>
              <a:rPr lang="sk-SK" sz="2200" dirty="0" err="1" smtClean="0"/>
              <a:t>ISe</a:t>
            </a:r>
            <a:r>
              <a:rPr lang="sk-SK" sz="2200" dirty="0" smtClean="0"/>
              <a:t> (zložka </a:t>
            </a:r>
            <a:r>
              <a:rPr lang="sk-SK" sz="2200" i="1" dirty="0" smtClean="0"/>
              <a:t>Jak </a:t>
            </a:r>
            <a:r>
              <a:rPr lang="sk-SK" sz="2200" i="1" dirty="0" err="1" smtClean="0"/>
              <a:t>napsat</a:t>
            </a:r>
            <a:r>
              <a:rPr lang="sk-SK" sz="2200" i="1" dirty="0" smtClean="0"/>
              <a:t> úvod</a:t>
            </a:r>
            <a:r>
              <a:rPr lang="sk-SK" sz="2200" dirty="0" smtClean="0"/>
              <a:t>)</a:t>
            </a:r>
          </a:p>
          <a:p>
            <a:pPr marL="895350" lvl="0" indent="-266700"/>
            <a:r>
              <a:rPr lang="sk-SK" sz="2200" dirty="0" smtClean="0"/>
              <a:t>myslím to vážne </a:t>
            </a:r>
            <a:r>
              <a:rPr lang="sk-SK" sz="2200" dirty="0" smtClean="0">
                <a:sym typeface="Wingdings" panose="05000000000000000000" pitchFamily="2" charset="2"/>
              </a:rPr>
              <a:t></a:t>
            </a:r>
            <a:r>
              <a:rPr lang="sk-SK" sz="2200" dirty="0" smtClean="0"/>
              <a:t>; bez tohto odstavca Vám budem projekt dookola vracať, kým tam nepribudne </a:t>
            </a:r>
          </a:p>
          <a:p>
            <a:pPr lvl="0"/>
            <a:r>
              <a:rPr lang="sk-SK" sz="2200" u="sng" dirty="0" smtClean="0"/>
              <a:t>Samostatná</a:t>
            </a:r>
            <a:r>
              <a:rPr lang="sk-SK" sz="2200" dirty="0" smtClean="0"/>
              <a:t> teoretická </a:t>
            </a:r>
            <a:r>
              <a:rPr lang="sk-SK" sz="2200" dirty="0" smtClean="0"/>
              <a:t>časť (nie hybrid medzi úvodom a teoretickou časťou), </a:t>
            </a:r>
            <a:r>
              <a:rPr lang="sk-SK" sz="2200" dirty="0" smtClean="0"/>
              <a:t>kde:</a:t>
            </a:r>
          </a:p>
          <a:p>
            <a:pPr marL="628650" lvl="0" indent="-266700">
              <a:buFont typeface="+mj-lt"/>
              <a:buAutoNum type="arabicPeriod"/>
            </a:pPr>
            <a:r>
              <a:rPr lang="sk-SK" sz="2200" dirty="0" smtClean="0"/>
              <a:t>Zhrniete, z akých teórií a konceptov vychádzate</a:t>
            </a:r>
          </a:p>
          <a:p>
            <a:pPr marL="628650" lvl="0" indent="-266700">
              <a:buFont typeface="+mj-lt"/>
              <a:buAutoNum type="arabicPeriod"/>
            </a:pPr>
            <a:r>
              <a:rPr lang="sk-SK" sz="2200" dirty="0" smtClean="0"/>
              <a:t>Zhrniete, čo o danej téme vieme na základe zahraničných a domácich empirických výskumov</a:t>
            </a:r>
          </a:p>
          <a:p>
            <a:pPr marL="628650" lvl="0" indent="-266700"/>
            <a:r>
              <a:rPr lang="sk-SK" sz="2200" dirty="0" smtClean="0"/>
              <a:t>Obe tieto časti musia v projekte byť!</a:t>
            </a:r>
          </a:p>
          <a:p>
            <a:pPr marL="361950" lvl="0" indent="0">
              <a:buNone/>
            </a:pPr>
            <a:endParaRPr lang="sk-SK" sz="22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611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Čo (niekedy) chýbalo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7772400" cy="4495230"/>
          </a:xfrm>
        </p:spPr>
        <p:txBody>
          <a:bodyPr>
            <a:noAutofit/>
          </a:bodyPr>
          <a:lstStyle/>
          <a:p>
            <a:pPr marL="266700" lvl="0" indent="-266700"/>
            <a:r>
              <a:rPr lang="sk-SK" sz="2400" dirty="0"/>
              <a:t>Úvod k výskumným otázkam</a:t>
            </a:r>
          </a:p>
          <a:p>
            <a:pPr marL="266700" lvl="0" indent="-266700"/>
            <a:r>
              <a:rPr lang="sk-SK" sz="2400" dirty="0"/>
              <a:t>Zdôvodnenie hypotéz</a:t>
            </a:r>
          </a:p>
          <a:p>
            <a:pPr marL="266700" lvl="0" indent="-266700"/>
            <a:r>
              <a:rPr lang="sk-SK" sz="2400" dirty="0" err="1" smtClean="0"/>
              <a:t>Operacionalizácia</a:t>
            </a:r>
            <a:r>
              <a:rPr lang="sk-SK" sz="2400" dirty="0" smtClean="0"/>
              <a:t> (v niektorých prípadoch sa autori/autorky o ňu ani nepokúsili)</a:t>
            </a:r>
            <a:endParaRPr lang="sk-SK" sz="2400" dirty="0"/>
          </a:p>
          <a:p>
            <a:pPr marL="628650" lvl="0" indent="-266700"/>
            <a:endParaRPr lang="sk-SK" sz="22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598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Všeobecná rada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7772400" cy="4495230"/>
          </a:xfrm>
        </p:spPr>
        <p:txBody>
          <a:bodyPr>
            <a:noAutofit/>
          </a:bodyPr>
          <a:lstStyle/>
          <a:p>
            <a:pPr marL="266700" lvl="0" indent="-266700"/>
            <a:r>
              <a:rPr lang="sk-SK" sz="2400" dirty="0" smtClean="0"/>
              <a:t>Pozrite si ešte raz všetky prezentácie</a:t>
            </a:r>
          </a:p>
          <a:p>
            <a:pPr marL="266700" lvl="0" indent="-266700"/>
            <a:r>
              <a:rPr lang="sk-SK" sz="2400" dirty="0" smtClean="0"/>
              <a:t>Pozrite si štruktúru projektu (v </a:t>
            </a:r>
            <a:r>
              <a:rPr lang="sk-SK" sz="2400" dirty="0" err="1" smtClean="0"/>
              <a:t>ISe</a:t>
            </a:r>
            <a:r>
              <a:rPr lang="sk-SK" sz="2400" dirty="0" smtClean="0"/>
              <a:t>)</a:t>
            </a:r>
          </a:p>
          <a:p>
            <a:pPr marL="266700" lvl="0" indent="-266700"/>
            <a:r>
              <a:rPr lang="sk-SK" sz="2400" b="1" dirty="0" smtClean="0"/>
              <a:t>Pozrite si ukážky v </a:t>
            </a:r>
            <a:r>
              <a:rPr lang="sk-SK" sz="2400" b="1" dirty="0" err="1" smtClean="0"/>
              <a:t>ISe</a:t>
            </a:r>
            <a:r>
              <a:rPr lang="sk-SK" sz="2400" b="1" dirty="0" smtClean="0"/>
              <a:t> (Ako napísať úvod + </a:t>
            </a:r>
            <a:r>
              <a:rPr lang="sk-SK" sz="2400" b="1" dirty="0" smtClean="0">
                <a:solidFill>
                  <a:srgbClr val="FF0000"/>
                </a:solidFill>
              </a:rPr>
              <a:t>Výskumné projekty</a:t>
            </a:r>
            <a:r>
              <a:rPr lang="sk-SK" sz="2400" b="1" dirty="0" smtClean="0"/>
              <a:t>)</a:t>
            </a:r>
          </a:p>
          <a:p>
            <a:pPr marL="628650" lvl="0" indent="-266700"/>
            <a:endParaRPr lang="sk-SK" sz="22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1697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Výskumné témy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Autofit/>
          </a:bodyPr>
          <a:lstStyle/>
          <a:p>
            <a:r>
              <a:rPr lang="sk-SK" noProof="1" smtClean="0">
                <a:solidFill>
                  <a:srgbClr val="000000"/>
                </a:solidFill>
              </a:rPr>
              <a:t>Vo veľkej väčšine prípadov </a:t>
            </a:r>
            <a:r>
              <a:rPr lang="sk-SK" noProof="1" smtClean="0">
                <a:solidFill>
                  <a:srgbClr val="000000"/>
                </a:solidFill>
              </a:rPr>
              <a:t>ok </a:t>
            </a: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(aplauz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)</a:t>
            </a:r>
            <a:endParaRPr lang="sk-SK" noProof="1" smtClean="0">
              <a:solidFill>
                <a:srgbClr val="000000"/>
              </a:solidFill>
            </a:endParaRPr>
          </a:p>
          <a:p>
            <a:r>
              <a:rPr lang="sk-SK" noProof="1" smtClean="0">
                <a:solidFill>
                  <a:srgbClr val="000000"/>
                </a:solidFill>
              </a:rPr>
              <a:t>Niektorí chcú stále skúmať vplyv – zvážte, či je to realistické a zvládnuteľné</a:t>
            </a:r>
          </a:p>
          <a:p>
            <a:r>
              <a:rPr lang="sk-SK" noProof="1" smtClean="0">
                <a:solidFill>
                  <a:srgbClr val="000000"/>
                </a:solidFill>
              </a:rPr>
              <a:t>Niektorí v úvodnej časti zmenili projekt tak, aby si nedával za cieľ skúmanie vplyvu, ale vo výskumných otázkach a hypotézach sa tak či tak k vplyvu vracajú – to treba zjednotiť</a:t>
            </a:r>
          </a:p>
        </p:txBody>
      </p:sp>
    </p:spTree>
    <p:extLst>
      <p:ext uri="{BB962C8B-B14F-4D97-AF65-F5344CB8AC3E}">
        <p14:creationId xmlns:p14="http://schemas.microsoft.com/office/powerpoint/2010/main" val="237754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Úvod </a:t>
            </a:r>
            <a:r>
              <a:rPr lang="sk-SK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(téma + problém) 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539552" y="1412776"/>
            <a:ext cx="784244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Vo veľkej väčšine prípadov je úvod už dobre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zvládnutý (aplauz)</a:t>
            </a:r>
            <a:endParaRPr lang="sk-SK" sz="2800" dirty="0" smtClean="0">
              <a:solidFill>
                <a:srgbClr val="000000"/>
              </a:solidFill>
              <a:latin typeface="Perpetua" pitchFamily="16" charset="0"/>
            </a:endParaRP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Skontrolujte, či v ňom máte odstavec, ktorý explicitne popisuje akademickú a spoločenskú relevanciu; u popisu akademickej relevancie </a:t>
            </a:r>
            <a:r>
              <a:rPr lang="sk-SK" sz="2800" u="sng" dirty="0" smtClean="0">
                <a:solidFill>
                  <a:srgbClr val="000000"/>
                </a:solidFill>
                <a:latin typeface="Perpetua" pitchFamily="16" charset="0"/>
              </a:rPr>
              <a:t>musíte pracovať s predchádzajúcimi výskumami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 a jasne signalizovať, v čom sú nedostatočné/čomu sa nevenujú, a ako toto miesto pokryje Váš výskum (inými slovami, v čom bude spočívať Váš prínos k odbornej diskusii o zvolenej téme)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Pre inšpiráciu si pozrite materiály v zložke </a:t>
            </a:r>
            <a:r>
              <a:rPr lang="sk-SK" sz="2800" i="1" dirty="0" smtClean="0">
                <a:solidFill>
                  <a:srgbClr val="000000"/>
                </a:solidFill>
                <a:latin typeface="Perpetua" pitchFamily="16" charset="0"/>
              </a:rPr>
              <a:t>Jak </a:t>
            </a:r>
            <a:r>
              <a:rPr lang="sk-SK" sz="2800" i="1" dirty="0" err="1" smtClean="0">
                <a:solidFill>
                  <a:srgbClr val="000000"/>
                </a:solidFill>
                <a:latin typeface="Perpetua" pitchFamily="16" charset="0"/>
              </a:rPr>
              <a:t>napsat</a:t>
            </a:r>
            <a:r>
              <a:rPr lang="sk-SK" sz="2800" i="1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i="1" dirty="0" smtClean="0">
                <a:solidFill>
                  <a:srgbClr val="000000"/>
                </a:solidFill>
                <a:latin typeface="Perpetua" pitchFamily="16" charset="0"/>
              </a:rPr>
              <a:t>úvod - ukážky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8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Prehľad literatúry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71296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Nesmie chýbať; samostatná kapitola</a:t>
            </a:r>
          </a:p>
          <a:p>
            <a:pPr marL="457200" indent="-45720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Nerovná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sa zoznam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literatúry;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estačí spraviť výpisky</a:t>
            </a:r>
          </a:p>
          <a:p>
            <a:pPr marL="457200" indent="-45720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Nestačí vypísať, ktorí autori sa téme venovali; potrebujeme zhrnúť, </a:t>
            </a:r>
            <a:r>
              <a:rPr lang="sk-SK" sz="2800" u="sng" dirty="0" smtClean="0">
                <a:solidFill>
                  <a:srgbClr val="000000"/>
                </a:solidFill>
                <a:latin typeface="Perpetua" pitchFamily="16" charset="0"/>
              </a:rPr>
              <a:t>k čomu dospeli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(mená samé o sebe sú dosť zbytočné)</a:t>
            </a: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Jasné a úplné zhrnutie toho, čo doteraz vieme o téme</a:t>
            </a:r>
          </a:p>
          <a:p>
            <a:pPr marL="514350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Logické systematické zoradenie, jasná logika výkladu</a:t>
            </a:r>
          </a:p>
          <a:p>
            <a:pPr marL="514350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Nadväznosť, prepájanie odsekov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Pracujte s dvoma časťami (</a:t>
            </a:r>
            <a:r>
              <a:rPr lang="sk-SK" sz="2800" u="sng" dirty="0" smtClean="0">
                <a:solidFill>
                  <a:srgbClr val="000000"/>
                </a:solidFill>
                <a:latin typeface="Perpetua" pitchFamily="16" charset="0"/>
              </a:rPr>
              <a:t>obe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 musia v projekte byť): a) teórie, koncepty, b) predchádzajúce empirické výskumy (priamo k téme)</a:t>
            </a:r>
          </a:p>
        </p:txBody>
      </p:sp>
    </p:spTree>
    <p:extLst>
      <p:ext uri="{BB962C8B-B14F-4D97-AF65-F5344CB8AC3E}">
        <p14:creationId xmlns:p14="http://schemas.microsoft.com/office/powerpoint/2010/main" val="1396153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Majeto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ajetok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739</TotalTime>
  <Words>1846</Words>
  <Application>Microsoft Office PowerPoint</Application>
  <PresentationFormat>Předvádění na obrazovce (4:3)</PresentationFormat>
  <Paragraphs>190</Paragraphs>
  <Slides>30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Franklin Gothic Book</vt:lpstr>
      <vt:lpstr>Perpetua</vt:lpstr>
      <vt:lpstr>Times New Roman</vt:lpstr>
      <vt:lpstr>Wingdings</vt:lpstr>
      <vt:lpstr>Wingdings 2</vt:lpstr>
      <vt:lpstr>Majetok</vt:lpstr>
      <vt:lpstr>Spätná väzba k II. verzii projektov</vt:lpstr>
      <vt:lpstr>Prezentace aplikace PowerPoint</vt:lpstr>
      <vt:lpstr>Čo bolo treba odovzdať</vt:lpstr>
      <vt:lpstr>Čo (niekedy) chýbalo</vt:lpstr>
      <vt:lpstr>Čo (niekedy) chýbalo</vt:lpstr>
      <vt:lpstr>Všeobecná rada</vt:lpstr>
      <vt:lpstr>Výskumné témy</vt:lpstr>
      <vt:lpstr>Prezentace aplikace PowerPoint</vt:lpstr>
      <vt:lpstr>Prezentace aplikace PowerPoint</vt:lpstr>
      <vt:lpstr>Prezentace aplikace PowerPoint</vt:lpstr>
      <vt:lpstr>Prezentace aplikace PowerPoint</vt:lpstr>
      <vt:lpstr>Výskumné otázky</vt:lpstr>
      <vt:lpstr>Výskumné otázky </vt:lpstr>
      <vt:lpstr>Štruktúra – naozaj treba dodržať </vt:lpstr>
      <vt:lpstr>Hypotézy</vt:lpstr>
      <vt:lpstr>Hypotézy - problémy</vt:lpstr>
      <vt:lpstr>Hypotézy - problémy</vt:lpstr>
      <vt:lpstr>Hypotézy - problémy</vt:lpstr>
      <vt:lpstr>Hypotézy - problémy</vt:lpstr>
      <vt:lpstr>Operacionalizácia</vt:lpstr>
      <vt:lpstr>Operacionalizácia</vt:lpstr>
      <vt:lpstr>Operacionalizácia</vt:lpstr>
      <vt:lpstr>Operacionalizácia</vt:lpstr>
      <vt:lpstr>Operacionalizácia</vt:lpstr>
      <vt:lpstr>Operacionalizácia</vt:lpstr>
      <vt:lpstr>Operacionalizácia</vt:lpstr>
      <vt:lpstr>Operacionalizácia</vt:lpstr>
      <vt:lpstr>Operacionalizácia – dobrý príklad</vt:lpstr>
      <vt:lpstr>Výber metódy a výskumného súboru</vt:lpstr>
      <vt:lpstr>Podkladať tvrdenia a odkazovať na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Spätná väzba k II. verzii projektov</dc:title>
  <dc:creator>Marina Urbanikova</dc:creator>
  <cp:lastModifiedBy>Marina Urbanikova</cp:lastModifiedBy>
  <cp:revision>94</cp:revision>
  <dcterms:created xsi:type="dcterms:W3CDTF">2015-04-20T05:46:26Z</dcterms:created>
  <dcterms:modified xsi:type="dcterms:W3CDTF">2019-04-11T12:31:25Z</dcterms:modified>
</cp:coreProperties>
</file>