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7559675" cx="1008062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fmla="val 4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1106487" y="812800"/>
            <a:ext cx="5341937" cy="4005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2" y="0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1106487" y="812800"/>
            <a:ext cx="5345112" cy="40084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54" name="Google Shape;154;p10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55" name="Google Shape;155;p10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:notes"/>
          <p:cNvSpPr txBox="1"/>
          <p:nvPr>
            <p:ph idx="1" type="body"/>
          </p:nvPr>
        </p:nvSpPr>
        <p:spPr>
          <a:xfrm>
            <a:off x="755650" y="5078412"/>
            <a:ext cx="6045200" cy="4808537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1:notes"/>
          <p:cNvSpPr/>
          <p:nvPr>
            <p:ph idx="2" type="sldImg"/>
          </p:nvPr>
        </p:nvSpPr>
        <p:spPr>
          <a:xfrm>
            <a:off x="1106487" y="812800"/>
            <a:ext cx="5341937" cy="40052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67" name="Google Shape;167;p12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68" name="Google Shape;168;p12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74" name="Google Shape;174;p13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75" name="Google Shape;175;p13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81" name="Google Shape;181;p14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82" name="Google Shape;182;p14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88" name="Google Shape;188;p15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89" name="Google Shape;189;p15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95" name="Google Shape;195;p16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96" name="Google Shape;196;p16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02" name="Google Shape;202;p17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203" name="Google Shape;203;p17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1106487" y="812800"/>
            <a:ext cx="5345112" cy="40084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06487" y="812800"/>
            <a:ext cx="5345112" cy="40084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08075" y="801687"/>
            <a:ext cx="5345112" cy="40100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1108075" y="801687"/>
            <a:ext cx="5345112" cy="40100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26" name="Google Shape;126;p6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33" name="Google Shape;133;p7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40" name="Google Shape;140;p8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/>
          <p:nvPr/>
        </p:nvSpPr>
        <p:spPr>
          <a:xfrm>
            <a:off x="4278312" y="10156825"/>
            <a:ext cx="3278187" cy="531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47" name="Google Shape;147;p9:notes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title"/>
          </p:nvPr>
        </p:nvSpPr>
        <p:spPr>
          <a:xfrm>
            <a:off x="503238" y="301625"/>
            <a:ext cx="9067800" cy="1258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503237" y="301625"/>
            <a:ext cx="9067800" cy="1258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503238" y="1768475"/>
            <a:ext cx="4457700" cy="49863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400"/>
              <a:buNone/>
              <a:defRPr sz="24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5113338" y="1768475"/>
            <a:ext cx="4457700" cy="49863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400"/>
              <a:buNone/>
              <a:defRPr sz="24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796925" y="4857750"/>
            <a:ext cx="8567738" cy="1501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4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755650" y="2347913"/>
            <a:ext cx="8569325" cy="162083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2400"/>
              <a:buNone/>
              <a:defRPr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20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503237" y="301625"/>
            <a:ext cx="9067800" cy="1258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503237" y="1768475"/>
            <a:ext cx="9067800" cy="4986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 rot="5400000">
            <a:off x="5210969" y="2394744"/>
            <a:ext cx="6453188" cy="2266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 rot="5400000">
            <a:off x="600869" y="203994"/>
            <a:ext cx="6453188" cy="6648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503237" y="301625"/>
            <a:ext cx="9067800" cy="1258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 rot="5400000">
            <a:off x="2543968" y="-272256"/>
            <a:ext cx="4986337" cy="90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1976438" y="5291138"/>
            <a:ext cx="6048375" cy="6254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/>
          <p:nvPr>
            <p:ph idx="2" type="pic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Clr>
                <a:srgbClr val="000000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04825" y="301625"/>
            <a:ext cx="3316288" cy="12795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400"/>
              <a:buNone/>
              <a:defRPr sz="28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2000"/>
            </a:lvl9pPr>
          </a:lstStyle>
          <a:p/>
        </p:txBody>
      </p:sp>
      <p:sp>
        <p:nvSpPr>
          <p:cNvPr id="53" name="Google Shape;53;p8"/>
          <p:cNvSpPr txBox="1"/>
          <p:nvPr>
            <p:ph idx="2" type="body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503237" y="301625"/>
            <a:ext cx="9067800" cy="1258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504825" y="303213"/>
            <a:ext cx="9072563" cy="1258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400"/>
              <a:buNone/>
              <a:defRPr sz="20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indent="-228600" lvl="1" marL="91440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400"/>
              <a:buNone/>
              <a:defRPr sz="2000"/>
            </a:lvl2pPr>
            <a:lvl3pPr indent="-228600" lvl="2" marL="1371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indent="-228600" lvl="3" marL="18288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indent="-228600" lvl="4" marL="22860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indent="-228600" lvl="5" marL="27432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type="title"/>
          </p:nvPr>
        </p:nvSpPr>
        <p:spPr>
          <a:xfrm>
            <a:off x="503237" y="301625"/>
            <a:ext cx="9067800" cy="1258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503237" y="1768475"/>
            <a:ext cx="9067800" cy="4986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/>
          <a:lstStyle>
            <a:lvl1pPr indent="-2286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3000"/>
              </a:lnSpc>
              <a:spcBef>
                <a:spcPts val="1413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50323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3448050" y="6886575"/>
            <a:ext cx="3192462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7227887" y="6886575"/>
            <a:ext cx="234473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.metykova@sussex.ac.uk" TargetMode="External"/><Relationship Id="rId4" Type="http://schemas.openxmlformats.org/officeDocument/2006/relationships/hyperlink" Target="mailto:32153@mail.muni.cz" TargetMode="External"/><Relationship Id="rId5" Type="http://schemas.openxmlformats.org/officeDocument/2006/relationships/hyperlink" Target="mailto:32153@mail.muni.cz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aljazeera.com/indepth/opinion/2013/04/2013415112152991530.html" TargetMode="External"/><Relationship Id="rId4" Type="http://schemas.openxmlformats.org/officeDocument/2006/relationships/hyperlink" Target="https://www.youtube.com/watch?v=Ke0zQhW2F7c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bbc.com/news/technology-34373389" TargetMode="External"/><Relationship Id="rId4" Type="http://schemas.openxmlformats.org/officeDocument/2006/relationships/hyperlink" Target="https://www.theguardian.com/technology/2016/feb/08/india-facebook-free-basics-net-neutrality-row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theguardian.com/g2/story/0,3604,448955,00.html" TargetMode="External"/><Relationship Id="rId4" Type="http://schemas.openxmlformats.org/officeDocument/2006/relationships/hyperlink" Target="http://www.bbc.com/news/magazine-15060641" TargetMode="External"/><Relationship Id="rId5" Type="http://schemas.openxmlformats.org/officeDocument/2006/relationships/hyperlink" Target="https://www.theguardian.com/world/2011/may/25/china-prisoners-internet-gaming-scam" TargetMode="External"/><Relationship Id="rId6" Type="http://schemas.openxmlformats.org/officeDocument/2006/relationships/hyperlink" Target="https://www.ft.com/content/5e8ca83e-623d-11e7-8814-0ac7eb84e5f1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researchgate.net/figure/Time-Space-Compression-Harvey-1989_fig1_228579081" TargetMode="External"/><Relationship Id="rId4" Type="http://schemas.openxmlformats.org/officeDocument/2006/relationships/hyperlink" Target="https://www.youtube.com/watch?v=PBhUncx65l0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blacklivesmatter.co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t_UdqZdFr-w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ejJRhn53X2M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freepress.net/" TargetMode="External"/><Relationship Id="rId4" Type="http://schemas.openxmlformats.org/officeDocument/2006/relationships/hyperlink" Target="http://www.mediareform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503237" y="1762125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3887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 to Political Economy of Media/Communication</a:t>
            </a:r>
            <a:endParaRPr/>
          </a:p>
        </p:txBody>
      </p:sp>
      <p:sp>
        <p:nvSpPr>
          <p:cNvPr id="96" name="Google Shape;96;p14"/>
          <p:cNvSpPr txBox="1"/>
          <p:nvPr>
            <p:ph idx="4294967295" type="subTitle"/>
          </p:nvPr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075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Monika Metykova 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Email:</a:t>
            </a:r>
            <a:r>
              <a:rPr b="0" i="0" lang="en-US" sz="32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m.metykova@sussex.ac.uk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32153@mail.muni.cz</a:t>
            </a:r>
            <a:endParaRPr/>
          </a:p>
          <a:p>
            <a:pPr indent="-342900" lvl="0" marL="3429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5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Different traditions/foci of political economy of communication</a:t>
            </a:r>
            <a:endParaRPr/>
          </a:p>
        </p:txBody>
      </p:sp>
      <p:sp>
        <p:nvSpPr>
          <p:cNvPr id="158" name="Google Shape;158;p23"/>
          <p:cNvSpPr txBox="1"/>
          <p:nvPr>
            <p:ph idx="1" type="body"/>
          </p:nvPr>
        </p:nvSpPr>
        <p:spPr>
          <a:xfrm>
            <a:off x="503237" y="1768475"/>
            <a:ext cx="9069387" cy="53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Europe - Armand Mattelart, Nicholas Garnham, Peter Golding, Graham Murdock</a:t>
            </a:r>
            <a:endParaRPr sz="2400"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Integrate communication research with neo-Marxian and institutional theoretical traditions - class power and class struggle (using communication as a means of resistance to power), old examples and news ones (Arab Spring, though be careful about technological determinism) </a:t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lang="en-US" sz="2400"/>
              <a:t>Zappatistas - cyber guerillas of the 21st century</a:t>
            </a:r>
            <a:endParaRPr sz="2400"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2400" u="sng">
                <a:solidFill>
                  <a:schemeClr val="hlink"/>
                </a:solidFill>
                <a:hlinkClick r:id="rId3"/>
              </a:rPr>
              <a:t>http://www.aljazeera.com/indepth/opinion/2013/04/2013415112152991530.html</a:t>
            </a: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lang="en-US" sz="2400"/>
              <a:t>Trump tweet use - from 1:40mins</a:t>
            </a:r>
            <a:endParaRPr sz="2400"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lang="en-US" sz="2400" u="sng">
                <a:solidFill>
                  <a:schemeClr val="hlink"/>
                </a:solidFill>
                <a:hlinkClick r:id="rId4"/>
              </a:rPr>
              <a:t>https://www.youtube.com/watch?v=Ke0zQhW2F7c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>
            <p:ph type="title"/>
          </p:nvPr>
        </p:nvSpPr>
        <p:spPr>
          <a:xfrm>
            <a:off x="503237" y="301625"/>
            <a:ext cx="9067800" cy="1258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task for small groups</a:t>
            </a:r>
            <a:endParaRPr/>
          </a:p>
        </p:txBody>
      </p:sp>
      <p:sp>
        <p:nvSpPr>
          <p:cNvPr id="164" name="Google Shape;164;p24"/>
          <p:cNvSpPr txBox="1"/>
          <p:nvPr>
            <p:ph idx="1" type="body"/>
          </p:nvPr>
        </p:nvSpPr>
        <p:spPr>
          <a:xfrm>
            <a:off x="503237" y="1768475"/>
            <a:ext cx="9067800" cy="4986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2900" lvl="0" marL="3429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you find out more about a political economist and his/her work? </a:t>
            </a:r>
            <a:endParaRPr/>
          </a:p>
          <a:p>
            <a: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AutoNum type="arabicPeriod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Karl Marx</a:t>
            </a:r>
            <a:endParaRPr/>
          </a:p>
          <a:p>
            <a: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AutoNum type="arabicPeriod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Herbert Schiller</a:t>
            </a:r>
            <a:endParaRPr/>
          </a:p>
          <a:p>
            <a: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AutoNum type="arabicPeriod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Armand Matellart</a:t>
            </a:r>
            <a:endParaRPr/>
          </a:p>
          <a:p>
            <a: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AutoNum type="arabicPeriod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Robert McChesney</a:t>
            </a:r>
            <a:endParaRPr/>
          </a:p>
          <a:p>
            <a: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AutoNum type="arabicPeriod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Janet Wasko</a:t>
            </a:r>
            <a:endParaRPr/>
          </a:p>
          <a:p>
            <a: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AutoNum type="arabicPeriod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Graham Murdock</a:t>
            </a:r>
            <a:endParaRPr/>
          </a:p>
          <a:p>
            <a: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Development and modernization</a:t>
            </a:r>
            <a:endParaRPr/>
          </a:p>
        </p:txBody>
      </p:sp>
      <p:sp>
        <p:nvSpPr>
          <p:cNvPr id="171" name="Google Shape;171;p25"/>
          <p:cNvSpPr txBox="1"/>
          <p:nvPr>
            <p:ph idx="1" type="body"/>
          </p:nvPr>
        </p:nvSpPr>
        <p:spPr>
          <a:xfrm>
            <a:off x="503237" y="1768475"/>
            <a:ext cx="9069387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talking about less developed countries and their communication systems - media as one of the resources (with urbanization, education etc.) that stimulate economic, social, cultural development - a view that has been criticized much (dependency theory, technological determinism etc.)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 contemporary examples: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Syrian refugee camps – Zuckerberg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sng">
                <a:solidFill>
                  <a:schemeClr val="hlink"/>
                </a:solidFill>
                <a:hlinkClick r:id="rId3"/>
              </a:rPr>
              <a:t>http://www.bbc.com/news/technology-34373389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 to internet, India - net neutrality and Facebook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sng">
                <a:solidFill>
                  <a:schemeClr val="hlink"/>
                </a:solidFill>
                <a:hlinkClick r:id="rId4"/>
              </a:rPr>
              <a:t>https://www.theguardian.com/technology/2016/feb/08/india-facebook-free-basics-net-neutrality-row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New technologies</a:t>
            </a:r>
            <a:endParaRPr/>
          </a:p>
        </p:txBody>
      </p:sp>
      <p:sp>
        <p:nvSpPr>
          <p:cNvPr id="178" name="Google Shape;178;p26"/>
          <p:cNvSpPr txBox="1"/>
          <p:nvPr>
            <p:ph idx="1" type="body"/>
          </p:nvPr>
        </p:nvSpPr>
        <p:spPr>
          <a:xfrm>
            <a:off x="503225" y="1768475"/>
            <a:ext cx="9069300" cy="56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should also remember the role of "new" technologies in the global division of labour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UK call centres outsourced to India and then moved back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sng">
                <a:solidFill>
                  <a:schemeClr val="hlink"/>
                </a:solidFill>
                <a:hlinkClick r:id="rId3"/>
              </a:rPr>
              <a:t>http://www.theguardian.com/g2/story/0,3604,448955,00.html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600" u="sng">
                <a:solidFill>
                  <a:schemeClr val="hlink"/>
                </a:solidFill>
                <a:hlinkClick r:id="rId4"/>
              </a:rPr>
              <a:t>http://www.bbc.com/news/magazine-15060641</a:t>
            </a: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games - not only their production but also how they are played</a:t>
            </a:r>
            <a:endParaRPr/>
          </a:p>
          <a:p>
            <a:pPr indent="-341312" lvl="0" marL="342900" rtl="0" algn="l"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lang="en-US" sz="2600" u="sng">
                <a:solidFill>
                  <a:schemeClr val="hlink"/>
                </a:solidFill>
                <a:hlinkClick r:id="rId5"/>
              </a:rPr>
              <a:t>https://www.theguardian.com/world/2011/may/25/china-prisoners-internet-gaming-scam</a:t>
            </a:r>
            <a:endParaRPr sz="2600"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lang="en-US" sz="2600" u="sng">
                <a:solidFill>
                  <a:schemeClr val="hlink"/>
                </a:solidFill>
                <a:hlinkClick r:id="rId6"/>
              </a:rPr>
              <a:t>https://www.ft.com/content/5e8ca83e-623d-11e7-8814-0ac7eb84e5f1</a:t>
            </a:r>
            <a:endParaRPr sz="2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Processes</a:t>
            </a:r>
            <a:endParaRPr/>
          </a:p>
        </p:txBody>
      </p:sp>
      <p:sp>
        <p:nvSpPr>
          <p:cNvPr id="185" name="Google Shape;185;p27"/>
          <p:cNvSpPr txBox="1"/>
          <p:nvPr>
            <p:ph idx="1" type="body"/>
          </p:nvPr>
        </p:nvSpPr>
        <p:spPr>
          <a:xfrm>
            <a:off x="503237" y="1295400"/>
            <a:ext cx="9069387" cy="58435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 processes that we will be encountering throughout the course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Commodification - process of transforming things valued for their use (e.g. food as nutrition, stories as a way of communicating) into marketable products that are valued for what they can bring in exchange.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is important not just from the point of view of institutions and contents but also audiences - advertisers are sold audiences (a point we'll talk about more in relation to media economics), commodification of media labour - multiskilling, precarious contracts, outsourcing etc.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 of commercial broadcasting in European countries alongside public service broadcasters, largely happening in the 1980s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8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Spatialization</a:t>
            </a:r>
            <a:endParaRPr/>
          </a:p>
        </p:txBody>
      </p:sp>
      <p:sp>
        <p:nvSpPr>
          <p:cNvPr id="192" name="Google Shape;192;p28"/>
          <p:cNvSpPr txBox="1"/>
          <p:nvPr>
            <p:ph idx="1" type="body"/>
          </p:nvPr>
        </p:nvSpPr>
        <p:spPr>
          <a:xfrm>
            <a:off x="214737" y="1275850"/>
            <a:ext cx="9069300" cy="56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Spatialization - process of overcoming the constraints of geographical space, media and communication technologies play a role in this.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Giddens writes about time-space distanciation while Harvey refers to time-space compression</a:t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lang="en-US" sz="2600" u="sng">
                <a:solidFill>
                  <a:schemeClr val="hlink"/>
                </a:solidFill>
                <a:hlinkClick r:id="rId3"/>
              </a:rPr>
              <a:t>https://www.researchgate.net/figure/Time-Space-Compression-Harvey-1989_fig1_228579081</a:t>
            </a:r>
            <a:endParaRPr sz="2600"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lang="en-US" sz="2400"/>
              <a:t>Tech</a:t>
            </a: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nologies enable flexibility</a:t>
            </a:r>
            <a:endParaRPr/>
          </a:p>
          <a:p>
            <a:pPr indent="-341312" lvl="0" marL="3429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Spatialization goes hand in hand with globalization</a:t>
            </a:r>
            <a:endParaRPr/>
          </a:p>
          <a:p>
            <a:pPr indent="-341312" lvl="0" marL="3429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Does space become unimportant?</a:t>
            </a:r>
            <a:endParaRPr/>
          </a:p>
          <a:p>
            <a:pPr indent="-341312" lvl="0" marL="3429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Google, clouds, storage</a:t>
            </a:r>
            <a:endParaRPr/>
          </a:p>
          <a:p>
            <a:pPr indent="-341312" lvl="0" marL="3429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Google data centres:</a:t>
            </a:r>
            <a:r>
              <a:rPr lang="en-US"/>
              <a:t> </a:t>
            </a:r>
            <a:r>
              <a:rPr b="0" i="0" lang="en-US" sz="2400" u="sng">
                <a:solidFill>
                  <a:schemeClr val="hlink"/>
                </a:solidFill>
                <a:hlinkClick r:id="rId4"/>
              </a:rPr>
              <a:t>https://www.youtube.com/watch?v=PBhUncx65l0</a:t>
            </a: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9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Concentration</a:t>
            </a:r>
            <a:endParaRPr/>
          </a:p>
        </p:txBody>
      </p:sp>
      <p:sp>
        <p:nvSpPr>
          <p:cNvPr id="199" name="Google Shape;199;p29"/>
          <p:cNvSpPr txBox="1"/>
          <p:nvPr>
            <p:ph idx="1" type="body"/>
          </p:nvPr>
        </p:nvSpPr>
        <p:spPr>
          <a:xfrm>
            <a:off x="503237" y="1768475"/>
            <a:ext cx="9069387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 issue linked to spatialization and the institutional extension of corporate power is concentration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http://www.frugaldad.com/media-consolidation-infographic/ 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lang="en-US"/>
              <a:t>Google - dominant among search engines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Processes</a:t>
            </a:r>
            <a:endParaRPr/>
          </a:p>
        </p:txBody>
      </p:sp>
      <p:sp>
        <p:nvSpPr>
          <p:cNvPr id="206" name="Google Shape;206;p30"/>
          <p:cNvSpPr txBox="1"/>
          <p:nvPr>
            <p:ph idx="1" type="body"/>
          </p:nvPr>
        </p:nvSpPr>
        <p:spPr>
          <a:xfrm>
            <a:off x="503237" y="1768475"/>
            <a:ext cx="9069387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Structuration - process of creating social relations, mainly those organized around social class, gender, and race. 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Social action takes place within the constraints and the opportunities provided by the structures in which action happens.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Social movements and media – Occupy, Black Lives Matter</a:t>
            </a:r>
            <a:endParaRPr sz="3000"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lang="en-US" sz="3000" u="sng">
                <a:solidFill>
                  <a:schemeClr val="hlink"/>
                </a:solidFill>
                <a:hlinkClick r:id="rId3"/>
              </a:rPr>
              <a:t>https://blacklivesmatter.com/</a:t>
            </a: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503237" y="301625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3887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Introductions</a:t>
            </a:r>
            <a:endParaRPr/>
          </a:p>
        </p:txBody>
      </p:sp>
      <p:sp>
        <p:nvSpPr>
          <p:cNvPr id="103" name="Google Shape;103;p15"/>
          <p:cNvSpPr txBox="1"/>
          <p:nvPr>
            <p:ph idx="1" type="body"/>
          </p:nvPr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0" lvl="0" marL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who are we, what interests us?</a:t>
            </a:r>
            <a:endParaRPr/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what is this course?</a:t>
            </a:r>
            <a:endParaRPr/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quick exercise - what is on TV tonight? what is in a cinema near me tonight?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503237" y="301625"/>
            <a:ext cx="9070975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38875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 the political economy of communication?</a:t>
            </a:r>
            <a:endParaRPr/>
          </a:p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503237" y="1768475"/>
            <a:ext cx="9070975" cy="4989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0" lvl="0" marL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study of the social relations, particularly the power relations, that mutually constitute the production, distribution, and consumption of resources, including communication resources. </a:t>
            </a:r>
            <a:endParaRPr/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/>
          </a:p>
          <a:p>
            <a:pPr indent="0" lvl="0" marL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Rare minerals to dumping grounds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/>
        </p:nvSpPr>
        <p:spPr>
          <a:xfrm>
            <a:off x="503237" y="301625"/>
            <a:ext cx="9072562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14311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worst place on earth</a:t>
            </a:r>
            <a:endParaRPr/>
          </a:p>
        </p:txBody>
      </p:sp>
      <p:sp>
        <p:nvSpPr>
          <p:cNvPr id="117" name="Google Shape;117;p17"/>
          <p:cNvSpPr txBox="1"/>
          <p:nvPr/>
        </p:nvSpPr>
        <p:spPr>
          <a:xfrm>
            <a:off x="503237" y="1763712"/>
            <a:ext cx="9072562" cy="4989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9725" lvl="0" marL="339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sng">
                <a:solidFill>
                  <a:srgbClr val="CCCCFF"/>
                </a:solidFill>
                <a:latin typeface="Arial"/>
                <a:ea typeface="Arial"/>
                <a:cs typeface="Arial"/>
                <a:sym typeface="Arial"/>
              </a:rPr>
              <a:t>http://www.bbc.com/future/story/20150402-the-worst-place-on-earth</a:t>
            </a:r>
            <a:endParaRPr/>
          </a:p>
          <a:p>
            <a:pPr indent="-339725" lvl="0" marL="339725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Videos:</a:t>
            </a:r>
            <a:endParaRPr/>
          </a:p>
          <a:p>
            <a:pPr indent="-339725" lvl="0" marL="339725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BBC</a:t>
            </a:r>
            <a:r>
              <a:rPr b="0" i="0" lang="en-US" sz="3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https://www.youtube.com/watch?v=t_UdqZdFr-w</a:t>
            </a:r>
            <a:endParaRPr/>
          </a:p>
          <a:p>
            <a:pPr indent="-339725" lvl="0" marL="339725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 Jazeera</a:t>
            </a:r>
            <a:endParaRPr/>
          </a:p>
          <a:p>
            <a:pPr indent="-339725" lvl="0" marL="339725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b="0" i="0" lang="en-US" sz="3200" u="sng">
                <a:solidFill>
                  <a:srgbClr val="CCCCFF"/>
                </a:solidFill>
                <a:latin typeface="Arial"/>
                <a:ea typeface="Arial"/>
                <a:cs typeface="Arial"/>
                <a:sym typeface="Arial"/>
              </a:rPr>
              <a:t>https://www.youtube.com/watch?v=4wPYbSjVrVQ</a:t>
            </a:r>
            <a:endParaRPr/>
          </a:p>
          <a:p>
            <a:pPr indent="-136525" lvl="0" marL="339725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sng">
              <a:solidFill>
                <a:srgbClr val="CCCC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sng">
              <a:solidFill>
                <a:srgbClr val="CCCC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7812" y="1477962"/>
            <a:ext cx="4335462" cy="3992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broader definition</a:t>
            </a:r>
            <a:endParaRPr/>
          </a:p>
        </p:txBody>
      </p:sp>
      <p:sp>
        <p:nvSpPr>
          <p:cNvPr id="130" name="Google Shape;130;p19"/>
          <p:cNvSpPr txBox="1"/>
          <p:nvPr>
            <p:ph idx="1" type="body"/>
          </p:nvPr>
        </p:nvSpPr>
        <p:spPr>
          <a:xfrm>
            <a:off x="503237" y="1768475"/>
            <a:ext cx="9069387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More general definition: study of control and survival in social life; control=political process (how a society organizes itself, manages its affairs and adapts to change); survival=economic because it involves the processes of production and reproduction.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characterizes a political economy approach?</a:t>
            </a:r>
            <a:endParaRPr/>
          </a:p>
        </p:txBody>
      </p:sp>
      <p:sp>
        <p:nvSpPr>
          <p:cNvPr id="137" name="Google Shape;137;p20"/>
          <p:cNvSpPr txBox="1"/>
          <p:nvPr>
            <p:ph idx="1" type="body"/>
          </p:nvPr>
        </p:nvSpPr>
        <p:spPr>
          <a:xfrm>
            <a:off x="503237" y="1768475"/>
            <a:ext cx="9069387" cy="5099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HISTORY - social change as historical transformation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SOCIAL TOTALITY - a big picture of society, totality of social relations that make up the economic, political, social and cultural areas of life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MORAL PHILOSOPHY - values that help to create social behaviour and moral principles that ought to guide efforts to change it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PRAXIS - unity of thinking and doing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Major figures</a:t>
            </a:r>
            <a:endParaRPr/>
          </a:p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503237" y="1768475"/>
            <a:ext cx="9069387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Adam Smith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3200"/>
              <a:buNone/>
            </a:pPr>
            <a:r>
              <a:rPr b="0" i="0" lang="en-US" sz="3200" u="sng">
                <a:solidFill>
                  <a:schemeClr val="hlink"/>
                </a:solidFill>
                <a:hlinkClick r:id="rId3"/>
              </a:rPr>
              <a:t>https://www.youtube.com/watch?v=ejJRhn53X2M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/>
          <p:nvPr>
            <p:ph type="title"/>
          </p:nvPr>
        </p:nvSpPr>
        <p:spPr>
          <a:xfrm>
            <a:off x="503237" y="301625"/>
            <a:ext cx="9069387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Different traditions/foci of political economy of communication:</a:t>
            </a:r>
            <a:endParaRPr/>
          </a:p>
        </p:txBody>
      </p:sp>
      <p:sp>
        <p:nvSpPr>
          <p:cNvPr id="151" name="Google Shape;151;p22"/>
          <p:cNvSpPr txBox="1"/>
          <p:nvPr>
            <p:ph idx="1" type="body"/>
          </p:nvPr>
        </p:nvSpPr>
        <p:spPr>
          <a:xfrm>
            <a:off x="503237" y="1768475"/>
            <a:ext cx="9069387" cy="4987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075">
            <a:noAutofit/>
          </a:bodyPr>
          <a:lstStyle/>
          <a:p>
            <a:pPr indent="-341312" lvl="0" marL="3429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North America - Dallas Smythe, Herbert Schiller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Focus on a sense of injustice that the communication industry has become an integral part of a wider corporate order which is both exploitative and undemocratic. Public interest concerns before government regulatory and policy organs, renewed critique of global capitalism, movements. 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Robert McChesney as a US media activist (Free Press) 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sng">
                <a:solidFill>
                  <a:schemeClr val="hlink"/>
                </a:solidFill>
                <a:hlinkClick r:id="rId3"/>
              </a:rPr>
              <a:t>http://www.freepress.net/</a:t>
            </a: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 Freedman as a UK media activist (Media Reform Coalition)</a:t>
            </a:r>
            <a:endParaRPr/>
          </a:p>
          <a:p>
            <a:pPr indent="-341312" lvl="0" marL="3429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600"/>
              <a:buNone/>
            </a:pPr>
            <a:r>
              <a:rPr b="0" i="0" lang="en-US" sz="2600" u="sng">
                <a:solidFill>
                  <a:schemeClr val="hlink"/>
                </a:solidFill>
                <a:hlinkClick r:id="rId4"/>
              </a:rPr>
              <a:t>http://www.mediareform.org.uk/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