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embeddedFontLst>
    <p:embeddedFont>
      <p:font typeface="Tahoma"/>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Tahoma-regular.fntdata"/><Relationship Id="rId20" Type="http://schemas.openxmlformats.org/officeDocument/2006/relationships/slide" Target="slides/slide15.xml"/><Relationship Id="rId41" Type="http://schemas.openxmlformats.org/officeDocument/2006/relationships/font" Target="fonts/Tahoma-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84612" y="8685212"/>
            <a:ext cx="2965450" cy="450850"/>
          </a:xfrm>
          <a:prstGeom prst="rect">
            <a:avLst/>
          </a:prstGeom>
          <a:noFill/>
          <a:ln>
            <a:noFill/>
          </a:ln>
        </p:spPr>
        <p:txBody>
          <a:bodyPr anchorCtr="0" anchor="b" bIns="46800" lIns="90000" spcFirstLastPara="1" rIns="90000" wrap="square" tIns="46800">
            <a:noAutofit/>
          </a:bodyPr>
          <a:lstStyle/>
          <a:p>
            <a:pPr indent="0" lvl="0" marL="0" marR="0" rtl="0" algn="l">
              <a:lnSpc>
                <a:spcPct val="100000"/>
              </a:lnSpc>
              <a:spcBef>
                <a:spcPts val="0"/>
              </a:spcBef>
              <a:spcAft>
                <a:spcPts val="0"/>
              </a:spcAft>
              <a:buNone/>
            </a:pPr>
            <a:fld id="{00000000-1234-1234-1234-123412341234}" type="slidenum">
              <a:rPr b="0" i="0" lang="en-US" sz="1800" u="none" cap="none" strike="noStrike">
                <a:solidFill>
                  <a:srgbClr val="FFFFFF"/>
                </a:solidFill>
                <a:latin typeface="Tahoma"/>
                <a:ea typeface="Tahoma"/>
                <a:cs typeface="Tahoma"/>
                <a:sym typeface="Tahoma"/>
              </a:rPr>
              <a:t>‹#›</a:t>
            </a:fld>
            <a:endParaRPr/>
          </a:p>
        </p:txBody>
      </p:sp>
      <p:sp>
        <p:nvSpPr>
          <p:cNvPr id="4" name="Google Shape;4;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5" name="Google Shape;5;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6" name="Google Shape;6;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7" name="Google Shape;7;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8" name="Google Shape;8;n"/>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9" name="Google Shape;9;n"/>
          <p:cNvSpPr/>
          <p:nvPr/>
        </p:nvSpPr>
        <p:spPr>
          <a:xfrm>
            <a:off x="3884612" y="0"/>
            <a:ext cx="2967037" cy="4524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10" name="Google Shape;10;n"/>
          <p:cNvSpPr/>
          <p:nvPr>
            <p:ph idx="2" type="sldImg"/>
          </p:nvPr>
        </p:nvSpPr>
        <p:spPr>
          <a:xfrm>
            <a:off x="1143000" y="685800"/>
            <a:ext cx="4565650" cy="34226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 name="Google Shape;11;n"/>
          <p:cNvSpPr txBox="1"/>
          <p:nvPr>
            <p:ph idx="1" type="body"/>
          </p:nvPr>
        </p:nvSpPr>
        <p:spPr>
          <a:xfrm>
            <a:off x="685800" y="4343400"/>
            <a:ext cx="5480050" cy="410845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2" name="Google Shape;12;n"/>
          <p:cNvSpPr/>
          <p:nvPr/>
        </p:nvSpPr>
        <p:spPr>
          <a:xfrm>
            <a:off x="0" y="8685212"/>
            <a:ext cx="2971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13" name="Google Shape;13;n"/>
          <p:cNvSpPr txBox="1"/>
          <p:nvPr>
            <p:ph idx="3" type="sldNum"/>
          </p:nvPr>
        </p:nvSpPr>
        <p:spPr>
          <a:xfrm>
            <a:off x="3884612" y="8685212"/>
            <a:ext cx="2965450" cy="45085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xchange.sussex.ac.uk/owa/redir.aspx?SURL=UcnanyW1w15mNXN5u9DEUakTZatcQ5ZDy75RXa6bjxpi0DI5PtnSCGgAdAB0AHAAOgAvAC8AawBuAG8AdwBtAG8AcgBlAC4AdwBhAHMAaABpAG4AZwB0AG8AbgBwAG8AcwB0AC4AYwBvAG0ALwAyADAAMQA1AC8AMAAyAC8AMAAyAC8AbQBhAHAALQB0AGgAZQAtAHcAbwByAGwAZABzAC0AdABlAGwAZQBnAHIAYQBwAGgALQBsAGkAbgBlAHMALQBpAG4ALQAxADgANwAxAC8A&amp;URL=http%3A%2F%2Fknowmore.washingtonpost.com%2F2015%2F02%2F02%2Fmap-the-worlds-telegraph-lines-in-1871%2F" TargetMode="External"/><Relationship Id="rId3" Type="http://schemas.openxmlformats.org/officeDocument/2006/relationships/hyperlink" Target="https://exchange.sussex.ac.uk/owa/redir.aspx?SURL=UcnanyW1w15mNXN5u9DEUakTZatcQ5ZDy75RXa6bjxpi0DI5PtnSCGgAdAB0AHAAOgAvAC8AawBuAG8AdwBtAG8AcgBlAC4AdwBhAHMAaABpAG4AZwB0AG8AbgBwAG8AcwB0AC4AYwBvAG0ALwAyADAAMQA1AC8AMAAyAC8AMAAyAC8AbQBhAHAALQB0AGgAZQAtAHcAbwByAGwAZABzAC0AdABlAGwAZQBnAHIAYQBwAGgALQBsAGkAbgBlAHMALQBpAG4ALQAxADgANwAxAC8A&amp;URL=http%3A%2F%2Fknowmore.washingtonpost.com%2F2015%2F02%2F02%2Fmap-the-worlds-telegraph-lines-in-1871%2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 name="Shape 30"/>
        <p:cNvGrpSpPr/>
        <p:nvPr/>
      </p:nvGrpSpPr>
      <p:grpSpPr>
        <a:xfrm>
          <a:off x="0" y="0"/>
          <a:ext cx="0" cy="0"/>
          <a:chOff x="0" y="0"/>
          <a:chExt cx="0" cy="0"/>
        </a:xfrm>
      </p:grpSpPr>
      <p:sp>
        <p:nvSpPr>
          <p:cNvPr id="31" name="Google Shape;31;p1: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32" name="Google Shape;3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 name="Google Shape;33;p1: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0: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94" name="Google Shape;94;p10: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5" name="Google Shape;95;p10: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11: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00" name="Google Shape;100;p11: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1" name="Google Shape;101;p11: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12: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06" name="Google Shape;106;p12: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7" name="Google Shape;107;p12: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3:notes"/>
          <p:cNvSpPr/>
          <p:nvPr>
            <p:ph idx="2" type="sldImg"/>
          </p:nvPr>
        </p:nvSpPr>
        <p:spPr>
          <a:xfrm>
            <a:off x="1143000" y="685800"/>
            <a:ext cx="4567237" cy="34242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3" name="Google Shape;113;p13:notes"/>
          <p:cNvSpPr txBox="1"/>
          <p:nvPr>
            <p:ph idx="1" type="body"/>
          </p:nvPr>
        </p:nvSpPr>
        <p:spPr>
          <a:xfrm>
            <a:off x="685800" y="4343400"/>
            <a:ext cx="5481637" cy="411003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14: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19" name="Google Shape;119;p14: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0" name="Google Shape;120;p14: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15:notes"/>
          <p:cNvSpPr/>
          <p:nvPr>
            <p:ph idx="2" type="sldImg"/>
          </p:nvPr>
        </p:nvSpPr>
        <p:spPr>
          <a:xfrm>
            <a:off x="1143000" y="685800"/>
            <a:ext cx="4567237" cy="34242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6" name="Google Shape;126;p15:notes"/>
          <p:cNvSpPr txBox="1"/>
          <p:nvPr>
            <p:ph idx="1" type="body"/>
          </p:nvPr>
        </p:nvSpPr>
        <p:spPr>
          <a:xfrm>
            <a:off x="685800" y="4343400"/>
            <a:ext cx="5481637" cy="411003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6: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32" name="Google Shape;13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3" name="Google Shape;133;p16:notes"/>
          <p:cNvSpPr txBox="1"/>
          <p:nvPr>
            <p:ph idx="1" type="body"/>
          </p:nvPr>
        </p:nvSpPr>
        <p:spPr>
          <a:xfrm>
            <a:off x="685800" y="4343400"/>
            <a:ext cx="5486400" cy="411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CCCCFF"/>
              </a:buClr>
              <a:buSzPts val="1800"/>
              <a:buNone/>
            </a:pPr>
            <a:r>
              <a:rPr lang="en-US" u="sng">
                <a:solidFill>
                  <a:srgbClr val="000000"/>
                </a:solidFill>
                <a:hlinkClick r:id="rId2"/>
              </a:rPr>
              <a:t>http://knowmore.washingtonpost.com/2015/02/02/map-the-worlds-telegraph-lines-in-1871/</a:t>
            </a:r>
            <a:endParaRPr/>
          </a:p>
          <a:p>
            <a:pPr indent="0" lvl="0" marL="0" rtl="0" algn="l">
              <a:spcBef>
                <a:spcPts val="0"/>
              </a:spcBef>
              <a:spcAft>
                <a:spcPts val="0"/>
              </a:spcAft>
              <a:buNone/>
            </a:pPr>
            <a:r>
              <a:t/>
            </a:r>
            <a:endParaRPr u="sng">
              <a:solidFill>
                <a:srgbClr val="000000"/>
              </a:solidFill>
              <a:hlinkClick r:id="rId3"/>
            </a:endParaRPr>
          </a:p>
        </p:txBody>
      </p:sp>
      <p:sp>
        <p:nvSpPr>
          <p:cNvPr id="134" name="Google Shape;134;p16: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7: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40" name="Google Shape;14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1" name="Google Shape;141;p17:notes"/>
          <p:cNvSpPr txBox="1"/>
          <p:nvPr>
            <p:ph idx="1" type="body"/>
          </p:nvPr>
        </p:nvSpPr>
        <p:spPr>
          <a:xfrm>
            <a:off x="685800" y="4343400"/>
            <a:ext cx="5486400" cy="411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Font typeface="Calibri"/>
              <a:buNone/>
            </a:pPr>
            <a:r>
              <a:rPr lang="en-US">
                <a:latin typeface="Calibri"/>
                <a:ea typeface="Calibri"/>
                <a:cs typeface="Calibri"/>
                <a:sym typeface="Calibri"/>
              </a:rPr>
              <a:t>Source: https://www.telegeography.com/telecom-maps/submarine-cable-map/index.html </a:t>
            </a:r>
            <a:endParaRPr/>
          </a:p>
        </p:txBody>
      </p:sp>
      <p:sp>
        <p:nvSpPr>
          <p:cNvPr id="142" name="Google Shape;142;p17: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8: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47" name="Google Shape;14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8" name="Google Shape;148;p18:notes"/>
          <p:cNvSpPr txBox="1"/>
          <p:nvPr>
            <p:ph idx="1" type="body"/>
          </p:nvPr>
        </p:nvSpPr>
        <p:spPr>
          <a:xfrm>
            <a:off x="685800" y="4343400"/>
            <a:ext cx="5486400" cy="411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Font typeface="Calibri"/>
              <a:buNone/>
            </a:pPr>
            <a:r>
              <a:rPr lang="en-US">
                <a:latin typeface="Calibri"/>
                <a:ea typeface="Calibri"/>
                <a:cs typeface="Calibri"/>
                <a:sym typeface="Calibri"/>
              </a:rPr>
              <a:t>Source: News Agencies: Their Structure and Operation, UNESCO 1953 http://unesdoc.unesco.org/images/0007/000734/073446eo.pdf</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149" name="Google Shape;149;p18: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9: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55" name="Google Shape;15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6" name="Google Shape;156;p19:notes"/>
          <p:cNvSpPr txBox="1"/>
          <p:nvPr>
            <p:ph idx="1" type="body"/>
          </p:nvPr>
        </p:nvSpPr>
        <p:spPr>
          <a:xfrm>
            <a:off x="685800" y="4343400"/>
            <a:ext cx="5486400" cy="411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Font typeface="Calibri"/>
              <a:buNone/>
            </a:pPr>
            <a:r>
              <a:rPr lang="en-US">
                <a:latin typeface="Calibri"/>
                <a:ea typeface="Calibri"/>
                <a:cs typeface="Calibri"/>
                <a:sym typeface="Calibri"/>
              </a:rPr>
              <a:t>Source: The World of News Agencies; UNESCO working paper (undated)</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157" name="Google Shape;157;p19: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p2: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40" name="Google Shape;4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1" name="Google Shape;41;p2: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20: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63" name="Google Shape;16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4" name="Google Shape;164;p20: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21: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69" name="Google Shape;1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0" name="Google Shape;170;p21: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22: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76" name="Google Shape;17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7" name="Google Shape;177;p22: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23: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83" name="Google Shape;183;p23: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84" name="Google Shape;184;p23: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24: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90" name="Google Shape;19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1" name="Google Shape;191;p24: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25: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197" name="Google Shape;19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8" name="Google Shape;198;p25: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26: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204" name="Google Shape;20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5" name="Google Shape;205;p26: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7:notes"/>
          <p:cNvSpPr/>
          <p:nvPr>
            <p:ph idx="2" type="sldImg"/>
          </p:nvPr>
        </p:nvSpPr>
        <p:spPr>
          <a:xfrm>
            <a:off x="1143000" y="685800"/>
            <a:ext cx="4567237" cy="34242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1" name="Google Shape;211;p27:notes"/>
          <p:cNvSpPr txBox="1"/>
          <p:nvPr>
            <p:ph idx="1" type="body"/>
          </p:nvPr>
        </p:nvSpPr>
        <p:spPr>
          <a:xfrm>
            <a:off x="685800" y="4343400"/>
            <a:ext cx="5481637" cy="411003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28: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216" name="Google Shape;21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7" name="Google Shape;217;p28: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9: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223" name="Google Shape;22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4" name="Google Shape;224;p29: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3: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47" name="Google Shape;47;p3: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8" name="Google Shape;48;p3: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30: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229" name="Google Shape;22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0" name="Google Shape;230;p30: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31: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235" name="Google Shape;23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6" name="Google Shape;236;p31: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32: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241" name="Google Shape;24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2" name="Google Shape;242;p32: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33: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248" name="Google Shape;24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9" name="Google Shape;249;p33:notes"/>
          <p:cNvSpPr txBox="1"/>
          <p:nvPr>
            <p:ph idx="1" type="body"/>
          </p:nvPr>
        </p:nvSpPr>
        <p:spPr>
          <a:xfrm>
            <a:off x="685800" y="4343400"/>
            <a:ext cx="5486400" cy="411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a:latin typeface="Calibri"/>
              <a:ea typeface="Calibri"/>
              <a:cs typeface="Calibri"/>
              <a:sym typeface="Calibri"/>
            </a:endParaRPr>
          </a:p>
          <a:p>
            <a:pPr indent="0" lvl="0" marL="0" rtl="0" algn="l">
              <a:lnSpc>
                <a:spcPct val="100000"/>
              </a:lnSpc>
              <a:spcBef>
                <a:spcPts val="0"/>
              </a:spcBef>
              <a:spcAft>
                <a:spcPts val="0"/>
              </a:spcAft>
              <a:buSzPts val="1800"/>
              <a:buFont typeface="Calibri"/>
              <a:buNone/>
            </a:pPr>
            <a:r>
              <a:rPr lang="en-US">
                <a:latin typeface="Calibri"/>
                <a:ea typeface="Calibri"/>
                <a:cs typeface="Calibri"/>
                <a:sym typeface="Calibri"/>
              </a:rPr>
              <a:t> Pew Research Center, March, 2014, “State of the News Media 2014: Overview” </a:t>
            </a:r>
            <a:endParaRPr/>
          </a:p>
        </p:txBody>
      </p:sp>
      <p:sp>
        <p:nvSpPr>
          <p:cNvPr id="250" name="Google Shape;250;p33:notes"/>
          <p:cNvSpPr txBox="1"/>
          <p:nvPr/>
        </p:nvSpPr>
        <p:spPr>
          <a:xfrm>
            <a:off x="3884612" y="8685212"/>
            <a:ext cx="2971800" cy="4572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34: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256" name="Google Shape;256;p34: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7" name="Google Shape;257;p34: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4: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54" name="Google Shape;54;p4: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5" name="Google Shape;55;p4: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5: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61" name="Google Shape;61;p5: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2" name="Google Shape;62;p5: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6:notes"/>
          <p:cNvSpPr/>
          <p:nvPr>
            <p:ph idx="2" type="sldImg"/>
          </p:nvPr>
        </p:nvSpPr>
        <p:spPr>
          <a:xfrm>
            <a:off x="1143000" y="685800"/>
            <a:ext cx="4567237" cy="34242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9" name="Google Shape;69;p6:notes"/>
          <p:cNvSpPr txBox="1"/>
          <p:nvPr>
            <p:ph idx="1" type="body"/>
          </p:nvPr>
        </p:nvSpPr>
        <p:spPr>
          <a:xfrm>
            <a:off x="685800" y="4343400"/>
            <a:ext cx="5481637" cy="411003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7: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75" name="Google Shape;75;p7: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6" name="Google Shape;76;p7: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8: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81" name="Google Shape;81;p8: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2" name="Google Shape;82;p8: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9:notes"/>
          <p:cNvSpPr txBox="1"/>
          <p:nvPr/>
        </p:nvSpPr>
        <p:spPr>
          <a:xfrm>
            <a:off x="3884612" y="8685212"/>
            <a:ext cx="2967037" cy="452437"/>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a:solidFill>
                  <a:srgbClr val="000000"/>
                </a:solidFill>
                <a:latin typeface="Tahoma"/>
                <a:ea typeface="Tahoma"/>
                <a:cs typeface="Tahoma"/>
                <a:sym typeface="Tahoma"/>
              </a:rPr>
              <a:t>‹#›</a:t>
            </a:fld>
            <a:endParaRPr/>
          </a:p>
        </p:txBody>
      </p:sp>
      <p:sp>
        <p:nvSpPr>
          <p:cNvPr id="88" name="Google Shape;88;p9: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9" name="Google Shape;89;p9:notes"/>
          <p:cNvSpPr txBox="1"/>
          <p:nvPr>
            <p:ph idx="1" type="body"/>
          </p:nvPr>
        </p:nvSpPr>
        <p:spPr>
          <a:xfrm>
            <a:off x="685800" y="4343400"/>
            <a:ext cx="5483225" cy="41116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0" name="Shape 20"/>
        <p:cNvGrpSpPr/>
        <p:nvPr/>
      </p:nvGrpSpPr>
      <p:grpSpPr>
        <a:xfrm>
          <a:off x="0" y="0"/>
          <a:ext cx="0" cy="0"/>
          <a:chOff x="0" y="0"/>
          <a:chExt cx="0" cy="0"/>
        </a:xfrm>
      </p:grpSpPr>
      <p:sp>
        <p:nvSpPr>
          <p:cNvPr id="21" name="Google Shape;21;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9pPr>
          </a:lstStyle>
          <a:p/>
        </p:txBody>
      </p:sp>
      <p:sp>
        <p:nvSpPr>
          <p:cNvPr id="22" name="Google Shape;22;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9pPr>
          </a:lstStyle>
          <a:p/>
        </p:txBody>
      </p:sp>
      <p:sp>
        <p:nvSpPr>
          <p:cNvPr id="23" name="Google Shape;23;p2"/>
          <p:cNvSpPr txBox="1"/>
          <p:nvPr>
            <p:ph idx="12" type="sldNum"/>
          </p:nvPr>
        </p:nvSpPr>
        <p:spPr>
          <a:xfrm>
            <a:off x="6553200" y="6356350"/>
            <a:ext cx="2127250" cy="358775"/>
          </a:xfrm>
          <a:prstGeom prst="rect">
            <a:avLst/>
          </a:prstGeom>
          <a:noFill/>
          <a:ln>
            <a:noFill/>
          </a:ln>
        </p:spPr>
        <p:txBody>
          <a:bodyPr anchorCtr="0" anchor="ctr" bIns="46800" lIns="90000" spcFirstLastPara="1" rIns="90000" wrap="square" tIns="468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24" name="Shape 24"/>
        <p:cNvGrpSpPr/>
        <p:nvPr/>
      </p:nvGrpSpPr>
      <p:grpSpPr>
        <a:xfrm>
          <a:off x="0" y="0"/>
          <a:ext cx="0" cy="0"/>
          <a:chOff x="0" y="0"/>
          <a:chExt cx="0" cy="0"/>
        </a:xfrm>
      </p:grpSpPr>
      <p:sp>
        <p:nvSpPr>
          <p:cNvPr id="25" name="Google Shape;25;p3"/>
          <p:cNvSpPr txBox="1"/>
          <p:nvPr>
            <p:ph type="title"/>
          </p:nvPr>
        </p:nvSpPr>
        <p:spPr>
          <a:xfrm>
            <a:off x="457200" y="274637"/>
            <a:ext cx="8223250" cy="1136650"/>
          </a:xfrm>
          <a:prstGeom prst="rect">
            <a:avLst/>
          </a:prstGeom>
          <a:noFill/>
          <a:ln>
            <a:noFill/>
          </a:ln>
        </p:spPr>
        <p:txBody>
          <a:bodyPr anchorCtr="0" anchor="ctr" bIns="46800" lIns="90000" spcFirstLastPara="1" rIns="90000" wrap="square" tIns="468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 name="Google Shape;26;p3"/>
          <p:cNvSpPr txBox="1"/>
          <p:nvPr>
            <p:ph idx="1" type="body"/>
          </p:nvPr>
        </p:nvSpPr>
        <p:spPr>
          <a:xfrm>
            <a:off x="457200" y="1600200"/>
            <a:ext cx="8223250" cy="4519612"/>
          </a:xfrm>
          <a:prstGeom prst="rect">
            <a:avLst/>
          </a:prstGeom>
          <a:noFill/>
          <a:ln>
            <a:noFill/>
          </a:ln>
        </p:spPr>
        <p:txBody>
          <a:bodyPr anchorCtr="0" anchor="t" bIns="46800" lIns="90000" spcFirstLastPara="1" rIns="90000" wrap="square" tIns="46800"/>
          <a:lstStyle>
            <a:lvl1pPr indent="-228600" lvl="0" marL="457200" algn="l">
              <a:lnSpc>
                <a:spcPct val="100000"/>
              </a:lnSpc>
              <a:spcBef>
                <a:spcPts val="800"/>
              </a:spcBef>
              <a:spcAft>
                <a:spcPts val="0"/>
              </a:spcAft>
              <a:buSzPts val="1400"/>
              <a:buNone/>
              <a:defRPr/>
            </a:lvl1pPr>
            <a:lvl2pPr indent="-228600" lvl="1" marL="914400" algn="l">
              <a:lnSpc>
                <a:spcPct val="100000"/>
              </a:lnSpc>
              <a:spcBef>
                <a:spcPts val="700"/>
              </a:spcBef>
              <a:spcAft>
                <a:spcPts val="0"/>
              </a:spcAft>
              <a:buSzPts val="1400"/>
              <a:buNone/>
              <a:defRPr/>
            </a:lvl2pPr>
            <a:lvl3pPr indent="-228600" lvl="2" marL="1371600" algn="l">
              <a:lnSpc>
                <a:spcPct val="100000"/>
              </a:lnSpc>
              <a:spcBef>
                <a:spcPts val="600"/>
              </a:spcBef>
              <a:spcAft>
                <a:spcPts val="0"/>
              </a:spcAft>
              <a:buSzPts val="1400"/>
              <a:buNone/>
              <a:defRPr/>
            </a:lvl3pPr>
            <a:lvl4pPr indent="-228600" lvl="3" marL="1828800" algn="l">
              <a:lnSpc>
                <a:spcPct val="100000"/>
              </a:lnSpc>
              <a:spcBef>
                <a:spcPts val="500"/>
              </a:spcBef>
              <a:spcAft>
                <a:spcPts val="0"/>
              </a:spcAft>
              <a:buSzPts val="1400"/>
              <a:buNone/>
              <a:defRPr/>
            </a:lvl4pPr>
            <a:lvl5pPr indent="-228600" lvl="4" marL="2286000" algn="l">
              <a:lnSpc>
                <a:spcPct val="100000"/>
              </a:lnSpc>
              <a:spcBef>
                <a:spcPts val="500"/>
              </a:spcBef>
              <a:spcAft>
                <a:spcPts val="0"/>
              </a:spcAft>
              <a:buSzPts val="1400"/>
              <a:buNone/>
              <a:defRPr/>
            </a:lvl5pPr>
            <a:lvl6pPr indent="-228600" lvl="5" marL="2743200" algn="l">
              <a:lnSpc>
                <a:spcPct val="100000"/>
              </a:lnSpc>
              <a:spcBef>
                <a:spcPts val="500"/>
              </a:spcBef>
              <a:spcAft>
                <a:spcPts val="0"/>
              </a:spcAft>
              <a:buSzPts val="1400"/>
              <a:buNone/>
              <a:defRPr/>
            </a:lvl6pPr>
            <a:lvl7pPr indent="-228600" lvl="6" marL="3200400" algn="l">
              <a:lnSpc>
                <a:spcPct val="100000"/>
              </a:lnSpc>
              <a:spcBef>
                <a:spcPts val="500"/>
              </a:spcBef>
              <a:spcAft>
                <a:spcPts val="0"/>
              </a:spcAft>
              <a:buSzPts val="1400"/>
              <a:buNone/>
              <a:defRPr/>
            </a:lvl7pPr>
            <a:lvl8pPr indent="-228600" lvl="7" marL="3657600" algn="l">
              <a:lnSpc>
                <a:spcPct val="100000"/>
              </a:lnSpc>
              <a:spcBef>
                <a:spcPts val="500"/>
              </a:spcBef>
              <a:spcAft>
                <a:spcPts val="0"/>
              </a:spcAft>
              <a:buSzPts val="1400"/>
              <a:buNone/>
              <a:defRPr/>
            </a:lvl8pPr>
            <a:lvl9pPr indent="-228600" lvl="8" marL="4114800" algn="l">
              <a:lnSpc>
                <a:spcPct val="100000"/>
              </a:lnSpc>
              <a:spcBef>
                <a:spcPts val="500"/>
              </a:spcBef>
              <a:spcAft>
                <a:spcPts val="0"/>
              </a:spcAft>
              <a:buSzPts val="1400"/>
              <a:buNone/>
              <a:defRPr/>
            </a:lvl9pPr>
          </a:lstStyle>
          <a:p/>
        </p:txBody>
      </p:sp>
      <p:sp>
        <p:nvSpPr>
          <p:cNvPr id="27" name="Google Shape;27;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9pPr>
          </a:lstStyle>
          <a:p/>
        </p:txBody>
      </p:sp>
      <p:sp>
        <p:nvSpPr>
          <p:cNvPr id="28" name="Google Shape;28;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FFFFFF"/>
                </a:solidFill>
                <a:latin typeface="Tahoma"/>
                <a:ea typeface="Tahoma"/>
                <a:cs typeface="Tahoma"/>
                <a:sym typeface="Tahoma"/>
              </a:defRPr>
            </a:lvl9pPr>
          </a:lstStyle>
          <a:p/>
        </p:txBody>
      </p:sp>
      <p:sp>
        <p:nvSpPr>
          <p:cNvPr id="29" name="Google Shape;29;p3"/>
          <p:cNvSpPr txBox="1"/>
          <p:nvPr>
            <p:ph idx="12" type="sldNum"/>
          </p:nvPr>
        </p:nvSpPr>
        <p:spPr>
          <a:xfrm>
            <a:off x="6553200" y="6356350"/>
            <a:ext cx="2127250" cy="358775"/>
          </a:xfrm>
          <a:prstGeom prst="rect">
            <a:avLst/>
          </a:prstGeom>
          <a:noFill/>
          <a:ln>
            <a:noFill/>
          </a:ln>
        </p:spPr>
        <p:txBody>
          <a:bodyPr anchorCtr="0" anchor="ctr" bIns="46800" lIns="90000" spcFirstLastPara="1" rIns="90000" wrap="square" tIns="468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 name="Shape 14"/>
        <p:cNvGrpSpPr/>
        <p:nvPr/>
      </p:nvGrpSpPr>
      <p:grpSpPr>
        <a:xfrm>
          <a:off x="0" y="0"/>
          <a:ext cx="0" cy="0"/>
          <a:chOff x="0" y="0"/>
          <a:chExt cx="0" cy="0"/>
        </a:xfrm>
      </p:grpSpPr>
      <p:sp>
        <p:nvSpPr>
          <p:cNvPr id="15" name="Google Shape;15;p1"/>
          <p:cNvSpPr txBox="1"/>
          <p:nvPr>
            <p:ph type="title"/>
          </p:nvPr>
        </p:nvSpPr>
        <p:spPr>
          <a:xfrm>
            <a:off x="457200" y="274637"/>
            <a:ext cx="8223250" cy="1136650"/>
          </a:xfrm>
          <a:prstGeom prst="rect">
            <a:avLst/>
          </a:prstGeom>
          <a:noFill/>
          <a:ln>
            <a:noFill/>
          </a:ln>
        </p:spPr>
        <p:txBody>
          <a:bodyPr anchorCtr="0" anchor="ctr" bIns="46800" lIns="90000" spcFirstLastPara="1" rIns="90000" wrap="square" tIns="46800"/>
          <a:lstStyle>
            <a:lvl1pPr lvl="0"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 name="Google Shape;16;p1"/>
          <p:cNvSpPr txBox="1"/>
          <p:nvPr>
            <p:ph idx="1" type="body"/>
          </p:nvPr>
        </p:nvSpPr>
        <p:spPr>
          <a:xfrm>
            <a:off x="457200" y="1600200"/>
            <a:ext cx="8223250" cy="4519612"/>
          </a:xfrm>
          <a:prstGeom prst="rect">
            <a:avLst/>
          </a:prstGeom>
          <a:noFill/>
          <a:ln>
            <a:noFill/>
          </a:ln>
        </p:spPr>
        <p:txBody>
          <a:bodyPr anchorCtr="0" anchor="t" bIns="46800" lIns="90000" spcFirstLastPara="1" rIns="90000" wrap="square" tIns="46800"/>
          <a:lstStyle>
            <a:lvl1pPr indent="-228600" lvl="0" marL="457200" marR="0" rtl="0" algn="l">
              <a:lnSpc>
                <a:spcPct val="100000"/>
              </a:lnSpc>
              <a:spcBef>
                <a:spcPts val="800"/>
              </a:spcBef>
              <a:spcAft>
                <a:spcPts val="0"/>
              </a:spcAft>
              <a:buSzPts val="1400"/>
              <a:buNone/>
              <a:defRPr b="0" i="0" sz="3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700"/>
              </a:spcBef>
              <a:spcAft>
                <a:spcPts val="0"/>
              </a:spcAft>
              <a:buSzPts val="1400"/>
              <a:buNone/>
              <a:defRPr b="0" i="0" sz="2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600"/>
              </a:spcBef>
              <a:spcAft>
                <a:spcPts val="0"/>
              </a:spcAft>
              <a:buSzPts val="1400"/>
              <a:buNone/>
              <a:defRPr b="0" i="0" sz="24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500"/>
              </a:spcBef>
              <a:spcAft>
                <a:spcPts val="0"/>
              </a:spcAft>
              <a:buSzPts val="1400"/>
              <a:buNone/>
              <a:defRPr b="0" i="0" sz="20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500"/>
              </a:spcBef>
              <a:spcAft>
                <a:spcPts val="0"/>
              </a:spcAft>
              <a:buSzPts val="1400"/>
              <a:buNone/>
              <a:defRPr b="0" i="0" sz="20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500"/>
              </a:spcBef>
              <a:spcAft>
                <a:spcPts val="0"/>
              </a:spcAft>
              <a:buSzPts val="1400"/>
              <a:buNone/>
              <a:defRPr b="0" i="0" sz="20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500"/>
              </a:spcBef>
              <a:spcAft>
                <a:spcPts val="0"/>
              </a:spcAft>
              <a:buSzPts val="1400"/>
              <a:buNone/>
              <a:defRPr b="0" i="0" sz="20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500"/>
              </a:spcBef>
              <a:spcAft>
                <a:spcPts val="0"/>
              </a:spcAft>
              <a:buSzPts val="1400"/>
              <a:buNone/>
              <a:defRPr b="0" i="0" sz="20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500"/>
              </a:spcBef>
              <a:spcAft>
                <a:spcPts val="0"/>
              </a:spcAft>
              <a:buSzPts val="1400"/>
              <a:buNone/>
              <a:defRPr b="0" i="0" sz="2000" u="none" cap="none" strike="noStrike">
                <a:solidFill>
                  <a:srgbClr val="000000"/>
                </a:solidFill>
                <a:latin typeface="Calibri"/>
                <a:ea typeface="Calibri"/>
                <a:cs typeface="Calibri"/>
                <a:sym typeface="Calibri"/>
              </a:defRPr>
            </a:lvl9pPr>
          </a:lstStyle>
          <a:p/>
        </p:txBody>
      </p:sp>
      <p:sp>
        <p:nvSpPr>
          <p:cNvPr id="17" name="Google Shape;17;p1"/>
          <p:cNvSpPr/>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18" name="Google Shape;18;p1"/>
          <p:cNvSpP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FFFFFF"/>
              </a:solidFill>
              <a:latin typeface="Tahoma"/>
              <a:ea typeface="Tahoma"/>
              <a:cs typeface="Tahoma"/>
              <a:sym typeface="Tahoma"/>
            </a:endParaRPr>
          </a:p>
        </p:txBody>
      </p:sp>
      <p:sp>
        <p:nvSpPr>
          <p:cNvPr id="19" name="Google Shape;19;p1"/>
          <p:cNvSpPr txBox="1"/>
          <p:nvPr>
            <p:ph idx="12" type="sldNum"/>
          </p:nvPr>
        </p:nvSpPr>
        <p:spPr>
          <a:xfrm>
            <a:off x="6553200" y="6356350"/>
            <a:ext cx="2127250" cy="358775"/>
          </a:xfrm>
          <a:prstGeom prst="rect">
            <a:avLst/>
          </a:prstGeom>
          <a:noFill/>
          <a:ln>
            <a:noFill/>
          </a:ln>
        </p:spPr>
        <p:txBody>
          <a:bodyPr anchorCtr="0" anchor="ctr" bIns="46800" lIns="90000" spcFirstLastPara="1" rIns="90000" wrap="square" tIns="46800">
            <a:noAutofit/>
          </a:bodyPr>
          <a:lstStyle>
            <a:lvl1pPr indent="0" lvl="0"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1pPr>
            <a:lvl2pPr indent="0" lvl="1"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2pPr>
            <a:lvl3pPr indent="0" lvl="2"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3pPr>
            <a:lvl4pPr indent="0" lvl="3"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4pPr>
            <a:lvl5pPr indent="0" lvl="4"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5pPr>
            <a:lvl6pPr indent="0" lvl="5"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6pPr>
            <a:lvl7pPr indent="0" lvl="6"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7pPr>
            <a:lvl8pPr indent="0" lvl="7"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8pPr>
            <a:lvl9pPr indent="0" lvl="8" marL="0" marR="0" rtl="0" algn="l">
              <a:lnSpc>
                <a:spcPct val="100000"/>
              </a:lnSpc>
              <a:spcBef>
                <a:spcPts val="0"/>
              </a:spcBef>
              <a:spcAft>
                <a:spcPts val="0"/>
              </a:spcAft>
              <a:buClr>
                <a:srgbClr val="FFFFFF"/>
              </a:buClr>
              <a:buSzPts val="1800"/>
              <a:buFont typeface="Tahoma"/>
              <a:buNone/>
              <a:defRPr b="0" i="0" sz="1800" u="none">
                <a:solidFill>
                  <a:srgbClr val="FFFFFF"/>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metykova@sussex.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bbc.co.uk/radio4/reith199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TKvAKROiwk4" TargetMode="External"/><Relationship Id="rId4" Type="http://schemas.openxmlformats.org/officeDocument/2006/relationships/hyperlink" Target="https://www.youtube.com/watch?v=1fEpScnNLfs&amp;spfreload=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unesdoc.unesco.org/images/0004/000400/040066eb.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youtube.com/watch?v=L6sYB5d1Bu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www.demotix.com/" TargetMode="External"/><Relationship Id="rId4" Type="http://schemas.openxmlformats.org/officeDocument/2006/relationships/hyperlink" Target="http://www.ted.com/talks/paul_lewis_crowdsourcing_the_news" TargetMode="External"/><Relationship Id="rId5" Type="http://schemas.openxmlformats.org/officeDocument/2006/relationships/hyperlink" Target="http://helpmeinvestigate.com/" TargetMode="External"/><Relationship Id="rId6" Type="http://schemas.openxmlformats.org/officeDocument/2006/relationships/hyperlink" Target="http://www.ushahidi.com/" TargetMode="External"/><Relationship Id="rId7" Type="http://schemas.openxmlformats.org/officeDocument/2006/relationships/hyperlink" Target="http://www.ted.com/talks/erik_hersman_on_reporting_crisis_via_texting?language=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youtube.com/watch?v=HeDnPP6nti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 name="Shape 34"/>
        <p:cNvGrpSpPr/>
        <p:nvPr/>
      </p:nvGrpSpPr>
      <p:grpSpPr>
        <a:xfrm>
          <a:off x="0" y="0"/>
          <a:ext cx="0" cy="0"/>
          <a:chOff x="0" y="0"/>
          <a:chExt cx="0" cy="0"/>
        </a:xfrm>
      </p:grpSpPr>
      <p:sp>
        <p:nvSpPr>
          <p:cNvPr id="35" name="Google Shape;35;p4"/>
          <p:cNvSpPr txBox="1"/>
          <p:nvPr/>
        </p:nvSpPr>
        <p:spPr>
          <a:xfrm>
            <a:off x="1042987" y="620712"/>
            <a:ext cx="7772400" cy="225425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000"/>
              <a:buFont typeface="Calibri"/>
              <a:buNone/>
            </a:pPr>
            <a:r>
              <a:rPr b="0" i="0" lang="en-US" sz="4000" u="none">
                <a:solidFill>
                  <a:srgbClr val="000000"/>
                </a:solidFill>
                <a:latin typeface="Calibri"/>
                <a:ea typeface="Calibri"/>
                <a:cs typeface="Calibri"/>
                <a:sym typeface="Calibri"/>
              </a:rPr>
              <a:t> </a:t>
            </a:r>
            <a:endParaRPr/>
          </a:p>
        </p:txBody>
      </p:sp>
      <p:sp>
        <p:nvSpPr>
          <p:cNvPr id="36" name="Google Shape;36;p4"/>
          <p:cNvSpPr txBox="1"/>
          <p:nvPr/>
        </p:nvSpPr>
        <p:spPr>
          <a:xfrm>
            <a:off x="1403350" y="2952750"/>
            <a:ext cx="6400800" cy="2662237"/>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898989"/>
              </a:buClr>
              <a:buSzPts val="2000"/>
              <a:buFont typeface="Calibri"/>
              <a:buNone/>
            </a:pPr>
            <a:r>
              <a:rPr b="0" i="0" lang="en-US" sz="2000" u="none">
                <a:solidFill>
                  <a:srgbClr val="898989"/>
                </a:solidFill>
                <a:latin typeface="Calibri"/>
                <a:ea typeface="Calibri"/>
                <a:cs typeface="Calibri"/>
                <a:sym typeface="Calibri"/>
              </a:rPr>
              <a:t>Monika Metykova</a:t>
            </a:r>
            <a:endParaRPr/>
          </a:p>
          <a:p>
            <a:pPr indent="0" lvl="0" marL="0" marR="0" rtl="0" algn="ctr">
              <a:lnSpc>
                <a:spcPct val="100000"/>
              </a:lnSpc>
              <a:spcBef>
                <a:spcPts val="500"/>
              </a:spcBef>
              <a:spcAft>
                <a:spcPts val="0"/>
              </a:spcAft>
              <a:buClr>
                <a:srgbClr val="898989"/>
              </a:buClr>
              <a:buSzPts val="2000"/>
              <a:buFont typeface="Calibri"/>
              <a:buNone/>
            </a:pPr>
            <a:r>
              <a:rPr b="0" i="0" lang="en-US" sz="2000" u="none">
                <a:solidFill>
                  <a:srgbClr val="898989"/>
                </a:solidFill>
                <a:latin typeface="Calibri"/>
                <a:ea typeface="Calibri"/>
                <a:cs typeface="Calibri"/>
                <a:sym typeface="Calibri"/>
              </a:rPr>
              <a:t>Email: </a:t>
            </a:r>
            <a:r>
              <a:rPr b="0" i="0" lang="en-US" sz="2000" u="sng">
                <a:solidFill>
                  <a:schemeClr val="hlink"/>
                </a:solidFill>
                <a:latin typeface="Tahoma"/>
                <a:ea typeface="Tahoma"/>
                <a:cs typeface="Tahoma"/>
                <a:sym typeface="Tahoma"/>
                <a:hlinkClick r:id="rId3"/>
              </a:rPr>
              <a:t>m.metykova@sussex.ac.uk</a:t>
            </a:r>
            <a:endParaRPr/>
          </a:p>
          <a:p>
            <a:pPr indent="0" lvl="0" marL="0" marR="0" rtl="0" algn="ctr">
              <a:lnSpc>
                <a:spcPct val="100000"/>
              </a:lnSpc>
              <a:spcBef>
                <a:spcPts val="500"/>
              </a:spcBef>
              <a:spcAft>
                <a:spcPts val="0"/>
              </a:spcAft>
              <a:buClr>
                <a:srgbClr val="898989"/>
              </a:buClr>
              <a:buSzPts val="2000"/>
              <a:buFont typeface="Calibri"/>
              <a:buNone/>
            </a:pPr>
            <a:r>
              <a:rPr b="0" i="0" lang="en-US" sz="2000" u="none">
                <a:solidFill>
                  <a:srgbClr val="898989"/>
                </a:solidFill>
                <a:latin typeface="Calibri"/>
                <a:ea typeface="Calibri"/>
                <a:cs typeface="Calibri"/>
                <a:sym typeface="Calibri"/>
              </a:rPr>
              <a:t>32153@mail.muni.cz</a:t>
            </a:r>
            <a:endParaRPr/>
          </a:p>
        </p:txBody>
      </p:sp>
      <p:sp>
        <p:nvSpPr>
          <p:cNvPr id="37" name="Google Shape;37;p4"/>
          <p:cNvSpPr txBox="1"/>
          <p:nvPr/>
        </p:nvSpPr>
        <p:spPr>
          <a:xfrm>
            <a:off x="457200" y="66675"/>
            <a:ext cx="8226425" cy="1555750"/>
          </a:xfrm>
          <a:prstGeom prst="rect">
            <a:avLst/>
          </a:prstGeom>
          <a:noFill/>
          <a:ln>
            <a:noFill/>
          </a:ln>
        </p:spPr>
        <p:txBody>
          <a:bodyPr anchorCtr="0" anchor="ctr" bIns="46800" lIns="90000" spcFirstLastPara="1" rIns="90000" wrap="square" tIns="46800">
            <a:noAutofit/>
          </a:bodyPr>
          <a:lstStyle/>
          <a:p>
            <a:pPr indent="0" lvl="0" marL="0" marR="0" rtl="0" algn="ctr">
              <a:lnSpc>
                <a:spcPct val="150000"/>
              </a:lnSpc>
              <a:spcBef>
                <a:spcPts val="0"/>
              </a:spcBef>
              <a:spcAft>
                <a:spcPts val="0"/>
              </a:spcAft>
              <a:buClr>
                <a:srgbClr val="000000"/>
              </a:buClr>
              <a:buSzPts val="3200"/>
              <a:buFont typeface="Arial"/>
              <a:buNone/>
            </a:pPr>
            <a:r>
              <a:rPr b="1" i="0" lang="en-US" sz="3200" u="none">
                <a:solidFill>
                  <a:srgbClr val="000000"/>
                </a:solidFill>
                <a:latin typeface="Arial"/>
                <a:ea typeface="Arial"/>
                <a:cs typeface="Arial"/>
                <a:sym typeface="Arial"/>
              </a:rPr>
              <a:t>Globalization of News Industries: From the Telegraph to Al Jazeera</a:t>
            </a:r>
            <a:r>
              <a:rPr b="0" i="0" lang="en-US" sz="3200" u="none">
                <a:solidFill>
                  <a:srgbClr val="000000"/>
                </a:solidFill>
                <a:latin typeface="Arial"/>
                <a:ea typeface="Arial"/>
                <a:cs typeface="Arial"/>
                <a:sym typeface="Aria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6" name="Shape 96"/>
        <p:cNvGrpSpPr/>
        <p:nvPr/>
      </p:nvGrpSpPr>
      <p:grpSpPr>
        <a:xfrm>
          <a:off x="0" y="0"/>
          <a:ext cx="0" cy="0"/>
          <a:chOff x="0" y="0"/>
          <a:chExt cx="0" cy="0"/>
        </a:xfrm>
      </p:grpSpPr>
      <p:sp>
        <p:nvSpPr>
          <p:cNvPr id="97" name="Google Shape;97;p13"/>
          <p:cNvSpPr txBox="1"/>
          <p:nvPr/>
        </p:nvSpPr>
        <p:spPr>
          <a:xfrm>
            <a:off x="414337" y="647700"/>
            <a:ext cx="8226425" cy="5789612"/>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Homogenization of economy and culture</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Significance of increased connectedness</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Endless expansion of unregulated capitalist relations </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‘Runaway World’ (Giddens)</a:t>
            </a:r>
            <a:endParaRPr/>
          </a:p>
          <a:p>
            <a:pPr indent="0" lvl="0" marL="0" marR="0" rtl="0" algn="l">
              <a:lnSpc>
                <a:spcPct val="100000"/>
              </a:lnSpc>
              <a:spcBef>
                <a:spcPts val="800"/>
              </a:spcBef>
              <a:spcAft>
                <a:spcPts val="0"/>
              </a:spcAft>
              <a:buClr>
                <a:srgbClr val="CCCCFF"/>
              </a:buClr>
              <a:buSzPts val="3200"/>
              <a:buFont typeface="Tahoma"/>
              <a:buNone/>
            </a:pPr>
            <a:r>
              <a:rPr b="0" i="0" lang="en-US" sz="3200" u="sng">
                <a:solidFill>
                  <a:schemeClr val="hlink"/>
                </a:solidFill>
                <a:latin typeface="Tahoma"/>
                <a:ea typeface="Tahoma"/>
                <a:cs typeface="Tahoma"/>
                <a:sym typeface="Tahoma"/>
                <a:hlinkClick r:id="rId3"/>
              </a:rPr>
              <a:t>http://www.bbc.co.uk/radio4/reith1999/</a:t>
            </a:r>
            <a:r>
              <a:rPr b="0" i="0" lang="en-US" sz="3200" u="none">
                <a:solidFill>
                  <a:srgbClr val="000000"/>
                </a:solidFill>
                <a:latin typeface="Calibri"/>
                <a:ea typeface="Calibri"/>
                <a:cs typeface="Calibri"/>
                <a:sym typeface="Calibri"/>
              </a:rPr>
              <a:t>  </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-Americanization/ Westernization </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-Destroying local cultures</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-e.g. Coca Cola, McDonalds </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-a world of “winners” and “losers”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2" name="Shape 102"/>
        <p:cNvGrpSpPr/>
        <p:nvPr/>
      </p:nvGrpSpPr>
      <p:grpSpPr>
        <a:xfrm>
          <a:off x="0" y="0"/>
          <a:ext cx="0" cy="0"/>
          <a:chOff x="0" y="0"/>
          <a:chExt cx="0" cy="0"/>
        </a:xfrm>
      </p:grpSpPr>
      <p:sp>
        <p:nvSpPr>
          <p:cNvPr id="103" name="Google Shape;103;p14"/>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Social relations, economies, cultures and politics merging across nation-state boundaries </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Influencing each other </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Climate change—unregulated capitalist relations Worldwide concerns</a:t>
            </a:r>
            <a:r>
              <a:rPr b="0" i="0" lang="en-US" sz="3200" u="none">
                <a:solidFill>
                  <a:srgbClr val="000000"/>
                </a:solidFill>
                <a:latin typeface="Noto Sans Symbols"/>
                <a:ea typeface="Noto Sans Symbols"/>
                <a:cs typeface="Noto Sans Symbols"/>
                <a:sym typeface="Noto Sans Symbols"/>
              </a:rPr>
              <a:t>🡪</a:t>
            </a:r>
            <a:r>
              <a:rPr b="0" i="0" lang="en-US" sz="3200" u="none">
                <a:solidFill>
                  <a:srgbClr val="000000"/>
                </a:solidFill>
                <a:latin typeface="Calibri"/>
                <a:ea typeface="Calibri"/>
                <a:cs typeface="Calibri"/>
                <a:sym typeface="Calibri"/>
              </a:rPr>
              <a:t>seeking for consensus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8" name="Shape 108"/>
        <p:cNvGrpSpPr/>
        <p:nvPr/>
      </p:nvGrpSpPr>
      <p:grpSpPr>
        <a:xfrm>
          <a:off x="0" y="0"/>
          <a:ext cx="0" cy="0"/>
          <a:chOff x="0" y="0"/>
          <a:chExt cx="0" cy="0"/>
        </a:xfrm>
      </p:grpSpPr>
      <p:sp>
        <p:nvSpPr>
          <p:cNvPr id="109" name="Google Shape;109;p15"/>
          <p:cNvSpPr txBox="1"/>
          <p:nvPr/>
        </p:nvSpPr>
        <p:spPr>
          <a:xfrm>
            <a:off x="457200" y="274637"/>
            <a:ext cx="8226425" cy="11398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What is Global about Globalization?</a:t>
            </a:r>
            <a:endParaRPr/>
          </a:p>
        </p:txBody>
      </p:sp>
      <p:sp>
        <p:nvSpPr>
          <p:cNvPr id="110" name="Google Shape;110;p15"/>
          <p:cNvSpPr txBox="1"/>
          <p:nvPr/>
        </p:nvSpPr>
        <p:spPr>
          <a:xfrm>
            <a:off x="371275" y="1168400"/>
            <a:ext cx="8226300" cy="5689500"/>
          </a:xfrm>
          <a:prstGeom prst="rect">
            <a:avLst/>
          </a:prstGeom>
          <a:noFill/>
          <a:ln>
            <a:noFill/>
          </a:ln>
        </p:spPr>
        <p:txBody>
          <a:bodyPr anchorCtr="0" anchor="t" bIns="46800" lIns="90000" spcFirstLastPara="1" rIns="90000" wrap="square" tIns="46800">
            <a:noAutofit/>
          </a:bodyPr>
          <a:lstStyle/>
          <a:p>
            <a:pPr indent="-339725" lvl="0" marL="34290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Jan Scholte's Globalization: A Critical Introduction</a:t>
            </a:r>
            <a:endParaRPr/>
          </a:p>
          <a:p>
            <a:pPr indent="-339725" lvl="0" marL="342900" marR="0" rtl="0" algn="l">
              <a:lnSpc>
                <a:spcPct val="80000"/>
              </a:lnSpc>
              <a:spcBef>
                <a:spcPts val="600"/>
              </a:spcBef>
              <a:spcAft>
                <a:spcPts val="0"/>
              </a:spcAft>
              <a:buClr>
                <a:srgbClr val="000000"/>
              </a:buClr>
              <a:buSzPts val="2500"/>
              <a:buFont typeface="Calibri"/>
              <a:buNone/>
            </a:pPr>
            <a:r>
              <a:rPr b="0" i="0" lang="en-US" sz="2500" u="none">
                <a:solidFill>
                  <a:srgbClr val="000000"/>
                </a:solidFill>
                <a:latin typeface="Calibri"/>
                <a:ea typeface="Calibri"/>
                <a:cs typeface="Calibri"/>
                <a:sym typeface="Calibri"/>
              </a:rPr>
              <a:t>Globalization as:</a:t>
            </a:r>
            <a:endParaRPr/>
          </a:p>
          <a:p>
            <a:pPr indent="-339725" lvl="0" marL="342900" marR="0" rtl="0" algn="l">
              <a:lnSpc>
                <a:spcPct val="80000"/>
              </a:lnSpc>
              <a:spcBef>
                <a:spcPts val="600"/>
              </a:spcBef>
              <a:spcAft>
                <a:spcPts val="0"/>
              </a:spcAft>
              <a:buClr>
                <a:srgbClr val="000000"/>
              </a:buClr>
              <a:buSzPts val="2500"/>
              <a:buFont typeface="Calibri"/>
              <a:buNone/>
            </a:pPr>
            <a:r>
              <a:rPr b="0" i="0" lang="en-US" sz="2500" u="none">
                <a:solidFill>
                  <a:srgbClr val="000000"/>
                </a:solidFill>
                <a:latin typeface="Calibri"/>
                <a:ea typeface="Calibri"/>
                <a:cs typeface="Calibri"/>
                <a:sym typeface="Calibri"/>
              </a:rPr>
              <a:t>Internationalization</a:t>
            </a:r>
            <a:endParaRPr/>
          </a:p>
          <a:p>
            <a:pPr indent="-339725" lvl="0" marL="342900" marR="0" rtl="0" algn="l">
              <a:lnSpc>
                <a:spcPct val="80000"/>
              </a:lnSpc>
              <a:spcBef>
                <a:spcPts val="600"/>
              </a:spcBef>
              <a:spcAft>
                <a:spcPts val="0"/>
              </a:spcAft>
              <a:buClr>
                <a:srgbClr val="000000"/>
              </a:buClr>
              <a:buSzPts val="2500"/>
              <a:buFont typeface="Calibri"/>
              <a:buNone/>
            </a:pPr>
            <a:r>
              <a:rPr b="0" i="0" lang="en-US" sz="2500" u="none">
                <a:solidFill>
                  <a:srgbClr val="000000"/>
                </a:solidFill>
                <a:latin typeface="Calibri"/>
                <a:ea typeface="Calibri"/>
                <a:cs typeface="Calibri"/>
                <a:sym typeface="Calibri"/>
              </a:rPr>
              <a:t>Liberalization</a:t>
            </a:r>
            <a:endParaRPr/>
          </a:p>
          <a:p>
            <a:pPr indent="-339725" lvl="0" marL="342900" marR="0" rtl="0" algn="l">
              <a:lnSpc>
                <a:spcPct val="80000"/>
              </a:lnSpc>
              <a:spcBef>
                <a:spcPts val="600"/>
              </a:spcBef>
              <a:spcAft>
                <a:spcPts val="0"/>
              </a:spcAft>
              <a:buClr>
                <a:srgbClr val="000000"/>
              </a:buClr>
              <a:buSzPts val="2500"/>
              <a:buFont typeface="Calibri"/>
              <a:buNone/>
            </a:pPr>
            <a:r>
              <a:rPr b="0" i="0" lang="en-US" sz="2500" u="none">
                <a:solidFill>
                  <a:srgbClr val="000000"/>
                </a:solidFill>
                <a:latin typeface="Calibri"/>
                <a:ea typeface="Calibri"/>
                <a:cs typeface="Calibri"/>
                <a:sym typeface="Calibri"/>
              </a:rPr>
              <a:t>Universalization</a:t>
            </a:r>
            <a:endParaRPr/>
          </a:p>
          <a:p>
            <a:pPr indent="-339725" lvl="0" marL="342900" marR="0" rtl="0" algn="l">
              <a:lnSpc>
                <a:spcPct val="80000"/>
              </a:lnSpc>
              <a:spcBef>
                <a:spcPts val="600"/>
              </a:spcBef>
              <a:spcAft>
                <a:spcPts val="0"/>
              </a:spcAft>
              <a:buClr>
                <a:srgbClr val="000000"/>
              </a:buClr>
              <a:buSzPts val="2500"/>
              <a:buFont typeface="Calibri"/>
              <a:buNone/>
            </a:pPr>
            <a:r>
              <a:rPr b="0" i="0" lang="en-US" sz="2500" u="none">
                <a:solidFill>
                  <a:srgbClr val="000000"/>
                </a:solidFill>
                <a:latin typeface="Calibri"/>
                <a:ea typeface="Calibri"/>
                <a:cs typeface="Calibri"/>
                <a:sym typeface="Calibri"/>
              </a:rPr>
              <a:t>Westernization</a:t>
            </a:r>
            <a:endParaRPr/>
          </a:p>
          <a:p>
            <a:pPr indent="-339725" lvl="0" marL="342900" marR="0" rtl="0" algn="l">
              <a:lnSpc>
                <a:spcPct val="80000"/>
              </a:lnSpc>
              <a:spcBef>
                <a:spcPts val="600"/>
              </a:spcBef>
              <a:spcAft>
                <a:spcPts val="0"/>
              </a:spcAft>
              <a:buClr>
                <a:srgbClr val="000000"/>
              </a:buClr>
              <a:buSzPts val="2500"/>
              <a:buFont typeface="Calibri"/>
              <a:buNone/>
            </a:pPr>
            <a:r>
              <a:rPr b="0" i="0" lang="en-US" sz="2500" u="none">
                <a:solidFill>
                  <a:srgbClr val="000000"/>
                </a:solidFill>
                <a:latin typeface="Calibri"/>
                <a:ea typeface="Calibri"/>
                <a:cs typeface="Calibri"/>
                <a:sym typeface="Calibri"/>
              </a:rPr>
              <a:t>Deterritorialization</a:t>
            </a:r>
            <a:endParaRPr/>
          </a:p>
          <a:p>
            <a:pPr indent="-339725" lvl="0" marL="342900" marR="0" rtl="0" algn="l">
              <a:lnSpc>
                <a:spcPct val="80000"/>
              </a:lnSpc>
              <a:spcBef>
                <a:spcPts val="50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“Globality (as supraterritoriality) describes circumstances where territorial space is substantially transcended”</a:t>
            </a:r>
            <a:endParaRPr/>
          </a:p>
          <a:p>
            <a:pPr indent="-339725" lvl="0" marL="342900" marR="0" rtl="0" algn="l">
              <a:lnSpc>
                <a:spcPct val="80000"/>
              </a:lnSpc>
              <a:spcBef>
                <a:spcPts val="50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“Within the domain of our planet, location, distance and borders place no insurmountable constraints on supraterritorial relations. In this sense the yare suitably called ‘global’ phenomena”.</a:t>
            </a:r>
            <a:endParaRPr/>
          </a:p>
          <a:p>
            <a:pPr indent="0" lvl="0" marL="0" marR="0" rtl="0" algn="l">
              <a:lnSpc>
                <a:spcPct val="100000"/>
              </a:lnSpc>
              <a:spcBef>
                <a:spcPts val="0"/>
              </a:spcBef>
              <a:spcAft>
                <a:spcPts val="0"/>
              </a:spcAft>
              <a:buNone/>
            </a:pPr>
            <a:r>
              <a:t/>
            </a:r>
            <a:endParaRPr b="0" i="0" sz="2000" u="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4" name="Shape 114"/>
        <p:cNvGrpSpPr/>
        <p:nvPr/>
      </p:nvGrpSpPr>
      <p:grpSpPr>
        <a:xfrm>
          <a:off x="0" y="0"/>
          <a:ext cx="0" cy="0"/>
          <a:chOff x="0" y="0"/>
          <a:chExt cx="0" cy="0"/>
        </a:xfrm>
      </p:grpSpPr>
      <p:sp>
        <p:nvSpPr>
          <p:cNvPr id="115" name="Google Shape;115;p16"/>
          <p:cNvSpPr txBox="1"/>
          <p:nvPr>
            <p:ph type="title"/>
          </p:nvPr>
        </p:nvSpPr>
        <p:spPr>
          <a:xfrm>
            <a:off x="457200" y="274637"/>
            <a:ext cx="8224837" cy="1138237"/>
          </a:xfrm>
          <a:prstGeom prst="rect">
            <a:avLst/>
          </a:prstGeom>
          <a:noFill/>
          <a:ln>
            <a:noFill/>
          </a:ln>
        </p:spPr>
        <p:txBody>
          <a:bodyPr anchorCtr="0" anchor="ctr" bIns="46800" lIns="90000" spcFirstLastPara="1" rIns="90000" wrap="square" tIns="46800">
            <a:noAutofit/>
          </a:bodyPr>
          <a:lstStyle/>
          <a:p>
            <a:pPr indent="0" lvl="0" marL="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Current trends in politics?</a:t>
            </a:r>
            <a:endParaRPr/>
          </a:p>
        </p:txBody>
      </p:sp>
      <p:sp>
        <p:nvSpPr>
          <p:cNvPr id="116" name="Google Shape;116;p16"/>
          <p:cNvSpPr txBox="1"/>
          <p:nvPr>
            <p:ph idx="1" type="body"/>
          </p:nvPr>
        </p:nvSpPr>
        <p:spPr>
          <a:xfrm>
            <a:off x="457200" y="1600200"/>
            <a:ext cx="8224837" cy="4521200"/>
          </a:xfrm>
          <a:prstGeom prst="rect">
            <a:avLst/>
          </a:prstGeom>
          <a:noFill/>
          <a:ln>
            <a:noFill/>
          </a:ln>
        </p:spPr>
        <p:txBody>
          <a:bodyPr anchorCtr="0" anchor="t" bIns="46800" lIns="90000" spcFirstLastPara="1" rIns="90000" wrap="square" tIns="46800">
            <a:noAutofit/>
          </a:bodyPr>
          <a:lstStyle/>
          <a:p>
            <a:pPr indent="-341312" lvl="0" marL="342900" marR="0" rtl="0" algn="l">
              <a:lnSpc>
                <a:spcPct val="100000"/>
              </a:lnSpc>
              <a:spcBef>
                <a:spcPts val="0"/>
              </a:spcBef>
              <a:spcAft>
                <a:spcPts val="0"/>
              </a:spcAft>
              <a:buClr>
                <a:srgbClr val="000000"/>
              </a:buClr>
              <a:buSzPts val="3200"/>
              <a:buFont typeface="Calibri"/>
              <a:buNone/>
            </a:pPr>
            <a:r>
              <a:rPr b="0" i="0" lang="en-US" sz="3200" u="sng" cap="none" strike="noStrike">
                <a:solidFill>
                  <a:schemeClr val="hlink"/>
                </a:solidFill>
                <a:latin typeface="Calibri"/>
                <a:ea typeface="Calibri"/>
                <a:cs typeface="Calibri"/>
                <a:sym typeface="Calibri"/>
                <a:hlinkClick r:id="rId3"/>
              </a:rPr>
              <a:t>https://www.youtube.com/watch?v=TKvAKROiwk4</a:t>
            </a:r>
            <a:endParaRPr/>
          </a:p>
          <a:p>
            <a:pPr indent="-341312" lvl="0" marL="342900" marR="0" rtl="0" algn="l">
              <a:lnSpc>
                <a:spcPct val="100000"/>
              </a:lnSpc>
              <a:spcBef>
                <a:spcPts val="80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a:p>
            <a:pPr indent="-341312" lvl="0" marL="342900" marR="0" rtl="0" algn="l">
              <a:lnSpc>
                <a:spcPct val="100000"/>
              </a:lnSpc>
              <a:spcBef>
                <a:spcPts val="800"/>
              </a:spcBef>
              <a:spcAft>
                <a:spcPts val="0"/>
              </a:spcAft>
              <a:buClr>
                <a:srgbClr val="000000"/>
              </a:buClr>
              <a:buSzPts val="3200"/>
              <a:buFont typeface="Calibri"/>
              <a:buNone/>
            </a:pPr>
            <a:r>
              <a:rPr b="0" i="0" lang="en-US" sz="3200" u="sng" cap="none" strike="noStrike">
                <a:solidFill>
                  <a:schemeClr val="hlink"/>
                </a:solidFill>
                <a:latin typeface="Calibri"/>
                <a:ea typeface="Calibri"/>
                <a:cs typeface="Calibri"/>
                <a:sym typeface="Calibri"/>
                <a:hlinkClick r:id="rId4"/>
              </a:rPr>
              <a:t>https://www.youtube.com/watch?v=1fEpScnNLfs&amp;spfreload=5</a:t>
            </a:r>
            <a:r>
              <a:rPr b="0" i="0" lang="en-US" sz="320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1" name="Shape 121"/>
        <p:cNvGrpSpPr/>
        <p:nvPr/>
      </p:nvGrpSpPr>
      <p:grpSpPr>
        <a:xfrm>
          <a:off x="0" y="0"/>
          <a:ext cx="0" cy="0"/>
          <a:chOff x="0" y="0"/>
          <a:chExt cx="0" cy="0"/>
        </a:xfrm>
      </p:grpSpPr>
      <p:sp>
        <p:nvSpPr>
          <p:cNvPr id="122" name="Google Shape;122;p17"/>
          <p:cNvSpPr txBox="1"/>
          <p:nvPr/>
        </p:nvSpPr>
        <p:spPr>
          <a:xfrm>
            <a:off x="457200" y="274637"/>
            <a:ext cx="8226425" cy="11398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Global players on local markets </a:t>
            </a:r>
            <a:endParaRPr/>
          </a:p>
        </p:txBody>
      </p:sp>
      <p:sp>
        <p:nvSpPr>
          <p:cNvPr id="123" name="Google Shape;123;p17"/>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339725" lvl="0" marL="34290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Box office hits</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Advertising companies</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Private broadcasters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7" name="Shape 127"/>
        <p:cNvGrpSpPr/>
        <p:nvPr/>
      </p:nvGrpSpPr>
      <p:grpSpPr>
        <a:xfrm>
          <a:off x="0" y="0"/>
          <a:ext cx="0" cy="0"/>
          <a:chOff x="0" y="0"/>
          <a:chExt cx="0" cy="0"/>
        </a:xfrm>
      </p:grpSpPr>
      <p:sp>
        <p:nvSpPr>
          <p:cNvPr id="128" name="Google Shape;128;p18"/>
          <p:cNvSpPr txBox="1"/>
          <p:nvPr>
            <p:ph type="title"/>
          </p:nvPr>
        </p:nvSpPr>
        <p:spPr>
          <a:xfrm>
            <a:off x="457200" y="274637"/>
            <a:ext cx="8224837" cy="1138237"/>
          </a:xfrm>
          <a:prstGeom prst="rect">
            <a:avLst/>
          </a:prstGeom>
          <a:noFill/>
          <a:ln>
            <a:noFill/>
          </a:ln>
        </p:spPr>
        <p:txBody>
          <a:bodyPr anchorCtr="0" anchor="ctr" bIns="46800" lIns="90000" spcFirstLastPara="1" rIns="90000" wrap="square" tIns="46800">
            <a:noAutofit/>
          </a:bodyPr>
          <a:lstStyle/>
          <a:p>
            <a:pPr indent="0" lvl="0" marL="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A task in small groups</a:t>
            </a:r>
            <a:endParaRPr/>
          </a:p>
        </p:txBody>
      </p:sp>
      <p:sp>
        <p:nvSpPr>
          <p:cNvPr id="129" name="Google Shape;129;p18"/>
          <p:cNvSpPr txBox="1"/>
          <p:nvPr>
            <p:ph idx="1" type="body"/>
          </p:nvPr>
        </p:nvSpPr>
        <p:spPr>
          <a:xfrm>
            <a:off x="457200" y="1600200"/>
            <a:ext cx="8224837" cy="4521200"/>
          </a:xfrm>
          <a:prstGeom prst="rect">
            <a:avLst/>
          </a:prstGeom>
          <a:noFill/>
          <a:ln>
            <a:noFill/>
          </a:ln>
        </p:spPr>
        <p:txBody>
          <a:bodyPr anchorCtr="0" anchor="t" bIns="46800" lIns="90000" spcFirstLastPara="1" rIns="90000" wrap="square" tIns="46800">
            <a:noAutofit/>
          </a:bodyPr>
          <a:lstStyle/>
          <a:p>
            <a:pPr indent="-341312" lvl="0" marL="34290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Which were the most successful films of 201</a:t>
            </a:r>
            <a:r>
              <a:rPr lang="en-US"/>
              <a:t>8</a:t>
            </a:r>
            <a:r>
              <a:rPr b="0" i="0" lang="en-US" sz="3200" u="none" cap="none" strike="noStrike">
                <a:solidFill>
                  <a:srgbClr val="000000"/>
                </a:solidFill>
                <a:latin typeface="Calibri"/>
                <a:ea typeface="Calibri"/>
                <a:cs typeface="Calibri"/>
                <a:sym typeface="Calibri"/>
              </a:rPr>
              <a:t> and how much did they earn in the box office in the US</a:t>
            </a:r>
            <a:r>
              <a:rPr lang="en-US"/>
              <a:t> and </a:t>
            </a:r>
            <a:r>
              <a:rPr b="0" i="0" lang="en-US" sz="3200" u="none" cap="none" strike="noStrike">
                <a:solidFill>
                  <a:srgbClr val="000000"/>
                </a:solidFill>
                <a:latin typeface="Calibri"/>
                <a:ea typeface="Calibri"/>
                <a:cs typeface="Calibri"/>
                <a:sym typeface="Calibri"/>
              </a:rPr>
              <a:t>CR? How does this compare to the most successful locally made films?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5" name="Shape 135"/>
        <p:cNvGrpSpPr/>
        <p:nvPr/>
      </p:nvGrpSpPr>
      <p:grpSpPr>
        <a:xfrm>
          <a:off x="0" y="0"/>
          <a:ext cx="0" cy="0"/>
          <a:chOff x="0" y="0"/>
          <a:chExt cx="0" cy="0"/>
        </a:xfrm>
      </p:grpSpPr>
      <p:sp>
        <p:nvSpPr>
          <p:cNvPr id="136" name="Google Shape;136;p19"/>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Inequalities in access to communication resources persist</a:t>
            </a:r>
            <a:endParaRPr/>
          </a:p>
        </p:txBody>
      </p:sp>
      <p:pic>
        <p:nvPicPr>
          <p:cNvPr id="137" name="Google Shape;137;p19"/>
          <p:cNvPicPr preferRelativeResize="0"/>
          <p:nvPr/>
        </p:nvPicPr>
        <p:blipFill rotWithShape="1">
          <a:blip r:embed="rId3">
            <a:alphaModFix/>
          </a:blip>
          <a:srcRect b="0" l="0" r="0" t="0"/>
          <a:stretch/>
        </p:blipFill>
        <p:spPr>
          <a:xfrm>
            <a:off x="1431925" y="1808162"/>
            <a:ext cx="6280150" cy="41100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3"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b="0" l="0" r="0" t="0"/>
          <a:stretch/>
        </p:blipFill>
        <p:spPr>
          <a:xfrm>
            <a:off x="755650" y="836612"/>
            <a:ext cx="7804150" cy="5616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0" name="Shape 150"/>
        <p:cNvGrpSpPr/>
        <p:nvPr/>
      </p:nvGrpSpPr>
      <p:grpSpPr>
        <a:xfrm>
          <a:off x="0" y="0"/>
          <a:ext cx="0" cy="0"/>
          <a:chOff x="0" y="0"/>
          <a:chExt cx="0" cy="0"/>
        </a:xfrm>
      </p:grpSpPr>
      <p:sp>
        <p:nvSpPr>
          <p:cNvPr id="151" name="Google Shape;151;p21"/>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000"/>
              <a:buFont typeface="Calibri"/>
              <a:buNone/>
            </a:pPr>
            <a:r>
              <a:rPr b="0" i="0" lang="en-US" sz="4000" u="none">
                <a:solidFill>
                  <a:srgbClr val="000000"/>
                </a:solidFill>
                <a:latin typeface="Calibri"/>
                <a:ea typeface="Calibri"/>
                <a:cs typeface="Calibri"/>
                <a:sym typeface="Calibri"/>
              </a:rPr>
              <a:t>Foreign news flows – a few bits from history</a:t>
            </a:r>
            <a:endParaRPr/>
          </a:p>
        </p:txBody>
      </p:sp>
      <p:sp>
        <p:nvSpPr>
          <p:cNvPr id="152" name="Google Shape;152;p21"/>
          <p:cNvSpPr txBox="1"/>
          <p:nvPr/>
        </p:nvSpPr>
        <p:spPr>
          <a:xfrm>
            <a:off x="457200" y="1600200"/>
            <a:ext cx="8229600" cy="4525962"/>
          </a:xfrm>
          <a:prstGeom prst="rect">
            <a:avLst/>
          </a:prstGeom>
          <a:noFill/>
          <a:ln>
            <a:noFill/>
          </a:ln>
        </p:spPr>
        <p:txBody>
          <a:bodyPr anchorCtr="0" anchor="t" bIns="46800" lIns="90000" spcFirstLastPara="1" rIns="90000" wrap="square" tIns="46800">
            <a:noAutofit/>
          </a:bodyPr>
          <a:lstStyle/>
          <a:p>
            <a:pPr indent="-336550" lvl="0" marL="336550" marR="0" rtl="0" algn="l">
              <a:lnSpc>
                <a:spcPct val="90000"/>
              </a:lnSpc>
              <a:spcBef>
                <a:spcPts val="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1953 UNESCO study: </a:t>
            </a:r>
            <a:endParaRPr/>
          </a:p>
          <a:p>
            <a:pPr indent="-336550" lvl="0" marL="336550" marR="0" rtl="0" algn="l">
              <a:lnSpc>
                <a:spcPct val="90000"/>
              </a:lnSpc>
              <a:spcBef>
                <a:spcPts val="6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Six telegraphic agencies can be classified as world agencies (came into being between 1835 and 1918): AFP (France; 1835), AP (USA; 1848), INS (International News Service, USA; 1909), Reuters (UK; 1851), TASS (USSR; 1918), UP (USA; 1907)</a:t>
            </a:r>
            <a:endParaRPr/>
          </a:p>
          <a:p>
            <a:pPr indent="0" lvl="0" marL="0" marR="0" rtl="0" algn="l">
              <a:lnSpc>
                <a:spcPct val="100000"/>
              </a:lnSpc>
              <a:spcBef>
                <a:spcPts val="0"/>
              </a:spcBef>
              <a:spcAft>
                <a:spcPts val="0"/>
              </a:spcAft>
              <a:buNone/>
            </a:pPr>
            <a:r>
              <a:t/>
            </a:r>
            <a:endParaRPr b="0" i="0" sz="2400" u="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8" name="Shape 158"/>
        <p:cNvGrpSpPr/>
        <p:nvPr/>
      </p:nvGrpSpPr>
      <p:grpSpPr>
        <a:xfrm>
          <a:off x="0" y="0"/>
          <a:ext cx="0" cy="0"/>
          <a:chOff x="0" y="0"/>
          <a:chExt cx="0" cy="0"/>
        </a:xfrm>
      </p:grpSpPr>
      <p:sp>
        <p:nvSpPr>
          <p:cNvPr id="159" name="Google Shape;159;p22"/>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000"/>
              <a:buFont typeface="Calibri"/>
              <a:buNone/>
            </a:pPr>
            <a:r>
              <a:rPr b="0" i="0" lang="en-US" sz="4000" u="none">
                <a:solidFill>
                  <a:srgbClr val="000000"/>
                </a:solidFill>
                <a:latin typeface="Calibri"/>
                <a:ea typeface="Calibri"/>
                <a:cs typeface="Calibri"/>
                <a:sym typeface="Calibri"/>
              </a:rPr>
              <a:t>1970s – key in addressing imbalances in news</a:t>
            </a:r>
            <a:endParaRPr/>
          </a:p>
        </p:txBody>
      </p:sp>
      <p:sp>
        <p:nvSpPr>
          <p:cNvPr id="160" name="Google Shape;160;p22"/>
          <p:cNvSpPr txBox="1"/>
          <p:nvPr/>
        </p:nvSpPr>
        <p:spPr>
          <a:xfrm>
            <a:off x="457200" y="1600200"/>
            <a:ext cx="8229600" cy="4525962"/>
          </a:xfrm>
          <a:prstGeom prst="rect">
            <a:avLst/>
          </a:prstGeom>
          <a:noFill/>
          <a:ln>
            <a:noFill/>
          </a:ln>
        </p:spPr>
        <p:txBody>
          <a:bodyPr anchorCtr="0" anchor="t" bIns="46800" lIns="90000" spcFirstLastPara="1" rIns="90000" wrap="square" tIns="46800">
            <a:noAutofit/>
          </a:bodyPr>
          <a:lstStyle/>
          <a:p>
            <a:pPr indent="-336550" lvl="0" marL="336550" marR="0" rtl="0" algn="l">
              <a:lnSpc>
                <a:spcPct val="100000"/>
              </a:lnSpc>
              <a:spcBef>
                <a:spcPts val="0"/>
              </a:spcBef>
              <a:spcAft>
                <a:spcPts val="0"/>
              </a:spcAft>
              <a:buClr>
                <a:srgbClr val="000000"/>
              </a:buClr>
              <a:buSzPts val="3200"/>
              <a:buFont typeface="Arial"/>
              <a:buChar char="•"/>
            </a:pPr>
            <a:r>
              <a:rPr b="0" i="0" lang="en-US" sz="3200" u="none">
                <a:solidFill>
                  <a:srgbClr val="000000"/>
                </a:solidFill>
                <a:latin typeface="Calibri"/>
                <a:ea typeface="Calibri"/>
                <a:cs typeface="Calibri"/>
                <a:sym typeface="Calibri"/>
              </a:rPr>
              <a:t>Five news agencies dominate globally: </a:t>
            </a:r>
            <a:endParaRPr/>
          </a:p>
          <a:p>
            <a:pPr indent="-336550" lvl="0" marL="336550"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Calibri"/>
                <a:ea typeface="Calibri"/>
                <a:cs typeface="Calibri"/>
                <a:sym typeface="Calibri"/>
              </a:rPr>
              <a:t>AFP (France); AP (USA); Reuters (UK); TASS (Soviet Union); UPI (USA)</a:t>
            </a:r>
            <a:endParaRPr/>
          </a:p>
          <a:p>
            <a:pPr indent="-336550" lvl="0" marL="336550" marR="0" rtl="0" algn="l">
              <a:lnSpc>
                <a:spcPct val="100000"/>
              </a:lnSpc>
              <a:spcBef>
                <a:spcPts val="800"/>
              </a:spcBef>
              <a:spcAft>
                <a:spcPts val="0"/>
              </a:spcAft>
              <a:buClr>
                <a:srgbClr val="FFFFFF"/>
              </a:buClr>
              <a:buSzPts val="3200"/>
              <a:buFont typeface="Tahoma"/>
              <a:buNone/>
            </a:pPr>
            <a:r>
              <a:t/>
            </a:r>
            <a:endParaRPr b="0" i="0" sz="32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200" u="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2" name="Shape 42"/>
        <p:cNvGrpSpPr/>
        <p:nvPr/>
      </p:nvGrpSpPr>
      <p:grpSpPr>
        <a:xfrm>
          <a:off x="0" y="0"/>
          <a:ext cx="0" cy="0"/>
          <a:chOff x="0" y="0"/>
          <a:chExt cx="0" cy="0"/>
        </a:xfrm>
      </p:grpSpPr>
      <p:sp>
        <p:nvSpPr>
          <p:cNvPr id="43" name="Google Shape;43;p5"/>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000"/>
              <a:buFont typeface="Calibri"/>
              <a:buNone/>
            </a:pPr>
            <a:r>
              <a:rPr b="0" i="0" lang="en-US" sz="4000" u="none">
                <a:solidFill>
                  <a:srgbClr val="000000"/>
                </a:solidFill>
                <a:latin typeface="Calibri"/>
                <a:ea typeface="Calibri"/>
                <a:cs typeface="Calibri"/>
                <a:sym typeface="Calibri"/>
              </a:rPr>
              <a:t>What we've learnt so far</a:t>
            </a:r>
            <a:endParaRPr/>
          </a:p>
          <a:p>
            <a:pPr indent="0" lvl="0" marL="0" marR="0" rtl="0" algn="ctr">
              <a:lnSpc>
                <a:spcPct val="100000"/>
              </a:lnSpc>
              <a:spcBef>
                <a:spcPts val="0"/>
              </a:spcBef>
              <a:spcAft>
                <a:spcPts val="0"/>
              </a:spcAft>
              <a:buClr>
                <a:srgbClr val="000000"/>
              </a:buClr>
              <a:buSzPts val="4000"/>
              <a:buFont typeface="Calibri"/>
              <a:buNone/>
            </a:pPr>
            <a:r>
              <a:rPr b="0" i="0" lang="en-US" sz="4000" u="none">
                <a:solidFill>
                  <a:srgbClr val="000000"/>
                </a:solidFill>
                <a:latin typeface="Calibri"/>
                <a:ea typeface="Calibri"/>
                <a:cs typeface="Calibri"/>
                <a:sym typeface="Calibri"/>
              </a:rPr>
              <a:t>Political economy of media approach</a:t>
            </a:r>
            <a:endParaRPr/>
          </a:p>
        </p:txBody>
      </p:sp>
      <p:sp>
        <p:nvSpPr>
          <p:cNvPr id="44" name="Google Shape;44;p5"/>
          <p:cNvSpPr txBox="1"/>
          <p:nvPr/>
        </p:nvSpPr>
        <p:spPr>
          <a:xfrm>
            <a:off x="395287" y="2133600"/>
            <a:ext cx="8559800" cy="4114800"/>
          </a:xfrm>
          <a:prstGeom prst="rect">
            <a:avLst/>
          </a:prstGeom>
          <a:noFill/>
          <a:ln>
            <a:noFill/>
          </a:ln>
        </p:spPr>
        <p:txBody>
          <a:bodyPr anchorCtr="0" anchor="t" bIns="46800" lIns="90000" spcFirstLastPara="1" rIns="90000" wrap="square" tIns="46800">
            <a:noAutofit/>
          </a:bodyPr>
          <a:lstStyle/>
          <a:p>
            <a:pPr indent="-336550" lvl="0" marL="336550" marR="0" rtl="0" algn="l">
              <a:lnSpc>
                <a:spcPct val="100000"/>
              </a:lnSpc>
              <a:spcBef>
                <a:spcPts val="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Vincent Mosco: “political economy is the study of social relations, particularly the power relations, that mutually constitute the production, distribution, and consumption of resources, including communication resources”</a:t>
            </a:r>
            <a:endParaRPr/>
          </a:p>
          <a:p>
            <a:pPr indent="-336550" lvl="0" marL="336550" marR="0" rtl="0" algn="l">
              <a:lnSpc>
                <a:spcPct val="100000"/>
              </a:lnSpc>
              <a:spcBef>
                <a:spcPts val="6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Some representatives of this approach: Noam Chomsky, Edward Herman, Herbert Schiller, Vincent Mosco, Peter Golding, Graham Murdock, Ben Bagdikian, Robert McChesney, Janet Wasko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5" name="Shape 165"/>
        <p:cNvGrpSpPr/>
        <p:nvPr/>
      </p:nvGrpSpPr>
      <p:grpSpPr>
        <a:xfrm>
          <a:off x="0" y="0"/>
          <a:ext cx="0" cy="0"/>
          <a:chOff x="0" y="0"/>
          <a:chExt cx="0" cy="0"/>
        </a:xfrm>
      </p:grpSpPr>
      <p:pic>
        <p:nvPicPr>
          <p:cNvPr id="166" name="Google Shape;166;p23"/>
          <p:cNvPicPr preferRelativeResize="0"/>
          <p:nvPr/>
        </p:nvPicPr>
        <p:blipFill rotWithShape="1">
          <a:blip r:embed="rId3">
            <a:alphaModFix/>
          </a:blip>
          <a:srcRect b="0" l="0" r="0" t="0"/>
          <a:stretch/>
        </p:blipFill>
        <p:spPr>
          <a:xfrm>
            <a:off x="2627312" y="908050"/>
            <a:ext cx="4968875" cy="4451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1" name="Shape 171"/>
        <p:cNvGrpSpPr/>
        <p:nvPr/>
      </p:nvGrpSpPr>
      <p:grpSpPr>
        <a:xfrm>
          <a:off x="0" y="0"/>
          <a:ext cx="0" cy="0"/>
          <a:chOff x="0" y="0"/>
          <a:chExt cx="0" cy="0"/>
        </a:xfrm>
      </p:grpSpPr>
      <p:sp>
        <p:nvSpPr>
          <p:cNvPr id="172" name="Google Shape;172;p24"/>
          <p:cNvSpPr txBox="1"/>
          <p:nvPr/>
        </p:nvSpPr>
        <p:spPr>
          <a:xfrm>
            <a:off x="1116012" y="476250"/>
            <a:ext cx="7793037" cy="1081087"/>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Others?</a:t>
            </a:r>
            <a:endParaRPr/>
          </a:p>
        </p:txBody>
      </p:sp>
      <p:sp>
        <p:nvSpPr>
          <p:cNvPr id="173" name="Google Shape;173;p24"/>
          <p:cNvSpPr txBox="1"/>
          <p:nvPr/>
        </p:nvSpPr>
        <p:spPr>
          <a:xfrm>
            <a:off x="900112" y="1484312"/>
            <a:ext cx="7726362" cy="5543550"/>
          </a:xfrm>
          <a:prstGeom prst="rect">
            <a:avLst/>
          </a:prstGeom>
          <a:noFill/>
          <a:ln>
            <a:noFill/>
          </a:ln>
        </p:spPr>
        <p:txBody>
          <a:bodyPr anchorCtr="0" anchor="t" bIns="46800" lIns="90000" spcFirstLastPara="1" rIns="90000" wrap="square" tIns="46800">
            <a:noAutofit/>
          </a:bodyPr>
          <a:lstStyle/>
          <a:p>
            <a:pPr indent="-336550" lvl="0" marL="336550" marR="0" rtl="0" algn="l">
              <a:lnSpc>
                <a:spcPct val="80000"/>
              </a:lnSpc>
              <a:spcBef>
                <a:spcPts val="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Non-aligned news pool (1970s – Yugoslav and other news agencies)</a:t>
            </a:r>
            <a:endParaRPr/>
          </a:p>
          <a:p>
            <a:pPr indent="-336550" lvl="0" marL="336550" marR="0" rtl="0" algn="l">
              <a:lnSpc>
                <a:spcPct val="80000"/>
              </a:lnSpc>
              <a:spcBef>
                <a:spcPts val="6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Inter Press Service (1960s Latin America) </a:t>
            </a:r>
            <a:endParaRPr/>
          </a:p>
          <a:p>
            <a:pPr indent="-336550" lvl="0" marL="336550" marR="0" rtl="0" algn="l">
              <a:lnSpc>
                <a:spcPct val="80000"/>
              </a:lnSpc>
              <a:spcBef>
                <a:spcPts val="6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Part of something much bigger – the NWICO (New World Information and Communication Order) discussions at UNECSO – mid-1970s and mid-1980s with the particular aim of addressing imbalances in media coverage; media influence but also issues related to technologies, protection of journalists etc.</a:t>
            </a:r>
            <a:endParaRPr/>
          </a:p>
          <a:p>
            <a:pPr indent="-336550" lvl="0" marL="336550" marR="0" rtl="0" algn="l">
              <a:lnSpc>
                <a:spcPct val="80000"/>
              </a:lnSpc>
              <a:spcBef>
                <a:spcPts val="6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MacBride Report:</a:t>
            </a:r>
            <a:endParaRPr/>
          </a:p>
          <a:p>
            <a:pPr indent="-336550" lvl="0" marL="336550" marR="0" rtl="0" algn="l">
              <a:lnSpc>
                <a:spcPct val="80000"/>
              </a:lnSpc>
              <a:spcBef>
                <a:spcPts val="600"/>
              </a:spcBef>
              <a:spcAft>
                <a:spcPts val="0"/>
              </a:spcAft>
              <a:buClr>
                <a:srgbClr val="000000"/>
              </a:buClr>
              <a:buSzPts val="2400"/>
              <a:buFont typeface="Arial"/>
              <a:buChar char="•"/>
            </a:pPr>
            <a:r>
              <a:rPr b="0" i="0" lang="en-US" sz="2400" u="sng">
                <a:solidFill>
                  <a:schemeClr val="hlink"/>
                </a:solidFill>
                <a:latin typeface="Tahoma"/>
                <a:ea typeface="Tahoma"/>
                <a:cs typeface="Tahoma"/>
                <a:sym typeface="Tahoma"/>
                <a:hlinkClick r:id="rId3"/>
              </a:rPr>
              <a:t>http://unesdoc.unesco.org/images/0004/000400/040066eb.pdf</a:t>
            </a:r>
            <a:r>
              <a:rPr b="0" i="0" lang="en-US" sz="2400" u="none">
                <a:solidFill>
                  <a:srgbClr val="000000"/>
                </a:solidFill>
                <a:latin typeface="Calibri"/>
                <a:ea typeface="Calibri"/>
                <a:cs typeface="Calibri"/>
                <a:sym typeface="Calibri"/>
              </a:rPr>
              <a:t> </a:t>
            </a:r>
            <a:endParaRPr/>
          </a:p>
          <a:p>
            <a:pPr indent="-336550" lvl="0" marL="336550" marR="0" rtl="0" algn="l">
              <a:lnSpc>
                <a:spcPct val="80000"/>
              </a:lnSpc>
              <a:spcBef>
                <a:spcPts val="6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US withdrew its membership of UNESCO in 1984; with UK and Singapore following in 1985 </a:t>
            </a:r>
            <a:endParaRPr/>
          </a:p>
          <a:p>
            <a:pPr indent="0" lvl="0" marL="0" marR="0" rtl="0" algn="l">
              <a:lnSpc>
                <a:spcPct val="100000"/>
              </a:lnSpc>
              <a:spcBef>
                <a:spcPts val="0"/>
              </a:spcBef>
              <a:spcAft>
                <a:spcPts val="0"/>
              </a:spcAft>
              <a:buNone/>
            </a:pPr>
            <a:r>
              <a:t/>
            </a:r>
            <a:endParaRPr b="0" i="0" sz="2400" u="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8" name="Shape 178"/>
        <p:cNvGrpSpPr/>
        <p:nvPr/>
      </p:nvGrpSpPr>
      <p:grpSpPr>
        <a:xfrm>
          <a:off x="0" y="0"/>
          <a:ext cx="0" cy="0"/>
          <a:chOff x="0" y="0"/>
          <a:chExt cx="0" cy="0"/>
        </a:xfrm>
      </p:grpSpPr>
      <p:sp>
        <p:nvSpPr>
          <p:cNvPr id="179" name="Google Shape;179;p25"/>
          <p:cNvSpPr txBox="1"/>
          <p:nvPr/>
        </p:nvSpPr>
        <p:spPr>
          <a:xfrm>
            <a:off x="1350962" y="692150"/>
            <a:ext cx="7793037" cy="719137"/>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3600"/>
              <a:buFont typeface="Calibri"/>
              <a:buNone/>
            </a:pPr>
            <a:r>
              <a:rPr b="0" i="0" lang="en-US" sz="3600" u="none">
                <a:solidFill>
                  <a:srgbClr val="000000"/>
                </a:solidFill>
                <a:latin typeface="Calibri"/>
                <a:ea typeface="Calibri"/>
                <a:cs typeface="Calibri"/>
                <a:sym typeface="Calibri"/>
              </a:rPr>
              <a:t>The major players remain the same</a:t>
            </a:r>
            <a:endParaRPr/>
          </a:p>
        </p:txBody>
      </p:sp>
      <p:sp>
        <p:nvSpPr>
          <p:cNvPr id="180" name="Google Shape;180;p25"/>
          <p:cNvSpPr txBox="1"/>
          <p:nvPr/>
        </p:nvSpPr>
        <p:spPr>
          <a:xfrm>
            <a:off x="323850" y="1844675"/>
            <a:ext cx="8820150" cy="4525962"/>
          </a:xfrm>
          <a:prstGeom prst="rect">
            <a:avLst/>
          </a:prstGeom>
          <a:noFill/>
          <a:ln>
            <a:noFill/>
          </a:ln>
        </p:spPr>
        <p:txBody>
          <a:bodyPr anchorCtr="0" anchor="t" bIns="46800" lIns="90000" spcFirstLastPara="1" rIns="90000" wrap="square" tIns="46800">
            <a:noAutofit/>
          </a:bodyPr>
          <a:lstStyle/>
          <a:p>
            <a:pPr indent="-336550" lvl="0" marL="336550" marR="0" rtl="0" algn="l">
              <a:lnSpc>
                <a:spcPct val="70000"/>
              </a:lnSpc>
              <a:spcBef>
                <a:spcPts val="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1980s: the big four continue to dominate Reuters; UPI; AP and AFP</a:t>
            </a:r>
            <a:endParaRPr/>
          </a:p>
          <a:p>
            <a:pPr indent="-336550" lvl="0" marL="336550" marR="0" rtl="0" algn="l">
              <a:lnSpc>
                <a:spcPct val="70000"/>
              </a:lnSpc>
              <a:spcBef>
                <a:spcPts val="40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Not only scholarly interest (work of Oliver Boyd-Barrett) but also reported in general media:</a:t>
            </a:r>
            <a:endParaRPr/>
          </a:p>
          <a:p>
            <a:pPr indent="-336550" lvl="0" marL="336550" marR="0" rtl="0" algn="l">
              <a:lnSpc>
                <a:spcPct val="70000"/>
              </a:lnSpc>
              <a:spcBef>
                <a:spcPts val="40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A 1981 article in the New Internationalist: </a:t>
            </a:r>
            <a:endParaRPr/>
          </a:p>
          <a:p>
            <a:pPr indent="-336550" lvl="0" marL="336550" marR="0" rtl="0" algn="l">
              <a:lnSpc>
                <a:spcPct val="70000"/>
              </a:lnSpc>
              <a:spcBef>
                <a:spcPts val="40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        Between them, the big four (Reuters, UPI, AP and AFP) send out 34 million words a day and provide 90 per cent of the entire foreign news output of the world's newspapers. The Third World, which represents over two-thirds of the world's population and area, accounts for only 25 per cent of reports from the four agencies. Since these agencies are based in the West, the major part of their news package is about events in the industrialised countries. Publisher of the </a:t>
            </a:r>
            <a:r>
              <a:rPr b="0" i="1" lang="en-US" sz="1600" u="none">
                <a:solidFill>
                  <a:srgbClr val="000000"/>
                </a:solidFill>
                <a:latin typeface="Calibri"/>
                <a:ea typeface="Calibri"/>
                <a:cs typeface="Calibri"/>
                <a:sym typeface="Calibri"/>
              </a:rPr>
              <a:t>Fiji Sun</a:t>
            </a:r>
            <a:r>
              <a:rPr b="0" i="0" lang="en-US" sz="1600" u="none">
                <a:solidFill>
                  <a:srgbClr val="000000"/>
                </a:solidFill>
                <a:latin typeface="Calibri"/>
                <a:ea typeface="Calibri"/>
                <a:cs typeface="Calibri"/>
                <a:sym typeface="Calibri"/>
              </a:rPr>
              <a:t>, Philip Harkness, complains about his editors being snowed under with British football results and other unusable material originating from the Western agencies. Running against the fast current of this broad river of news from the West is a trickle of information from the Third World which barely manages to reach the doors of the readers in New York, London or Paris. This counterflow from the developing countries is also controlled by the 'big four'. The exchange of news between the West and Asia is typical of the imbalance. AP sends out from New York to Asia an average of 90,000 words daily. In return AP takes in 19,000 words either from its correspondents or from the national news agencies of Asia. Reuters and UPI also send out four or five times more than they take from that continent. The news-gathering priorities of the news agencies are reflected in the postings of their own correspondents. Some 34 per cent are confined to the US while a further 28 per cent are based in European capitals. Only 17 per cent are in Asia and Australia, 11 per cent in Latin America, 6 per cent in the Middle East and 4 per cent in Africa. A reporter posted to Delhi is expected to cover events from Kabul in the west to Rangoon in the east - a land mass sprawling over five and a half million square kilometres.</a:t>
            </a:r>
            <a:endParaRPr/>
          </a:p>
          <a:p>
            <a:pPr indent="-336550" lvl="0" marL="336550" marR="0" rtl="0" algn="l">
              <a:lnSpc>
                <a:spcPct val="70000"/>
              </a:lnSpc>
              <a:spcBef>
                <a:spcPts val="40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http://newint.org/features/1981/06/01/four/</a:t>
            </a:r>
            <a:endParaRPr/>
          </a:p>
          <a:p>
            <a:pPr indent="0" lvl="0" marL="0" marR="0" rtl="0" algn="l">
              <a:lnSpc>
                <a:spcPct val="100000"/>
              </a:lnSpc>
              <a:spcBef>
                <a:spcPts val="0"/>
              </a:spcBef>
              <a:spcAft>
                <a:spcPts val="0"/>
              </a:spcAft>
              <a:buNone/>
            </a:pPr>
            <a:r>
              <a:t/>
            </a:r>
            <a:endParaRPr b="0" i="0" sz="1600" u="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5" name="Shape 185"/>
        <p:cNvGrpSpPr/>
        <p:nvPr/>
      </p:nvGrpSpPr>
      <p:grpSpPr>
        <a:xfrm>
          <a:off x="0" y="0"/>
          <a:ext cx="0" cy="0"/>
          <a:chOff x="0" y="0"/>
          <a:chExt cx="0" cy="0"/>
        </a:xfrm>
      </p:grpSpPr>
      <p:sp>
        <p:nvSpPr>
          <p:cNvPr id="186" name="Google Shape;186;p26"/>
          <p:cNvSpPr txBox="1"/>
          <p:nvPr/>
        </p:nvSpPr>
        <p:spPr>
          <a:xfrm>
            <a:off x="457200" y="274637"/>
            <a:ext cx="8226425" cy="11398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Which news are in the news flow?</a:t>
            </a:r>
            <a:endParaRPr/>
          </a:p>
        </p:txBody>
      </p:sp>
      <p:sp>
        <p:nvSpPr>
          <p:cNvPr id="187" name="Google Shape;187;p26"/>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339725" lvl="0" marL="34290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Check two websites in your country – what countries are the news from on the home page? </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Is there a world news section? What countries appear there?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2" name="Shape 192"/>
        <p:cNvGrpSpPr/>
        <p:nvPr/>
      </p:nvGrpSpPr>
      <p:grpSpPr>
        <a:xfrm>
          <a:off x="0" y="0"/>
          <a:ext cx="0" cy="0"/>
          <a:chOff x="0" y="0"/>
          <a:chExt cx="0" cy="0"/>
        </a:xfrm>
      </p:grpSpPr>
      <p:sp>
        <p:nvSpPr>
          <p:cNvPr id="193" name="Google Shape;193;p27"/>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3600"/>
              <a:buFont typeface="Calibri"/>
              <a:buNone/>
            </a:pPr>
            <a:r>
              <a:rPr b="0" i="0" lang="en-US" sz="3600" u="none">
                <a:solidFill>
                  <a:srgbClr val="000000"/>
                </a:solidFill>
                <a:latin typeface="Calibri"/>
                <a:ea typeface="Calibri"/>
                <a:cs typeface="Calibri"/>
                <a:sym typeface="Calibri"/>
              </a:rPr>
              <a:t>The West still rules on the news market in the 1990s?</a:t>
            </a:r>
            <a:endParaRPr/>
          </a:p>
        </p:txBody>
      </p:sp>
      <p:sp>
        <p:nvSpPr>
          <p:cNvPr id="194" name="Google Shape;194;p27"/>
          <p:cNvSpPr txBox="1"/>
          <p:nvPr/>
        </p:nvSpPr>
        <p:spPr>
          <a:xfrm>
            <a:off x="457200" y="1600200"/>
            <a:ext cx="8229600" cy="4525962"/>
          </a:xfrm>
          <a:prstGeom prst="rect">
            <a:avLst/>
          </a:prstGeom>
          <a:noFill/>
          <a:ln>
            <a:noFill/>
          </a:ln>
        </p:spPr>
        <p:txBody>
          <a:bodyPr anchorCtr="0" anchor="t" bIns="46800" lIns="90000" spcFirstLastPara="1" rIns="90000" wrap="square" tIns="46800">
            <a:noAutofit/>
          </a:bodyPr>
          <a:lstStyle/>
          <a:p>
            <a:pPr indent="-336550" lvl="0" marL="336550" marR="0" rtl="0" algn="l">
              <a:lnSpc>
                <a:spcPct val="100000"/>
              </a:lnSpc>
              <a:spcBef>
                <a:spcPts val="0"/>
              </a:spcBef>
              <a:spcAft>
                <a:spcPts val="0"/>
              </a:spcAft>
              <a:buClr>
                <a:srgbClr val="000000"/>
              </a:buClr>
              <a:buSzPts val="3200"/>
              <a:buFont typeface="Arial"/>
              <a:buChar char="•"/>
            </a:pPr>
            <a:r>
              <a:rPr b="0" i="0" lang="en-US" sz="3200" u="none">
                <a:solidFill>
                  <a:srgbClr val="000000"/>
                </a:solidFill>
                <a:latin typeface="Calibri"/>
                <a:ea typeface="Calibri"/>
                <a:cs typeface="Calibri"/>
                <a:sym typeface="Calibri"/>
              </a:rPr>
              <a:t>1990s – e.g. Kim and Barnett’s study The Determinants of International News Flow: A Network Analysis. </a:t>
            </a:r>
            <a:r>
              <a:rPr b="0" i="1" lang="en-US" sz="3200" u="none">
                <a:solidFill>
                  <a:srgbClr val="000000"/>
                </a:solidFill>
                <a:latin typeface="Calibri"/>
                <a:ea typeface="Calibri"/>
                <a:cs typeface="Calibri"/>
                <a:sym typeface="Calibri"/>
              </a:rPr>
              <a:t>Communication Research </a:t>
            </a:r>
            <a:r>
              <a:rPr b="0" i="0" lang="en-US" sz="3200" u="none">
                <a:solidFill>
                  <a:srgbClr val="000000"/>
                </a:solidFill>
                <a:latin typeface="Calibri"/>
                <a:ea typeface="Calibri"/>
                <a:cs typeface="Calibri"/>
                <a:sym typeface="Calibri"/>
              </a:rPr>
              <a:t>23(3), 1996</a:t>
            </a:r>
            <a:endParaRPr/>
          </a:p>
          <a:p>
            <a:pPr indent="0" lvl="0" marL="0" marR="0" rtl="0" algn="l">
              <a:lnSpc>
                <a:spcPct val="100000"/>
              </a:lnSpc>
              <a:spcBef>
                <a:spcPts val="0"/>
              </a:spcBef>
              <a:spcAft>
                <a:spcPts val="0"/>
              </a:spcAft>
              <a:buNone/>
            </a:pPr>
            <a:r>
              <a:t/>
            </a:r>
            <a:endParaRPr b="0" i="0" sz="3200" u="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9" name="Shape 199"/>
        <p:cNvGrpSpPr/>
        <p:nvPr/>
      </p:nvGrpSpPr>
      <p:grpSpPr>
        <a:xfrm>
          <a:off x="0" y="0"/>
          <a:ext cx="0" cy="0"/>
          <a:chOff x="0" y="0"/>
          <a:chExt cx="0" cy="0"/>
        </a:xfrm>
      </p:grpSpPr>
      <p:pic>
        <p:nvPicPr>
          <p:cNvPr id="200" name="Google Shape;200;p28"/>
          <p:cNvPicPr preferRelativeResize="0"/>
          <p:nvPr/>
        </p:nvPicPr>
        <p:blipFill rotWithShape="1">
          <a:blip r:embed="rId3">
            <a:alphaModFix/>
          </a:blip>
          <a:srcRect b="0" l="0" r="0" t="0"/>
          <a:stretch/>
        </p:blipFill>
        <p:spPr>
          <a:xfrm>
            <a:off x="414337" y="260350"/>
            <a:ext cx="8313737" cy="1857375"/>
          </a:xfrm>
          <a:prstGeom prst="rect">
            <a:avLst/>
          </a:prstGeom>
          <a:noFill/>
          <a:ln>
            <a:noFill/>
          </a:ln>
        </p:spPr>
      </p:pic>
      <p:pic>
        <p:nvPicPr>
          <p:cNvPr id="201" name="Google Shape;201;p28"/>
          <p:cNvPicPr preferRelativeResize="0"/>
          <p:nvPr/>
        </p:nvPicPr>
        <p:blipFill rotWithShape="1">
          <a:blip r:embed="rId4">
            <a:alphaModFix/>
          </a:blip>
          <a:srcRect b="0" l="0" r="0" t="0"/>
          <a:stretch/>
        </p:blipFill>
        <p:spPr>
          <a:xfrm>
            <a:off x="633412" y="2117725"/>
            <a:ext cx="8094662" cy="4438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6" name="Shape 206"/>
        <p:cNvGrpSpPr/>
        <p:nvPr/>
      </p:nvGrpSpPr>
      <p:grpSpPr>
        <a:xfrm>
          <a:off x="0" y="0"/>
          <a:ext cx="0" cy="0"/>
          <a:chOff x="0" y="0"/>
          <a:chExt cx="0" cy="0"/>
        </a:xfrm>
      </p:grpSpPr>
      <p:sp>
        <p:nvSpPr>
          <p:cNvPr id="207" name="Google Shape;207;p29"/>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Anything new?</a:t>
            </a:r>
            <a:endParaRPr/>
          </a:p>
        </p:txBody>
      </p:sp>
      <p:sp>
        <p:nvSpPr>
          <p:cNvPr id="208" name="Google Shape;208;p29"/>
          <p:cNvSpPr txBox="1"/>
          <p:nvPr/>
        </p:nvSpPr>
        <p:spPr>
          <a:xfrm>
            <a:off x="468312" y="1125537"/>
            <a:ext cx="8229600" cy="4525962"/>
          </a:xfrm>
          <a:prstGeom prst="rect">
            <a:avLst/>
          </a:prstGeom>
          <a:noFill/>
          <a:ln>
            <a:noFill/>
          </a:ln>
        </p:spPr>
        <p:txBody>
          <a:bodyPr anchorCtr="0" anchor="t" bIns="46800" lIns="90000" spcFirstLastPara="1" rIns="90000" wrap="square" tIns="46800">
            <a:noAutofit/>
          </a:bodyPr>
          <a:lstStyle/>
          <a:p>
            <a:pPr indent="-336550" lvl="0" marL="336550" marR="0" rtl="0" algn="l">
              <a:lnSpc>
                <a:spcPct val="100000"/>
              </a:lnSpc>
              <a:spcBef>
                <a:spcPts val="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Al Jazeera; CCTV; RT – a bit of research on these</a:t>
            </a:r>
            <a:endParaRPr/>
          </a:p>
          <a:p>
            <a:pPr indent="-336550" lvl="0" marL="336550" marR="0" rtl="0" algn="l">
              <a:lnSpc>
                <a:spcPct val="100000"/>
              </a:lnSpc>
              <a:spcBef>
                <a:spcPts val="40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Counter-flow or public diplomacy tool?</a:t>
            </a:r>
            <a:endParaRPr/>
          </a:p>
          <a:p>
            <a:pPr indent="-336550" lvl="0" marL="336550" marR="0" rtl="0" algn="l">
              <a:lnSpc>
                <a:spcPct val="100000"/>
              </a:lnSpc>
              <a:spcBef>
                <a:spcPts val="40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Naomi Sakr (2009, p. 115) :  </a:t>
            </a:r>
            <a:endParaRPr/>
          </a:p>
          <a:p>
            <a:pPr indent="-336550" lvl="0" marL="336550" marR="0" rtl="0" algn="l">
              <a:lnSpc>
                <a:spcPct val="100000"/>
              </a:lnSpc>
              <a:spcBef>
                <a:spcPts val="40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Well before it launched into broadcasting in English, the station was routinely credited by Western observers with having “taken on the West”, even though broadcasters in languages other than Arabic could never have competed for the same Arabic-speaking audience. The station’s supposed challenge to Western media was magnified in these reports at the very time when its staff were being harassed, imprisoned and even killed and its access to sources and audiences was being blocked. In the Arab world, meanwhile, smear campaigns portrayed the station as a lackey of US neo-imperialism or a plaything of Qatar’s ruler, whereas its actual achievement was to create an unprecedented space for pan-Arab public discussion. To the extent that these depictions misrepresented reality, they suggest that Al-Jazeera’s original Arabic-language operation did pose a threat to hegemonic interests and was predictably subject to processes of neutralisation and exclusion. </a:t>
            </a:r>
            <a:endParaRPr/>
          </a:p>
          <a:p>
            <a:pPr indent="-336550" lvl="0" marL="336550" marR="0" rtl="0" algn="l">
              <a:lnSpc>
                <a:spcPct val="100000"/>
              </a:lnSpc>
              <a:spcBef>
                <a:spcPts val="400"/>
              </a:spcBef>
              <a:spcAft>
                <a:spcPts val="0"/>
              </a:spcAft>
              <a:buClr>
                <a:srgbClr val="FFFFFF"/>
              </a:buClr>
              <a:buSzPts val="1600"/>
              <a:buFont typeface="Tahoma"/>
              <a:buNone/>
            </a:pPr>
            <a:r>
              <a:t/>
            </a:r>
            <a:endParaRPr b="0" i="0" sz="1600" u="none">
              <a:solidFill>
                <a:srgbClr val="000000"/>
              </a:solidFill>
              <a:latin typeface="Calibri"/>
              <a:ea typeface="Calibri"/>
              <a:cs typeface="Calibri"/>
              <a:sym typeface="Calibri"/>
            </a:endParaRPr>
          </a:p>
          <a:p>
            <a:pPr indent="-336550" lvl="0" marL="336550" marR="0" rtl="0" algn="l">
              <a:lnSpc>
                <a:spcPct val="100000"/>
              </a:lnSpc>
              <a:spcBef>
                <a:spcPts val="40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Hillary Clinton on Al Jazeera in 2011</a:t>
            </a:r>
            <a:endParaRPr/>
          </a:p>
          <a:p>
            <a:pPr indent="-336550" lvl="0" marL="336550" marR="0" rtl="0" algn="l">
              <a:lnSpc>
                <a:spcPct val="100000"/>
              </a:lnSpc>
              <a:spcBef>
                <a:spcPts val="400"/>
              </a:spcBef>
              <a:spcAft>
                <a:spcPts val="0"/>
              </a:spcAft>
              <a:buClr>
                <a:srgbClr val="000000"/>
              </a:buClr>
              <a:buSzPts val="1600"/>
              <a:buFont typeface="Arial"/>
              <a:buChar char="•"/>
            </a:pPr>
            <a:r>
              <a:rPr b="0" i="0" lang="en-US" sz="1600" u="sng">
                <a:solidFill>
                  <a:schemeClr val="hlink"/>
                </a:solidFill>
                <a:latin typeface="Tahoma"/>
                <a:ea typeface="Tahoma"/>
                <a:cs typeface="Tahoma"/>
                <a:sym typeface="Tahoma"/>
                <a:hlinkClick r:id="rId3"/>
              </a:rPr>
              <a:t>https://www.youtube.com/watch?v=L6sYB5d1Bu4</a:t>
            </a:r>
            <a:r>
              <a:rPr b="0" i="0" lang="en-US" sz="1600" u="none">
                <a:solidFill>
                  <a:srgbClr val="000000"/>
                </a:solidFill>
                <a:latin typeface="Calibri"/>
                <a:ea typeface="Calibri"/>
                <a:cs typeface="Calibri"/>
                <a:sym typeface="Calibri"/>
              </a:rPr>
              <a:t> </a:t>
            </a:r>
            <a:endParaRPr/>
          </a:p>
          <a:p>
            <a:pPr indent="-336550" lvl="0" marL="336550" marR="0" rtl="0" algn="l">
              <a:lnSpc>
                <a:spcPct val="100000"/>
              </a:lnSpc>
              <a:spcBef>
                <a:spcPts val="400"/>
              </a:spcBef>
              <a:spcAft>
                <a:spcPts val="0"/>
              </a:spcAft>
              <a:buClr>
                <a:srgbClr val="FFFFFF"/>
              </a:buClr>
              <a:buSzPts val="1600"/>
              <a:buFont typeface="Tahoma"/>
              <a:buNone/>
            </a:pPr>
            <a:r>
              <a:t/>
            </a:r>
            <a:endParaRPr b="0" i="0" sz="1600" u="none">
              <a:solidFill>
                <a:srgbClr val="000000"/>
              </a:solidFill>
              <a:latin typeface="Calibri"/>
              <a:ea typeface="Calibri"/>
              <a:cs typeface="Calibri"/>
              <a:sym typeface="Calibri"/>
            </a:endParaRPr>
          </a:p>
          <a:p>
            <a:pPr indent="-336550" lvl="0" marL="336550" marR="0" rtl="0" algn="l">
              <a:lnSpc>
                <a:spcPct val="100000"/>
              </a:lnSpc>
              <a:spcBef>
                <a:spcPts val="400"/>
              </a:spcBef>
              <a:spcAft>
                <a:spcPts val="0"/>
              </a:spcAft>
              <a:buClr>
                <a:srgbClr val="FFFFFF"/>
              </a:buClr>
              <a:buSzPts val="1800"/>
              <a:buFont typeface="Tahoma"/>
              <a:buNone/>
            </a:pPr>
            <a:r>
              <a:t/>
            </a:r>
            <a:endParaRPr b="0" i="0" sz="1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2" name="Shape 212"/>
        <p:cNvGrpSpPr/>
        <p:nvPr/>
      </p:nvGrpSpPr>
      <p:grpSpPr>
        <a:xfrm>
          <a:off x="0" y="0"/>
          <a:ext cx="0" cy="0"/>
          <a:chOff x="0" y="0"/>
          <a:chExt cx="0" cy="0"/>
        </a:xfrm>
      </p:grpSpPr>
      <p:sp>
        <p:nvSpPr>
          <p:cNvPr id="213" name="Google Shape;213;p30"/>
          <p:cNvSpPr txBox="1"/>
          <p:nvPr/>
        </p:nvSpPr>
        <p:spPr>
          <a:xfrm>
            <a:off x="0" y="1600200"/>
            <a:ext cx="8224837" cy="4521200"/>
          </a:xfrm>
          <a:prstGeom prst="rect">
            <a:avLst/>
          </a:prstGeom>
          <a:noFill/>
          <a:ln>
            <a:noFill/>
          </a:ln>
        </p:spPr>
        <p:txBody>
          <a:bodyPr anchorCtr="0" anchor="t" bIns="46800" lIns="90000" spcFirstLastPara="1" rIns="90000" wrap="square" tIns="46800">
            <a:noAutofit/>
          </a:bodyPr>
          <a:lstStyle/>
          <a:p>
            <a:pPr indent="-341312"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In her analysis of the coverage of the global financial crisis of 2008 by Al Jazeera, CNN, RT and BBC World, Robertson argues for a more nuanced understanding of the ways in which global news media cover global crises (and events in more general).</a:t>
            </a:r>
            <a:endParaRPr/>
          </a:p>
          <a:p>
            <a:pPr indent="-341312" lvl="0" marL="342900" marR="0" rtl="0" algn="l">
              <a:lnSpc>
                <a:spcPct val="100000"/>
              </a:lnSpc>
              <a:spcBef>
                <a:spcPts val="80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 </a:t>
            </a:r>
            <a:endParaRPr/>
          </a:p>
          <a:p>
            <a:pPr indent="-341312" lvl="0" marL="342900" marR="0" rtl="0" algn="l">
              <a:lnSpc>
                <a:spcPct val="100000"/>
              </a:lnSpc>
              <a:spcBef>
                <a:spcPts val="80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It can be argued that some channels (AJE, for example) are ‘more global’ than others when their framing strategies are considered. Nor should all global channels be relegated to the same corner of the newsroom – especially not the ‘counter-hegemonics’. Where RT reports differently from BBC World and CNN in an ‘old-fashioned’ way (i.e. a way familiar from news reporting in the cold-war decades of the 1970s and 1980s, its world marked by great power rivalry), AJE reports differently, in a ‘new-world-order’ sort of way. Its world is also bigger and its component parts more interconnected. Whether or not it is a brave new world is a question that requires more empirical analysis (Robertson 2014, p. 623–4).</a:t>
            </a:r>
            <a:endParaRPr/>
          </a:p>
          <a:p>
            <a:pPr indent="0" lvl="0" marL="0" marR="0" rtl="0" algn="l">
              <a:lnSpc>
                <a:spcPct val="100000"/>
              </a:lnSpc>
              <a:spcBef>
                <a:spcPts val="0"/>
              </a:spcBef>
              <a:spcAft>
                <a:spcPts val="0"/>
              </a:spcAft>
              <a:buNone/>
            </a:pPr>
            <a:r>
              <a:t/>
            </a:r>
            <a:endParaRPr b="0" i="0" sz="2000" u="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8" name="Shape 218"/>
        <p:cNvGrpSpPr/>
        <p:nvPr/>
      </p:nvGrpSpPr>
      <p:grpSpPr>
        <a:xfrm>
          <a:off x="0" y="0"/>
          <a:ext cx="0" cy="0"/>
          <a:chOff x="0" y="0"/>
          <a:chExt cx="0" cy="0"/>
        </a:xfrm>
      </p:grpSpPr>
      <p:sp>
        <p:nvSpPr>
          <p:cNvPr id="219" name="Google Shape;219;p31"/>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Are news flows still relevant? </a:t>
            </a:r>
            <a:endParaRPr/>
          </a:p>
        </p:txBody>
      </p:sp>
      <p:sp>
        <p:nvSpPr>
          <p:cNvPr id="220" name="Google Shape;220;p31"/>
          <p:cNvSpPr txBox="1"/>
          <p:nvPr/>
        </p:nvSpPr>
        <p:spPr>
          <a:xfrm>
            <a:off x="457200" y="1600200"/>
            <a:ext cx="8229600" cy="4525962"/>
          </a:xfrm>
          <a:prstGeom prst="rect">
            <a:avLst/>
          </a:prstGeom>
          <a:noFill/>
          <a:ln>
            <a:noFill/>
          </a:ln>
        </p:spPr>
        <p:txBody>
          <a:bodyPr anchorCtr="0" anchor="t" bIns="46800" lIns="90000" spcFirstLastPara="1" rIns="90000" wrap="square" tIns="46800">
            <a:noAutofit/>
          </a:bodyPr>
          <a:lstStyle/>
          <a:p>
            <a:pPr indent="-336550" lvl="0" marL="336550" marR="0" rtl="0" algn="l">
              <a:lnSpc>
                <a:spcPct val="100000"/>
              </a:lnSpc>
              <a:spcBef>
                <a:spcPts val="0"/>
              </a:spcBef>
              <a:spcAft>
                <a:spcPts val="0"/>
              </a:spcAft>
              <a:buClr>
                <a:srgbClr val="000000"/>
              </a:buClr>
              <a:buSzPts val="3200"/>
              <a:buFont typeface="Arial"/>
              <a:buChar char="•"/>
            </a:pPr>
            <a:r>
              <a:rPr b="0" i="0" lang="en-US" sz="3200" u="none">
                <a:solidFill>
                  <a:srgbClr val="000000"/>
                </a:solidFill>
                <a:latin typeface="Calibri"/>
                <a:ea typeface="Calibri"/>
                <a:cs typeface="Calibri"/>
                <a:sym typeface="Calibri"/>
              </a:rPr>
              <a:t>Segev: Visible and invisible countries: News flow theory revised. </a:t>
            </a:r>
            <a:r>
              <a:rPr b="0" i="1" lang="en-US" sz="3200" u="none">
                <a:solidFill>
                  <a:srgbClr val="000000"/>
                </a:solidFill>
                <a:latin typeface="Calibri"/>
                <a:ea typeface="Calibri"/>
                <a:cs typeface="Calibri"/>
                <a:sym typeface="Calibri"/>
              </a:rPr>
              <a:t>Journalism</a:t>
            </a:r>
            <a:r>
              <a:rPr b="0" i="0" lang="en-US" sz="3200" u="none">
                <a:solidFill>
                  <a:srgbClr val="000000"/>
                </a:solidFill>
                <a:latin typeface="Calibri"/>
                <a:ea typeface="Calibri"/>
                <a:cs typeface="Calibri"/>
                <a:sym typeface="Calibri"/>
              </a:rPr>
              <a:t> 16(3), 2015.</a:t>
            </a:r>
            <a:endParaRPr/>
          </a:p>
          <a:p>
            <a:pPr indent="-336550" lvl="0" marL="336550"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Calibri"/>
                <a:ea typeface="Calibri"/>
                <a:cs typeface="Calibri"/>
                <a:sym typeface="Calibri"/>
              </a:rPr>
              <a:t>Online news flows tested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5" name="Shape 225"/>
        <p:cNvGrpSpPr/>
        <p:nvPr/>
      </p:nvGrpSpPr>
      <p:grpSpPr>
        <a:xfrm>
          <a:off x="0" y="0"/>
          <a:ext cx="0" cy="0"/>
          <a:chOff x="0" y="0"/>
          <a:chExt cx="0" cy="0"/>
        </a:xfrm>
      </p:grpSpPr>
      <p:pic>
        <p:nvPicPr>
          <p:cNvPr id="226" name="Google Shape;226;p32"/>
          <p:cNvPicPr preferRelativeResize="0"/>
          <p:nvPr/>
        </p:nvPicPr>
        <p:blipFill rotWithShape="1">
          <a:blip r:embed="rId3">
            <a:alphaModFix/>
          </a:blip>
          <a:srcRect b="0" l="0" r="0" t="0"/>
          <a:stretch/>
        </p:blipFill>
        <p:spPr>
          <a:xfrm>
            <a:off x="1181100" y="1028700"/>
            <a:ext cx="6780212" cy="480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9" name="Shape 49"/>
        <p:cNvGrpSpPr/>
        <p:nvPr/>
      </p:nvGrpSpPr>
      <p:grpSpPr>
        <a:xfrm>
          <a:off x="0" y="0"/>
          <a:ext cx="0" cy="0"/>
          <a:chOff x="0" y="0"/>
          <a:chExt cx="0" cy="0"/>
        </a:xfrm>
      </p:grpSpPr>
      <p:sp>
        <p:nvSpPr>
          <p:cNvPr id="50" name="Google Shape;50;p6"/>
          <p:cNvSpPr txBox="1"/>
          <p:nvPr/>
        </p:nvSpPr>
        <p:spPr>
          <a:xfrm>
            <a:off x="503237" y="-215900"/>
            <a:ext cx="8226425" cy="11398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What we've learnt so far</a:t>
            </a:r>
            <a:endParaRPr/>
          </a:p>
        </p:txBody>
      </p:sp>
      <p:sp>
        <p:nvSpPr>
          <p:cNvPr id="51" name="Google Shape;51;p6"/>
          <p:cNvSpPr txBox="1"/>
          <p:nvPr/>
        </p:nvSpPr>
        <p:spPr>
          <a:xfrm>
            <a:off x="168275" y="1055687"/>
            <a:ext cx="8975725" cy="6072187"/>
          </a:xfrm>
          <a:prstGeom prst="rect">
            <a:avLst/>
          </a:prstGeom>
          <a:noFill/>
          <a:ln>
            <a:noFill/>
          </a:ln>
        </p:spPr>
        <p:txBody>
          <a:bodyPr anchorCtr="0" anchor="t" bIns="46800" lIns="90000" spcFirstLastPara="1" rIns="90000" wrap="square" tIns="46800">
            <a:noAutofit/>
          </a:bodyPr>
          <a:lstStyle/>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Theories of the press</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Models of journalism/media systems</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Characteristics of media/cultural industries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Economic characteristics of media commodities:</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Operate on a dual market; are affected by public interest; prone to market failure (e.g. concentration)</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Mark Fowler, head of The Federal Communications Commission (US regulator)</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“television is a toaster with pictures”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His program of deregulation has brought radical change to the industry, ranging from network takeovers to the rise of home shopping networks.</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“In the Fowler era, broadcasting licenses, once rigorously monitored by the F.C.C.,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became commodities traded on the open market. Stations changed hands overnight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and then changed hands again in a flurry of speculation, profit-taking and -inevitably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 miscalculation and bankruptcy. The public interest, Mr. Fowler said, would be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determined by the ''public's interest.'' That is, if the public didn't like the way a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broadcaster was running a station, the enterprise would fail; the public didn't need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the Government's help. “</a:t>
            </a:r>
            <a:endParaRPr/>
          </a:p>
          <a:p>
            <a:pPr indent="-339725" lvl="0" marL="34290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http://www.nytimes.com/1987/01/19/arts/under-fowler-fcc-treated-tv-as-commerce.html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1" name="Shape 231"/>
        <p:cNvGrpSpPr/>
        <p:nvPr/>
      </p:nvGrpSpPr>
      <p:grpSpPr>
        <a:xfrm>
          <a:off x="0" y="0"/>
          <a:ext cx="0" cy="0"/>
          <a:chOff x="0" y="0"/>
          <a:chExt cx="0" cy="0"/>
        </a:xfrm>
      </p:grpSpPr>
      <p:pic>
        <p:nvPicPr>
          <p:cNvPr id="232" name="Google Shape;232;p33"/>
          <p:cNvPicPr preferRelativeResize="0"/>
          <p:nvPr/>
        </p:nvPicPr>
        <p:blipFill rotWithShape="1">
          <a:blip r:embed="rId3">
            <a:alphaModFix/>
          </a:blip>
          <a:srcRect b="0" l="0" r="0" t="0"/>
          <a:stretch/>
        </p:blipFill>
        <p:spPr>
          <a:xfrm>
            <a:off x="1285875" y="952500"/>
            <a:ext cx="6570662" cy="4953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7" name="Shape 237"/>
        <p:cNvGrpSpPr/>
        <p:nvPr/>
      </p:nvGrpSpPr>
      <p:grpSpPr>
        <a:xfrm>
          <a:off x="0" y="0"/>
          <a:ext cx="0" cy="0"/>
          <a:chOff x="0" y="0"/>
          <a:chExt cx="0" cy="0"/>
        </a:xfrm>
      </p:grpSpPr>
      <p:pic>
        <p:nvPicPr>
          <p:cNvPr id="238" name="Google Shape;238;p34"/>
          <p:cNvPicPr preferRelativeResize="0"/>
          <p:nvPr/>
        </p:nvPicPr>
        <p:blipFill rotWithShape="1">
          <a:blip r:embed="rId3">
            <a:alphaModFix/>
          </a:blip>
          <a:srcRect b="0" l="0" r="0" t="0"/>
          <a:stretch/>
        </p:blipFill>
        <p:spPr>
          <a:xfrm>
            <a:off x="1266825" y="895350"/>
            <a:ext cx="6608762" cy="5067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3" name="Shape 243"/>
        <p:cNvGrpSpPr/>
        <p:nvPr/>
      </p:nvGrpSpPr>
      <p:grpSpPr>
        <a:xfrm>
          <a:off x="0" y="0"/>
          <a:ext cx="0" cy="0"/>
          <a:chOff x="0" y="0"/>
          <a:chExt cx="0" cy="0"/>
        </a:xfrm>
      </p:grpSpPr>
      <p:sp>
        <p:nvSpPr>
          <p:cNvPr id="244" name="Google Shape;244;p35"/>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And what about new technologies?</a:t>
            </a:r>
            <a:endParaRPr/>
          </a:p>
        </p:txBody>
      </p:sp>
      <p:sp>
        <p:nvSpPr>
          <p:cNvPr id="245" name="Google Shape;245;p35"/>
          <p:cNvSpPr txBox="1"/>
          <p:nvPr/>
        </p:nvSpPr>
        <p:spPr>
          <a:xfrm>
            <a:off x="457200" y="1600200"/>
            <a:ext cx="8229600" cy="4525962"/>
          </a:xfrm>
          <a:prstGeom prst="rect">
            <a:avLst/>
          </a:prstGeom>
          <a:noFill/>
          <a:ln>
            <a:noFill/>
          </a:ln>
        </p:spPr>
        <p:txBody>
          <a:bodyPr anchorCtr="0" anchor="t" bIns="46800" lIns="90000" spcFirstLastPara="1" rIns="90000" wrap="square" tIns="46800">
            <a:noAutofit/>
          </a:bodyPr>
          <a:lstStyle/>
          <a:p>
            <a:pPr indent="-336550" lvl="0" marL="342900" marR="0" rtl="0" algn="l">
              <a:lnSpc>
                <a:spcPct val="8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In terms of mainstream news contents online – no greater diversity found</a:t>
            </a:r>
            <a:endParaRPr/>
          </a:p>
          <a:p>
            <a:pPr indent="-336550" lvl="0" marL="342900" marR="0" rtl="0" algn="l">
              <a:lnSpc>
                <a:spcPct val="80000"/>
              </a:lnSpc>
              <a:spcBef>
                <a:spcPts val="4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Commercial alternatives to established news agencies can also be found:</a:t>
            </a:r>
            <a:endParaRPr/>
          </a:p>
          <a:p>
            <a:pPr indent="-336550" lvl="0" marL="342900" marR="0" rtl="0" algn="l">
              <a:lnSpc>
                <a:spcPct val="80000"/>
              </a:lnSpc>
              <a:spcBef>
                <a:spcPts val="400"/>
              </a:spcBef>
              <a:spcAft>
                <a:spcPts val="0"/>
              </a:spcAft>
              <a:buClr>
                <a:srgbClr val="CCCCFF"/>
              </a:buClr>
              <a:buSzPts val="1800"/>
              <a:buFont typeface="Tahoma"/>
              <a:buNone/>
            </a:pPr>
            <a:r>
              <a:rPr b="0" i="0" lang="en-US" sz="1800" u="sng">
                <a:solidFill>
                  <a:schemeClr val="hlink"/>
                </a:solidFill>
                <a:latin typeface="Tahoma"/>
                <a:ea typeface="Tahoma"/>
                <a:cs typeface="Tahoma"/>
                <a:sym typeface="Tahoma"/>
                <a:hlinkClick r:id="rId3"/>
              </a:rPr>
              <a:t>http://www.demotix.com/</a:t>
            </a:r>
            <a:endParaRPr/>
          </a:p>
          <a:p>
            <a:pPr indent="-336550" lvl="0" marL="342900" marR="0" rtl="0" algn="l">
              <a:lnSpc>
                <a:spcPct val="80000"/>
              </a:lnSpc>
              <a:spcBef>
                <a:spcPts val="4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Importantly, the work of journalists is also changing, e.g. crowdsourcing:</a:t>
            </a:r>
            <a:endParaRPr/>
          </a:p>
          <a:p>
            <a:pPr indent="-336550" lvl="0" marL="342900" marR="0" rtl="0" algn="l">
              <a:lnSpc>
                <a:spcPct val="80000"/>
              </a:lnSpc>
              <a:spcBef>
                <a:spcPts val="4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Ian Tomlinson case:</a:t>
            </a:r>
            <a:endParaRPr/>
          </a:p>
          <a:p>
            <a:pPr indent="-336550" lvl="0" marL="342900" marR="0" rtl="0" algn="l">
              <a:lnSpc>
                <a:spcPct val="80000"/>
              </a:lnSpc>
              <a:spcBef>
                <a:spcPts val="400"/>
              </a:spcBef>
              <a:spcAft>
                <a:spcPts val="0"/>
              </a:spcAft>
              <a:buClr>
                <a:srgbClr val="CCCCFF"/>
              </a:buClr>
              <a:buSzPts val="1800"/>
              <a:buFont typeface="Tahoma"/>
              <a:buNone/>
            </a:pPr>
            <a:r>
              <a:rPr b="0" i="0" lang="en-US" sz="1800" u="sng">
                <a:solidFill>
                  <a:schemeClr val="hlink"/>
                </a:solidFill>
                <a:latin typeface="Tahoma"/>
                <a:ea typeface="Tahoma"/>
                <a:cs typeface="Tahoma"/>
                <a:sym typeface="Tahoma"/>
                <a:hlinkClick r:id="rId4"/>
              </a:rPr>
              <a:t>http://www.ted.com/talks/paul_lewis_crowdsourcing_the_news</a:t>
            </a:r>
            <a:r>
              <a:rPr b="0" i="0" lang="en-US" sz="1800" u="none">
                <a:solidFill>
                  <a:srgbClr val="000000"/>
                </a:solidFill>
                <a:latin typeface="Calibri"/>
                <a:ea typeface="Calibri"/>
                <a:cs typeface="Calibri"/>
                <a:sym typeface="Calibri"/>
              </a:rPr>
              <a:t> </a:t>
            </a:r>
            <a:endParaRPr/>
          </a:p>
          <a:p>
            <a:pPr indent="-336550" lvl="0" marL="342900" marR="0" rtl="0" algn="l">
              <a:lnSpc>
                <a:spcPct val="80000"/>
              </a:lnSpc>
              <a:spcBef>
                <a:spcPts val="4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Help me investigate:</a:t>
            </a:r>
            <a:endParaRPr/>
          </a:p>
          <a:p>
            <a:pPr indent="-336550" lvl="0" marL="342900" marR="0" rtl="0" algn="l">
              <a:lnSpc>
                <a:spcPct val="80000"/>
              </a:lnSpc>
              <a:spcBef>
                <a:spcPts val="400"/>
              </a:spcBef>
              <a:spcAft>
                <a:spcPts val="0"/>
              </a:spcAft>
              <a:buClr>
                <a:srgbClr val="CCCCFF"/>
              </a:buClr>
              <a:buSzPts val="1800"/>
              <a:buFont typeface="Tahoma"/>
              <a:buNone/>
            </a:pPr>
            <a:r>
              <a:rPr b="0" i="0" lang="en-US" sz="1800" u="sng">
                <a:solidFill>
                  <a:schemeClr val="hlink"/>
                </a:solidFill>
                <a:latin typeface="Tahoma"/>
                <a:ea typeface="Tahoma"/>
                <a:cs typeface="Tahoma"/>
                <a:sym typeface="Tahoma"/>
                <a:hlinkClick r:id="rId5"/>
              </a:rPr>
              <a:t>http://helpmeinvestigate.com/</a:t>
            </a:r>
            <a:endParaRPr/>
          </a:p>
          <a:p>
            <a:pPr indent="-336550" lvl="0" marL="342900" marR="0" rtl="0" algn="l">
              <a:lnSpc>
                <a:spcPct val="80000"/>
              </a:lnSpc>
              <a:spcBef>
                <a:spcPts val="4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Ushahidi</a:t>
            </a:r>
            <a:endParaRPr/>
          </a:p>
          <a:p>
            <a:pPr indent="-336550" lvl="0" marL="342900" marR="0" rtl="0" algn="l">
              <a:lnSpc>
                <a:spcPct val="80000"/>
              </a:lnSpc>
              <a:spcBef>
                <a:spcPts val="400"/>
              </a:spcBef>
              <a:spcAft>
                <a:spcPts val="0"/>
              </a:spcAft>
              <a:buClr>
                <a:srgbClr val="CCCCFF"/>
              </a:buClr>
              <a:buSzPts val="1800"/>
              <a:buFont typeface="Tahoma"/>
              <a:buNone/>
            </a:pPr>
            <a:r>
              <a:rPr b="0" i="0" lang="en-US" sz="1800" u="sng">
                <a:solidFill>
                  <a:schemeClr val="hlink"/>
                </a:solidFill>
                <a:latin typeface="Tahoma"/>
                <a:ea typeface="Tahoma"/>
                <a:cs typeface="Tahoma"/>
                <a:sym typeface="Tahoma"/>
                <a:hlinkClick r:id="rId6"/>
              </a:rPr>
              <a:t>http://www.ushahidi.com/</a:t>
            </a:r>
            <a:endParaRPr/>
          </a:p>
          <a:p>
            <a:pPr indent="-336550" lvl="0" marL="342900" marR="0" rtl="0" algn="l">
              <a:lnSpc>
                <a:spcPct val="80000"/>
              </a:lnSpc>
              <a:spcBef>
                <a:spcPts val="400"/>
              </a:spcBef>
              <a:spcAft>
                <a:spcPts val="0"/>
              </a:spcAft>
              <a:buClr>
                <a:srgbClr val="CCCCFF"/>
              </a:buClr>
              <a:buSzPts val="1800"/>
              <a:buFont typeface="Tahoma"/>
              <a:buNone/>
            </a:pPr>
            <a:r>
              <a:rPr b="0" i="0" lang="en-US" sz="1800" u="sng">
                <a:solidFill>
                  <a:schemeClr val="hlink"/>
                </a:solidFill>
                <a:latin typeface="Tahoma"/>
                <a:ea typeface="Tahoma"/>
                <a:cs typeface="Tahoma"/>
                <a:sym typeface="Tahoma"/>
                <a:hlinkClick r:id="rId7"/>
              </a:rPr>
              <a:t>http://www.ted.com/talks/erik_hersman_on_reporting_crisis_via_texting?language=en</a:t>
            </a:r>
            <a:r>
              <a:rPr b="0" i="0" lang="en-US" sz="1800" u="none">
                <a:solidFill>
                  <a:srgbClr val="000000"/>
                </a:solidFill>
                <a:latin typeface="Calibri"/>
                <a:ea typeface="Calibri"/>
                <a:cs typeface="Calibri"/>
                <a:sym typeface="Calibri"/>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1" name="Shape 251"/>
        <p:cNvGrpSpPr/>
        <p:nvPr/>
      </p:nvGrpSpPr>
      <p:grpSpPr>
        <a:xfrm>
          <a:off x="0" y="0"/>
          <a:ext cx="0" cy="0"/>
          <a:chOff x="0" y="0"/>
          <a:chExt cx="0" cy="0"/>
        </a:xfrm>
      </p:grpSpPr>
      <p:sp>
        <p:nvSpPr>
          <p:cNvPr id="252" name="Google Shape;252;p36"/>
          <p:cNvSpPr txBox="1"/>
          <p:nvPr/>
        </p:nvSpPr>
        <p:spPr>
          <a:xfrm>
            <a:off x="457200" y="274637"/>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Online-only US media move into global news  </a:t>
            </a:r>
            <a:endParaRPr/>
          </a:p>
        </p:txBody>
      </p:sp>
      <p:sp>
        <p:nvSpPr>
          <p:cNvPr id="253" name="Google Shape;253;p36"/>
          <p:cNvSpPr txBox="1"/>
          <p:nvPr/>
        </p:nvSpPr>
        <p:spPr>
          <a:xfrm>
            <a:off x="1187450" y="1916112"/>
            <a:ext cx="7772400" cy="4114800"/>
          </a:xfrm>
          <a:prstGeom prst="rect">
            <a:avLst/>
          </a:prstGeom>
          <a:noFill/>
          <a:ln>
            <a:noFill/>
          </a:ln>
        </p:spPr>
        <p:txBody>
          <a:bodyPr anchorCtr="0" anchor="t" bIns="46800" lIns="90000" spcFirstLastPara="1" rIns="90000" wrap="square" tIns="46800">
            <a:noAutofit/>
          </a:bodyPr>
          <a:lstStyle/>
          <a:p>
            <a:pPr indent="0" lvl="0" marL="0" marR="0" rtl="0" algn="l">
              <a:lnSpc>
                <a:spcPct val="90000"/>
              </a:lnSpc>
              <a:spcBef>
                <a:spcPts val="0"/>
              </a:spcBef>
              <a:spcAft>
                <a:spcPts val="0"/>
              </a:spcAft>
              <a:buClr>
                <a:srgbClr val="000000"/>
              </a:buClr>
              <a:buSzPts val="1800"/>
              <a:buFont typeface="Calibri"/>
              <a:buNone/>
            </a:pPr>
            <a:r>
              <a:rPr b="1" i="0" lang="en-US" sz="1800" u="none">
                <a:solidFill>
                  <a:srgbClr val="000000"/>
                </a:solidFill>
                <a:latin typeface="Calibri"/>
                <a:ea typeface="Calibri"/>
                <a:cs typeface="Calibri"/>
                <a:sym typeface="Calibri"/>
              </a:rPr>
              <a:t>Thirty of the largest digital-only news organizations account for about 3,000 jobs and one area of investment is global coverage. </a:t>
            </a:r>
            <a:r>
              <a:rPr b="0" i="0" lang="en-US" sz="1800" u="none">
                <a:solidFill>
                  <a:srgbClr val="000000"/>
                </a:solidFill>
                <a:latin typeface="Calibri"/>
                <a:ea typeface="Calibri"/>
                <a:cs typeface="Calibri"/>
                <a:sym typeface="Calibri"/>
              </a:rPr>
              <a:t>Vice Media has 35 overseas bureaus; The Huffington Post hopes to grow to 15 countries from 11 this year; BuzzFeed hired a foreign editor to oversee its expansion into places like Mumbai, Mexico City, Berlin and Tokyo. The two-year-old business-oriented Quartz has reporters in London, Bangkok and Hong Kong, and its editorial staff speaks 19 languages. This comes amid pullbacks in global coverage form mainstream media. The amount of airtime network evening newscasts devoted to overseas reporting in 2013 was less than half of what it was in the late 1980s. International reporters working for U.S. newspaper have declined 24% from 2003 to 2010. As the new digital native outlets continue to add staff, the country may be seeing the first real build-up of international reporting in decades – save for a few start- ups like Global Post. It could even perhaps be the start—at least in approach—of U.S.-based news outlets that are truly international, both in their audience in the focus of their content. </a:t>
            </a:r>
            <a:endParaRPr/>
          </a:p>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8" name="Shape 258"/>
        <p:cNvGrpSpPr/>
        <p:nvPr/>
      </p:nvGrpSpPr>
      <p:grpSpPr>
        <a:xfrm>
          <a:off x="0" y="0"/>
          <a:ext cx="0" cy="0"/>
          <a:chOff x="0" y="0"/>
          <a:chExt cx="0" cy="0"/>
        </a:xfrm>
      </p:grpSpPr>
      <p:sp>
        <p:nvSpPr>
          <p:cNvPr id="259" name="Google Shape;259;p37"/>
          <p:cNvSpPr txBox="1"/>
          <p:nvPr/>
        </p:nvSpPr>
        <p:spPr>
          <a:xfrm>
            <a:off x="457200" y="274637"/>
            <a:ext cx="8226425" cy="11398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Transnational/Global Audiences</a:t>
            </a:r>
            <a:endParaRPr/>
          </a:p>
        </p:txBody>
      </p:sp>
      <p:sp>
        <p:nvSpPr>
          <p:cNvPr id="260" name="Google Shape;260;p37"/>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339725" lvl="0" marL="34290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 societies becoming increasingly multicultural – even if politicians shy away from the concept</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 implications for journalists/content makers/policy makers</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 how do media hold societies together if the audiences are fragmented?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6" name="Shape 56"/>
        <p:cNvGrpSpPr/>
        <p:nvPr/>
      </p:nvGrpSpPr>
      <p:grpSpPr>
        <a:xfrm>
          <a:off x="0" y="0"/>
          <a:ext cx="0" cy="0"/>
          <a:chOff x="0" y="0"/>
          <a:chExt cx="0" cy="0"/>
        </a:xfrm>
      </p:grpSpPr>
      <p:sp>
        <p:nvSpPr>
          <p:cNvPr id="57" name="Google Shape;57;p7"/>
          <p:cNvSpPr txBox="1"/>
          <p:nvPr/>
        </p:nvSpPr>
        <p:spPr>
          <a:xfrm>
            <a:off x="457200" y="274637"/>
            <a:ext cx="8226425" cy="11398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What we've learnt so far</a:t>
            </a:r>
            <a:endParaRPr/>
          </a:p>
        </p:txBody>
      </p:sp>
      <p:sp>
        <p:nvSpPr>
          <p:cNvPr id="58" name="Google Shape;58;p7"/>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339725" lvl="0" marL="34290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Advertising as a funding mechanism:</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 ignores minority audiences, low-income groups and possibly results in low quality journalism</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PSB vs. commercial broadcasters</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 PSB – special roles in society and its independence from the market as well as the government is crucial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3" name="Shape 63"/>
        <p:cNvGrpSpPr/>
        <p:nvPr/>
      </p:nvGrpSpPr>
      <p:grpSpPr>
        <a:xfrm>
          <a:off x="0" y="0"/>
          <a:ext cx="0" cy="0"/>
          <a:chOff x="0" y="0"/>
          <a:chExt cx="0" cy="0"/>
        </a:xfrm>
      </p:grpSpPr>
      <p:sp>
        <p:nvSpPr>
          <p:cNvPr id="64" name="Google Shape;64;p8"/>
          <p:cNvSpPr txBox="1"/>
          <p:nvPr/>
        </p:nvSpPr>
        <p:spPr>
          <a:xfrm>
            <a:off x="457200" y="274637"/>
            <a:ext cx="8226425" cy="11398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What we've learnt so far</a:t>
            </a:r>
            <a:endParaRPr/>
          </a:p>
        </p:txBody>
      </p:sp>
      <p:sp>
        <p:nvSpPr>
          <p:cNvPr id="65" name="Google Shape;65;p8"/>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339725" lvl="0" marL="34290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Spatialization – time-space distanciation </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Globalization – of media products, producers, audiences and also regulation – our focus today</a:t>
            </a:r>
            <a:endParaRPr/>
          </a:p>
          <a:p>
            <a:pPr indent="-339725" lvl="0" marL="34290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Global village</a:t>
            </a:r>
            <a:endParaRPr/>
          </a:p>
          <a:p>
            <a:pPr indent="-339725" lvl="0" marL="342900" marR="0" rtl="0" algn="l">
              <a:lnSpc>
                <a:spcPct val="100000"/>
              </a:lnSpc>
              <a:spcBef>
                <a:spcPts val="800"/>
              </a:spcBef>
              <a:spcAft>
                <a:spcPts val="0"/>
              </a:spcAft>
              <a:buClr>
                <a:srgbClr val="CCCCFF"/>
              </a:buClr>
              <a:buSzPts val="3200"/>
              <a:buFont typeface="Tahoma"/>
              <a:buNone/>
            </a:pPr>
            <a:r>
              <a:rPr b="0" i="0" lang="en-US" sz="3200" u="sng">
                <a:solidFill>
                  <a:schemeClr val="hlink"/>
                </a:solidFill>
                <a:latin typeface="Tahoma"/>
                <a:ea typeface="Tahoma"/>
                <a:cs typeface="Tahoma"/>
                <a:sym typeface="Tahoma"/>
                <a:hlinkClick r:id="rId3"/>
              </a:rPr>
              <a:t>https://www.youtube.com/watch?v=HeDnPP6ntic</a:t>
            </a:r>
            <a:r>
              <a:rPr b="0" i="0" lang="en-US" sz="3200" u="none">
                <a:solidFill>
                  <a:srgbClr val="000000"/>
                </a:solidFill>
                <a:latin typeface="Calibri"/>
                <a:ea typeface="Calibri"/>
                <a:cs typeface="Calibri"/>
                <a:sym typeface="Calibri"/>
              </a:rPr>
              <a:t> </a:t>
            </a:r>
            <a:endParaRPr/>
          </a:p>
        </p:txBody>
      </p:sp>
      <p:sp>
        <p:nvSpPr>
          <p:cNvPr id="66" name="Google Shape;66;p8"/>
          <p:cNvSpPr txBox="1"/>
          <p:nvPr/>
        </p:nvSpPr>
        <p:spPr>
          <a:xfrm>
            <a:off x="31750" y="538162"/>
            <a:ext cx="7772400" cy="14700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0" name="Shape 70"/>
        <p:cNvGrpSpPr/>
        <p:nvPr/>
      </p:nvGrpSpPr>
      <p:grpSpPr>
        <a:xfrm>
          <a:off x="0" y="0"/>
          <a:ext cx="0" cy="0"/>
          <a:chOff x="0" y="0"/>
          <a:chExt cx="0" cy="0"/>
        </a:xfrm>
      </p:grpSpPr>
      <p:sp>
        <p:nvSpPr>
          <p:cNvPr id="71" name="Google Shape;71;p9"/>
          <p:cNvSpPr txBox="1"/>
          <p:nvPr>
            <p:ph type="title"/>
          </p:nvPr>
        </p:nvSpPr>
        <p:spPr>
          <a:xfrm>
            <a:off x="457200" y="274637"/>
            <a:ext cx="8224837" cy="1138237"/>
          </a:xfrm>
          <a:prstGeom prst="rect">
            <a:avLst/>
          </a:prstGeom>
          <a:noFill/>
          <a:ln>
            <a:noFill/>
          </a:ln>
        </p:spPr>
        <p:txBody>
          <a:bodyPr anchorCtr="0" anchor="ctr" bIns="46800" lIns="90000" spcFirstLastPara="1" rIns="90000" wrap="square" tIns="46800">
            <a:noAutofit/>
          </a:bodyPr>
          <a:lstStyle/>
          <a:p>
            <a:pPr indent="0" lvl="0" marL="0" rtl="0" algn="ctr">
              <a:lnSpc>
                <a:spcPct val="100000"/>
              </a:lnSpc>
              <a:spcBef>
                <a:spcPts val="0"/>
              </a:spcBef>
              <a:spcAft>
                <a:spcPts val="0"/>
              </a:spcAft>
              <a:buClr>
                <a:srgbClr val="000000"/>
              </a:buClr>
              <a:buSzPts val="4400"/>
              <a:buFont typeface="Calibri"/>
              <a:buNone/>
            </a:pPr>
            <a:r>
              <a:rPr b="0" i="0" lang="en-US" sz="4400" u="none">
                <a:solidFill>
                  <a:srgbClr val="000000"/>
                </a:solidFill>
                <a:latin typeface="Calibri"/>
                <a:ea typeface="Calibri"/>
                <a:cs typeface="Calibri"/>
                <a:sym typeface="Calibri"/>
              </a:rPr>
              <a:t>Task in small groups</a:t>
            </a:r>
            <a:endParaRPr/>
          </a:p>
        </p:txBody>
      </p:sp>
      <p:sp>
        <p:nvSpPr>
          <p:cNvPr id="72" name="Google Shape;72;p9"/>
          <p:cNvSpPr txBox="1"/>
          <p:nvPr>
            <p:ph idx="1" type="body"/>
          </p:nvPr>
        </p:nvSpPr>
        <p:spPr>
          <a:xfrm>
            <a:off x="457200" y="1600200"/>
            <a:ext cx="8224837" cy="4521200"/>
          </a:xfrm>
          <a:prstGeom prst="rect">
            <a:avLst/>
          </a:prstGeom>
          <a:noFill/>
          <a:ln>
            <a:noFill/>
          </a:ln>
        </p:spPr>
        <p:txBody>
          <a:bodyPr anchorCtr="0" anchor="t" bIns="46800" lIns="90000" spcFirstLastPara="1" rIns="90000" wrap="square" tIns="46800">
            <a:noAutofit/>
          </a:bodyPr>
          <a:lstStyle/>
          <a:p>
            <a:pPr indent="-341312" lvl="0" marL="34290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So what is globalization? And why has it become so “politicized” recently?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7" name="Shape 77"/>
        <p:cNvGrpSpPr/>
        <p:nvPr/>
      </p:nvGrpSpPr>
      <p:grpSpPr>
        <a:xfrm>
          <a:off x="0" y="0"/>
          <a:ext cx="0" cy="0"/>
          <a:chOff x="0" y="0"/>
          <a:chExt cx="0" cy="0"/>
        </a:xfrm>
      </p:grpSpPr>
      <p:sp>
        <p:nvSpPr>
          <p:cNvPr id="78" name="Google Shape;78;p10"/>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339725" lvl="0" marL="34290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“A globalizing society?” By Allan Cochrane and Kathy Pain In David Held's </a:t>
            </a:r>
            <a:r>
              <a:rPr b="0" i="1" lang="en-US" sz="3200" u="none">
                <a:solidFill>
                  <a:srgbClr val="000000"/>
                </a:solidFill>
                <a:latin typeface="Calibri"/>
                <a:ea typeface="Calibri"/>
                <a:cs typeface="Calibri"/>
                <a:sym typeface="Calibri"/>
              </a:rPr>
              <a:t>A Globalizing World? Culture, Economic, Politics</a:t>
            </a:r>
            <a:endParaRPr/>
          </a:p>
          <a:p>
            <a:pPr indent="0" lvl="0" marL="0" marR="0" rtl="0" algn="l">
              <a:lnSpc>
                <a:spcPct val="100000"/>
              </a:lnSpc>
              <a:spcBef>
                <a:spcPts val="0"/>
              </a:spcBef>
              <a:spcAft>
                <a:spcPts val="0"/>
              </a:spcAft>
              <a:buNone/>
            </a:pPr>
            <a:r>
              <a:t/>
            </a:r>
            <a:endParaRPr b="0" i="1" sz="3200" u="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3" name="Shape 83"/>
        <p:cNvGrpSpPr/>
        <p:nvPr/>
      </p:nvGrpSpPr>
      <p:grpSpPr>
        <a:xfrm>
          <a:off x="0" y="0"/>
          <a:ext cx="0" cy="0"/>
          <a:chOff x="0" y="0"/>
          <a:chExt cx="0" cy="0"/>
        </a:xfrm>
      </p:grpSpPr>
      <p:sp>
        <p:nvSpPr>
          <p:cNvPr id="84" name="Google Shape;84;p11"/>
          <p:cNvSpPr txBox="1"/>
          <p:nvPr/>
        </p:nvSpPr>
        <p:spPr>
          <a:xfrm>
            <a:off x="457200" y="274637"/>
            <a:ext cx="8226425" cy="1139825"/>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Calibri"/>
              <a:buNone/>
            </a:pPr>
            <a:r>
              <a:rPr b="1" i="0" lang="en-US" sz="4400" u="none">
                <a:solidFill>
                  <a:srgbClr val="000000"/>
                </a:solidFill>
                <a:latin typeface="Calibri"/>
                <a:ea typeface="Calibri"/>
                <a:cs typeface="Calibri"/>
                <a:sym typeface="Calibri"/>
              </a:rPr>
              <a:t>What is Globalization?</a:t>
            </a:r>
            <a:endParaRPr/>
          </a:p>
        </p:txBody>
      </p:sp>
      <p:sp>
        <p:nvSpPr>
          <p:cNvPr id="85" name="Google Shape;85;p11"/>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Increasing changes and uncertainty in the world</a:t>
            </a:r>
            <a:endParaRPr/>
          </a:p>
          <a:p>
            <a:pPr indent="0" lvl="0" marL="0" marR="0" rtl="0" algn="l">
              <a:lnSpc>
                <a:spcPct val="100000"/>
              </a:lnSpc>
              <a:spcBef>
                <a:spcPts val="800"/>
              </a:spcBef>
              <a:spcAft>
                <a:spcPts val="0"/>
              </a:spcAft>
              <a:buClr>
                <a:srgbClr val="FFFFFF"/>
              </a:buClr>
              <a:buSzPts val="3200"/>
              <a:buFont typeface="Tahoma"/>
              <a:buNone/>
            </a:pPr>
            <a:r>
              <a:t/>
            </a:r>
            <a:endParaRPr b="0" i="0" sz="3200" u="none">
              <a:solidFill>
                <a:srgbClr val="000000"/>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Politics, cultures and economics are merging across boundaries</a:t>
            </a:r>
            <a:endParaRPr/>
          </a:p>
          <a:p>
            <a:pPr indent="0" lvl="0" marL="0" marR="0" rtl="0" algn="l">
              <a:lnSpc>
                <a:spcPct val="100000"/>
              </a:lnSpc>
              <a:spcBef>
                <a:spcPts val="800"/>
              </a:spcBef>
              <a:spcAft>
                <a:spcPts val="0"/>
              </a:spcAft>
              <a:buClr>
                <a:srgbClr val="FFFFFF"/>
              </a:buClr>
              <a:buSzPts val="3200"/>
              <a:buFont typeface="Tahoma"/>
              <a:buNone/>
            </a:pPr>
            <a:r>
              <a:t/>
            </a:r>
            <a:endParaRPr b="0" i="0" sz="3200" u="none">
              <a:solidFill>
                <a:srgbClr val="000000"/>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0" name="Shape 90"/>
        <p:cNvGrpSpPr/>
        <p:nvPr/>
      </p:nvGrpSpPr>
      <p:grpSpPr>
        <a:xfrm>
          <a:off x="0" y="0"/>
          <a:ext cx="0" cy="0"/>
          <a:chOff x="0" y="0"/>
          <a:chExt cx="0" cy="0"/>
        </a:xfrm>
      </p:grpSpPr>
      <p:sp>
        <p:nvSpPr>
          <p:cNvPr id="91" name="Google Shape;91;p12"/>
          <p:cNvSpPr txBox="1"/>
          <p:nvPr/>
        </p:nvSpPr>
        <p:spPr>
          <a:xfrm>
            <a:off x="457200" y="1600200"/>
            <a:ext cx="8226425" cy="4522787"/>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Example of the global software market</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The nature of global change</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-The centralization of power in the hands of just a few major organizations</a:t>
            </a:r>
            <a:r>
              <a:rPr b="0" i="0" lang="en-US" sz="3200" u="none">
                <a:solidFill>
                  <a:srgbClr val="000000"/>
                </a:solidFill>
                <a:latin typeface="Noto Sans Symbols"/>
                <a:ea typeface="Noto Sans Symbols"/>
                <a:cs typeface="Noto Sans Symbols"/>
                <a:sym typeface="Noto Sans Symbols"/>
              </a:rPr>
              <a:t>🡪</a:t>
            </a:r>
            <a:r>
              <a:rPr b="0" i="0" lang="en-US" sz="3200" u="none">
                <a:solidFill>
                  <a:srgbClr val="000000"/>
                </a:solidFill>
                <a:latin typeface="Calibri"/>
                <a:ea typeface="Calibri"/>
                <a:cs typeface="Calibri"/>
                <a:sym typeface="Calibri"/>
              </a:rPr>
              <a:t> the notion of power as domination </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-Advanced communication technologies have changed the spatial frames</a:t>
            </a:r>
            <a:endParaRPr/>
          </a:p>
          <a:p>
            <a:pPr indent="0" lvl="0" marL="0" marR="0" rtl="0" algn="l">
              <a:lnSpc>
                <a:spcPct val="100000"/>
              </a:lnSpc>
              <a:spcBef>
                <a:spcPts val="80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-Big Corporations VS smaller companies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