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tableStyles+xml" PartName="/ppt/tableStyles.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2" Target="ppt/presentation.xml" Type="http://schemas.openxmlformats.org/officeDocument/2006/relationships/officeDocument"/><Relationship Id="rId1"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6858000" cy="9144000"/>
  <p:defaultTextStyle>
    <a:lvl1pPr algn="l" defTabSz="449262" fontAlgn="base" indent="0" marL="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1pPr>
    <a:lvl2pPr algn="l" indent="-285750" marL="74295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2pPr>
    <a:lvl3pPr algn="l" indent="-228600" marL="114300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3pPr>
    <a:lvl4pPr algn="l" indent="-228600" marL="160020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4pPr>
    <a:lvl5pPr algn="l" indent="-228600" marL="205740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E5FEE14E-18FF-137E-D3C1-4A8F123A27BA}"/>
</file>

<file path=ppt/viewProps.xml><?xml version="1.0" encoding="utf-8"?>
<p:viewPr xmlns:a="http://schemas.openxmlformats.org/drawingml/2006/main" xmlns:r="http://schemas.openxmlformats.org/officeDocument/2006/relationships" xmlns:p="http://schemas.openxmlformats.org/presentationml/2006/main"/>
</file>

<file path=ppt/_rels/presentation.xml.rels><?xml version="1.0" encoding="UTF-8" standalone="yes"?><Relationships xmlns="http://schemas.openxmlformats.org/package/2006/relationships"><Relationship Id="rId26" Target="slides/slide20.xml" Type="http://schemas.openxmlformats.org/officeDocument/2006/relationships/slide"/><Relationship Id="rId25" Target="slides/slide19.xml" Type="http://schemas.openxmlformats.org/officeDocument/2006/relationships/slide"/><Relationship Id="rId24" Target="slides/slide18.xml" Type="http://schemas.openxmlformats.org/officeDocument/2006/relationships/slide"/><Relationship Id="rId21" Target="slides/slide15.xml" Type="http://schemas.openxmlformats.org/officeDocument/2006/relationships/slide"/><Relationship Id="rId19" Target="slides/slide13.xml" Type="http://schemas.openxmlformats.org/officeDocument/2006/relationships/slide"/><Relationship Id="rId20" Target="slides/slide14.xml" Type="http://schemas.openxmlformats.org/officeDocument/2006/relationships/slide"/><Relationship Id="rId18" Target="slides/slide12.xml" Type="http://schemas.openxmlformats.org/officeDocument/2006/relationships/slide"/><Relationship Id="rId17" Target="slides/slide11.xml" Type="http://schemas.openxmlformats.org/officeDocument/2006/relationships/slide"/><Relationship Id="rId16" Target="slides/slide10.xml" Type="http://schemas.openxmlformats.org/officeDocument/2006/relationships/slide"/><Relationship Id="rId15" Target="slides/slide9.xml" Type="http://schemas.openxmlformats.org/officeDocument/2006/relationships/slide"/><Relationship Id="rId14" Target="slides/slide8.xml" Type="http://schemas.openxmlformats.org/officeDocument/2006/relationships/slide"/><Relationship Id="rId13" Target="slides/slide7.xml" Type="http://schemas.openxmlformats.org/officeDocument/2006/relationships/slide"/><Relationship Id="rId12" Target="slides/slide6.xml" Type="http://schemas.openxmlformats.org/officeDocument/2006/relationships/slide"/><Relationship Id="rId11" Target="slides/slide5.xml" Type="http://schemas.openxmlformats.org/officeDocument/2006/relationships/slide"/><Relationship Id="rId10" Target="slides/slide4.xml" Type="http://schemas.openxmlformats.org/officeDocument/2006/relationships/slide"/><Relationship Id="rId9" Target="slides/slide3.xml" Type="http://schemas.openxmlformats.org/officeDocument/2006/relationships/slide"/><Relationship Id="rId8" Target="slides/slide2.xml" Type="http://schemas.openxmlformats.org/officeDocument/2006/relationships/slide"/><Relationship Id="rId7" Target="slides/slide1.xml" Type="http://schemas.openxmlformats.org/officeDocument/2006/relationships/slide"/><Relationship Id="rId6" Target="notesMasters/notesMaster1.xml" Type="http://schemas.openxmlformats.org/officeDocument/2006/relationships/notesMaster"/><Relationship Id="rId5" Target="slideMasters/slideMaster1.xml" Type="http://schemas.openxmlformats.org/officeDocument/2006/relationships/slideMaster"/><Relationship Id="rId4" Target="tableStyles.xml" Type="http://schemas.openxmlformats.org/officeDocument/2006/relationships/tableStyles"/><Relationship Id="rId3" Target="presProps.xml" Type="http://schemas.openxmlformats.org/officeDocument/2006/relationships/presProps"/><Relationship Id="rId23" Target="slides/slide17.xml" Type="http://schemas.openxmlformats.org/officeDocument/2006/relationships/slide"/><Relationship Id="rId2" Target="viewProps.xml" Type="http://schemas.openxmlformats.org/officeDocument/2006/relationships/viewProps"/><Relationship Id="rId22" Target="slides/slide16.xml" Type="http://schemas.openxmlformats.org/officeDocument/2006/relationships/slide"/><Relationship Id="rId1" Target="theme/theme2.xml" Type="http://schemas.openxmlformats.org/officeDocument/2006/relationships/theme"/></Relationships>
</file>

<file path=ppt/notesMasters/_rels/notesMaster1.xml.rels><?xml version="1.0" encoding="UTF-8" standalone="yes"?><Relationships xmlns="http://schemas.openxmlformats.org/package/2006/relationships"><Relationship Id="rId1" Target="../theme/theme1.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Text Box 8"/>
          <p:cNvSpPr>
            <a:spLocks/>
          </p:cNvSpPr>
          <p:nvPr>
            <p:ph type="sldImg"/>
          </p:nvPr>
        </p:nvSpPr>
        <p:spPr>
          <a:xfrm>
            <a:off x="0" y="695325"/>
            <a:ext cx="0" cy="0"/>
          </a:xfrm>
          <a:prstGeom prst="rect">
            <a:avLst/>
          </a:prstGeom>
          <a:ln>
            <a:noFill/>
          </a:ln>
        </p:spPr>
        <p:txBody>
          <a:bodyPr anchor="ctr" bIns="46800" lIns="90000" numCol="1" rIns="90000" tIns="46800" wrap="square"/>
          <a:lstStyle/>
          <a:p>
            <a:endParaRPr/>
          </a:p>
        </p:txBody>
      </p:sp>
      <p:sp>
        <p:nvSpPr>
          <p:cNvPr id="9" name="Text Box 9"/>
          <p:cNvSpPr>
            <a:spLocks/>
          </p:cNvSpPr>
          <p:nvPr>
            <p:ph type="body"/>
          </p:nvPr>
        </p:nvSpPr>
        <p:spPr>
          <a:xfrm>
            <a:off x="685800" y="4343400"/>
            <a:ext cx="5484812" cy="4113212"/>
          </a:xfrm>
          <a:prstGeom prst="rect">
            <a:avLst/>
          </a:prstGeom>
          <a:ln>
            <a:noFill/>
          </a:ln>
        </p:spPr>
        <p:txBody>
          <a:bodyPr anchor="t" bIns="0" lIns="0" numCol="1" rIns="0" tIns="0" wrap="square"/>
          <a:lstStyle/>
          <a:p>
            <a:endParaRPr/>
          </a:p>
        </p:txBody>
      </p:sp>
    </p:spTree>
  </p:cSld>
  <p:clrMap accent1="accent1" accent2="accent2" accent3="accent3" accent4="accent4" accent5="accent5" accent6="accent6" bg1="lt1" bg2="lt2" folHlink="folHlink" hlink="hlink" tx1="dk1" tx2="dk2"/>
</p:notesMaster>
</file>

<file path=ppt/notesSlides/_rels/notesSlide1.xml.rels><?xml version="1.0" encoding="UTF-8" standalone="yes"?><Relationships xmlns="http://schemas.openxmlformats.org/package/2006/relationships"><Relationship Id="rId2" Target="../slides/slide1.xml" Type="http://schemas.openxmlformats.org/officeDocument/2006/relationships/slide"/><Relationship Id="rId1" Target="../notesMasters/notesMaster1.xml" Type="http://schemas.openxmlformats.org/officeDocument/2006/relationships/notesMaster"/></Relationships>
</file>

<file path=ppt/notesSlides/_rels/notesSlide10.xml.rels><?xml version="1.0" encoding="UTF-8" standalone="yes"?><Relationships xmlns="http://schemas.openxmlformats.org/package/2006/relationships"><Relationship Id="rId2" Target="../slides/slide10.xml" Type="http://schemas.openxmlformats.org/officeDocument/2006/relationships/slide"/><Relationship Id="rId1" Target="../notesMasters/notesMaster1.xml" Type="http://schemas.openxmlformats.org/officeDocument/2006/relationships/notesMaster"/></Relationships>
</file>

<file path=ppt/notesSlides/_rels/notesSlide11.xml.rels><?xml version="1.0" encoding="UTF-8" standalone="yes"?><Relationships xmlns="http://schemas.openxmlformats.org/package/2006/relationships"><Relationship Id="rId2" Target="../slides/slide11.xml" Type="http://schemas.openxmlformats.org/officeDocument/2006/relationships/slide"/><Relationship Id="rId1" Target="../notesMasters/notesMaster1.xml" Type="http://schemas.openxmlformats.org/officeDocument/2006/relationships/notesMaster"/></Relationships>
</file>

<file path=ppt/notesSlides/_rels/notesSlide12.xml.rels><?xml version="1.0" encoding="UTF-8" standalone="yes"?><Relationships xmlns="http://schemas.openxmlformats.org/package/2006/relationships"><Relationship Id="rId2" Target="../slides/slide12.xml" Type="http://schemas.openxmlformats.org/officeDocument/2006/relationships/slide"/><Relationship Id="rId1" Target="../notesMasters/notesMaster1.xml" Type="http://schemas.openxmlformats.org/officeDocument/2006/relationships/notesMaster"/></Relationships>
</file>

<file path=ppt/notesSlides/_rels/notesSlide13.xml.rels><?xml version="1.0" encoding="UTF-8" standalone="yes"?><Relationships xmlns="http://schemas.openxmlformats.org/package/2006/relationships"><Relationship Id="rId2" Target="../slides/slide13.xml" Type="http://schemas.openxmlformats.org/officeDocument/2006/relationships/slide"/><Relationship Id="rId1" Target="../notesMasters/notesMaster1.xml" Type="http://schemas.openxmlformats.org/officeDocument/2006/relationships/notesMaster"/></Relationships>
</file>

<file path=ppt/notesSlides/_rels/notesSlide14.xml.rels><?xml version="1.0" encoding="UTF-8" standalone="yes"?><Relationships xmlns="http://schemas.openxmlformats.org/package/2006/relationships"><Relationship Id="rId2" Target="../slides/slide14.xml" Type="http://schemas.openxmlformats.org/officeDocument/2006/relationships/slide"/><Relationship Id="rId1" Target="../notesMasters/notesMaster1.xml" Type="http://schemas.openxmlformats.org/officeDocument/2006/relationships/notesMaster"/></Relationships>
</file>

<file path=ppt/notesSlides/_rels/notesSlide15.xml.rels><?xml version="1.0" encoding="UTF-8" standalone="yes"?><Relationships xmlns="http://schemas.openxmlformats.org/package/2006/relationships"><Relationship Id="rId2" Target="../slides/slide15.xml" Type="http://schemas.openxmlformats.org/officeDocument/2006/relationships/slide"/><Relationship Id="rId1" Target="../notesMasters/notesMaster1.xml" Type="http://schemas.openxmlformats.org/officeDocument/2006/relationships/notesMaster"/></Relationships>
</file>

<file path=ppt/notesSlides/_rels/notesSlide16.xml.rels><?xml version="1.0" encoding="UTF-8" standalone="yes"?><Relationships xmlns="http://schemas.openxmlformats.org/package/2006/relationships"><Relationship Id="rId2" Target="../slides/slide16.xml" Type="http://schemas.openxmlformats.org/officeDocument/2006/relationships/slide"/><Relationship Id="rId1" Target="../notesMasters/notesMaster1.xml" Type="http://schemas.openxmlformats.org/officeDocument/2006/relationships/notesMaster"/></Relationships>
</file>

<file path=ppt/notesSlides/_rels/notesSlide17.xml.rels><?xml version="1.0" encoding="UTF-8" standalone="yes"?><Relationships xmlns="http://schemas.openxmlformats.org/package/2006/relationships"><Relationship Id="rId2" Target="../slides/slide17.xml" Type="http://schemas.openxmlformats.org/officeDocument/2006/relationships/slide"/><Relationship Id="rId1" Target="../notesMasters/notesMaster1.xml" Type="http://schemas.openxmlformats.org/officeDocument/2006/relationships/notesMaster"/></Relationships>
</file>

<file path=ppt/notesSlides/_rels/notesSlide18.xml.rels><?xml version="1.0" encoding="UTF-8" standalone="yes"?><Relationships xmlns="http://schemas.openxmlformats.org/package/2006/relationships"><Relationship Id="rId2" Target="../slides/slide18.xml" Type="http://schemas.openxmlformats.org/officeDocument/2006/relationships/slide"/><Relationship Id="rId1" Target="../notesMasters/notesMaster1.xml" Type="http://schemas.openxmlformats.org/officeDocument/2006/relationships/notesMaster"/></Relationships>
</file>

<file path=ppt/notesSlides/_rels/notesSlide19.xml.rels><?xml version="1.0" encoding="UTF-8" standalone="yes"?><Relationships xmlns="http://schemas.openxmlformats.org/package/2006/relationships"><Relationship Id="rId2" Target="../slides/slide19.xml" Type="http://schemas.openxmlformats.org/officeDocument/2006/relationships/slide"/><Relationship Id="rId1" Target="../notesMasters/notesMaster1.xml" Type="http://schemas.openxmlformats.org/officeDocument/2006/relationships/notesMaster"/></Relationships>
</file>

<file path=ppt/notesSlides/_rels/notesSlide2.xml.rels><?xml version="1.0" encoding="UTF-8" standalone="yes"?><Relationships xmlns="http://schemas.openxmlformats.org/package/2006/relationships"><Relationship Id="rId2" Target="../slides/slide2.xml" Type="http://schemas.openxmlformats.org/officeDocument/2006/relationships/slide"/><Relationship Id="rId1" Target="../notesMasters/notesMaster1.xml" Type="http://schemas.openxmlformats.org/officeDocument/2006/relationships/notesMaster"/></Relationships>
</file>

<file path=ppt/notesSlides/_rels/notesSlide20.xml.rels><?xml version="1.0" encoding="UTF-8" standalone="yes"?><Relationships xmlns="http://schemas.openxmlformats.org/package/2006/relationships"><Relationship Id="rId2" Target="../slides/slide20.xml" Type="http://schemas.openxmlformats.org/officeDocument/2006/relationships/slide"/><Relationship Id="rId1" Target="../notesMasters/notesMaster1.xml" Type="http://schemas.openxmlformats.org/officeDocument/2006/relationships/notesMaster"/></Relationships>
</file>

<file path=ppt/notesSlides/_rels/notesSlide3.xml.rels><?xml version="1.0" encoding="UTF-8" standalone="yes"?><Relationships xmlns="http://schemas.openxmlformats.org/package/2006/relationships"><Relationship Id="rId2" Target="../slides/slide3.xml" Type="http://schemas.openxmlformats.org/officeDocument/2006/relationships/slide"/><Relationship Id="rId1" Target="../notesMasters/notesMaster1.xml" Type="http://schemas.openxmlformats.org/officeDocument/2006/relationships/notesMaster"/></Relationships>
</file>

<file path=ppt/notesSlides/_rels/notesSlide4.xml.rels><?xml version="1.0" encoding="UTF-8" standalone="yes"?><Relationships xmlns="http://schemas.openxmlformats.org/package/2006/relationships"><Relationship Id="rId2" Target="../slides/slide4.xml" Type="http://schemas.openxmlformats.org/officeDocument/2006/relationships/slide"/><Relationship Id="rId1" Target="../notesMasters/notesMaster1.xml" Type="http://schemas.openxmlformats.org/officeDocument/2006/relationships/notesMaster"/></Relationships>
</file>

<file path=ppt/notesSlides/_rels/notesSlide5.xml.rels><?xml version="1.0" encoding="UTF-8" standalone="yes"?><Relationships xmlns="http://schemas.openxmlformats.org/package/2006/relationships"><Relationship Id="rId2" Target="../slides/slide5.xml" Type="http://schemas.openxmlformats.org/officeDocument/2006/relationships/slide"/><Relationship Id="rId1" Target="../notesMasters/notesMaster1.xml" Type="http://schemas.openxmlformats.org/officeDocument/2006/relationships/notesMaster"/></Relationships>
</file>

<file path=ppt/notesSlides/_rels/notesSlide6.xml.rels><?xml version="1.0" encoding="UTF-8" standalone="yes"?><Relationships xmlns="http://schemas.openxmlformats.org/package/2006/relationships"><Relationship Id="rId2" Target="../slides/slide6.xml" Type="http://schemas.openxmlformats.org/officeDocument/2006/relationships/slide"/><Relationship Id="rId1" Target="../notesMasters/notesMaster1.xml" Type="http://schemas.openxmlformats.org/officeDocument/2006/relationships/notesMaster"/></Relationships>
</file>

<file path=ppt/notesSlides/_rels/notesSlide7.xml.rels><?xml version="1.0" encoding="UTF-8" standalone="yes"?><Relationships xmlns="http://schemas.openxmlformats.org/package/2006/relationships"><Relationship Id="rId2" Target="../slides/slide7.xml" Type="http://schemas.openxmlformats.org/officeDocument/2006/relationships/slide"/><Relationship Id="rId1" Target="../notesMasters/notesMaster1.xml" Type="http://schemas.openxmlformats.org/officeDocument/2006/relationships/notesMaster"/></Relationships>
</file>

<file path=ppt/notesSlides/_rels/notesSlide8.xml.rels><?xml version="1.0" encoding="UTF-8" standalone="yes"?><Relationships xmlns="http://schemas.openxmlformats.org/package/2006/relationships"><Relationship Id="rId2" Target="../slides/slide8.xml" Type="http://schemas.openxmlformats.org/officeDocument/2006/relationships/slide"/><Relationship Id="rId1" Target="../notesMasters/notesMaster1.xml" Type="http://schemas.openxmlformats.org/officeDocument/2006/relationships/notesMaster"/></Relationships>
</file>

<file path=ppt/notesSlides/_rels/notesSlide9.xml.rels><?xml version="1.0" encoding="UTF-8" standalone="yes"?><Relationships xmlns="http://schemas.openxmlformats.org/package/2006/relationships"><Relationship Id="rId2" Target="../slides/slide9.xml" Type="http://schemas.openxmlformats.org/officeDocument/2006/relationships/slide"/><Relationship Id="rId1"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 name="Text Box 50"/>
          <p:cNvSpPr txBox="1">
            <a:spLocks/>
          </p:cNvSpPr>
          <p:nvPr>
            <p:ph type="sldImg"/>
          </p:nvPr>
        </p:nvSpPr>
        <p:spPr>
          <a:xfrm>
            <a:off x="0" y="695325"/>
            <a:ext cx="1587" cy="1587"/>
          </a:xfrm>
          <a:prstGeom prst="rect">
            <a:avLst/>
          </a:prstGeom>
          <a:effectLst/>
        </p:spPr>
      </p:sp>
      <p:sp>
        <p:nvSpPr>
          <p:cNvPr id="51" name="Text Box 51"/>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 name="Text Box 68"/>
          <p:cNvSpPr txBox="1">
            <a:spLocks/>
          </p:cNvSpPr>
          <p:nvPr>
            <p:ph type="sldImg"/>
          </p:nvPr>
        </p:nvSpPr>
        <p:spPr>
          <a:xfrm>
            <a:off x="0" y="695325"/>
            <a:ext cx="1587" cy="1587"/>
          </a:xfrm>
          <a:prstGeom prst="rect">
            <a:avLst/>
          </a:prstGeom>
          <a:effectLst/>
        </p:spPr>
      </p:sp>
      <p:sp>
        <p:nvSpPr>
          <p:cNvPr id="69" name="Text Box 69"/>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 name="Text Box 70"/>
          <p:cNvSpPr txBox="1">
            <a:spLocks/>
          </p:cNvSpPr>
          <p:nvPr>
            <p:ph type="sldImg"/>
          </p:nvPr>
        </p:nvSpPr>
        <p:spPr>
          <a:xfrm>
            <a:off x="0" y="695325"/>
            <a:ext cx="1587" cy="1587"/>
          </a:xfrm>
          <a:prstGeom prst="rect">
            <a:avLst/>
          </a:prstGeom>
          <a:effectLst/>
        </p:spPr>
      </p:sp>
      <p:sp>
        <p:nvSpPr>
          <p:cNvPr id="71" name="Text Box 71"/>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Text Box 72"/>
          <p:cNvSpPr txBox="1">
            <a:spLocks/>
          </p:cNvSpPr>
          <p:nvPr>
            <p:ph type="sldImg"/>
          </p:nvPr>
        </p:nvSpPr>
        <p:spPr>
          <a:xfrm>
            <a:off x="0" y="695325"/>
            <a:ext cx="1587" cy="1587"/>
          </a:xfrm>
          <a:prstGeom prst="rect">
            <a:avLst/>
          </a:prstGeom>
          <a:effectLst/>
        </p:spPr>
      </p:sp>
      <p:sp>
        <p:nvSpPr>
          <p:cNvPr id="73" name="Text Box 73"/>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Text Box 74"/>
          <p:cNvSpPr txBox="1">
            <a:spLocks/>
          </p:cNvSpPr>
          <p:nvPr>
            <p:ph type="sldImg"/>
          </p:nvPr>
        </p:nvSpPr>
        <p:spPr>
          <a:xfrm>
            <a:off x="0" y="695325"/>
            <a:ext cx="1587" cy="1587"/>
          </a:xfrm>
          <a:prstGeom prst="rect">
            <a:avLst/>
          </a:prstGeom>
          <a:effectLst/>
        </p:spPr>
      </p:sp>
      <p:sp>
        <p:nvSpPr>
          <p:cNvPr id="75" name="Text Box 75"/>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 name="Text Box 76"/>
          <p:cNvSpPr txBox="1">
            <a:spLocks/>
          </p:cNvSpPr>
          <p:nvPr>
            <p:ph type="sldImg"/>
          </p:nvPr>
        </p:nvSpPr>
        <p:spPr>
          <a:xfrm>
            <a:off x="0" y="695325"/>
            <a:ext cx="1587" cy="1587"/>
          </a:xfrm>
          <a:prstGeom prst="rect">
            <a:avLst/>
          </a:prstGeom>
          <a:effectLst/>
        </p:spPr>
      </p:sp>
      <p:sp>
        <p:nvSpPr>
          <p:cNvPr id="77" name="Text Box 77"/>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 name="Text Box 78"/>
          <p:cNvSpPr txBox="1">
            <a:spLocks/>
          </p:cNvSpPr>
          <p:nvPr>
            <p:ph type="sldImg"/>
          </p:nvPr>
        </p:nvSpPr>
        <p:spPr>
          <a:xfrm>
            <a:off x="0" y="695325"/>
            <a:ext cx="1587" cy="1587"/>
          </a:xfrm>
          <a:prstGeom prst="rect">
            <a:avLst/>
          </a:prstGeom>
          <a:effectLst/>
        </p:spPr>
      </p:sp>
      <p:sp>
        <p:nvSpPr>
          <p:cNvPr id="79" name="Text Box 79"/>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 name="Text Box 80"/>
          <p:cNvSpPr txBox="1">
            <a:spLocks/>
          </p:cNvSpPr>
          <p:nvPr>
            <p:ph type="sldImg"/>
          </p:nvPr>
        </p:nvSpPr>
        <p:spPr>
          <a:xfrm>
            <a:off x="0" y="695325"/>
            <a:ext cx="1587" cy="1587"/>
          </a:xfrm>
          <a:prstGeom prst="rect">
            <a:avLst/>
          </a:prstGeom>
          <a:effectLst/>
        </p:spPr>
      </p:sp>
      <p:sp>
        <p:nvSpPr>
          <p:cNvPr id="81" name="Text Box 81"/>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 name="Text Box 82"/>
          <p:cNvSpPr txBox="1">
            <a:spLocks/>
          </p:cNvSpPr>
          <p:nvPr>
            <p:ph type="sldImg"/>
          </p:nvPr>
        </p:nvSpPr>
        <p:spPr>
          <a:xfrm>
            <a:off x="0" y="695325"/>
            <a:ext cx="1587" cy="1587"/>
          </a:xfrm>
          <a:prstGeom prst="rect">
            <a:avLst/>
          </a:prstGeom>
          <a:effectLst/>
        </p:spPr>
      </p:sp>
      <p:sp>
        <p:nvSpPr>
          <p:cNvPr id="83" name="Text Box 83"/>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 name="Text Box 84"/>
          <p:cNvSpPr txBox="1">
            <a:spLocks/>
          </p:cNvSpPr>
          <p:nvPr>
            <p:ph type="sldImg"/>
          </p:nvPr>
        </p:nvSpPr>
        <p:spPr>
          <a:xfrm>
            <a:off x="0" y="695325"/>
            <a:ext cx="1587" cy="1587"/>
          </a:xfrm>
          <a:prstGeom prst="rect">
            <a:avLst/>
          </a:prstGeom>
          <a:effectLst/>
        </p:spPr>
      </p:sp>
      <p:sp>
        <p:nvSpPr>
          <p:cNvPr id="85" name="Text Box 85"/>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 name="Text Box 86"/>
          <p:cNvSpPr txBox="1">
            <a:spLocks/>
          </p:cNvSpPr>
          <p:nvPr>
            <p:ph type="sldImg"/>
          </p:nvPr>
        </p:nvSpPr>
        <p:spPr>
          <a:xfrm>
            <a:off x="0" y="695325"/>
            <a:ext cx="1587" cy="1587"/>
          </a:xfrm>
          <a:prstGeom prst="rect">
            <a:avLst/>
          </a:prstGeom>
          <a:effectLst/>
        </p:spPr>
      </p:sp>
      <p:sp>
        <p:nvSpPr>
          <p:cNvPr id="87" name="Text Box 87"/>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 name="Text Box 54"/>
          <p:cNvSpPr txBox="1">
            <a:spLocks/>
          </p:cNvSpPr>
          <p:nvPr>
            <p:ph type="sldImg"/>
          </p:nvPr>
        </p:nvSpPr>
        <p:spPr>
          <a:xfrm>
            <a:off x="0" y="695325"/>
            <a:ext cx="1587" cy="1587"/>
          </a:xfrm>
          <a:prstGeom prst="rect">
            <a:avLst/>
          </a:prstGeom>
          <a:effectLst/>
        </p:spPr>
      </p:sp>
      <p:sp>
        <p:nvSpPr>
          <p:cNvPr id="55" name="Text Box 55"/>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 name="Text Box 88"/>
          <p:cNvSpPr txBox="1">
            <a:spLocks/>
          </p:cNvSpPr>
          <p:nvPr>
            <p:ph type="sldImg"/>
          </p:nvPr>
        </p:nvSpPr>
        <p:spPr>
          <a:xfrm>
            <a:off x="0" y="695325"/>
            <a:ext cx="1587" cy="1587"/>
          </a:xfrm>
          <a:prstGeom prst="rect">
            <a:avLst/>
          </a:prstGeom>
          <a:effectLst/>
        </p:spPr>
      </p:sp>
      <p:sp>
        <p:nvSpPr>
          <p:cNvPr id="89" name="Text Box 89"/>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 name="Text Box 52"/>
          <p:cNvSpPr txBox="1">
            <a:spLocks/>
          </p:cNvSpPr>
          <p:nvPr>
            <p:ph type="sldImg"/>
          </p:nvPr>
        </p:nvSpPr>
        <p:spPr>
          <a:xfrm>
            <a:off x="0" y="695325"/>
            <a:ext cx="1587" cy="1587"/>
          </a:xfrm>
          <a:prstGeom prst="rect">
            <a:avLst/>
          </a:prstGeom>
          <a:effectLst/>
        </p:spPr>
      </p:sp>
      <p:sp>
        <p:nvSpPr>
          <p:cNvPr id="53" name="Text Box 53"/>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 name="Text Box 56"/>
          <p:cNvSpPr txBox="1">
            <a:spLocks/>
          </p:cNvSpPr>
          <p:nvPr>
            <p:ph type="sldImg"/>
          </p:nvPr>
        </p:nvSpPr>
        <p:spPr>
          <a:xfrm>
            <a:off x="2143125" y="695325"/>
            <a:ext cx="2571750" cy="3429000"/>
          </a:xfrm>
          <a:prstGeom prst="rect">
            <a:avLst/>
          </a:prstGeom>
          <a:effectLst/>
        </p:spPr>
      </p:sp>
      <p:sp>
        <p:nvSpPr>
          <p:cNvPr id="57" name="Text Box 57"/>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 name="Text Box 58"/>
          <p:cNvSpPr txBox="1">
            <a:spLocks/>
          </p:cNvSpPr>
          <p:nvPr>
            <p:ph type="sldImg"/>
          </p:nvPr>
        </p:nvSpPr>
        <p:spPr>
          <a:xfrm>
            <a:off x="2143125" y="695325"/>
            <a:ext cx="2571750" cy="3429000"/>
          </a:xfrm>
          <a:prstGeom prst="rect">
            <a:avLst/>
          </a:prstGeom>
          <a:effectLst/>
        </p:spPr>
      </p:sp>
      <p:sp>
        <p:nvSpPr>
          <p:cNvPr id="59" name="Text Box 59"/>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 name="Text Box 60"/>
          <p:cNvSpPr txBox="1">
            <a:spLocks/>
          </p:cNvSpPr>
          <p:nvPr>
            <p:ph type="sldImg"/>
          </p:nvPr>
        </p:nvSpPr>
        <p:spPr>
          <a:xfrm>
            <a:off x="2143125" y="695325"/>
            <a:ext cx="2571750" cy="3429000"/>
          </a:xfrm>
          <a:prstGeom prst="rect">
            <a:avLst/>
          </a:prstGeom>
          <a:effectLst/>
        </p:spPr>
      </p:sp>
      <p:sp>
        <p:nvSpPr>
          <p:cNvPr id="61" name="Text Box 61"/>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 name="Text Box 62"/>
          <p:cNvSpPr txBox="1">
            <a:spLocks/>
          </p:cNvSpPr>
          <p:nvPr>
            <p:ph type="sldImg"/>
          </p:nvPr>
        </p:nvSpPr>
        <p:spPr>
          <a:xfrm>
            <a:off x="0" y="695325"/>
            <a:ext cx="1587" cy="1587"/>
          </a:xfrm>
          <a:prstGeom prst="rect">
            <a:avLst/>
          </a:prstGeom>
          <a:effectLst/>
        </p:spPr>
      </p:sp>
      <p:sp>
        <p:nvSpPr>
          <p:cNvPr id="63" name="Text Box 63"/>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 name="Text Box 64"/>
          <p:cNvSpPr txBox="1">
            <a:spLocks/>
          </p:cNvSpPr>
          <p:nvPr>
            <p:ph type="sldImg"/>
          </p:nvPr>
        </p:nvSpPr>
        <p:spPr>
          <a:xfrm>
            <a:off x="0" y="695325"/>
            <a:ext cx="1587" cy="1587"/>
          </a:xfrm>
          <a:prstGeom prst="rect">
            <a:avLst/>
          </a:prstGeom>
          <a:effectLst/>
        </p:spPr>
      </p:sp>
      <p:sp>
        <p:nvSpPr>
          <p:cNvPr id="65" name="Text Box 65"/>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 name="Text Box 66"/>
          <p:cNvSpPr txBox="1">
            <a:spLocks/>
          </p:cNvSpPr>
          <p:nvPr>
            <p:ph type="sldImg"/>
          </p:nvPr>
        </p:nvSpPr>
        <p:spPr>
          <a:xfrm>
            <a:off x="0" y="695325"/>
            <a:ext cx="1587" cy="1587"/>
          </a:xfrm>
          <a:prstGeom prst="rect">
            <a:avLst/>
          </a:prstGeom>
          <a:effectLst/>
        </p:spPr>
      </p:sp>
      <p:sp>
        <p:nvSpPr>
          <p:cNvPr id="67" name="Text Box 67"/>
          <p:cNvSpPr txBox="1">
            <a:spLocks/>
          </p:cNvSpPr>
          <p:nvPr>
            <p:ph idx="1" type="body"/>
          </p:nvPr>
        </p:nvSpPr>
        <p:spPr>
          <a:xfrm>
            <a:off x="685800" y="4343400"/>
            <a:ext cx="5486400" cy="4114800"/>
          </a:xfrm>
          <a:prstGeom prst="rect">
            <a:avLst/>
          </a:prstGeom>
          <a:ln>
            <a:noFill/>
          </a:ln>
          <a:effectLst/>
        </p:spPr>
        <p:txBody>
          <a:bodyPr anchor="ctr" numCol="1" wrap="none"/>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numCol="1"/>
          <a:lstStyle/>
          <a:p>
            <a:r>
              <a:rPr lang="en-US" smtClean="0"/>
              <a:t>Click to edit Master title style</a:t>
            </a:r>
            <a:endParaRPr lang="en-US"/>
          </a:p>
        </p:txBody>
      </p:sp>
      <p:sp>
        <p:nvSpPr>
          <p:cNvPr id="3" name="Subtitle 2"/>
          <p:cNvSpPr>
            <a:spLocks noGrp="1"/>
          </p:cNvSpPr>
          <p:nvPr>
            <p:ph idx="1" type="subTitle"/>
          </p:nvPr>
        </p:nvSpPr>
        <p:spPr>
          <a:xfrm>
            <a:off x="1371600" y="3886200"/>
            <a:ext cx="6400800" cy="1752600"/>
          </a:xfrm>
        </p:spPr>
        <p:txBody>
          <a:bodyPr numCol="1"/>
          <a:lstStyle>
            <a:lvl1pPr algn="ctr" indent="0" marL="0">
              <a:buNone/>
              <a:defRPr/>
            </a:lvl1pPr>
            <a:lvl2pPr algn="ctr" indent="0" marL="457200">
              <a:buNone/>
              <a:defRPr/>
            </a:lvl2pPr>
            <a:lvl3pPr algn="ctr" indent="0" marL="914400">
              <a:buNone/>
              <a:defRPr/>
            </a:lvl3pPr>
            <a:lvl4pPr algn="ctr" indent="0" marL="1371600">
              <a:buNone/>
              <a:defRPr/>
            </a:lvl4pPr>
            <a:lvl5pPr algn="ctr" indent="0" marL="1828800">
              <a:buNone/>
              <a:defRPr/>
            </a:lvl5pPr>
            <a:lvl6pPr algn="ctr" indent="0" marL="2286000">
              <a:buNone/>
              <a:defRPr/>
            </a:lvl6pPr>
            <a:lvl7pPr algn="ctr" indent="0" marL="2743200">
              <a:buNone/>
              <a:defRPr/>
            </a:lvl7pPr>
            <a:lvl8pPr algn="ctr" indent="0" marL="3200400">
              <a:buNone/>
              <a:defRPr/>
            </a:lvl8pPr>
            <a:lvl9pPr algn="ctr" indent="0" marL="3657600">
              <a:buNone/>
              <a:defRPr/>
            </a:lvl9pPr>
          </a:lstStyle>
          <a:p>
            <a:r>
              <a:rPr lang="en-US" smtClean="0"/>
              <a:t>Click to edit Master subtitle style</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C9600221-B624-45B7-9E68-D1D79752583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Vertical Text Placeholder 2"/>
          <p:cNvSpPr>
            <a:spLocks noGrp="1"/>
          </p:cNvSpPr>
          <p:nvPr>
            <p:ph idx="1" orient="vert" type="body"/>
          </p:nvPr>
        </p:nvSpPr>
        <p:spPr/>
        <p:txBody>
          <a:bodyPr numCol="1"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C543D10D-1B83-4EE9-8835-AFAF7628AD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 name=""/>
        <p:cNvGrpSpPr/>
        <p:nvPr/>
      </p:nvGrpSpPr>
      <p:grpSpPr>
        <a:xfrm>
          <a:off x="0" y="0"/>
          <a:ext cx="0" cy="0"/>
          <a:chOff x="0" y="0"/>
          <a:chExt cx="0" cy="0"/>
        </a:xfrm>
      </p:grpSpPr>
      <p:sp>
        <p:nvSpPr>
          <p:cNvPr id="2" name="Vertical Title 1"/>
          <p:cNvSpPr>
            <a:spLocks noGrp="1"/>
          </p:cNvSpPr>
          <p:nvPr>
            <p:ph orient="vert" type="title"/>
          </p:nvPr>
        </p:nvSpPr>
        <p:spPr>
          <a:xfrm>
            <a:off x="6629400" y="274638"/>
            <a:ext cx="2057400" cy="5851525"/>
          </a:xfrm>
        </p:spPr>
        <p:txBody>
          <a:bodyPr numCol="1" vert="eaVert"/>
          <a:lstStyle/>
          <a:p>
            <a:r>
              <a:rPr lang="en-US" smtClean="0"/>
              <a:t>Click to edit Master title style</a:t>
            </a:r>
            <a:endParaRPr lang="en-US"/>
          </a:p>
        </p:txBody>
      </p:sp>
      <p:sp>
        <p:nvSpPr>
          <p:cNvPr id="3" name="Vertical Text Placeholder 2"/>
          <p:cNvSpPr>
            <a:spLocks noGrp="1"/>
          </p:cNvSpPr>
          <p:nvPr>
            <p:ph idx="1" orient="vert" type="body"/>
          </p:nvPr>
        </p:nvSpPr>
        <p:spPr>
          <a:xfrm>
            <a:off x="457200" y="274638"/>
            <a:ext cx="6019800" cy="5851525"/>
          </a:xfrm>
        </p:spPr>
        <p:txBody>
          <a:bodyPr numCol="1"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8A0F8399-60D2-4F5D-9CEE-64FA3803ED8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idx="1"/>
          </p:nvPr>
        </p:nvSpPr>
        <p:spPr/>
        <p:txBody>
          <a:bodyPr num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idx="10" sz="half" type="dt"/>
          </p:nvPr>
        </p:nvSpPr>
        <p:spPr/>
        <p:txBody>
          <a:bodyPr numCol="1"/>
          <a:lstStyle>
            <a:lvl1pPr>
              <a:defRPr/>
            </a:lvl1pPr>
          </a:lstStyle>
          <a:p>
            <a:endParaRPr lang="en-US"/>
          </a:p>
        </p:txBody>
      </p:sp>
      <p:sp>
        <p:nvSpPr>
          <p:cNvPr id="5" name="Footer Placeholder 4"/>
          <p:cNvSpPr>
            <a:spLocks noGrp="1"/>
          </p:cNvSpPr>
          <p:nvPr>
            <p:ph idx="11" sz="quarter" type="ftr"/>
          </p:nvPr>
        </p:nvSpPr>
        <p:spPr/>
        <p:txBody>
          <a:bodyPr numCol="1"/>
          <a:lstStyle>
            <a:lvl1pPr>
              <a:defRPr/>
            </a:lvl1pPr>
          </a:lstStyle>
          <a:p>
            <a:endParaRPr lang="en-US"/>
          </a:p>
        </p:txBody>
      </p:sp>
      <p:sp>
        <p:nvSpPr>
          <p:cNvPr id="6" name="Slide Number Placeholder 5"/>
          <p:cNvSpPr>
            <a:spLocks noGrp="1"/>
          </p:cNvSpPr>
          <p:nvPr>
            <p:ph idx="12" sz="quarter" type="sldNum"/>
          </p:nvPr>
        </p:nvSpPr>
        <p:spPr/>
        <p:txBody>
          <a:bodyPr numCol="1"/>
          <a:lstStyle>
            <a:lvl1pPr>
              <a:defRPr/>
            </a:lvl1pPr>
          </a:lstStyle>
          <a:p>
            <a:fld id="{A5BC7F78-48E6-4BBC-B0E1-56BD2A17FC9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numCol="1"/>
          <a:lstStyle>
            <a:lvl1pPr algn="l">
              <a:defRPr b="1" cap="all" sz="4000"/>
            </a:lvl1pPr>
          </a:lstStyle>
          <a:p>
            <a:r>
              <a:rPr lang="en-US" smtClean="0"/>
              <a:t>Click to edit Master title style</a:t>
            </a:r>
            <a:endParaRPr lang="en-US"/>
          </a:p>
        </p:txBody>
      </p:sp>
      <p:sp>
        <p:nvSpPr>
          <p:cNvPr id="3" name="Text Placeholder 2"/>
          <p:cNvSpPr>
            <a:spLocks noGrp="1"/>
          </p:cNvSpPr>
          <p:nvPr>
            <p:ph idx="1" type="body"/>
          </p:nvPr>
        </p:nvSpPr>
        <p:spPr>
          <a:xfrm>
            <a:off x="722313" y="2906713"/>
            <a:ext cx="7772400" cy="1500187"/>
          </a:xfrm>
        </p:spPr>
        <p:txBody>
          <a:bodyPr anchor="b" numCol="1"/>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Content Placeholder 2"/>
          <p:cNvSpPr>
            <a:spLocks noGrp="1"/>
          </p:cNvSpPr>
          <p:nvPr>
            <p:ph idx="1" sz="half"/>
          </p:nvPr>
        </p:nvSpPr>
        <p:spPr>
          <a:xfrm>
            <a:off x="457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idx="2" sz="half"/>
          </p:nvPr>
        </p:nvSpPr>
        <p:spPr>
          <a:xfrm>
            <a:off x="4648200" y="1600200"/>
            <a:ext cx="4038600" cy="4525963"/>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idx="10" sz="half" type="dt"/>
          </p:nvPr>
        </p:nvSpPr>
        <p:spPr/>
        <p:txBody>
          <a:bodyPr numCol="1"/>
          <a:lstStyle>
            <a:lvl1pPr>
              <a:defRPr/>
            </a:lvl1pPr>
          </a:lstStyle>
          <a:p>
            <a:endParaRPr lang="en-US"/>
          </a:p>
        </p:txBody>
      </p:sp>
      <p:sp>
        <p:nvSpPr>
          <p:cNvPr id="6" name="Footer Placeholder 5"/>
          <p:cNvSpPr>
            <a:spLocks noGrp="1"/>
          </p:cNvSpPr>
          <p:nvPr>
            <p:ph idx="11" sz="quarter" type="ftr"/>
          </p:nvPr>
        </p:nvSpPr>
        <p:spPr/>
        <p:txBody>
          <a:bodyPr numCol="1"/>
          <a:lstStyle>
            <a:lvl1pPr>
              <a:defRPr/>
            </a:lvl1pPr>
          </a:lstStyle>
          <a:p>
            <a:endParaRPr lang="en-US"/>
          </a:p>
        </p:txBody>
      </p:sp>
      <p:sp>
        <p:nvSpPr>
          <p:cNvPr id="7" name="Slide Number Placeholder 6"/>
          <p:cNvSpPr>
            <a:spLocks noGrp="1"/>
          </p:cNvSpPr>
          <p:nvPr>
            <p:ph idx="12" sz="quarter" type="sldNum"/>
          </p:nvPr>
        </p:nvSpPr>
        <p:spPr/>
        <p:txBody>
          <a:bodyPr numCol="1"/>
          <a:lstStyle>
            <a:lvl1pPr>
              <a:defRPr/>
            </a:lvl1pPr>
          </a:lstStyle>
          <a:p>
            <a:fld id="{146B05A8-4507-4941-A8ED-92C83DD237D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lvl1pPr>
              <a:defRPr/>
            </a:lvl1pPr>
          </a:lstStyle>
          <a:p>
            <a:r>
              <a:rPr lang="en-US" smtClean="0"/>
              <a:t>Click to edit Master title style</a:t>
            </a:r>
            <a:endParaRPr lang="en-US"/>
          </a:p>
        </p:txBody>
      </p:sp>
      <p:sp>
        <p:nvSpPr>
          <p:cNvPr id="3" name="Text Placeholder 2"/>
          <p:cNvSpPr>
            <a:spLocks noGrp="1"/>
          </p:cNvSpPr>
          <p:nvPr>
            <p:ph idx="1" type="body"/>
          </p:nvPr>
        </p:nvSpPr>
        <p:spPr>
          <a:xfrm>
            <a:off x="457200" y="1535113"/>
            <a:ext cx="4040188" cy="63976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4" name="Content Placeholder 3"/>
          <p:cNvSpPr>
            <a:spLocks noGrp="1"/>
          </p:cNvSpPr>
          <p:nvPr>
            <p:ph idx="2" sz="half"/>
          </p:nvPr>
        </p:nvSpPr>
        <p:spPr>
          <a:xfrm>
            <a:off x="457200" y="2174875"/>
            <a:ext cx="4040188"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idx="3" sz="quarter" type="body"/>
          </p:nvPr>
        </p:nvSpPr>
        <p:spPr>
          <a:xfrm>
            <a:off x="4645025" y="1535113"/>
            <a:ext cx="4041775" cy="63976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6" name="Content Placeholder 5"/>
          <p:cNvSpPr>
            <a:spLocks noGrp="1"/>
          </p:cNvSpPr>
          <p:nvPr>
            <p:ph idx="4" sz="quarter"/>
          </p:nvPr>
        </p:nvSpPr>
        <p:spPr>
          <a:xfrm>
            <a:off x="4645025" y="2174875"/>
            <a:ext cx="4041775" cy="3951288"/>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8" name="Footer Placeholder 7"/>
          <p:cNvSpPr>
            <a:spLocks noGrp="1"/>
          </p:cNvSpPr>
          <p:nvPr>
            <p:ph idx="11" sz="quarter" type="ftr"/>
          </p:nvPr>
        </p:nvSpPr>
        <p:spPr/>
        <p:txBody>
          <a:bodyPr numCol="1"/>
          <a:lstStyle/>
          <a:p>
            <a:endParaRPr lang="en-US"/>
          </a:p>
        </p:txBody>
      </p:sp>
      <p:sp>
        <p:nvSpPr>
          <p:cNvPr id="9" name="Slide Number Placeholder 8"/>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smtClean="0"/>
              <a:t>Click to edit Master title style</a:t>
            </a:r>
            <a:endParaRPr lang="en-US"/>
          </a:p>
        </p:txBody>
      </p:sp>
      <p:sp>
        <p:nvSpPr>
          <p:cNvPr id="3" name="Date Placeholder 2"/>
          <p:cNvSpPr>
            <a:spLocks noGrp="1"/>
          </p:cNvSpPr>
          <p:nvPr>
            <p:ph idx="10" sz="half" type="dt"/>
          </p:nvPr>
        </p:nvSpPr>
        <p:spPr/>
        <p:txBody>
          <a:bodyPr numCol="1"/>
          <a:lstStyle>
            <a:lvl1pPr>
              <a:defRPr/>
            </a:lvl1pPr>
          </a:lstStyle>
          <a:p>
            <a:endParaRPr lang="en-US"/>
          </a:p>
        </p:txBody>
      </p:sp>
      <p:sp>
        <p:nvSpPr>
          <p:cNvPr id="4" name="Footer Placeholder 3"/>
          <p:cNvSpPr>
            <a:spLocks noGrp="1"/>
          </p:cNvSpPr>
          <p:nvPr>
            <p:ph idx="11" sz="quarter" type="ftr"/>
          </p:nvPr>
        </p:nvSpPr>
        <p:spPr/>
        <p:txBody>
          <a:bodyPr numCol="1"/>
          <a:lstStyle>
            <a:lvl1pPr>
              <a:defRPr/>
            </a:lvl1pPr>
          </a:lstStyle>
          <a:p>
            <a:endParaRPr lang="en-US"/>
          </a:p>
        </p:txBody>
      </p:sp>
      <p:sp>
        <p:nvSpPr>
          <p:cNvPr id="5" name="Slide Number Placeholder 4"/>
          <p:cNvSpPr>
            <a:spLocks noGrp="1"/>
          </p:cNvSpPr>
          <p:nvPr>
            <p:ph idx="12" sz="quarter" type="sldNum"/>
          </p:nvPr>
        </p:nvSpPr>
        <p:spPr/>
        <p:txBody>
          <a:bodyPr numCol="1"/>
          <a:lstStyle>
            <a:lvl1pPr>
              <a:defRPr/>
            </a:lvl1pPr>
          </a:lstStyle>
          <a:p>
            <a:fld id="{2D52B7B6-6F1B-4A62-B87E-81AD4998D87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 name=""/>
        <p:cNvGrpSpPr/>
        <p:nvPr/>
      </p:nvGrpSpPr>
      <p:grpSpPr>
        <a:xfrm>
          <a:off x="0" y="0"/>
          <a:ext cx="0" cy="0"/>
          <a:chOff x="0" y="0"/>
          <a:chExt cx="0" cy="0"/>
        </a:xfrm>
      </p:grpSpPr>
      <p:sp>
        <p:nvSpPr>
          <p:cNvPr id="2" name="Date Placeholder 1"/>
          <p:cNvSpPr>
            <a:spLocks noGrp="1"/>
          </p:cNvSpPr>
          <p:nvPr>
            <p:ph idx="10" sz="half" type="dt"/>
          </p:nvPr>
        </p:nvSpPr>
        <p:spPr/>
        <p:txBody>
          <a:bodyPr numCol="1"/>
          <a:lstStyle>
            <a:lvl1pPr>
              <a:defRPr/>
            </a:lvl1pPr>
          </a:lstStyle>
          <a:p>
            <a:endParaRPr lang="en-US"/>
          </a:p>
        </p:txBody>
      </p:sp>
      <p:sp>
        <p:nvSpPr>
          <p:cNvPr id="3" name="Footer Placeholder 2"/>
          <p:cNvSpPr>
            <a:spLocks noGrp="1"/>
          </p:cNvSpPr>
          <p:nvPr>
            <p:ph idx="11" sz="quarter" type="ftr"/>
          </p:nvPr>
        </p:nvSpPr>
        <p:spPr/>
        <p:txBody>
          <a:bodyPr numCol="1"/>
          <a:lstStyle>
            <a:lvl1pPr>
              <a:defRPr/>
            </a:lvl1pPr>
          </a:lstStyle>
          <a:p>
            <a:endParaRPr lang="en-US"/>
          </a:p>
        </p:txBody>
      </p:sp>
      <p:sp>
        <p:nvSpPr>
          <p:cNvPr id="4" name="Slide Number Placeholder 3"/>
          <p:cNvSpPr>
            <a:spLocks noGrp="1"/>
          </p:cNvSpPr>
          <p:nvPr>
            <p:ph idx="12" sz="quarter" type="sldNum"/>
          </p:nvPr>
        </p:nvSpPr>
        <p:spPr/>
        <p:txBody>
          <a:bodyPr numCol="1"/>
          <a:lstStyle>
            <a:lvl1pPr>
              <a:defRPr/>
            </a:lvl1pPr>
          </a:lstStyle>
          <a:p>
            <a:fld id="{08F7B79A-4EA2-44AE-9F7F-F6A143AD223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numCol="1"/>
          <a:lstStyle>
            <a:lvl1pPr algn="l">
              <a:defRPr b="1" sz="2000"/>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idx="2" sz="half" type="body"/>
          </p:nvPr>
        </p:nvSpPr>
        <p:spPr>
          <a:xfrm>
            <a:off x="457200" y="1435100"/>
            <a:ext cx="3008313" cy="4691063"/>
          </a:xfrm>
        </p:spPr>
        <p:txBody>
          <a:bodyPr numCol="1"/>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5" name="Date Placeholder 4"/>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numCol="1"/>
          <a:lstStyle>
            <a:lvl1pPr algn="l">
              <a:defRPr b="1" sz="2000"/>
            </a:lvl1pPr>
          </a:lstStyle>
          <a:p>
            <a:r>
              <a:rPr lang="en-US" smtClean="0"/>
              <a:t>Click to edit Master title style</a:t>
            </a:r>
            <a:endParaRPr lang="en-US"/>
          </a:p>
        </p:txBody>
      </p:sp>
      <p:sp>
        <p:nvSpPr>
          <p:cNvPr id="3" name="Picture Placeholder 2"/>
          <p:cNvSpPr>
            <a:spLocks noGrp="1"/>
          </p:cNvSpPr>
          <p:nvPr>
            <p:ph idx="1" type="pic"/>
          </p:nvPr>
        </p:nvSpPr>
        <p:spPr>
          <a:xfrm>
            <a:off x="1792288" y="612775"/>
            <a:ext cx="5486400" cy="4114800"/>
          </a:xfrm>
        </p:spPr>
        <p:txBody>
          <a:bodyPr numCol="1"/>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4" name="Text Placeholder 3"/>
          <p:cNvSpPr>
            <a:spLocks noGrp="1"/>
          </p:cNvSpPr>
          <p:nvPr>
            <p:ph idx="2" sz="half" type="body"/>
          </p:nvPr>
        </p:nvSpPr>
        <p:spPr>
          <a:xfrm>
            <a:off x="1792288" y="5367338"/>
            <a:ext cx="5486400" cy="804862"/>
          </a:xfrm>
        </p:spPr>
        <p:txBody>
          <a:bodyPr numCol="1"/>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5" name="Date Placeholder 4"/>
          <p:cNvSpPr>
            <a:spLocks noGrp="1"/>
          </p:cNvSpPr>
          <p:nvPr>
            <p:ph idx="10" sz="half" type="dt"/>
          </p:nvPr>
        </p:nvSpPr>
        <p:spPr/>
        <p:txBody>
          <a:bodyPr numCol="1"/>
          <a:lstStyle/>
          <a:p>
            <a:fld id="{4E83BA4B-50FE-4B84-AE64-D7F085A2A31A}" type="datetimeFigureOut">
              <a:rPr lang="en-US" smtClean="0"/>
              <a:t>2/4/2014</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FD6B306A-339E-4A68-B601-FE88844A1F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3" Target="../slideLayouts/slideLayout11.xml" Type="http://schemas.openxmlformats.org/officeDocument/2006/relationships/slideLayout"/><Relationship Id="rId12" Target="../slideLayouts/slideLayout10.xml" Type="http://schemas.openxmlformats.org/officeDocument/2006/relationships/slideLayout"/><Relationship Id="rId11" Target="../slideLayouts/slideLayout9.xml" Type="http://schemas.openxmlformats.org/officeDocument/2006/relationships/slideLayout"/><Relationship Id="rId9" Target="../slideLayouts/slideLayout7.xml" Type="http://schemas.openxmlformats.org/officeDocument/2006/relationships/slideLayout"/><Relationship Id="rId10" Target="../slideLayouts/slideLayout8.xml" Type="http://schemas.openxmlformats.org/officeDocument/2006/relationships/slideLayout"/><Relationship Id="rId8" Target="../slideLayouts/slideLayout6.xml" Type="http://schemas.openxmlformats.org/officeDocument/2006/relationships/slideLayout"/><Relationship Id="rId7" Target="../slideLayouts/slideLayout5.xml" Type="http://schemas.openxmlformats.org/officeDocument/2006/relationships/slideLayout"/><Relationship Id="rId6" Target="../slideLayouts/slideLayout4.xml" Type="http://schemas.openxmlformats.org/officeDocument/2006/relationships/slideLayout"/><Relationship Id="rId5" Target="../slideLayouts/slideLayout3.xml" Type="http://schemas.openxmlformats.org/officeDocument/2006/relationships/slideLayout"/><Relationship Id="rId4" Target="../slideLayouts/slideLayout2.xml" Type="http://schemas.openxmlformats.org/officeDocument/2006/relationships/slideLayout"/><Relationship Id="rId3" Target="../slideLayouts/slideLayout1.xml" Type="http://schemas.openxmlformats.org/officeDocument/2006/relationships/slideLayout"/><Relationship Id="rId2" Target="../media/image1.jpeg" Type="http://schemas.openxmlformats.org/officeDocument/2006/relationships/image"/><Relationship Id="rId1" Target="../theme/theme2.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1" name="Text Box 1"/>
          <p:cNvSpPr>
            <a:spLocks/>
          </p:cNvSpPr>
          <p:nvPr>
            <p:ph type="title"/>
          </p:nvPr>
        </p:nvSpPr>
        <p:spPr>
          <a:xfrm>
            <a:off x="457200" y="274637"/>
            <a:ext cx="7618412" cy="1141412"/>
          </a:xfrm>
          <a:prstGeom prst="rect">
            <a:avLst/>
          </a:prstGeom>
          <a:ln>
            <a:noFill/>
          </a:ln>
        </p:spPr>
        <p:txBody>
          <a:bodyPr anchor="ctr" bIns="46800" lIns="90000" numCol="1" rIns="90000" tIns="46800" wrap="square"/>
          <a:lstStyle/>
          <a:p>
            <a:endParaRPr/>
          </a:p>
        </p:txBody>
      </p:sp>
      <p:sp>
        <p:nvSpPr>
          <p:cNvPr id="2" name="Text Box 2"/>
          <p:cNvSpPr>
            <a:spLocks/>
          </p:cNvSpPr>
          <p:nvPr>
            <p:ph idx="1" type="body"/>
          </p:nvPr>
        </p:nvSpPr>
        <p:spPr>
          <a:xfrm>
            <a:off x="457200" y="1600200"/>
            <a:ext cx="7618412" cy="4799012"/>
          </a:xfrm>
          <a:prstGeom prst="rect">
            <a:avLst/>
          </a:prstGeom>
          <a:ln>
            <a:noFill/>
          </a:ln>
        </p:spPr>
        <p:txBody>
          <a:bodyPr anchor="t" bIns="46800" lIns="90000" numCol="1" rIns="90000" tIns="46800" wrap="square"/>
          <a:lstStyle/>
          <a:p>
            <a:endParaRPr/>
          </a:p>
          <a:p>
            <a:endParaRPr/>
          </a:p>
          <a:p>
            <a:endParaRPr/>
          </a:p>
          <a:p>
            <a:endParaRPr/>
          </a:p>
          <a:p>
            <a:endParaRPr/>
          </a:p>
          <a:p>
            <a:endParaRPr/>
          </a:p>
          <a:p>
            <a:endParaRPr/>
          </a:p>
          <a:p>
            <a:endParaRPr/>
          </a:p>
          <a:p>
            <a:endParaRPr/>
          </a:p>
        </p:txBody>
      </p:sp>
      <p:sp>
        <p:nvSpPr>
          <p:cNvPr id="3" name="Text Box 3"/>
          <p:cNvSpPr>
            <a:spLocks/>
          </p:cNvSpPr>
          <p:nvPr/>
        </p:nvSpPr>
        <p:spPr>
          <a:xfrm>
            <a:off x="8458200" y="0"/>
            <a:ext cx="685800" cy="6858000"/>
          </a:xfrm>
          <a:prstGeom prst="rect">
            <a:avLst/>
          </a:prstGeom>
          <a:solidFill>
            <a:srgbClr val="675E47"/>
          </a:solidFill>
          <a:ln>
            <a:noFill/>
          </a:ln>
          <a:effectLst/>
        </p:spPr>
      </p:sp>
      <p:sp>
        <p:nvSpPr>
          <p:cNvPr id="4" name="Text Box 4"/>
          <p:cNvSpPr>
            <a:spLocks/>
          </p:cNvSpPr>
          <p:nvPr/>
        </p:nvSpPr>
        <p:spPr>
          <a:xfrm>
            <a:off x="8458200" y="5486400"/>
            <a:ext cx="685800" cy="685800"/>
          </a:xfrm>
          <a:prstGeom prst="rect">
            <a:avLst/>
          </a:prstGeom>
          <a:solidFill>
            <a:srgbClr val="A9A57C"/>
          </a:solidFill>
          <a:ln>
            <a:noFill/>
          </a:ln>
          <a:effectLst/>
        </p:spPr>
      </p:sp>
      <p:sp>
        <p:nvSpPr>
          <p:cNvPr id="5" name="Text Box 5"/>
          <p:cNvSpPr>
            <a:spLocks/>
          </p:cNvSpPr>
          <p:nvPr>
            <p:ph type="sldNum"/>
          </p:nvPr>
        </p:nvSpPr>
        <p:spPr>
          <a:xfrm>
            <a:off x="8551862" y="5668962"/>
            <a:ext cx="506412" cy="354012"/>
          </a:xfrm>
          <a:prstGeom prst="rect">
            <a:avLst/>
          </a:prstGeom>
          <a:ln cap="sq" w="19080">
            <a:solidFill>
              <a:srgbClr val="FFFFFF">
                <a:alpha val="100000"/>
              </a:srgbClr>
            </a:solidFill>
            <a:miter lim="800000"/>
            <a:headEnd/>
            <a:tailEnd/>
          </a:ln>
        </p:spPr>
        <p:txBody>
          <a:bodyPr anchor="ctr" bIns="9360" lIns="9360" numCol="1" rIns="9360" tIns="9360" wrap="square"/>
          <a:lstStyle/>
          <a:p>
            <a:pPr>
              <a:buNone/>
            </a:pPr>
            <a:r>
              <a:rPr dirty="0" lang="en-US" smtClean="0">
                <a:solidFill>
                  <a:srgbClr val="000000"/>
                </a:solidFill>
              </a:rPr>
              <a:t>*</a:t>
            </a:r>
          </a:p>
        </p:txBody>
      </p:sp>
      <p:sp>
        <p:nvSpPr>
          <p:cNvPr id="6" name="Text Box 6"/>
          <p:cNvSpPr txBox="1">
            <a:spLocks/>
          </p:cNvSpPr>
          <p:nvPr/>
        </p:nvSpPr>
        <p:spPr>
          <a:xfrm rot="-5400000">
            <a:off x="7588250" y="4049712"/>
            <a:ext cx="2366962" cy="365125"/>
          </a:xfrm>
          <a:prstGeom prst="rect">
            <a:avLst/>
          </a:prstGeom>
          <a:noFill/>
          <a:ln>
            <a:noFill/>
          </a:ln>
          <a:effectLst/>
        </p:spPr>
      </p:sp>
      <p:sp>
        <p:nvSpPr>
          <p:cNvPr id="7" name="Text Box 7"/>
          <p:cNvSpPr>
            <a:spLocks/>
          </p:cNvSpPr>
          <p:nvPr>
            <p:ph type="dt"/>
          </p:nvPr>
        </p:nvSpPr>
        <p:spPr>
          <a:xfrm>
            <a:off x="8588375" y="3048000"/>
            <a:ext cx="2436812" cy="363537"/>
          </a:xfrm>
          <a:prstGeom prst="rect">
            <a:avLst/>
          </a:prstGeom>
          <a:ln>
            <a:noFill/>
          </a:ln>
        </p:spPr>
        <p:txBody>
          <a:bodyPr anchor="ctr" bIns="46800" lIns="90000" numCol="1" rIns="90000" tIns="46800" wrap="square"/>
          <a:lstStyle/>
          <a:p>
            <a:pPr>
              <a:buNone/>
            </a:pPr>
            <a:r>
              <a:rPr dirty="0" lang="en-US" smtClean="0">
                <a:solidFill>
                  <a:srgbClr val="000000"/>
                </a:solidFill>
              </a:rPr>
              <a:t>*</a:t>
            </a:r>
          </a:p>
        </p:txBody>
      </p:sp>
    </p:spTree>
  </p:cSld>
  <p:clrMap accent1="accent1" accent2="accent2" accent3="accent3" accent4="accent4" accent5="accent5" accent6="accent6" bg1="lt1" bg2="lt2" folHlink="folHlink" hlink="hlink" tx1="dk1" tx2="dk2"/>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ftr="0"/>
  <p:txStyles>
    <p:titleStyle>
      <a:lvl1pPr algn="l" defTabSz="449262" fontAlgn="base" indent="0" marL="0" rtl="0">
        <a:lnSpc>
          <a:spcPct val="100000"/>
        </a:lnSpc>
        <a:spcBef>
          <a:spcPct val="0"/>
        </a:spcBef>
        <a:spcAft>
          <a:spcPct val="0"/>
        </a:spcAft>
        <a:buNone/>
        <a:defRPr b="0" baseline="0" dirty="0" i="0" lang="en-US" smtClean="0" sz="4600" u="none">
          <a:solidFill>
            <a:srgbClr val="675E47"/>
          </a:solidFill>
          <a:latin charset="0" pitchFamily="16" typeface="Cambria"/>
          <a:ea charset="0" typeface="Microsoft YaHei"/>
        </a:defRPr>
      </a:lvl1pPr>
      <a:lvl2pPr algn="l" indent="-285750" marL="742950" rtl="0">
        <a:lnSpc>
          <a:spcPct val="100000"/>
        </a:lnSpc>
        <a:spcBef>
          <a:spcPct val="0"/>
        </a:spcBef>
        <a:spcAft>
          <a:spcPct val="0"/>
        </a:spcAft>
        <a:buNone/>
        <a:defRPr b="0" baseline="0" dirty="0" i="0" lang="en-US" smtClean="0" sz="4600" u="none">
          <a:solidFill>
            <a:srgbClr val="675E47"/>
          </a:solidFill>
          <a:latin charset="0" pitchFamily="16" typeface="Cambria"/>
          <a:ea charset="0" typeface="Microsoft YaHei"/>
        </a:defRPr>
      </a:lvl2pPr>
      <a:lvl3pPr algn="l" indent="-228600" marL="1143000" rtl="0">
        <a:lnSpc>
          <a:spcPct val="100000"/>
        </a:lnSpc>
        <a:spcBef>
          <a:spcPct val="0"/>
        </a:spcBef>
        <a:spcAft>
          <a:spcPct val="0"/>
        </a:spcAft>
        <a:buNone/>
        <a:defRPr b="0" baseline="0" dirty="0" i="0" lang="en-US" smtClean="0" sz="4600" u="none">
          <a:solidFill>
            <a:srgbClr val="675E47"/>
          </a:solidFill>
          <a:latin charset="0" pitchFamily="16" typeface="Cambria"/>
          <a:ea charset="0" typeface="Microsoft YaHei"/>
        </a:defRPr>
      </a:lvl3pPr>
      <a:lvl4pPr algn="l" indent="-228600" marL="1600200" rtl="0">
        <a:lnSpc>
          <a:spcPct val="100000"/>
        </a:lnSpc>
        <a:spcBef>
          <a:spcPct val="0"/>
        </a:spcBef>
        <a:spcAft>
          <a:spcPct val="0"/>
        </a:spcAft>
        <a:buNone/>
        <a:defRPr b="0" baseline="0" dirty="0" i="0" lang="en-US" smtClean="0" sz="4600" u="none">
          <a:solidFill>
            <a:srgbClr val="675E47"/>
          </a:solidFill>
          <a:latin charset="0" pitchFamily="16" typeface="Cambria"/>
          <a:ea charset="0" typeface="Microsoft YaHei"/>
        </a:defRPr>
      </a:lvl4pPr>
      <a:lvl5pPr algn="l" indent="-228600" marL="2057400" rtl="0">
        <a:lnSpc>
          <a:spcPct val="100000"/>
        </a:lnSpc>
        <a:spcBef>
          <a:spcPct val="0"/>
        </a:spcBef>
        <a:spcAft>
          <a:spcPct val="0"/>
        </a:spcAft>
        <a:buNone/>
        <a:defRPr b="0" baseline="0" dirty="0" i="0" lang="en-US" smtClean="0" sz="4600" u="none">
          <a:solidFill>
            <a:srgbClr val="675E47"/>
          </a:solidFill>
          <a:latin charset="0" pitchFamily="16" typeface="Cambria"/>
          <a:ea charset="0" typeface="Microsoft YaHei"/>
        </a:defRPr>
      </a:lvl5pPr>
    </p:titleStyle>
    <p:bodyStyle>
      <a:lvl1pPr algn="l" defTabSz="449262" fontAlgn="base" indent="-342900" marL="342900" rtl="0">
        <a:lnSpc>
          <a:spcPct val="100000"/>
        </a:lnSpc>
        <a:spcBef>
          <a:spcPts val="500"/>
        </a:spcBef>
        <a:spcAft>
          <a:spcPct val="0"/>
        </a:spcAft>
        <a:buNone/>
        <a:defRPr b="0" baseline="0" dirty="0" i="0" lang="en-US" smtClean="0" sz="2200" u="none">
          <a:solidFill>
            <a:srgbClr val="2F2B20"/>
          </a:solidFill>
          <a:latin charset="0" pitchFamily="32" typeface="Calibri"/>
          <a:ea charset="0" typeface="Microsoft YaHei"/>
        </a:defRPr>
      </a:lvl1pPr>
      <a:lvl2pPr algn="l" indent="-285750" marL="742950" rtl="0">
        <a:lnSpc>
          <a:spcPct val="100000"/>
        </a:lnSpc>
        <a:spcBef>
          <a:spcPts val="500"/>
        </a:spcBef>
        <a:spcAft>
          <a:spcPct val="0"/>
        </a:spcAft>
        <a:buNone/>
        <a:defRPr b="0" baseline="0" dirty="0" i="0" lang="en-US" smtClean="0" sz="2000" u="none">
          <a:solidFill>
            <a:srgbClr val="2F2B20"/>
          </a:solidFill>
          <a:latin charset="0" pitchFamily="32" typeface="Calibri"/>
          <a:ea charset="0" typeface="Microsoft YaHei"/>
        </a:defRPr>
      </a:lvl2pPr>
      <a:lvl3pPr algn="l" indent="-228600" marL="1143000" rtl="0">
        <a:lnSpc>
          <a:spcPct val="100000"/>
        </a:lnSpc>
        <a:spcBef>
          <a:spcPts val="400"/>
        </a:spcBef>
        <a:spcAft>
          <a:spcPct val="0"/>
        </a:spcAft>
        <a:buNone/>
        <a:defRPr b="0" baseline="0" dirty="0" i="0" lang="en-US" smtClean="0" sz="1800" u="none">
          <a:solidFill>
            <a:srgbClr val="2F2B20"/>
          </a:solidFill>
          <a:latin charset="0" pitchFamily="32" typeface="Calibri"/>
          <a:ea charset="0" typeface="Microsoft YaHei"/>
        </a:defRPr>
      </a:lvl3pPr>
      <a:lvl4pPr algn="l" indent="-228600" marL="1600200" rtl="0">
        <a:lnSpc>
          <a:spcPct val="100000"/>
        </a:lnSpc>
        <a:spcBef>
          <a:spcPts val="400"/>
        </a:spcBef>
        <a:spcAft>
          <a:spcPct val="0"/>
        </a:spcAft>
        <a:buNone/>
        <a:defRPr b="0" baseline="0" dirty="0" i="0" lang="en-US" smtClean="0" sz="1600" u="none">
          <a:solidFill>
            <a:srgbClr val="2F2B20"/>
          </a:solidFill>
          <a:latin charset="0" pitchFamily="32" typeface="Calibri"/>
          <a:ea charset="0" typeface="Microsoft YaHei"/>
        </a:defRPr>
      </a:lvl4pPr>
      <a:lvl5pPr algn="l" indent="-228600" marL="2057400" rtl="0">
        <a:lnSpc>
          <a:spcPct val="100000"/>
        </a:lnSpc>
        <a:spcBef>
          <a:spcPts val="300"/>
        </a:spcBef>
        <a:spcAft>
          <a:spcPct val="0"/>
        </a:spcAft>
        <a:buNone/>
        <a:defRPr b="0" baseline="0" dirty="0" i="0" lang="en-US" smtClean="0" sz="1400" u="none">
          <a:solidFill>
            <a:srgbClr val="2F2B20"/>
          </a:solidFill>
          <a:latin charset="0" pitchFamily="32" typeface="Calibri"/>
          <a:ea charset="0" typeface="Microsoft YaHei"/>
        </a:defRPr>
      </a:lvl5pPr>
    </p:bodyStyle>
    <p:otherStyle>
      <a:lvl1pPr algn="l" defTabSz="449262" fontAlgn="base" indent="0" marL="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1pPr>
      <a:lvl2pPr algn="l" indent="-285750" marL="74295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2pPr>
      <a:lvl3pPr algn="l" indent="-228600" marL="114300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3pPr>
      <a:lvl4pPr algn="l" indent="-228600" marL="160020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4pPr>
      <a:lvl5pPr algn="l" indent="-228600" marL="2057400" rtl="0">
        <a:lnSpc>
          <a:spcPct val="100000"/>
        </a:lnSpc>
        <a:spcBef>
          <a:spcPct val="0"/>
        </a:spcBef>
        <a:spcAft>
          <a:spcPct val="0"/>
        </a:spcAft>
        <a:buNone/>
        <a:defRPr b="0" baseline="0" dirty="0" i="0" lang="en-US" smtClean="0" sz="1800" u="none">
          <a:solidFill>
            <a:srgbClr val="2F2B20"/>
          </a:solidFill>
          <a:latin charset="0" pitchFamily="32" typeface="Calibri"/>
          <a:ea charset="0" typeface="Arial"/>
        </a:defRPr>
      </a:lvl5pPr>
    </p:otherStyle>
  </p:txStyles>
</p:sldMaster>
</file>

<file path=ppt/slides/_rels/slide1.xml.rels><?xml version="1.0" encoding="UTF-8" standalone="yes"?><Relationships xmlns="http://schemas.openxmlformats.org/package/2006/relationships"><Relationship Id="rId3" Target="mailto:m.metykova@sussex.ac.uk" TargetMode="External" Type="http://schemas.openxmlformats.org/officeDocument/2006/relationships/hyperlink"/><Relationship Id="rId2" Target="../notesSlides/notesSlide1.xml" Type="http://schemas.openxmlformats.org/officeDocument/2006/relationships/notesSlide"/><Relationship Id="rId1" Target="../slideLayouts/slideLayout1.xml" Type="http://schemas.openxmlformats.org/officeDocument/2006/relationships/slideLayout"/></Relationships>
</file>

<file path=ppt/slides/_rels/slide10.xml.rels><?xml version="1.0" encoding="UTF-8" standalone="yes"?><Relationships xmlns="http://schemas.openxmlformats.org/package/2006/relationships"><Relationship Id="rId2" Target="../notesSlides/notesSlide10.xml" Type="http://schemas.openxmlformats.org/officeDocument/2006/relationships/notesSlide"/><Relationship Id="rId1" Target="../slideLayouts/slideLayout2.xml" Type="http://schemas.openxmlformats.org/officeDocument/2006/relationships/slideLayout"/></Relationships>
</file>

<file path=ppt/slides/_rels/slide11.xml.rels><?xml version="1.0" encoding="UTF-8" standalone="yes"?><Relationships xmlns="http://schemas.openxmlformats.org/package/2006/relationships"><Relationship Id="rId3" Target="http://whomakesthenews.org/gmmp/gmmp-reports/gmmp-2015-reports" TargetMode="External" Type="http://schemas.openxmlformats.org/officeDocument/2006/relationships/hyperlink"/><Relationship Id="rId2" Target="../notesSlides/notesSlide11.xml" Type="http://schemas.openxmlformats.org/officeDocument/2006/relationships/notesSlide"/><Relationship Id="rId1" Target="../slideLayouts/slideLayout2.xml" Type="http://schemas.openxmlformats.org/officeDocument/2006/relationships/slideLayout"/></Relationships>
</file>

<file path=ppt/slides/_rels/slide12.xml.rels><?xml version="1.0" encoding="UTF-8" standalone="yes"?><Relationships xmlns="http://schemas.openxmlformats.org/package/2006/relationships"><Relationship Id="rId2" Target="../notesSlides/notesSlide12.xml" Type="http://schemas.openxmlformats.org/officeDocument/2006/relationships/notesSlid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2" Target="../notesSlides/notesSlide13.xml" Type="http://schemas.openxmlformats.org/officeDocument/2006/relationships/notesSlid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2" Target="../notesSlides/notesSlide14.xml" Type="http://schemas.openxmlformats.org/officeDocument/2006/relationships/notesSlide"/><Relationship Id="rId1" Target="../slideLayouts/slideLayout2.xml" Type="http://schemas.openxmlformats.org/officeDocument/2006/relationships/slideLayout"/></Relationships>
</file>

<file path=ppt/slides/_rels/slide15.xml.rels><?xml version="1.0" encoding="UTF-8" standalone="yes"?><Relationships xmlns="http://schemas.openxmlformats.org/package/2006/relationships"><Relationship Id="rId2" Target="../notesSlides/notesSlide15.xml" Type="http://schemas.openxmlformats.org/officeDocument/2006/relationships/notesSlide"/><Relationship Id="rId1" Target="../slideLayouts/slideLayout2.xml" Type="http://schemas.openxmlformats.org/officeDocument/2006/relationships/slideLayout"/></Relationships>
</file>

<file path=ppt/slides/_rels/slide16.xml.rels><?xml version="1.0" encoding="UTF-8" standalone="yes"?><Relationships xmlns="http://schemas.openxmlformats.org/package/2006/relationships"><Relationship Id="rId2" Target="../notesSlides/notesSlide16.xml" Type="http://schemas.openxmlformats.org/officeDocument/2006/relationships/notesSlide"/><Relationship Id="rId1" Target="../slideLayouts/slideLayout2.xml" Type="http://schemas.openxmlformats.org/officeDocument/2006/relationships/slideLayout"/></Relationships>
</file>

<file path=ppt/slides/_rels/slide17.xml.rels><?xml version="1.0" encoding="UTF-8" standalone="yes"?><Relationships xmlns="http://schemas.openxmlformats.org/package/2006/relationships"><Relationship Id="rId2" Target="../notesSlides/notesSlide17.xml" Type="http://schemas.openxmlformats.org/officeDocument/2006/relationships/notesSlide"/><Relationship Id="rId1" Target="../slideLayouts/slideLayout2.xml" Type="http://schemas.openxmlformats.org/officeDocument/2006/relationships/slideLayout"/></Relationships>
</file>

<file path=ppt/slides/_rels/slide18.xml.rels><?xml version="1.0" encoding="UTF-8" standalone="yes"?><Relationships xmlns="http://schemas.openxmlformats.org/package/2006/relationships"><Relationship Id="rId2" Target="../notesSlides/notesSlide18.xml" Type="http://schemas.openxmlformats.org/officeDocument/2006/relationships/notesSlide"/><Relationship Id="rId1" Target="../slideLayouts/slideLayout2.xml" Type="http://schemas.openxmlformats.org/officeDocument/2006/relationships/slideLayout"/></Relationships>
</file>

<file path=ppt/slides/_rels/slide19.xml.rels><?xml version="1.0" encoding="UTF-8" standalone="yes"?><Relationships xmlns="http://schemas.openxmlformats.org/package/2006/relationships"><Relationship Id="rId2" Target="../notesSlides/notesSlide19.xml" Type="http://schemas.openxmlformats.org/officeDocument/2006/relationships/notesSlide"/><Relationship Id="rId1" Target="../slideLayouts/slideLayout2.xml" Type="http://schemas.openxmlformats.org/officeDocument/2006/relationships/slideLayout"/></Relationships>
</file>

<file path=ppt/slides/_rels/slide2.xml.rels><?xml version="1.0" encoding="UTF-8" standalone="yes"?><Relationships xmlns="http://schemas.openxmlformats.org/package/2006/relationships"><Relationship Id="rId3" Target="http://www.youtube.com/watch?v=nbHnAc5GZAs&amp;feature=related" TargetMode="External" Type="http://schemas.openxmlformats.org/officeDocument/2006/relationships/hyperlink"/><Relationship Id="rId2" Target="../notesSlides/notesSlide2.xml" Type="http://schemas.openxmlformats.org/officeDocument/2006/relationships/notesSlide"/><Relationship Id="rId1" Target="../slideLayouts/slideLayout2.xml" Type="http://schemas.openxmlformats.org/officeDocument/2006/relationships/slideLayout"/></Relationships>
</file>

<file path=ppt/slides/_rels/slide20.xml.rels><?xml version="1.0" encoding="UTF-8" standalone="yes"?><Relationships xmlns="http://schemas.openxmlformats.org/package/2006/relationships"><Relationship Id="rId2" Target="../notesSlides/notesSlide20.xml" Type="http://schemas.openxmlformats.org/officeDocument/2006/relationships/notesSlid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arget="../notesSlides/notesSlide3.xml" Type="http://schemas.openxmlformats.org/officeDocument/2006/relationships/notesSlid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2" Target="../notesSlides/notesSlide4.xml" Type="http://schemas.openxmlformats.org/officeDocument/2006/relationships/notesSlide"/><Relationship Id="rId1" Target="../slideLayouts/slideLayout7.xml" Type="http://schemas.openxmlformats.org/officeDocument/2006/relationships/slideLayout"/></Relationships>
</file>

<file path=ppt/slides/_rels/slide5.xml.rels><?xml version="1.0" encoding="UTF-8" standalone="yes"?><Relationships xmlns="http://schemas.openxmlformats.org/package/2006/relationships"><Relationship Id="rId2" Target="../notesSlides/notesSlide5.xml" Type="http://schemas.openxmlformats.org/officeDocument/2006/relationships/notesSlide"/><Relationship Id="rId1" Target="../slideLayouts/slideLayout7.xml" Type="http://schemas.openxmlformats.org/officeDocument/2006/relationships/slideLayout"/></Relationships>
</file>

<file path=ppt/slides/_rels/slide6.xml.rels><?xml version="1.0" encoding="UTF-8" standalone="yes"?><Relationships xmlns="http://schemas.openxmlformats.org/package/2006/relationships"><Relationship Id="rId2" Target="../notesSlides/notesSlide6.xml" Type="http://schemas.openxmlformats.org/officeDocument/2006/relationships/notesSlide"/><Relationship Id="rId1" Target="../slideLayouts/slideLayout7.xml" Type="http://schemas.openxmlformats.org/officeDocument/2006/relationships/slideLayout"/></Relationships>
</file>

<file path=ppt/slides/_rels/slide7.xml.rels><?xml version="1.0" encoding="UTF-8" standalone="yes"?><Relationships xmlns="http://schemas.openxmlformats.org/package/2006/relationships"><Relationship Id="rId2" Target="../notesSlides/notesSlide7.xml" Type="http://schemas.openxmlformats.org/officeDocument/2006/relationships/notesSlide"/><Relationship Id="rId1" Target="../slideLayouts/slideLayout2.xml" Type="http://schemas.openxmlformats.org/officeDocument/2006/relationships/slideLayout"/></Relationships>
</file>

<file path=ppt/slides/_rels/slide8.xml.rels><?xml version="1.0" encoding="UTF-8" standalone="yes"?><Relationships xmlns="http://schemas.openxmlformats.org/package/2006/relationships"><Relationship Id="rId2" Target="../notesSlides/notesSlide8.xml" Type="http://schemas.openxmlformats.org/officeDocument/2006/relationships/notesSlide"/><Relationship Id="rId1" Target="../slideLayouts/slideLayout2.xml" Type="http://schemas.openxmlformats.org/officeDocument/2006/relationships/slideLayout"/></Relationships>
</file>

<file path=ppt/slides/_rels/slide9.xml.rels><?xml version="1.0" encoding="UTF-8" standalone="yes"?><Relationships xmlns="http://schemas.openxmlformats.org/package/2006/relationships"><Relationship Id="rId2" Target="../notesSlides/notesSlide9.xml" Type="http://schemas.openxmlformats.org/officeDocument/2006/relationships/notesSlid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p:cNvSpPr>
            <a:spLocks/>
          </p:cNvSpPr>
          <p:nvPr>
            <p:ph type="title"/>
          </p:nvPr>
        </p:nvSpPr>
        <p:spPr>
          <a:xfrm>
            <a:off x="647700" y="790575"/>
            <a:ext cx="7543800" cy="2593975"/>
          </a:xfrm>
          <a:prstGeom prst="rect">
            <a:avLst/>
          </a:prstGeom>
          <a:ln>
            <a:noFill/>
          </a:ln>
          <a:effectLst/>
        </p:spPr>
        <p:txBody>
          <a:bodyPr anchor="b" bIns="45720" lIns="91440" numCol="1" rIns="91440" tIns="45720" wrap="square"/>
          <a:lstStyle/>
          <a:p>
            <a:pPr indent="0" marL="0">
              <a:lnSpc>
                <a:spcPct val="150000"/>
              </a:lnSpc>
              <a:buNone/>
            </a:pPr>
            <a:r>
              <a:rPr b="1" baseline="0" dirty="0" lang="en-US" smtClean="0" sz="4600">
                <a:solidFill>
                  <a:srgbClr val="675E47"/>
                </a:solidFill>
                <a:latin charset="0" typeface="Arial"/>
                <a:ea charset="0" typeface="Arial"/>
              </a:rPr>
              <a:t>Media Professionals: Autonomous, Creative and Diverse?</a:t>
            </a:r>
          </a:p>
        </p:txBody>
      </p:sp>
      <p:sp>
        <p:nvSpPr>
          <p:cNvPr id="11" name="Text Box 11"/>
          <p:cNvSpPr txBox="1">
            <a:spLocks/>
          </p:cNvSpPr>
          <p:nvPr/>
        </p:nvSpPr>
        <p:spPr>
          <a:xfrm>
            <a:off x="685800" y="4572000"/>
            <a:ext cx="6461125" cy="1066800"/>
          </a:xfrm>
          <a:prstGeom prst="rect">
            <a:avLst/>
          </a:prstGeom>
          <a:noFill/>
          <a:ln>
            <a:noFill/>
          </a:ln>
          <a:effectLst/>
        </p:spPr>
        <p:txBody>
          <a:bodyPr anchor="t" bIns="45720" lIns="91440" numCol="1" rIns="91440" tIns="45720" wrap="square"/>
          <a:lstStyle/>
          <a:p>
            <a:pPr indent="0" marL="0">
              <a:lnSpc>
                <a:spcPct val="90000"/>
              </a:lnSpc>
              <a:spcBef>
                <a:spcPts val="500"/>
              </a:spcBef>
              <a:spcAft>
                <a:spcPct val="0"/>
              </a:spcAft>
              <a:buNone/>
            </a:pPr>
            <a:r>
              <a:rPr dirty="0" lang="en-US" smtClean="0" sz="2000">
                <a:solidFill>
                  <a:srgbClr val="8E8D8C"/>
                </a:solidFill>
                <a:ea charset="0" typeface="Microsoft YaHei"/>
              </a:rPr>
              <a:t>Monika Metykova</a:t>
            </a:r>
          </a:p>
          <a:p>
            <a:pPr indent="0" marL="0">
              <a:lnSpc>
                <a:spcPct val="90000"/>
              </a:lnSpc>
              <a:spcBef>
                <a:spcPts val="500"/>
              </a:spcBef>
              <a:spcAft>
                <a:spcPct val="0"/>
              </a:spcAft>
              <a:buNone/>
            </a:pPr>
            <a:r>
              <a:rPr dirty="0" lang="en-US" smtClean="0" sz="2000">
                <a:solidFill>
                  <a:srgbClr val="8E8D8C"/>
                </a:solidFill>
                <a:ea charset="0" typeface="Microsoft YaHei"/>
              </a:rPr>
              <a:t>Email: </a:t>
            </a:r>
            <a:r>
              <a:rPr dirty="0" lang="en-US" smtClean="0" sz="2000">
                <a:solidFill>
                  <a:srgbClr val="8E8D8C"/>
                </a:solidFill>
                <a:ea charset="0" typeface="Microsoft YaHei"/>
                <a:hlinkClick r:id="rId3"/>
              </a:rPr>
              <a:t>m.metykova@sussex.ac.uk</a:t>
            </a:r>
            <a:r>
              <a:rPr dirty="0" lang="en-US" smtClean="0" sz="2000">
                <a:solidFill>
                  <a:srgbClr val="8E8D8C"/>
                </a:solidFill>
                <a:ea charset="0" typeface="Microsoft YaHei"/>
              </a:rPr>
              <a:t>; 32153@mail.muni.cz</a:t>
            </a:r>
          </a:p>
        </p:txBody>
      </p:sp>
    </p:spTree>
  </p:cSld>
  <p:clrMapOvr>
    <a:masterClrMapping/>
  </p:clrMapOvr>
  <p:transition spd="med">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28"/>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Gender – cont.</a:t>
            </a:r>
          </a:p>
        </p:txBody>
      </p:sp>
      <p:sp>
        <p:nvSpPr>
          <p:cNvPr id="29" name="Text Box 29"/>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0" marL="0">
              <a:lnSpc>
                <a:spcPct val="100000"/>
              </a:lnSpc>
              <a:spcBef>
                <a:spcPct val="0"/>
              </a:spcBef>
              <a:spcAft>
                <a:spcPct val="0"/>
              </a:spcAft>
              <a:buNone/>
            </a:pPr>
            <a:r>
              <a:rPr baseline="0" dirty="0" lang="en-US" smtClean="0" sz="2200">
                <a:latin charset="0" pitchFamily="32" typeface="Calibri"/>
                <a:ea charset="0" typeface="Arial"/>
              </a:rPr>
              <a:t>In the United Kingdom ‘t</a:t>
            </a:r>
            <a:r>
              <a:rPr baseline="0" dirty="0" lang="en-US" smtClean="0" sz="2200">
                <a:solidFill>
                  <a:srgbClr val="000000"/>
                </a:solidFill>
                <a:latin charset="0" pitchFamily="32" typeface="Calibri"/>
                <a:ea charset="0" typeface="Arial"/>
              </a:rPr>
              <a:t>here are regularly more women than men studying journalism on a full-time undergraduate basis in the UK, according to  </a:t>
            </a:r>
            <a:r>
              <a:rPr baseline="0" dirty="0" lang="en-US" smtClean="0" sz="2200">
                <a:latin charset="0" pitchFamily="32" typeface="Calibri"/>
                <a:ea charset="0" typeface="Arial"/>
              </a:rPr>
              <a:t>data … [from] the Universities and Colleges Admissions Service</a:t>
            </a:r>
            <a:r>
              <a:rPr baseline="0" dirty="0" lang="en-US" smtClean="0" sz="2200">
                <a:solidFill>
                  <a:srgbClr val="000000"/>
                </a:solidFill>
                <a:latin charset="0" pitchFamily="32" typeface="Calibri"/>
                <a:ea charset="0" typeface="Arial"/>
              </a:rPr>
              <a:t>  (UCAS).  The figures from 2007 to 2014 show the number of women on courses outnumber men in every year except 2008, when the numbers are equal’ (Reid, 2015). </a:t>
            </a:r>
          </a:p>
        </p:txBody>
      </p:sp>
    </p:spTree>
  </p:cSld>
  <p:clrMapOvr>
    <a:masterClrMapping/>
  </p:clrMapOvr>
  <p:transition spd="med">
    <p:cut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30"/>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Gender – pay gap</a:t>
            </a:r>
          </a:p>
        </p:txBody>
      </p:sp>
      <p:sp>
        <p:nvSpPr>
          <p:cNvPr id="31" name="Text Box 31"/>
          <p:cNvSpPr>
            <a:spLocks/>
          </p:cNvSpPr>
          <p:nvPr>
            <p:ph idx="1" type="body"/>
          </p:nvPr>
        </p:nvSpPr>
        <p:spPr>
          <a:xfrm>
            <a:off x="600075" y="1152525"/>
            <a:ext cx="7620000" cy="6130925"/>
          </a:xfrm>
          <a:prstGeom prst="rect">
            <a:avLst/>
          </a:prstGeom>
          <a:ln>
            <a:noFill/>
          </a:ln>
          <a:effectLst/>
        </p:spPr>
        <p:txBody>
          <a:bodyPr anchor="t" bIns="46800" lIns="90000" numCol="1" rIns="90000" tIns="46800" wrap="square"/>
          <a:lstStyle/>
          <a:p>
            <a:pPr indent="0" marL="457200">
              <a:lnSpc>
                <a:spcPct val="100000"/>
              </a:lnSpc>
              <a:spcBef>
                <a:spcPct val="0"/>
              </a:spcBef>
              <a:spcAft>
                <a:spcPct val="0"/>
              </a:spcAft>
              <a:buNone/>
            </a:pPr>
            <a:r>
              <a:rPr baseline="0" dirty="0" lang="en-US" smtClean="0" sz="2200">
                <a:solidFill>
                  <a:srgbClr val="00000A"/>
                </a:solidFill>
                <a:latin charset="0" pitchFamily="32" typeface="Calibri"/>
                <a:ea charset="0" typeface="Arial"/>
              </a:rPr>
              <a:t>F</a:t>
            </a:r>
            <a:r>
              <a:rPr baseline="0" dirty="0" lang="en-US" smtClean="0" sz="2200">
                <a:solidFill>
                  <a:srgbClr val="2F2B20"/>
                </a:solidFill>
                <a:latin charset="0" pitchFamily="32" typeface="Calibri"/>
                <a:ea charset="0" typeface="Arial"/>
              </a:rPr>
              <a:t>emale journalists with more than 20 years of work experience earn 6.6 per cent  less on average than their male colleagues with the same level of experience ($72,679/$67,885). However, for journalists with 15 to 19 years ($53,333/$41,944) and 10 to 14 years of experience ($40,000/$31,429) the income gap jumps to 21.4 per cent. Among journalists with five to nine years of experience, the gap shrinks to 2.4 per cent ($31,293/$30,555) and then reverses for those with less than five years of work experience ($24,167/$25,761) (Willnat and Weaver, 2014, p. 6).</a:t>
            </a:r>
          </a:p>
          <a:p>
            <a:pPr indent="0" marL="0">
              <a:lnSpc>
                <a:spcPct val="100000"/>
              </a:lnSpc>
              <a:spcBef>
                <a:spcPct val="0"/>
              </a:spcBef>
              <a:spcAft>
                <a:spcPct val="0"/>
              </a:spcAft>
              <a:buNone/>
            </a:pPr>
            <a:r>
              <a:rPr baseline="0" dirty="0" lang="en-US" smtClean="0" sz="2200">
                <a:solidFill>
                  <a:srgbClr val="2F2B20"/>
                </a:solidFill>
                <a:latin charset="0" pitchFamily="32" typeface="Calibri"/>
                <a:ea charset="0" typeface="Arial"/>
              </a:rPr>
              <a:t>Also, women tend to work in areas of journalism that are considered less prestigious (in local as opposed to national newspapers; as news presenters rather than news reporters and in so-called soft news rather than hard news that involve politics and economics.</a:t>
            </a:r>
          </a:p>
          <a:p>
            <a:pPr indent="0" marL="0">
              <a:lnSpc>
                <a:spcPct val="100000"/>
              </a:lnSpc>
              <a:spcBef>
                <a:spcPct val="0"/>
              </a:spcBef>
              <a:spcAft>
                <a:spcPct val="0"/>
              </a:spcAft>
              <a:buNone/>
            </a:pPr>
            <a:r>
              <a:rPr baseline="0" dirty="0" lang="en-US" smtClean="0" sz="2200">
                <a:solidFill>
                  <a:srgbClr val="2F2B20"/>
                </a:solidFill>
                <a:latin charset="0" pitchFamily="32" typeface="Calibri"/>
                <a:ea charset="0" typeface="Arial"/>
                <a:hlinkClick r:id="rId3"/>
              </a:rPr>
              <a:t>http://whomakesthenews.org/gmmp/gmmp-reports/gmmp-2015-reports</a:t>
            </a:r>
            <a:r>
              <a:rPr baseline="0" dirty="0" lang="en-US" smtClean="0" sz="2200">
                <a:solidFill>
                  <a:srgbClr val="2F2B20"/>
                </a:solidFill>
                <a:latin charset="0" pitchFamily="32" typeface="Calibri"/>
                <a:ea charset="0" typeface="Arial"/>
              </a:rPr>
              <a:t> </a:t>
            </a:r>
          </a:p>
        </p:txBody>
      </p:sp>
    </p:spTree>
  </p:cSld>
  <p:clrMapOvr>
    <a:masterClrMapping/>
  </p:clrMapOvr>
  <p:transition spd="med">
    <p:cut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 Box 32"/>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Gender – cont.</a:t>
            </a:r>
          </a:p>
        </p:txBody>
      </p:sp>
      <p:sp>
        <p:nvSpPr>
          <p:cNvPr id="33" name="Text Box 33"/>
          <p:cNvSpPr>
            <a:spLocks/>
          </p:cNvSpPr>
          <p:nvPr>
            <p:ph idx="1" type="body"/>
          </p:nvPr>
        </p:nvSpPr>
        <p:spPr>
          <a:xfrm>
            <a:off x="457200" y="1152525"/>
            <a:ext cx="7620000" cy="5792787"/>
          </a:xfrm>
          <a:prstGeom prst="rect">
            <a:avLst/>
          </a:prstGeom>
          <a:ln>
            <a:noFill/>
          </a:ln>
          <a:effectLst/>
        </p:spPr>
        <p:txBody>
          <a:bodyPr anchor="t" bIns="46800" lIns="90000" numCol="1" rIns="90000" tIns="46800" wrap="square"/>
          <a:lstStyle/>
          <a:p>
            <a:pPr indent="-228600" marL="341312">
              <a:spcBef>
                <a:spcPts val="500"/>
              </a:spcBef>
              <a:buClr>
                <a:srgbClr val="A9A57C"/>
              </a:buClr>
              <a:buSzPct val="100000"/>
              <a:buFont charset="0" typeface="Arial"/>
              <a:buChar char="•"/>
            </a:pPr>
            <a:r>
              <a:rPr dirty="0" lang="en-US" smtClean="0" sz="2000"/>
              <a:t>Gendering of media organizations:</a:t>
            </a:r>
          </a:p>
          <a:p>
            <a:pPr indent="0" marL="0">
              <a:lnSpc>
                <a:spcPct val="100000"/>
              </a:lnSpc>
              <a:spcBef>
                <a:spcPts val="500"/>
              </a:spcBef>
              <a:buNone/>
            </a:pPr>
            <a:r>
              <a:rPr baseline="0" dirty="0" lang="en-US" smtClean="0" sz="2000">
                <a:solidFill>
                  <a:srgbClr val="2F2B20"/>
                </a:solidFill>
                <a:latin charset="0" pitchFamily="32" typeface="Calibri"/>
                <a:ea charset="0" typeface="Arial"/>
              </a:rPr>
              <a:t>gender is socially constructed – i.e. society creates gender roles that are prescribed as appropriate for a person of a given gender – and gender is dynamic and is constructed and negotiated in social interaction.</a:t>
            </a:r>
          </a:p>
          <a:p>
            <a:pPr indent="0" marL="0">
              <a:lnSpc>
                <a:spcPct val="100000"/>
              </a:lnSpc>
              <a:spcBef>
                <a:spcPts val="500"/>
              </a:spcBef>
              <a:buNone/>
            </a:pPr>
            <a:r>
              <a:rPr baseline="0" dirty="0" lang="en-US" smtClean="0" sz="2000">
                <a:solidFill>
                  <a:srgbClr val="2F2B20"/>
                </a:solidFill>
                <a:latin charset="0" pitchFamily="32" typeface="Calibri"/>
                <a:ea charset="0" typeface="Arial"/>
              </a:rPr>
              <a:t>Although organizations – not only media ones – are guided by codes of professional conduct and internal rules and regulations which may impact on women working in them (e.g. the most manifest provisions in such guidelines perhaps relate to non-discrimination and provision of childcare), importantly, research on the social construction of gender in organizations “documents dynamics that are implicit and unconscious rather than active and intentional. Most researchers do not suggest that individual employees are explicitly trying to modify either their gender or racial identity; nor do they suggest that organizations are deliberately trying to recast these identities. However, overall, the research does suggest that organizations contribute to the construction of both gender and race, even without the intention to do so” (Foldy, 2012, p.499). </a:t>
            </a:r>
          </a:p>
          <a:p>
            <a:pPr indent="0" marL="0">
              <a:lnSpc>
                <a:spcPct val="100000"/>
              </a:lnSpc>
              <a:spcBef>
                <a:spcPts val="500"/>
              </a:spcBef>
              <a:buNone/>
            </a:pPr>
            <a:endParaRPr baseline="0" dirty="0" lang="en-US" smtClean="0" sz="2000">
              <a:solidFill>
                <a:srgbClr val="2F2B20"/>
              </a:solidFill>
              <a:latin charset="0" pitchFamily="32" typeface="Calibri"/>
              <a:ea charset="0" typeface="Arial"/>
            </a:endParaRPr>
          </a:p>
        </p:txBody>
      </p:sp>
    </p:spTree>
  </p:cSld>
  <p:clrMapOvr>
    <a:masterClrMapping/>
  </p:clrMapOvr>
  <p:transition spd="med">
    <p:cut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34"/>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Gender – cont.</a:t>
            </a:r>
          </a:p>
        </p:txBody>
      </p:sp>
      <p:sp>
        <p:nvSpPr>
          <p:cNvPr id="35" name="Text Box 35"/>
          <p:cNvSpPr>
            <a:spLocks/>
          </p:cNvSpPr>
          <p:nvPr>
            <p:ph idx="1" type="body"/>
          </p:nvPr>
        </p:nvSpPr>
        <p:spPr>
          <a:xfrm>
            <a:off x="436562" y="1143000"/>
            <a:ext cx="7620000" cy="6196012"/>
          </a:xfrm>
          <a:prstGeom prst="rect">
            <a:avLst/>
          </a:prstGeom>
          <a:ln>
            <a:noFill/>
          </a:ln>
          <a:effectLst/>
        </p:spPr>
        <p:txBody>
          <a:bodyPr anchor="t" bIns="46800" lIns="90000" numCol="1" rIns="90000" tIns="46800" wrap="square"/>
          <a:lstStyle/>
          <a:p>
            <a:pPr indent="0" marL="457200">
              <a:lnSpc>
                <a:spcPct val="100000"/>
              </a:lnSpc>
              <a:spcBef>
                <a:spcPts val="500"/>
              </a:spcBef>
              <a:buNone/>
            </a:pPr>
            <a:r>
              <a:rPr dirty="0" lang="en-US" smtClean="0" sz="2200">
                <a:latin charset="0" pitchFamily="32" typeface="Calibri"/>
                <a:ea charset="0" typeface="Arial"/>
              </a:rPr>
              <a:t>“</a:t>
            </a:r>
            <a:r>
              <a:rPr dirty="0" lang="en-US" smtClean="0" sz="2200">
                <a:latin charset="0" pitchFamily="32" typeface="Calibri"/>
                <a:ea charset="0" typeface="Arial"/>
              </a:rPr>
              <a:t>If women simply go along with institutionalized norms and stereotypes of femininity, they remain outside of men’s informal networks and usually formal ones too. ... Yet women who practice femininity according to femininity stereotypes that define women as subordinate may gain approval from men, but they do not gain equal status. ... Women who fail to practice femininity according to femininity stereotypes that define women as subordinate lose approval and end up with even lower status than they would otherwise. ... Men who practice masculinity/ masculinities according to masculinity stereotypes that define men as dominant do gain approval and status from men. While such men may not gain approval from women, their hold over powerful positions gives women no alternative but to respect them, especially in work situations where women’s opportunities are at stake” (Martin, 2003, p. 360).  </a:t>
            </a:r>
          </a:p>
          <a:p>
            <a:pPr indent="0" marL="457200">
              <a:lnSpc>
                <a:spcPct val="100000"/>
              </a:lnSpc>
              <a:spcBef>
                <a:spcPts val="500"/>
              </a:spcBef>
              <a:buNone/>
            </a:pPr>
            <a:endParaRPr dirty="0" lang="en-US" smtClean="0" sz="2200">
              <a:latin charset="0" pitchFamily="32" typeface="Calibri"/>
              <a:ea charset="0" typeface="Arial"/>
            </a:endParaRPr>
          </a:p>
        </p:txBody>
      </p:sp>
    </p:spTree>
  </p:cSld>
  <p:clrMapOvr>
    <a:masterClrMapping/>
  </p:clrMapOvr>
  <p:transition spd="med">
    <p:cut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36"/>
          <p:cNvSpPr>
            <a:spLocks/>
          </p:cNvSpPr>
          <p:nvPr>
            <p:ph type="title"/>
          </p:nvPr>
        </p:nvSpPr>
        <p:spPr>
          <a:xfrm>
            <a:off x="457200" y="98425"/>
            <a:ext cx="7620000" cy="1495425"/>
          </a:xfrm>
          <a:prstGeom prst="rect">
            <a:avLst/>
          </a:prstGeom>
          <a:ln>
            <a:noFill/>
          </a:ln>
          <a:effectLst/>
        </p:spPr>
        <p:txBody>
          <a:bodyPr anchor="ctr" bIns="46800" lIns="90000" numCol="1" rIns="90000" tIns="46800" wrap="square"/>
          <a:lstStyle/>
          <a:p>
            <a:pPr indent="0" marL="0">
              <a:buNone/>
            </a:pPr>
            <a:r>
              <a:rPr dirty="0" lang="en-US" smtClean="0"/>
              <a:t>Gender – do women practice journalism differently?</a:t>
            </a:r>
          </a:p>
        </p:txBody>
      </p:sp>
      <p:sp>
        <p:nvSpPr>
          <p:cNvPr id="37" name="Text Box 37"/>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0" marL="0">
              <a:spcBef>
                <a:spcPts val="500"/>
              </a:spcBef>
              <a:buNone/>
            </a:pPr>
            <a:r>
              <a:rPr dirty="0" lang="en-US" smtClean="0">
                <a:latin charset="0" pitchFamily="32" typeface="Calibri"/>
                <a:ea charset="0" pitchFamily="32" typeface="Calibri"/>
              </a:rPr>
              <a:t>Van Zoonen (1998, p. 36) identifies areas in which the gendered nature of the profession (or in other words in which ‘feminine values’ in professional journalism) are demonstrated and some of these are linked to the definition of newsworthiness: selection of topics and angles (women journalists are concerned about the lack of topics relevant to women), choice of sources (men journalists tend to rely on male sources) as well as ethical values (men journalists are perceived as detached and insensitive).</a:t>
            </a:r>
          </a:p>
          <a:p>
            <a:pPr indent="0" marL="0">
              <a:spcBef>
                <a:spcPct val="0"/>
              </a:spcBef>
              <a:spcAft>
                <a:spcPct val="0"/>
              </a:spcAft>
              <a:buNone/>
            </a:pPr>
            <a:endParaRPr dirty="0" lang="en-US" smtClean="0"/>
          </a:p>
          <a:p>
            <a:pPr indent="0" marL="0">
              <a:spcBef>
                <a:spcPct val="0"/>
              </a:spcBef>
              <a:spcAft>
                <a:spcPct val="0"/>
              </a:spcAft>
              <a:buNone/>
            </a:pPr>
            <a:r>
              <a:rPr dirty="0" lang="en-US" smtClean="0">
                <a:latin charset="0" pitchFamily="32" typeface="Calibri"/>
                <a:ea charset="0" pitchFamily="32" typeface="Calibri"/>
              </a:rPr>
              <a:t>Inconclusive evidence</a:t>
            </a:r>
          </a:p>
        </p:txBody>
      </p:sp>
    </p:spTree>
  </p:cSld>
  <p:clrMapOvr>
    <a:masterClrMapping/>
  </p:clrMapOvr>
  <p:transition spd="med">
    <p:cut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 Box 38"/>
          <p:cNvSpPr>
            <a:spLocks/>
          </p:cNvSpPr>
          <p:nvPr>
            <p:ph type="title"/>
          </p:nvPr>
        </p:nvSpPr>
        <p:spPr>
          <a:xfrm>
            <a:off x="457200" y="0"/>
            <a:ext cx="7620000" cy="1143000"/>
          </a:xfrm>
          <a:prstGeom prst="rect">
            <a:avLst/>
          </a:prstGeom>
          <a:ln>
            <a:noFill/>
          </a:ln>
          <a:effectLst/>
        </p:spPr>
        <p:txBody>
          <a:bodyPr anchor="ctr" bIns="46800" lIns="90000" numCol="1" rIns="90000" tIns="46800" wrap="square"/>
          <a:lstStyle/>
          <a:p>
            <a:pPr indent="0" marL="0">
              <a:buNone/>
            </a:pPr>
            <a:r>
              <a:rPr dirty="0" lang="en-US" smtClean="0"/>
              <a:t>Some of the debates - race</a:t>
            </a:r>
          </a:p>
        </p:txBody>
      </p:sp>
      <p:sp>
        <p:nvSpPr>
          <p:cNvPr id="39" name="Text Box 39"/>
          <p:cNvSpPr>
            <a:spLocks/>
          </p:cNvSpPr>
          <p:nvPr>
            <p:ph idx="1" type="body"/>
          </p:nvPr>
        </p:nvSpPr>
        <p:spPr>
          <a:xfrm>
            <a:off x="457200" y="965200"/>
            <a:ext cx="7620000" cy="5791200"/>
          </a:xfrm>
          <a:prstGeom prst="rect">
            <a:avLst/>
          </a:prstGeom>
          <a:ln>
            <a:noFill/>
          </a:ln>
          <a:effectLst/>
        </p:spPr>
        <p:txBody>
          <a:bodyPr anchor="t" bIns="46800" lIns="90000" numCol="1" rIns="90000" tIns="46800" wrap="square"/>
          <a:lstStyle/>
          <a:p>
            <a:pPr indent="-228600" marL="341312">
              <a:spcBef>
                <a:spcPts val="500"/>
              </a:spcBef>
              <a:buClr>
                <a:srgbClr val="A9A57C"/>
              </a:buClr>
              <a:buSzPct val="100000"/>
              <a:buFont charset="0" typeface="Arial"/>
              <a:buChar char="•"/>
            </a:pPr>
            <a:r>
              <a:rPr dirty="0" lang="en-US" smtClean="0">
                <a:latin charset="0" pitchFamily="32" typeface="Calibri"/>
              </a:rPr>
              <a:t>US 1960s race riots followed by an inquiry which – among others – found that “</a:t>
            </a:r>
            <a:r>
              <a:rPr baseline="0" dirty="0" lang="en-US" smtClean="0" sz="2200">
                <a:solidFill>
                  <a:srgbClr val="2F2B20"/>
                </a:solidFill>
                <a:latin charset="0" pitchFamily="32" typeface="Calibri"/>
                <a:ea charset="0" typeface="Arial"/>
              </a:rPr>
              <a:t>fewer than 5 per cent of the people employed by the news business in editorial jobs in the United States today are Negroes. Fewer than 1 per cent of editors and supervisors are Negroes, and most of them work for Negro-owned organizations … The plaint is “We can’t find qualified Negroes.” But this rings hollow from an industry where, only yesterday, jobs were scarce and promotion unthinkable for a man whose skin was black.’ The report went on to argue that the hiring of token African-American journalists was insufficient in addressing the problem as ‘newspaper and television policies are, generally speaking, not set by reporters. Editorial decisions about which stories to cover and which to use are made by editors. Yet, very few Negroes in this country are involved in making these decisions, because very few, if any, supervisory editorial jobs are held by Negroes’” (Kerner, 1968, Chapter XV).</a:t>
            </a:r>
          </a:p>
        </p:txBody>
      </p:sp>
    </p:spTree>
  </p:cSld>
  <p:clrMapOvr>
    <a:masterClrMapping/>
  </p:clrMapOvr>
  <p:transition spd="med">
    <p:cut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Box 40"/>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Race – the quantitative gap</a:t>
            </a:r>
          </a:p>
        </p:txBody>
      </p:sp>
      <p:sp>
        <p:nvSpPr>
          <p:cNvPr id="41" name="Text Box 41"/>
          <p:cNvSpPr>
            <a:spLocks/>
          </p:cNvSpPr>
          <p:nvPr>
            <p:ph idx="1" type="body"/>
          </p:nvPr>
        </p:nvSpPr>
        <p:spPr>
          <a:xfrm>
            <a:off x="457200" y="1079500"/>
            <a:ext cx="7620000" cy="5665787"/>
          </a:xfrm>
          <a:prstGeom prst="rect">
            <a:avLst/>
          </a:prstGeom>
          <a:ln>
            <a:noFill/>
          </a:ln>
          <a:effectLst/>
        </p:spPr>
        <p:txBody>
          <a:bodyPr anchor="t" bIns="46800" lIns="90000" numCol="1" rIns="90000" tIns="46800" wrap="square"/>
          <a:lstStyle/>
          <a:p>
            <a:pPr indent="0" marL="0">
              <a:lnSpc>
                <a:spcPct val="100000"/>
              </a:lnSpc>
              <a:spcBef>
                <a:spcPts val="500"/>
              </a:spcBef>
              <a:buNone/>
            </a:pPr>
            <a:r>
              <a:rPr baseline="0" dirty="0" lang="en-US" smtClean="0" sz="2200">
                <a:latin charset="0" pitchFamily="32" typeface="Calibri"/>
                <a:ea charset="0" typeface="Arial"/>
              </a:rPr>
              <a:t>2010 US census: 36.3 per cent of the US population belong to a racial or ethnic minority group </a:t>
            </a:r>
          </a:p>
          <a:p>
            <a:pPr indent="0" marL="0">
              <a:lnSpc>
                <a:spcPct val="100000"/>
              </a:lnSpc>
              <a:spcBef>
                <a:spcPts val="500"/>
              </a:spcBef>
              <a:buNone/>
            </a:pPr>
            <a:r>
              <a:rPr baseline="0" dirty="0" lang="en-US" smtClean="0" sz="2200">
                <a:latin charset="0" pitchFamily="32" typeface="Calibri"/>
                <a:ea charset="0" typeface="Arial"/>
              </a:rPr>
              <a:t>2013 data: 13.2 per cent of the US population is Black or African American (Census 2014, 2015)</a:t>
            </a:r>
          </a:p>
          <a:p>
            <a:pPr indent="0" marL="0">
              <a:lnSpc>
                <a:spcPct val="100000"/>
              </a:lnSpc>
              <a:spcBef>
                <a:spcPts val="500"/>
              </a:spcBef>
              <a:buNone/>
            </a:pPr>
            <a:r>
              <a:rPr baseline="0" dirty="0" lang="en-US" smtClean="0" sz="2200">
                <a:latin charset="0" pitchFamily="32" typeface="Calibri"/>
                <a:ea charset="0" typeface="Arial"/>
              </a:rPr>
              <a:t>2014 American Society of News Editors report minority employment in US daily newspapers was 13.34 per cent (compared to 3.95 per cent in 1978, see ASNE, 2015)</a:t>
            </a:r>
          </a:p>
          <a:p>
            <a:pPr indent="0" marL="0">
              <a:lnSpc>
                <a:spcPct val="100000"/>
              </a:lnSpc>
              <a:spcBef>
                <a:spcPts val="500"/>
              </a:spcBef>
              <a:buNone/>
            </a:pPr>
            <a:r>
              <a:rPr baseline="0" dirty="0" lang="en-US" smtClean="0" sz="2200">
                <a:solidFill>
                  <a:srgbClr val="000000"/>
                </a:solidFill>
                <a:latin charset="0" pitchFamily="32" typeface="Calibri"/>
                <a:ea charset="0" typeface="Arial"/>
              </a:rPr>
              <a:t>Employment figures for US broadcast media from 2013 by the Radio Television Digital News Association/Hofstra University ‘the minority workforce in TV news, at 22.4 per cent, the highest it's been in 13 years and the second highest level ever. … Still, as far as minorities are concerned, the bigger picture remains unchanged.   In the last 24 years, the minority population in the U.S. has risen 11 points; but the minority workforce in TV news is up less than half that (4.6), and the minority workforce in radio is up 2.2’ (RTDNA, 2015)</a:t>
            </a:r>
          </a:p>
        </p:txBody>
      </p:sp>
    </p:spTree>
  </p:cSld>
  <p:clrMapOvr>
    <a:masterClrMapping/>
  </p:clrMapOvr>
  <p:transition spd="med">
    <p:cut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 Box 42"/>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Leadership gap</a:t>
            </a:r>
          </a:p>
        </p:txBody>
      </p:sp>
      <p:sp>
        <p:nvSpPr>
          <p:cNvPr id="43" name="Text Box 43"/>
          <p:cNvSpPr>
            <a:spLocks/>
          </p:cNvSpPr>
          <p:nvPr>
            <p:ph idx="1" type="body"/>
          </p:nvPr>
        </p:nvSpPr>
        <p:spPr>
          <a:xfrm>
            <a:off x="503237" y="1673225"/>
            <a:ext cx="7620000" cy="5526087"/>
          </a:xfrm>
          <a:prstGeom prst="rect">
            <a:avLst/>
          </a:prstGeom>
          <a:ln>
            <a:noFill/>
          </a:ln>
          <a:effectLst/>
        </p:spPr>
        <p:txBody>
          <a:bodyPr anchor="t" bIns="46800" lIns="90000" numCol="1" rIns="90000" tIns="46800" wrap="square"/>
          <a:lstStyle/>
          <a:p>
            <a:pPr indent="0" marL="457200">
              <a:lnSpc>
                <a:spcPct val="100000"/>
              </a:lnSpc>
              <a:spcBef>
                <a:spcPts val="500"/>
              </a:spcBef>
              <a:buNone/>
            </a:pPr>
            <a:r>
              <a:rPr dirty="0" lang="en-US" smtClean="0" sz="2200">
                <a:solidFill>
                  <a:srgbClr val="000000"/>
                </a:solidFill>
                <a:latin charset="0" pitchFamily="32" typeface="Calibri"/>
                <a:ea charset="0" typeface="Arial"/>
              </a:rPr>
              <a:t>Representation of ethnic minorities in the management of media companies in the US:  similar types of marginalization in the news industries as women</a:t>
            </a:r>
          </a:p>
          <a:p>
            <a:pPr indent="0" marL="457200">
              <a:lnSpc>
                <a:spcPct val="100000"/>
              </a:lnSpc>
              <a:spcBef>
                <a:spcPts val="500"/>
              </a:spcBef>
              <a:buNone/>
            </a:pPr>
            <a:r>
              <a:rPr dirty="0" lang="en-US" smtClean="0" sz="2200">
                <a:solidFill>
                  <a:srgbClr val="000000"/>
                </a:solidFill>
                <a:latin charset="0" pitchFamily="32" typeface="Calibri"/>
                <a:ea charset="0" typeface="Arial"/>
              </a:rPr>
              <a:t>2015 census by the American Society of News Editors there were ‘12 per cent of participating organizations saying at least one of their top three editors is a person of colour’ (ASNE 2015a) </a:t>
            </a:r>
          </a:p>
        </p:txBody>
      </p:sp>
    </p:spTree>
  </p:cSld>
  <p:clrMapOvr>
    <a:masterClrMapping/>
  </p:clrMapOvr>
  <p:transition spd="med">
    <p:cut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 Box 44"/>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Leadership gap – cont. </a:t>
            </a:r>
          </a:p>
        </p:txBody>
      </p:sp>
      <p:sp>
        <p:nvSpPr>
          <p:cNvPr id="45" name="Text Box 45"/>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0" marL="0">
              <a:lnSpc>
                <a:spcPct val="100000"/>
              </a:lnSpc>
              <a:spcBef>
                <a:spcPct val="0"/>
              </a:spcBef>
              <a:spcAft>
                <a:spcPct val="0"/>
              </a:spcAft>
              <a:buNone/>
            </a:pPr>
            <a:r>
              <a:rPr dirty="0" lang="en-US" smtClean="0">
                <a:latin charset="0" typeface="Arial"/>
                <a:ea charset="0" typeface="Arial"/>
              </a:rPr>
              <a:t> </a:t>
            </a:r>
            <a:r>
              <a:rPr dirty="0" lang="en-US" smtClean="0">
                <a:latin charset="0" pitchFamily="32" typeface="Calibri"/>
                <a:ea charset="0" typeface="Arial"/>
              </a:rPr>
              <a:t>Pritchard and Stonbely found in 2007 in the US: </a:t>
            </a:r>
          </a:p>
          <a:p>
            <a:pPr indent="0" marL="0">
              <a:lnSpc>
                <a:spcPct val="100000"/>
              </a:lnSpc>
              <a:spcBef>
                <a:spcPct val="0"/>
              </a:spcBef>
              <a:spcAft>
                <a:spcPct val="0"/>
              </a:spcAft>
              <a:buNone/>
            </a:pPr>
            <a:r>
              <a:rPr dirty="0" lang="en-US" smtClean="0">
                <a:latin charset="0" pitchFamily="32" typeface="Calibri"/>
              </a:rPr>
              <a:t>“</a:t>
            </a:r>
            <a:r>
              <a:rPr dirty="0" lang="en-US" smtClean="0">
                <a:latin charset="0" pitchFamily="32" typeface="Calibri"/>
              </a:rPr>
              <a:t>having minority journalists writing mostly about relatively powerless segments of society, while white journalists write mostly about powerful institutions, may have a certain logic, given that people of colour are overrepresented among the powerless and whites overrepresented among the powerful. To the extent that such practices exist, however, they both reinforce white dominance in newsrooms and shed light on the social processes by which white dominance is perpetuated” (p. 232).</a:t>
            </a:r>
          </a:p>
          <a:p>
            <a:pPr indent="0" marL="0">
              <a:lnSpc>
                <a:spcPct val="100000"/>
              </a:lnSpc>
              <a:spcBef>
                <a:spcPct val="0"/>
              </a:spcBef>
              <a:spcAft>
                <a:spcPct val="0"/>
              </a:spcAft>
              <a:buNone/>
            </a:pPr>
            <a:r>
              <a:rPr dirty="0" lang="en-US" smtClean="0">
                <a:latin charset="0" pitchFamily="32" typeface="Calibri"/>
              </a:rPr>
              <a:t>They go on to argue that being assigned to cover minority-related topics may in itself be detrimental to the career development of minority journalists as ‘within American</a:t>
            </a:r>
            <a:r>
              <a:rPr dirty="0" lang="en-US" smtClean="0"/>
              <a:t>ed the fastest tracks to management positions’ (ibid.)</a:t>
            </a:r>
          </a:p>
        </p:txBody>
      </p:sp>
    </p:spTree>
  </p:cSld>
  <p:clrMapOvr>
    <a:masterClrMapping/>
  </p:clrMapOvr>
  <p:transition spd="med">
    <p:cut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 Box 46"/>
          <p:cNvSpPr>
            <a:spLocks/>
          </p:cNvSpPr>
          <p:nvPr>
            <p:ph type="title"/>
          </p:nvPr>
        </p:nvSpPr>
        <p:spPr>
          <a:xfrm>
            <a:off x="457200" y="98425"/>
            <a:ext cx="7620000" cy="1495425"/>
          </a:xfrm>
          <a:prstGeom prst="rect">
            <a:avLst/>
          </a:prstGeom>
          <a:ln>
            <a:noFill/>
          </a:ln>
          <a:effectLst/>
        </p:spPr>
        <p:txBody>
          <a:bodyPr anchor="ctr" bIns="46800" lIns="90000" numCol="1" rIns="90000" tIns="46800" wrap="square"/>
          <a:lstStyle/>
          <a:p>
            <a:pPr indent="0" marL="0">
              <a:buNone/>
            </a:pPr>
            <a:r>
              <a:rPr dirty="0" lang="en-US" smtClean="0"/>
              <a:t>Socialization in news orgs – taking whiteness for granted</a:t>
            </a:r>
          </a:p>
        </p:txBody>
      </p:sp>
      <p:sp>
        <p:nvSpPr>
          <p:cNvPr id="47" name="Text Box 47"/>
          <p:cNvSpPr>
            <a:spLocks/>
          </p:cNvSpPr>
          <p:nvPr>
            <p:ph idx="1" type="body"/>
          </p:nvPr>
        </p:nvSpPr>
        <p:spPr>
          <a:xfrm>
            <a:off x="457200" y="1600200"/>
            <a:ext cx="7620000" cy="5121275"/>
          </a:xfrm>
          <a:prstGeom prst="rect">
            <a:avLst/>
          </a:prstGeom>
          <a:ln>
            <a:noFill/>
          </a:ln>
          <a:effectLst/>
        </p:spPr>
        <p:txBody>
          <a:bodyPr anchor="t" bIns="46800" lIns="90000" numCol="1" rIns="90000" tIns="46800" wrap="square"/>
          <a:lstStyle/>
          <a:p>
            <a:pPr indent="0" marL="0">
              <a:lnSpc>
                <a:spcPct val="100000"/>
              </a:lnSpc>
              <a:spcBef>
                <a:spcPct val="0"/>
              </a:spcBef>
              <a:spcAft>
                <a:spcPct val="0"/>
              </a:spcAft>
              <a:buNone/>
            </a:pPr>
            <a:r>
              <a:rPr dirty="0" lang="en-US" smtClean="0">
                <a:latin charset="0" pitchFamily="32" typeface="Calibri"/>
                <a:ea charset="0" typeface="Arial"/>
              </a:rPr>
              <a:t>Pritchard and Stonbely's article ‘Racial Profiling in the Newsroom’ They identified race as an influence on the assignment of stories but they point out “the invisibility of whiteness in discussions about the bases for story assignments. The journalists, whatever their race, spoke of racial diversity only when they were talking about minority reporters and minority-oriented topics. The hegemony of whiteness was such that none of the journalists appeared to have thought about the role of whiteness in the coverage of the largely white realms of politics and business” (ibid., p. 244). </a:t>
            </a:r>
          </a:p>
          <a:p>
            <a:pPr indent="0" marL="0">
              <a:lnSpc>
                <a:spcPct val="100000"/>
              </a:lnSpc>
              <a:spcBef>
                <a:spcPct val="0"/>
              </a:spcBef>
              <a:spcAft>
                <a:spcPct val="0"/>
              </a:spcAft>
              <a:buNone/>
            </a:pPr>
            <a:r>
              <a:rPr dirty="0" lang="en-US" smtClean="0">
                <a:latin charset="0" pitchFamily="32" typeface="Calibri"/>
              </a:rPr>
              <a:t>This leads them to conclude that ‘the implicit notion was that minority reporters get their assignments because of their race, while white reporters get theirs because of hard work and talent. Such thinking keeps journalists of colour at the margins of news creation and newsroom decision making’ (ibid.). </a:t>
            </a:r>
          </a:p>
        </p:txBody>
      </p:sp>
    </p:spTree>
  </p:cSld>
  <p:clrMapOvr>
    <a:masterClrMapping/>
  </p:clrMapOvr>
  <p:transition spd="med">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4"/>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Actual “star” journalists </a:t>
            </a:r>
          </a:p>
        </p:txBody>
      </p:sp>
      <p:sp>
        <p:nvSpPr>
          <p:cNvPr id="15" name="Text Box 15"/>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228600" marL="341312">
              <a:spcBef>
                <a:spcPts val="500"/>
              </a:spcBef>
              <a:buClr>
                <a:srgbClr val="A9A57C"/>
              </a:buClr>
              <a:buSzPct val="100000"/>
              <a:buFont charset="0" typeface="Arial"/>
              <a:buChar char="•"/>
            </a:pPr>
            <a:r>
              <a:rPr dirty="0" lang="en-US" smtClean="0"/>
              <a:t>Ernest Hemingway </a:t>
            </a:r>
          </a:p>
          <a:p>
            <a:pPr indent="-228600" marL="341312">
              <a:spcBef>
                <a:spcPts val="500"/>
              </a:spcBef>
              <a:buClr>
                <a:srgbClr val="A9A57C"/>
              </a:buClr>
              <a:buSzPct val="100000"/>
              <a:buFont charset="0" typeface="Arial"/>
              <a:buChar char="•"/>
            </a:pPr>
            <a:r>
              <a:rPr dirty="0" lang="en-US" smtClean="0"/>
              <a:t>Martha Gelhorn</a:t>
            </a:r>
          </a:p>
          <a:p>
            <a:pPr indent="-228600" marL="341312">
              <a:spcBef>
                <a:spcPts val="500"/>
              </a:spcBef>
              <a:buClr>
                <a:srgbClr val="A9A57C"/>
              </a:buClr>
              <a:buSzPct val="100000"/>
              <a:buFont charset="0" typeface="Arial"/>
              <a:buChar char="•"/>
            </a:pPr>
            <a:r>
              <a:rPr dirty="0" lang="en-US" smtClean="0"/>
              <a:t>Bob Woodward and Carl Bernstein (Washington Post)</a:t>
            </a:r>
          </a:p>
          <a:p>
            <a:pPr indent="-228600" marL="341312">
              <a:spcBef>
                <a:spcPts val="500"/>
              </a:spcBef>
              <a:buClr>
                <a:srgbClr val="A9A57C"/>
              </a:buClr>
              <a:buSzPct val="100000"/>
              <a:buFont charset="0" typeface="Arial"/>
              <a:buChar char="•"/>
            </a:pPr>
            <a:r>
              <a:rPr dirty="0" lang="en-US" smtClean="0"/>
              <a:t>David Frost (Frost vs. Nixon – exists as a film and theatre play as well)</a:t>
            </a:r>
          </a:p>
          <a:p>
            <a:pPr indent="-228600" marL="341312">
              <a:spcBef>
                <a:spcPts val="500"/>
              </a:spcBef>
              <a:spcAft>
                <a:spcPct val="0"/>
              </a:spcAft>
              <a:buClr>
                <a:srgbClr val="A9A57C"/>
              </a:buClr>
              <a:buSzPct val="100000"/>
              <a:buFont charset="0" typeface="Arial"/>
              <a:buChar char="•"/>
            </a:pPr>
            <a:r>
              <a:rPr dirty="0" lang="en-US" smtClean="0">
                <a:solidFill>
                  <a:srgbClr val="D25814"/>
                </a:solidFill>
                <a:hlinkClick r:id="rId3"/>
              </a:rPr>
              <a:t>http://www.youtube.com/watch?v=nbHnAc5GZAs&amp;feature=related
</a:t>
            </a:r>
          </a:p>
          <a:p>
            <a:pPr indent="-228600" marL="341312">
              <a:spcBef>
                <a:spcPts val="500"/>
              </a:spcBef>
              <a:spcAft>
                <a:spcPct val="0"/>
              </a:spcAft>
              <a:buClr>
                <a:srgbClr val="A9A57C"/>
              </a:buClr>
              <a:buSzPct val="100000"/>
              <a:buFont charset="0" typeface="Arial"/>
              <a:buChar char="•"/>
            </a:pPr>
            <a:r>
              <a:rPr dirty="0" lang="en-US" smtClean="0"/>
              <a:t>Nick Davies</a:t>
            </a:r>
          </a:p>
          <a:p>
            <a:pPr indent="-228600" marL="341312">
              <a:spcBef>
                <a:spcPts val="500"/>
              </a:spcBef>
              <a:spcAft>
                <a:spcPct val="0"/>
              </a:spcAft>
              <a:buClr>
                <a:srgbClr val="A9A57C"/>
              </a:buClr>
              <a:buSzPct val="100000"/>
              <a:buFont charset="0" typeface="Arial"/>
              <a:buChar char="•"/>
            </a:pPr>
            <a:r>
              <a:rPr dirty="0" lang="en-US" smtClean="0"/>
              <a:t>Marie Colvin </a:t>
            </a:r>
          </a:p>
        </p:txBody>
      </p:sp>
    </p:spTree>
  </p:cSld>
  <p:clrMapOvr>
    <a:masterClrMapping/>
  </p:clrMapOvr>
  <p:transition spd="med">
    <p:cut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 Box 48"/>
          <p:cNvSpPr>
            <a:spLocks/>
          </p:cNvSpPr>
          <p:nvPr>
            <p:ph type="title"/>
          </p:nvPr>
        </p:nvSpPr>
        <p:spPr>
          <a:xfrm>
            <a:off x="457200" y="98425"/>
            <a:ext cx="7620000" cy="1495425"/>
          </a:xfrm>
          <a:prstGeom prst="rect">
            <a:avLst/>
          </a:prstGeom>
          <a:ln>
            <a:noFill/>
          </a:ln>
          <a:effectLst/>
        </p:spPr>
        <p:txBody>
          <a:bodyPr anchor="ctr" bIns="46800" lIns="90000" numCol="1" rIns="90000" tIns="46800" wrap="square"/>
          <a:lstStyle/>
          <a:p>
            <a:pPr indent="0" marL="0">
              <a:buNone/>
            </a:pPr>
            <a:r>
              <a:rPr dirty="0" lang="en-US" smtClean="0"/>
              <a:t>Practicing journalism differently?</a:t>
            </a:r>
          </a:p>
        </p:txBody>
      </p:sp>
      <p:sp>
        <p:nvSpPr>
          <p:cNvPr id="49" name="Text Box 49"/>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0" marL="457200">
              <a:lnSpc>
                <a:spcPct val="100000"/>
              </a:lnSpc>
              <a:spcBef>
                <a:spcPts val="500"/>
              </a:spcBef>
              <a:buNone/>
            </a:pPr>
            <a:r>
              <a:rPr dirty="0" lang="en-US" smtClean="0" sz="2200">
                <a:solidFill>
                  <a:srgbClr val="000000"/>
                </a:solidFill>
                <a:latin charset="0" pitchFamily="32" typeface="Calibri"/>
                <a:ea charset="0" typeface="Arial"/>
              </a:rPr>
              <a:t>Similarly as in the case of women, studies on ethnic minority journalists also raise questions about the ways in which professional practices and values may actually contribute to the marginalization of ethnic minority groups. It has been argued convincingly that news values represent the power hierarchy and skew the representation of minorities but because they are the foundation of professional journalism it is very difficult, for example, for African American journalists in the US (see Wilson in Cottle, 2000) to challenge them. </a:t>
            </a:r>
          </a:p>
        </p:txBody>
      </p:sp>
    </p:spTree>
  </p:cSld>
  <p:clrMapOvr>
    <a:masterClrMapping/>
  </p:clrMapOvr>
  <p:transition spd="med">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2"/>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Fictional journalists</a:t>
            </a:r>
          </a:p>
        </p:txBody>
      </p:sp>
      <p:sp>
        <p:nvSpPr>
          <p:cNvPr id="13" name="Text Box 13"/>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228600" marL="341312">
              <a:spcBef>
                <a:spcPts val="500"/>
              </a:spcBef>
              <a:buClr>
                <a:srgbClr val="A9A57C"/>
              </a:buClr>
              <a:buSzPct val="100000"/>
              <a:buFont charset="0" typeface="Arial"/>
              <a:buChar char="•"/>
            </a:pPr>
            <a:r>
              <a:rPr dirty="0" lang="en-US" smtClean="0"/>
              <a:t>Good Night and Good Luck</a:t>
            </a:r>
          </a:p>
          <a:p>
            <a:pPr indent="-228600" marL="341312">
              <a:spcBef>
                <a:spcPts val="500"/>
              </a:spcBef>
              <a:buClr>
                <a:srgbClr val="A9A57C"/>
              </a:buClr>
              <a:buSzPct val="100000"/>
              <a:buFont charset="0" typeface="Arial"/>
              <a:buChar char="•"/>
            </a:pPr>
            <a:r>
              <a:rPr dirty="0" lang="en-US" smtClean="0"/>
              <a:t>All the Presidents' Men</a:t>
            </a:r>
          </a:p>
          <a:p>
            <a:pPr indent="-228600" marL="341312">
              <a:spcBef>
                <a:spcPts val="500"/>
              </a:spcBef>
              <a:buClr>
                <a:srgbClr val="A9A57C"/>
              </a:buClr>
              <a:buSzPct val="100000"/>
              <a:buFont charset="0" typeface="Arial"/>
              <a:buChar char="•"/>
            </a:pPr>
            <a:r>
              <a:rPr dirty="0" lang="en-US" smtClean="0"/>
              <a:t>Spotlight</a:t>
            </a:r>
          </a:p>
          <a:p>
            <a:pPr indent="-228600" marL="341312">
              <a:spcBef>
                <a:spcPts val="500"/>
              </a:spcBef>
              <a:buClr>
                <a:srgbClr val="A9A57C"/>
              </a:buClr>
              <a:buSzPct val="100000"/>
              <a:buFont charset="0" typeface="Arial"/>
              <a:buChar char="•"/>
            </a:pPr>
            <a:r>
              <a:rPr dirty="0" lang="en-US" smtClean="0"/>
              <a:t>A State of Play</a:t>
            </a:r>
          </a:p>
          <a:p>
            <a:pPr indent="-228600" marL="341312">
              <a:spcBef>
                <a:spcPts val="500"/>
              </a:spcBef>
              <a:buClr>
                <a:srgbClr val="A9A57C"/>
              </a:buClr>
              <a:buSzPct val="100000"/>
              <a:buFont charset="0" typeface="Arial"/>
              <a:buChar char="•"/>
            </a:pPr>
            <a:r>
              <a:rPr dirty="0" lang="en-US" smtClean="0"/>
              <a:t>Citizen Kane</a:t>
            </a:r>
          </a:p>
          <a:p>
            <a:pPr indent="-228600" marL="341312">
              <a:spcBef>
                <a:spcPts val="500"/>
              </a:spcBef>
              <a:buClr>
                <a:srgbClr val="A9A57C"/>
              </a:buClr>
              <a:buSzPct val="100000"/>
              <a:buFont charset="0" typeface="Arial"/>
              <a:buChar char="•"/>
            </a:pPr>
            <a:r>
              <a:rPr dirty="0" lang="en-US" smtClean="0"/>
              <a:t>Absence of Malice</a:t>
            </a:r>
          </a:p>
          <a:p>
            <a:pPr indent="-228600" marL="341312">
              <a:spcBef>
                <a:spcPts val="500"/>
              </a:spcBef>
              <a:buClr>
                <a:srgbClr val="A9A57C"/>
              </a:buClr>
              <a:buSzPct val="100000"/>
              <a:buFont charset="0" typeface="Arial"/>
              <a:buChar char="•"/>
            </a:pPr>
            <a:r>
              <a:rPr dirty="0" lang="en-US" smtClean="0"/>
              <a:t>The Devil Wears Prada</a:t>
            </a:r>
          </a:p>
          <a:p>
            <a:pPr indent="-228600" marL="341312">
              <a:spcBef>
                <a:spcPts val="500"/>
              </a:spcBef>
              <a:buClr>
                <a:srgbClr val="A9A57C"/>
              </a:buClr>
              <a:buSzPct val="100000"/>
              <a:buFont charset="0" typeface="Arial"/>
              <a:buChar char="•"/>
            </a:pPr>
            <a:r>
              <a:rPr dirty="0" lang="en-US" smtClean="0"/>
              <a:t>Veronica Guerin </a:t>
            </a:r>
          </a:p>
          <a:p>
            <a:pPr indent="-228600" marL="341312">
              <a:spcBef>
                <a:spcPts val="500"/>
              </a:spcBef>
              <a:buClr>
                <a:srgbClr val="A9A57C"/>
              </a:buClr>
              <a:buSzPct val="100000"/>
              <a:buFont charset="0" typeface="Arial"/>
              <a:buChar char="•"/>
            </a:pPr>
            <a:r>
              <a:rPr dirty="0" lang="en-US" smtClean="0"/>
              <a:t>Page One – Inside the New York Times </a:t>
            </a:r>
          </a:p>
        </p:txBody>
      </p:sp>
    </p:spTree>
  </p:cSld>
  <p:clrMapOvr>
    <a:masterClrMapping/>
  </p:clrMapOvr>
  <p:transition spd="med">
    <p:cut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16"/>
          <p:cNvSpPr txBox="1">
            <a:spLocks/>
          </p:cNvSpPr>
          <p:nvPr/>
        </p:nvSpPr>
        <p:spPr>
          <a:xfrm>
            <a:off x="457200" y="274637"/>
            <a:ext cx="7620000" cy="1143000"/>
          </a:xfrm>
          <a:prstGeom prst="rect">
            <a:avLst/>
          </a:prstGeom>
          <a:noFill/>
          <a:ln>
            <a:noFill/>
          </a:ln>
          <a:effectLst/>
        </p:spPr>
        <p:txBody>
          <a:bodyPr anchor="ctr" bIns="45720" lIns="91440" numCol="1" rIns="91440" tIns="45720" wrap="square"/>
          <a:lstStyle/>
          <a:p>
            <a:pPr indent="0" marL="0">
              <a:buNone/>
            </a:pPr>
            <a:r>
              <a:rPr dirty="0" lang="en-US" smtClean="0" sz="4600">
                <a:solidFill>
                  <a:srgbClr val="675E47"/>
                </a:solidFill>
                <a:latin charset="0" pitchFamily="16" typeface="Cambria"/>
                <a:ea charset="0" typeface="Microsoft YaHei"/>
              </a:rPr>
              <a:t>Organizations – is there space for individual influence?</a:t>
            </a:r>
          </a:p>
        </p:txBody>
      </p:sp>
      <p:sp>
        <p:nvSpPr>
          <p:cNvPr id="17" name="Text Box 17"/>
          <p:cNvSpPr txBox="1">
            <a:spLocks/>
          </p:cNvSpPr>
          <p:nvPr/>
        </p:nvSpPr>
        <p:spPr>
          <a:xfrm>
            <a:off x="457200" y="1824037"/>
            <a:ext cx="7620000" cy="4800600"/>
          </a:xfrm>
          <a:prstGeom prst="rect">
            <a:avLst/>
          </a:prstGeom>
          <a:noFill/>
          <a:ln>
            <a:noFill/>
          </a:ln>
          <a:effectLst/>
        </p:spPr>
        <p:txBody>
          <a:bodyPr anchor="t" bIns="45720" lIns="91440" numCol="1" rIns="91440" tIns="45720" wrap="square"/>
          <a:lstStyle/>
          <a:p>
            <a:pPr indent="-228600" marL="341312">
              <a:spcBef>
                <a:spcPts val="500"/>
              </a:spcBef>
              <a:spcAft>
                <a:spcPct val="0"/>
              </a:spcAft>
              <a:buClr>
                <a:srgbClr val="A9A57C"/>
              </a:buClr>
              <a:buSzPct val="100000"/>
              <a:buFont charset="0" typeface="Arial"/>
              <a:buChar char="•"/>
            </a:pPr>
            <a:r>
              <a:rPr dirty="0" lang="en-US" smtClean="0" sz="2200">
                <a:ea charset="0" typeface="Microsoft YaHei"/>
              </a:rPr>
              <a:t>Key media routines and organizational factors:</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News resources and resource allocation</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Time factors and newsmaking – immediacy</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News sources – powerful and resource-rich sources</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Regular relations with other media – pursuit of the same kind of news stories; collaborative sharing of news items; discussion etc. on how to interpret/frame the significance of particular occurrences</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News values</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News framing  </a:t>
            </a:r>
          </a:p>
          <a:p>
            <a:pPr indent="-228600" marL="341312">
              <a:spcBef>
                <a:spcPts val="500"/>
              </a:spcBef>
              <a:spcAft>
                <a:spcPct val="0"/>
              </a:spcAft>
              <a:buClr>
                <a:srgbClr val="A9A57C"/>
              </a:buClr>
              <a:buSzPct val="100000"/>
              <a:buFont charset="0" typeface="StarSymbol"/>
              <a:buAutoNum type="arabicPeriod"/>
            </a:pPr>
            <a:endParaRPr dirty="0" lang="en-US" smtClean="0" sz="2200">
              <a:ea charset="0" typeface="Microsoft YaHei"/>
            </a:endParaRPr>
          </a:p>
        </p:txBody>
      </p:sp>
    </p:spTree>
  </p:cSld>
  <p:clrMapOvr>
    <a:masterClrMapping/>
  </p:clrMapOvr>
  <p:transition spd="med">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18"/>
          <p:cNvSpPr txBox="1">
            <a:spLocks/>
          </p:cNvSpPr>
          <p:nvPr/>
        </p:nvSpPr>
        <p:spPr>
          <a:xfrm>
            <a:off x="457200" y="274637"/>
            <a:ext cx="7620000" cy="1143000"/>
          </a:xfrm>
          <a:prstGeom prst="rect">
            <a:avLst/>
          </a:prstGeom>
          <a:noFill/>
          <a:ln>
            <a:noFill/>
          </a:ln>
          <a:effectLst/>
        </p:spPr>
        <p:txBody>
          <a:bodyPr anchor="ctr" bIns="45720" lIns="91440" numCol="1" rIns="91440" tIns="45720" wrap="square"/>
          <a:lstStyle/>
          <a:p>
            <a:pPr indent="0" marL="0">
              <a:buNone/>
            </a:pPr>
            <a:r>
              <a:rPr dirty="0" lang="en-US" smtClean="0" sz="3600">
                <a:solidFill>
                  <a:srgbClr val="675E47"/>
                </a:solidFill>
                <a:latin charset="0" pitchFamily="16" typeface="Cambria"/>
                <a:ea charset="0" typeface="Microsoft YaHei"/>
              </a:rPr>
              <a:t>Do journalists’ personal characteristics and backgrounds count? </a:t>
            </a:r>
          </a:p>
        </p:txBody>
      </p:sp>
      <p:sp>
        <p:nvSpPr>
          <p:cNvPr id="19" name="Text Box 19"/>
          <p:cNvSpPr txBox="1">
            <a:spLocks/>
          </p:cNvSpPr>
          <p:nvPr/>
        </p:nvSpPr>
        <p:spPr>
          <a:xfrm>
            <a:off x="457200" y="2398712"/>
            <a:ext cx="7620000" cy="4800600"/>
          </a:xfrm>
          <a:prstGeom prst="rect">
            <a:avLst/>
          </a:prstGeom>
          <a:noFill/>
          <a:ln>
            <a:noFill/>
          </a:ln>
          <a:effectLst/>
        </p:spPr>
        <p:txBody>
          <a:bodyPr anchor="t" bIns="45720" lIns="91440" numCol="1" rIns="91440" tIns="45720" wrap="square"/>
          <a:lstStyle/>
          <a:p>
            <a:pPr indent="-228600" marL="341312">
              <a:spcBef>
                <a:spcPts val="500"/>
              </a:spcBef>
              <a:spcAft>
                <a:spcPct val="0"/>
              </a:spcAft>
              <a:buClr>
                <a:srgbClr val="A9A57C"/>
              </a:buClr>
              <a:buSzPct val="100000"/>
              <a:buFont charset="0" typeface="Arial"/>
              <a:buChar char="•"/>
            </a:pPr>
            <a:r>
              <a:rPr dirty="0" lang="en-US" smtClean="0" sz="2200">
                <a:ea charset="0" typeface="Microsoft YaHei"/>
              </a:rPr>
              <a:t>Research on this since the early decades of the 20</a:t>
            </a:r>
            <a:r>
              <a:rPr baseline="30000" dirty="0" lang="en-US" smtClean="0" sz="2200">
                <a:ea charset="0" typeface="Microsoft YaHei"/>
              </a:rPr>
              <a:t>th</a:t>
            </a:r>
            <a:r>
              <a:rPr dirty="0" lang="en-US" smtClean="0" sz="2200">
                <a:ea charset="0" typeface="Microsoft YaHei"/>
              </a:rPr>
              <a:t> century </a:t>
            </a:r>
          </a:p>
          <a:p>
            <a:pPr indent="-228600" marL="341312">
              <a:spcBef>
                <a:spcPts val="500"/>
              </a:spcBef>
              <a:spcAft>
                <a:spcPct val="0"/>
              </a:spcAft>
              <a:buClr>
                <a:srgbClr val="A9A57C"/>
              </a:buClr>
              <a:buSzPct val="100000"/>
              <a:buFont charset="0" typeface="Arial"/>
              <a:buChar char="•"/>
            </a:pPr>
            <a:r>
              <a:rPr dirty="0" lang="en-US" smtClean="0" sz="2200">
                <a:ea charset="0" typeface="Microsoft YaHei"/>
              </a:rPr>
              <a:t>3 main issues:</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What the characteristics of individual journalists are </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Whether/how these influence news</a:t>
            </a:r>
          </a:p>
          <a:p>
            <a:pPr indent="-228600" marL="341312">
              <a:spcBef>
                <a:spcPts val="500"/>
              </a:spcBef>
              <a:spcAft>
                <a:spcPct val="0"/>
              </a:spcAft>
              <a:buClr>
                <a:srgbClr val="A9A57C"/>
              </a:buClr>
              <a:buSzPct val="100000"/>
              <a:buFont charset="0" typeface="StarSymbol"/>
              <a:buAutoNum type="arabicPeriod"/>
            </a:pPr>
            <a:r>
              <a:rPr dirty="0" lang="en-US" smtClean="0" sz="2200">
                <a:ea charset="0" typeface="Microsoft YaHei"/>
              </a:rPr>
              <a:t>The extent to which individual journalists’ characteristics differ from those of the general public and whether this difference may be influential in terms of newsmaking </a:t>
            </a:r>
          </a:p>
        </p:txBody>
      </p:sp>
    </p:spTree>
  </p:cSld>
  <p:clrMapOvr>
    <a:masterClrMapping/>
  </p:clrMapOvr>
  <p:transition spd="med">
    <p:cut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Box 20"/>
          <p:cNvSpPr txBox="1">
            <a:spLocks/>
          </p:cNvSpPr>
          <p:nvPr/>
        </p:nvSpPr>
        <p:spPr>
          <a:xfrm>
            <a:off x="457200" y="274637"/>
            <a:ext cx="7620000" cy="1143000"/>
          </a:xfrm>
          <a:prstGeom prst="rect">
            <a:avLst/>
          </a:prstGeom>
          <a:noFill/>
          <a:ln>
            <a:noFill/>
          </a:ln>
          <a:effectLst/>
        </p:spPr>
        <p:txBody>
          <a:bodyPr anchor="ctr" bIns="45720" lIns="91440" numCol="1" rIns="91440" tIns="45720" wrap="square"/>
          <a:lstStyle/>
          <a:p>
            <a:pPr indent="0" marL="0">
              <a:buNone/>
            </a:pPr>
            <a:r>
              <a:rPr dirty="0" lang="en-US" smtClean="0" sz="4600">
                <a:solidFill>
                  <a:srgbClr val="675E47"/>
                </a:solidFill>
                <a:latin charset="0" pitchFamily="16" typeface="Cambria"/>
                <a:ea charset="0" typeface="Microsoft YaHei"/>
              </a:rPr>
              <a:t>Journalists' personal beliefs and characteristics</a:t>
            </a:r>
          </a:p>
        </p:txBody>
      </p:sp>
      <p:sp>
        <p:nvSpPr>
          <p:cNvPr id="21" name="Text Box 21"/>
          <p:cNvSpPr txBox="1">
            <a:spLocks/>
          </p:cNvSpPr>
          <p:nvPr/>
        </p:nvSpPr>
        <p:spPr>
          <a:xfrm>
            <a:off x="457200" y="1600200"/>
            <a:ext cx="7620000" cy="4800600"/>
          </a:xfrm>
          <a:prstGeom prst="rect">
            <a:avLst/>
          </a:prstGeom>
          <a:noFill/>
          <a:ln>
            <a:noFill/>
          </a:ln>
          <a:effectLst/>
        </p:spPr>
        <p:txBody>
          <a:bodyPr anchor="t" bIns="45720" lIns="91440" numCol="1" rIns="91440" tIns="45720" wrap="square"/>
          <a:lstStyle/>
          <a:p>
            <a:pPr indent="-228600" marL="341312">
              <a:spcBef>
                <a:spcPts val="500"/>
              </a:spcBef>
              <a:spcAft>
                <a:spcPct val="0"/>
              </a:spcAft>
              <a:buClr>
                <a:srgbClr val="A9A57C"/>
              </a:buClr>
              <a:buSzPct val="100000"/>
              <a:buFont charset="0" typeface="Arial"/>
              <a:buChar char="•"/>
            </a:pPr>
            <a:r>
              <a:rPr dirty="0" lang="en-US" smtClean="0" sz="2200">
                <a:ea charset="0" typeface="Microsoft YaHei"/>
              </a:rPr>
              <a:t>Personal characteristics:</a:t>
            </a:r>
          </a:p>
          <a:p>
            <a:pPr indent="-227012" marL="342900">
              <a:spcBef>
                <a:spcPts val="500"/>
              </a:spcBef>
              <a:spcAft>
                <a:spcPct val="0"/>
              </a:spcAft>
              <a:buNone/>
            </a:pPr>
            <a:r>
              <a:rPr dirty="0" lang="en-US" smtClean="0" sz="2200">
                <a:ea charset="0" typeface="Microsoft YaHei"/>
              </a:rPr>
              <a:t>Relatively minor influence but continues to be a recurrent theme in debates on bias/inequalities in news output (see the recent accusations that Facebook News Feeds suppress conservative news)</a:t>
            </a:r>
          </a:p>
          <a:p>
            <a:pPr indent="-228600" marL="341312">
              <a:spcBef>
                <a:spcPts val="500"/>
              </a:spcBef>
              <a:spcAft>
                <a:spcPct val="0"/>
              </a:spcAft>
              <a:buClr>
                <a:srgbClr val="A9A57C"/>
              </a:buClr>
              <a:buSzPct val="100000"/>
              <a:buFont charset="0" typeface="Arial"/>
              <a:buChar char="•"/>
            </a:pPr>
            <a:r>
              <a:rPr dirty="0" lang="en-US" smtClean="0" sz="2200">
                <a:ea charset="0" typeface="Microsoft YaHei"/>
              </a:rPr>
              <a:t>Personal influence more likely in non-news genres</a:t>
            </a:r>
          </a:p>
          <a:p>
            <a:pPr indent="-228600" marL="341312">
              <a:spcBef>
                <a:spcPts val="500"/>
              </a:spcBef>
              <a:spcAft>
                <a:spcPct val="0"/>
              </a:spcAft>
              <a:buClr>
                <a:srgbClr val="A9A57C"/>
              </a:buClr>
              <a:buSzPct val="100000"/>
              <a:buFont charset="0" typeface="Arial"/>
              <a:buChar char="•"/>
            </a:pPr>
            <a:r>
              <a:rPr dirty="0" lang="en-US" smtClean="0" sz="2200">
                <a:ea charset="0" typeface="Microsoft YaHei"/>
              </a:rPr>
              <a:t>The extent of personal influence depends on the health of commercial/financial record</a:t>
            </a:r>
          </a:p>
          <a:p>
            <a:pPr indent="-228600" marL="341312">
              <a:spcBef>
                <a:spcPts val="500"/>
              </a:spcBef>
              <a:spcAft>
                <a:spcPct val="0"/>
              </a:spcAft>
              <a:buClr>
                <a:srgbClr val="A9A57C"/>
              </a:buClr>
              <a:buSzPct val="100000"/>
              <a:buFont charset="0" typeface="Arial"/>
              <a:buChar char="•"/>
            </a:pPr>
            <a:r>
              <a:rPr dirty="0" lang="en-US" smtClean="0" sz="2200">
                <a:ea charset="0" typeface="Microsoft YaHei"/>
              </a:rPr>
              <a:t>Star journalists/celebrities enjoy a high status </a:t>
            </a:r>
          </a:p>
          <a:p>
            <a:pPr indent="-228600" marL="341312">
              <a:spcBef>
                <a:spcPts val="500"/>
              </a:spcBef>
              <a:spcAft>
                <a:spcPct val="0"/>
              </a:spcAft>
              <a:buClr>
                <a:srgbClr val="A9A57C"/>
              </a:buClr>
              <a:buSzPct val="100000"/>
              <a:buFont charset="0" typeface="Arial"/>
              <a:buChar char="•"/>
            </a:pPr>
            <a:endParaRPr dirty="0" lang="en-US" smtClean="0" sz="2200">
              <a:ea charset="0" typeface="Microsoft YaHei"/>
            </a:endParaRPr>
          </a:p>
        </p:txBody>
      </p:sp>
    </p:spTree>
  </p:cSld>
  <p:clrMapOvr>
    <a:masterClrMapping/>
  </p:clrMapOvr>
  <p:transition spd="med">
    <p:cut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22"/>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Liberal bias – esp. in US</a:t>
            </a:r>
          </a:p>
        </p:txBody>
      </p:sp>
      <p:sp>
        <p:nvSpPr>
          <p:cNvPr id="23" name="Text Box 23"/>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0" marL="0">
              <a:lnSpc>
                <a:spcPct val="100000"/>
              </a:lnSpc>
              <a:spcBef>
                <a:spcPct val="0"/>
              </a:spcBef>
              <a:spcAft>
                <a:spcPct val="0"/>
              </a:spcAft>
              <a:buNone/>
            </a:pPr>
            <a:r>
              <a:rPr dirty="0" lang="en-US" smtClean="0">
                <a:latin charset="0" pitchFamily="32" typeface="Calibri"/>
                <a:ea charset="0" typeface="Arial"/>
              </a:rPr>
              <a:t>American Journalist series (2014): ‘compared with 2002, the percentage of full-time U.S. journalists who claim to be Democrats has dropped 8 percentage points in 2013 to about 28 per cent, moving this figure closer to the overall population percentage of 30 per cent. … This is the lowest percentage of journalists saying they are Democrats since 1971’ (</a:t>
            </a:r>
            <a:r>
              <a:rPr dirty="0" lang="en-US" smtClean="0">
                <a:latin charset="0" pitchFamily="32" typeface="Calibri"/>
                <a:ea charset="0" typeface="Arial"/>
              </a:rPr>
              <a:t>Willnat and Weaver, 2014, </a:t>
            </a:r>
            <a:r>
              <a:rPr dirty="0" lang="en-US" smtClean="0">
                <a:latin charset="0" pitchFamily="32" typeface="Calibri"/>
                <a:ea charset="0" typeface="Arial"/>
              </a:rPr>
              <a:t>p. 11). </a:t>
            </a:r>
          </a:p>
          <a:p>
            <a:pPr indent="0" marL="0">
              <a:lnSpc>
                <a:spcPct val="100000"/>
              </a:lnSpc>
              <a:spcBef>
                <a:spcPct val="0"/>
              </a:spcBef>
              <a:spcAft>
                <a:spcPct val="0"/>
              </a:spcAft>
              <a:buNone/>
            </a:pPr>
            <a:endParaRPr dirty="0" lang="en-US" smtClean="0">
              <a:latin charset="0" pitchFamily="32" typeface="Calibri"/>
              <a:ea charset="0" typeface="Arial"/>
            </a:endParaRPr>
          </a:p>
          <a:p>
            <a:pPr indent="0" marL="0">
              <a:lnSpc>
                <a:spcPct val="100000"/>
              </a:lnSpc>
              <a:spcBef>
                <a:spcPct val="0"/>
              </a:spcBef>
              <a:spcAft>
                <a:spcPct val="0"/>
              </a:spcAft>
              <a:buNone/>
            </a:pPr>
            <a:r>
              <a:rPr dirty="0" lang="en-US" smtClean="0">
                <a:latin charset="0" pitchFamily="32" typeface="Calibri"/>
                <a:ea charset="0" typeface="Arial"/>
              </a:rPr>
              <a:t>The arguments about liberal (or leftist) journalistic bias are opposed by many journalists as well as academics who argue that professional journalistic practices and values (such as objectivity, balance and fairness) help prevent journalists’ potential personal bias.</a:t>
            </a:r>
          </a:p>
        </p:txBody>
      </p:sp>
    </p:spTree>
  </p:cSld>
  <p:clrMapOvr>
    <a:masterClrMapping/>
  </p:clrMapOvr>
  <p:transition spd="med">
    <p:cut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 Box 24"/>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Some of the debates - gender</a:t>
            </a:r>
          </a:p>
        </p:txBody>
      </p:sp>
      <p:sp>
        <p:nvSpPr>
          <p:cNvPr id="25" name="Text Box 25"/>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0" marL="0">
              <a:spcBef>
                <a:spcPts val="500"/>
              </a:spcBef>
              <a:buNone/>
            </a:pPr>
            <a:r>
              <a:rPr dirty="0" lang="en-US" smtClean="0" sz="2200">
                <a:solidFill>
                  <a:srgbClr val="00000A"/>
                </a:solidFill>
                <a:latin charset="0" pitchFamily="32" typeface="Calibri"/>
                <a:ea charset="0" typeface="Arial"/>
              </a:rPr>
              <a:t>1. the gender gap in news journalism (this gap involves the numbers of men and women working in news media, the pay they receive as well as the positions they occupy in media organizations)</a:t>
            </a:r>
          </a:p>
          <a:p>
            <a:pPr indent="0" marL="0">
              <a:spcBef>
                <a:spcPts val="500"/>
              </a:spcBef>
              <a:buNone/>
            </a:pPr>
            <a:r>
              <a:rPr dirty="0" lang="en-US" smtClean="0" sz="2200">
                <a:solidFill>
                  <a:srgbClr val="00000A"/>
                </a:solidFill>
                <a:latin charset="0" pitchFamily="32" typeface="Calibri"/>
                <a:ea charset="0" typeface="Arial"/>
              </a:rPr>
              <a:t>2. the gendering of media organizations (organizations are not gender neutral) and </a:t>
            </a:r>
          </a:p>
          <a:p>
            <a:pPr indent="0" marL="0">
              <a:spcBef>
                <a:spcPts val="500"/>
              </a:spcBef>
              <a:buNone/>
            </a:pPr>
            <a:r>
              <a:rPr dirty="0" lang="en-US" smtClean="0" sz="2200">
                <a:solidFill>
                  <a:srgbClr val="00000A"/>
                </a:solidFill>
                <a:latin charset="0" pitchFamily="32" typeface="Calibri"/>
                <a:ea charset="0" typeface="Arial"/>
              </a:rPr>
              <a:t>3. the gendered nature of the journalistic profession (in other words exploring whether journalistic values and routines are gender neutral or whether – as some argue – female journalists understand professional ideology in a distinctive manner).</a:t>
            </a:r>
          </a:p>
        </p:txBody>
      </p:sp>
    </p:spTree>
  </p:cSld>
  <p:clrMapOvr>
    <a:masterClrMapping/>
  </p:clrMapOvr>
  <p:transition spd="med">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6"/>
          <p:cNvSpPr>
            <a:spLocks/>
          </p:cNvSpPr>
          <p:nvPr>
            <p:ph type="title"/>
          </p:nvPr>
        </p:nvSpPr>
        <p:spPr>
          <a:xfrm>
            <a:off x="457200" y="274637"/>
            <a:ext cx="7620000" cy="1143000"/>
          </a:xfrm>
          <a:prstGeom prst="rect">
            <a:avLst/>
          </a:prstGeom>
          <a:ln>
            <a:noFill/>
          </a:ln>
          <a:effectLst/>
        </p:spPr>
        <p:txBody>
          <a:bodyPr anchor="ctr" bIns="46800" lIns="90000" numCol="1" rIns="90000" tIns="46800" wrap="square"/>
          <a:lstStyle/>
          <a:p>
            <a:pPr indent="0" marL="0">
              <a:buNone/>
            </a:pPr>
            <a:r>
              <a:rPr dirty="0" lang="en-US" smtClean="0"/>
              <a:t>Gender cont. </a:t>
            </a:r>
          </a:p>
        </p:txBody>
      </p:sp>
      <p:sp>
        <p:nvSpPr>
          <p:cNvPr id="27" name="Text Box 27"/>
          <p:cNvSpPr>
            <a:spLocks/>
          </p:cNvSpPr>
          <p:nvPr>
            <p:ph idx="1" type="body"/>
          </p:nvPr>
        </p:nvSpPr>
        <p:spPr>
          <a:xfrm>
            <a:off x="457200" y="1600200"/>
            <a:ext cx="7620000" cy="4800600"/>
          </a:xfrm>
          <a:prstGeom prst="rect">
            <a:avLst/>
          </a:prstGeom>
          <a:ln>
            <a:noFill/>
          </a:ln>
          <a:effectLst/>
        </p:spPr>
        <p:txBody>
          <a:bodyPr anchor="t" bIns="46800" lIns="90000" numCol="1" rIns="90000" tIns="46800" wrap="square"/>
          <a:lstStyle/>
          <a:p>
            <a:pPr indent="-228600" marL="341312">
              <a:spcBef>
                <a:spcPts val="500"/>
              </a:spcBef>
              <a:buClr>
                <a:srgbClr val="A9A57C"/>
              </a:buClr>
              <a:buSzPct val="100000"/>
              <a:buFont charset="0" typeface="Arial"/>
              <a:buChar char="•"/>
            </a:pPr>
            <a:r>
              <a:rPr dirty="0" lang="en-US" smtClean="0"/>
              <a:t>American Journalist:</a:t>
            </a:r>
          </a:p>
          <a:p>
            <a:pPr indent="0" marL="457200">
              <a:lnSpc>
                <a:spcPct val="100000"/>
              </a:lnSpc>
              <a:spcBef>
                <a:spcPct val="0"/>
              </a:spcBef>
              <a:spcAft>
                <a:spcPct val="0"/>
              </a:spcAft>
              <a:buNone/>
            </a:pPr>
            <a:r>
              <a:rPr baseline="0" dirty="0" lang="en-US" smtClean="0" sz="2200">
                <a:solidFill>
                  <a:srgbClr val="2F2B20"/>
                </a:solidFill>
                <a:latin charset="0" pitchFamily="32" typeface="Calibri"/>
                <a:ea charset="0" typeface="Arial"/>
              </a:rPr>
              <a:t>“</a:t>
            </a:r>
            <a:r>
              <a:rPr baseline="0" dirty="0" lang="en-US" smtClean="0" sz="2200">
                <a:solidFill>
                  <a:srgbClr val="2F2B20"/>
                </a:solidFill>
                <a:latin charset="0" pitchFamily="32" typeface="Calibri"/>
                <a:ea charset="0" typeface="Arial"/>
              </a:rPr>
              <a:t>the percentage of female U.S. journalists has increased from 33 per cent in 2002 to 37.5 per cent in 2013. However, women still represent only slightly more than one-third of all full-time journalists working for the U.S. news media, as has been true since the early 1980s. This trend persists despite the fact that more women than ever are graduating from journalism schools. … Compared to the U.S. civilian work force in 2012, U.S. journalists are considerably less likely to be women (37.5 per cent vs. 46.9 per cent) and even less likely than the overall U.S. managerial and professional work force, which included 51.5 per cent women in 2012. Thus, retention of women in journalism is still a problem” </a:t>
            </a:r>
            <a:r>
              <a:rPr baseline="0" dirty="0" lang="en-US" smtClean="0" sz="2200">
                <a:solidFill>
                  <a:srgbClr val="2F2B20"/>
                </a:solidFill>
                <a:latin charset="0" pitchFamily="32" typeface="Calibri"/>
                <a:ea charset="0" typeface="Arial"/>
              </a:rPr>
              <a:t>(2014, p. 6).</a:t>
            </a:r>
          </a:p>
        </p:txBody>
      </p:sp>
    </p:spTree>
  </p:cSld>
  <p:clrMapOvr>
    <a:masterClrMapping/>
  </p:clrMapOvr>
  <p:transition spd="med">
    <p:cut thruBlk="1"/>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accent1="accent1" accent2="accent2" accent3="accent3" accent4="accent4" accent5="accent5" accent6="accent6" bg1="lt1" bg2="lt2" folHlink="folHlink" hlink="hlink" tx1="dk1" tx2="dk2"/>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accent1="accent1" accent2="accent2" accent3="accent3" accent4="accent4" accent5="accent5" accent6="accent6" bg1="lt1" bg2="lt2" folHlink="folHlink" hlink="hlink" tx1="dk1" tx2="dk2"/>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accent1="accent1" accent2="accent2" accent3="accent3" accent4="accent4" accent5="accent5" accent6="accent6" bg1="lt1" bg2="lt2" folHlink="folHlink" hlink="hlink" tx1="dk1" tx2="dk2"/>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accent1="accent1" accent2="accent2" accent3="accent3" accent4="accent4" accent5="accent5" accent6="accent6" bg1="lt1" bg2="lt2" folHlink="folHlink" hlink="hlink" tx1="dk1" tx2="dk2"/>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accent1="accent1" accent2="accent2" accent3="accent3" accent4="accent4" accent5="accent5" accent6="accent6" bg1="lt1" bg2="lt2" folHlink="folHlink" hlink="hlink" tx1="dk1" tx2="dk2"/>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accent1="accent1" accent2="accent2" accent3="accent3" accent4="accent4" accent5="accent5" accent6="accent6" bg1="dk2" bg2="dk1" folHlink="folHlink" hlink="hlink" tx1="lt1" tx2="lt2"/>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accent1="accent1" accent2="accent2" accent3="accent3" accent4="accent4" accent5="accent5" accent6="accent6" bg1="dk2" bg2="dk1" folHlink="folHlink" hlink="hlink" tx1="lt1" tx2="lt2"/>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accent1="accent1" accent2="accent2" accent3="accent3" accent4="accent4" accent5="accent5" accent6="accent6" bg1="dk2" bg2="dk1" folHlink="folHlink" hlink="hlink" tx1="lt1" tx2="lt2"/>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accent1="accent1" accent2="accent2" accent3="accent3" accent4="accent4" accent5="accent5" accent6="accent6" bg1="dk2" bg2="dk1" folHlink="folHlink" hlink="hlink" tx1="lt1" tx2="lt2"/>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accent1="accent1" accent2="accent2" accent3="accent3" accent4="accent4" accent5="accent5" accent6="accent6" bg1="dk2" bg2="dk1" folHlink="folHlink" hlink="hlink" tx1="lt1" tx2="lt2"/>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accent1="accent1" accent2="accent2" accent3="accent3" accent4="accent4" accent5="accent5" accent6="accent6" bg1="dk2" bg2="dk1" folHlink="folHlink" hlink="hlink" tx1="lt1" tx2="lt2"/>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accent1="accent1" accent2="accent2" accent3="accent3" accent4="accent4" accent5="accent5" accent6="accent6" bg1="dk2" bg2="dk1" folHlink="folHlink" hlink="hlink" tx1="lt1" tx2="lt2"/>
    </a:extraClrScheme>
  </a:extraClrSchemeLst>
</a:theme>
</file>

<file path=ppt/theme/theme2.xml><?xml version="1.0" encoding="utf-8"?>
<a:theme xmlns:a="http://schemas.openxmlformats.org/drawingml/2006/main" name="Default Design">
  <a:themeElements>
    <a:clrScheme name="Office">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accent1="accent1" accent2="accent2" accent3="accent3" accent4="accent4" accent5="accent5" accent6="accent6" bg1="lt1" bg2="lt2" folHlink="folHlink" hlink="hlink" tx1="dk1" tx2="dk2"/>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accent1="accent1" accent2="accent2" accent3="accent3" accent4="accent4" accent5="accent5" accent6="accent6" bg1="lt1" bg2="lt2" folHlink="folHlink" hlink="hlink" tx1="dk1" tx2="dk2"/>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accent1="accent1" accent2="accent2" accent3="accent3" accent4="accent4" accent5="accent5" accent6="accent6" bg1="lt1" bg2="lt2" folHlink="folHlink" hlink="hlink" tx1="dk1" tx2="dk2"/>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accent1="accent1" accent2="accent2" accent3="accent3" accent4="accent4" accent5="accent5" accent6="accent6" bg1="lt1" bg2="lt2" folHlink="folHlink" hlink="hlink" tx1="dk1" tx2="dk2"/>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accent1="accent1" accent2="accent2" accent3="accent3" accent4="accent4" accent5="accent5" accent6="accent6" bg1="lt1" bg2="lt2" folHlink="folHlink" hlink="hlink" tx1="dk1" tx2="dk2"/>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accent1="accent1" accent2="accent2" accent3="accent3" accent4="accent4" accent5="accent5" accent6="accent6" bg1="dk2" bg2="dk1" folHlink="folHlink" hlink="hlink" tx1="lt1" tx2="lt2"/>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accent1="accent1" accent2="accent2" accent3="accent3" accent4="accent4" accent5="accent5" accent6="accent6" bg1="dk2" bg2="dk1" folHlink="folHlink" hlink="hlink" tx1="lt1" tx2="lt2"/>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accent1="accent1" accent2="accent2" accent3="accent3" accent4="accent4" accent5="accent5" accent6="accent6" bg1="dk2" bg2="dk1" folHlink="folHlink" hlink="hlink" tx1="lt1" tx2="lt2"/>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accent1="accent1" accent2="accent2" accent3="accent3" accent4="accent4" accent5="accent5" accent6="accent6" bg1="dk2" bg2="dk1" folHlink="folHlink" hlink="hlink" tx1="lt1" tx2="lt2"/>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accent1="accent1" accent2="accent2" accent3="accent3" accent4="accent4" accent5="accent5" accent6="accent6" bg1="dk2" bg2="dk1" folHlink="folHlink" hlink="hlink" tx1="lt1" tx2="lt2"/>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accent1="accent1" accent2="accent2" accent3="accent3" accent4="accent4" accent5="accent5" accent6="accent6" bg1="dk2" bg2="dk1" folHlink="folHlink" hlink="hlink" tx1="lt1" tx2="lt2"/>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accent1="accent1" accent2="accent2" accent3="accent3" accent4="accent4" accent5="accent5" accent6="accent6" bg1="dk2" bg2="dk1" folHlink="folHlink" hlink="hlink" tx1="lt1" tx2="lt2"/>
    </a:extraClrScheme>
  </a:extraClrSchemeLst>
</a:theme>
</file>

<file path=docProps/app.xml><?xml version="1.0" encoding="utf-8"?>
<Properties xmlns="http://schemas.openxmlformats.org/officeDocument/2006/extended-properties" xmlns:vt="http://schemas.openxmlformats.org/officeDocument/2006/docPropsVTypes">
  <Words>0</Words>
  <Paragraphs>0</Paragraphs>
  <Slides>0</Slides>
  <Notes>0</Notes>
  <TotalTime>0</TotalTime>
  <HiddenSlides>0</HiddenSlides>
  <ScaleCrop>false</ScaleCrop>
  <HyperlinksChanged>false</HyperlinksChanged>
  <PresentationFormat/>
</Properties>
</file>