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413" r:id="rId3"/>
    <p:sldId id="414" r:id="rId4"/>
    <p:sldId id="379" r:id="rId5"/>
    <p:sldId id="406" r:id="rId6"/>
    <p:sldId id="390" r:id="rId7"/>
    <p:sldId id="410" r:id="rId8"/>
    <p:sldId id="411" r:id="rId9"/>
    <p:sldId id="412" r:id="rId10"/>
    <p:sldId id="382" r:id="rId11"/>
    <p:sldId id="397" r:id="rId12"/>
    <p:sldId id="409" r:id="rId13"/>
    <p:sldId id="398" r:id="rId14"/>
    <p:sldId id="396" r:id="rId15"/>
    <p:sldId id="395" r:id="rId16"/>
    <p:sldId id="391" r:id="rId17"/>
    <p:sldId id="392" r:id="rId18"/>
    <p:sldId id="373" r:id="rId19"/>
  </p:sldIdLst>
  <p:sldSz cx="9144000" cy="6858000" type="screen4x3"/>
  <p:notesSz cx="6797675" cy="9928225"/>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4FE"/>
    <a:srgbClr val="4BE1FF"/>
    <a:srgbClr val="3F1BC3"/>
    <a:srgbClr val="7E8E8B"/>
    <a:srgbClr val="33CC33"/>
    <a:srgbClr val="FFFFCC"/>
    <a:srgbClr val="FFFF99"/>
    <a:srgbClr val="39641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5" autoAdjust="0"/>
    <p:restoredTop sz="88047" autoAdjust="0"/>
  </p:normalViewPr>
  <p:slideViewPr>
    <p:cSldViewPr>
      <p:cViewPr varScale="1">
        <p:scale>
          <a:sx n="100" d="100"/>
          <a:sy n="100" d="100"/>
        </p:scale>
        <p:origin x="23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30" y="-9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limakova\Desktop\prezentace\structure%20of%20the%20defence%20and%20security%20industry%20of%20the%20c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apajikova\Desktop\P&#344;&#205;LOHA%20K%20PREZENTACI%20S%20DATY%20A%20GRAFE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1497827313961633"/>
          <c:w val="0.76201840567031587"/>
          <c:h val="0.4223112679706561"/>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EN!$A$16:$A$24</c:f>
              <c:strCache>
                <c:ptCount val="9"/>
                <c:pt idx="0">
                  <c:v>1) Aviation and associated equipment</c:v>
                </c:pt>
                <c:pt idx="1">
                  <c:v>2) Systems of command, their equipment </c:v>
                </c:pt>
                <c:pt idx="2">
                  <c:v>3) Navigation and radiolocation systems</c:v>
                </c:pt>
                <c:pt idx="3">
                  <c:v>4) Armoured and other vehicles, their equipments</c:v>
                </c:pt>
                <c:pt idx="4">
                  <c:v>5) Weapons, fire control systems, ammunition</c:v>
                </c:pt>
                <c:pt idx="5">
                  <c:v>6) Engineering, chemical and health equipment</c:v>
                </c:pt>
                <c:pt idx="6">
                  <c:v>7) Research, development, repair and training </c:v>
                </c:pt>
                <c:pt idx="7">
                  <c:v>8) Equipment and appliances for security services</c:v>
                </c:pt>
                <c:pt idx="8">
                  <c:v>9) Trade and other activities</c:v>
                </c:pt>
              </c:strCache>
            </c:strRef>
          </c:cat>
          <c:val>
            <c:numRef>
              <c:f>EN!$B$16:$B$24</c:f>
              <c:numCache>
                <c:formatCode>General</c:formatCode>
                <c:ptCount val="9"/>
                <c:pt idx="0">
                  <c:v>16.399999999999999</c:v>
                </c:pt>
                <c:pt idx="1">
                  <c:v>8</c:v>
                </c:pt>
                <c:pt idx="2">
                  <c:v>5.2</c:v>
                </c:pt>
                <c:pt idx="3">
                  <c:v>16</c:v>
                </c:pt>
                <c:pt idx="4">
                  <c:v>8.5</c:v>
                </c:pt>
                <c:pt idx="5">
                  <c:v>11.2</c:v>
                </c:pt>
                <c:pt idx="6">
                  <c:v>18.3</c:v>
                </c:pt>
                <c:pt idx="7">
                  <c:v>4.2</c:v>
                </c:pt>
                <c:pt idx="8">
                  <c:v>11.2</c:v>
                </c:pt>
              </c:numCache>
            </c:numRef>
          </c:val>
          <c:extLst>
            <c:ext xmlns:c16="http://schemas.microsoft.com/office/drawing/2014/chart" uri="{C3380CC4-5D6E-409C-BE32-E72D297353CC}">
              <c16:uniqueId val="{00000000-C643-4992-AEEC-B605F311A322}"/>
            </c:ext>
          </c:extLst>
        </c:ser>
        <c:dLbls>
          <c:showLegendKey val="0"/>
          <c:showVal val="0"/>
          <c:showCatName val="0"/>
          <c:showSerName val="0"/>
          <c:showPercent val="1"/>
          <c:showBubbleSize val="0"/>
          <c:showLeaderLines val="1"/>
        </c:dLbls>
      </c:pie3DChart>
    </c:plotArea>
    <c:legend>
      <c:legendPos val="t"/>
      <c:layout>
        <c:manualLayout>
          <c:xMode val="edge"/>
          <c:yMode val="edge"/>
          <c:x val="0.55923554736682934"/>
          <c:y val="0.4196963755320266"/>
          <c:w val="0.38462690864884846"/>
          <c:h val="0.49493701061673151"/>
        </c:manualLayout>
      </c:layout>
      <c:overlay val="0"/>
      <c:txPr>
        <a:bodyPr/>
        <a:lstStyle/>
        <a:p>
          <a:pPr>
            <a:defRPr sz="1400"/>
          </a:pPr>
          <a:endParaRPr lang="cs-CZ"/>
        </a:p>
      </c:txPr>
    </c:legend>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floor>
    <c:sideWall>
      <c:thickness val="0"/>
      <c:spPr>
        <a:noFill/>
        <a:ln>
          <a:noFill/>
        </a:ln>
        <a:effectLst/>
      </c:spPr>
    </c:sideWall>
    <c:backWall>
      <c:thickness val="0"/>
      <c:spPr>
        <a:noFill/>
        <a:ln>
          <a:noFill/>
        </a:ln>
        <a:effectLst/>
      </c:spPr>
    </c:backWall>
    <c:plotArea>
      <c:layout/>
      <c:pie3D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C-4C50-B88E-3F1F107953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3C-4C50-B88E-3F1F107953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C-4C50-B88E-3F1F107953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C-4C50-B88E-3F1F107953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3C-4C50-B88E-3F1F107953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3C-4C50-B88E-3F1F10795332}"/>
              </c:ext>
            </c:extLst>
          </c:dPt>
          <c:dLbls>
            <c:dLbl>
              <c:idx val="0"/>
              <c:layout>
                <c:manualLayout>
                  <c:x val="-2.9876304972790996E-2"/>
                  <c:y val="0.1329292879566307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3C-4C50-B88E-3F1F10795332}"/>
                </c:ext>
              </c:extLst>
            </c:dLbl>
            <c:dLbl>
              <c:idx val="1"/>
              <c:layout>
                <c:manualLayout>
                  <c:x val="-9.9389846502013227E-2"/>
                  <c:y val="0.13220725740981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3C-4C50-B88E-3F1F10795332}"/>
                </c:ext>
              </c:extLst>
            </c:dLbl>
            <c:dLbl>
              <c:idx val="2"/>
              <c:layout>
                <c:manualLayout>
                  <c:x val="-0.12169521013510541"/>
                  <c:y val="-0.165363000401583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3C-4C50-B88E-3F1F10795332}"/>
                </c:ext>
              </c:extLst>
            </c:dLbl>
            <c:dLbl>
              <c:idx val="3"/>
              <c:layout>
                <c:manualLayout>
                  <c:x val="0.10344145965030126"/>
                  <c:y val="-0.1708568597232307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3C-4C50-B88E-3F1F10795332}"/>
                </c:ext>
              </c:extLst>
            </c:dLbl>
            <c:dLbl>
              <c:idx val="4"/>
              <c:layout>
                <c:manualLayout>
                  <c:x val="0.11278718397767303"/>
                  <c:y val="5.582700075165932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3C-4C50-B88E-3F1F10795332}"/>
                </c:ext>
              </c:extLst>
            </c:dLbl>
            <c:dLbl>
              <c:idx val="5"/>
              <c:layout>
                <c:manualLayout>
                  <c:x val="6.9777434916293873E-2"/>
                  <c:y val="0.160535332774489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3C-4C50-B88E-3F1F1079533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cs-CZ"/>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List1!$B$2:$B$7</c:f>
              <c:strCache>
                <c:ptCount val="6"/>
                <c:pt idx="0">
                  <c:v>Small arms</c:v>
                </c:pt>
                <c:pt idx="1">
                  <c:v>Ammunition, energetic materials</c:v>
                </c:pt>
                <c:pt idx="2">
                  <c:v>AFV, transportation means</c:v>
                </c:pt>
                <c:pt idx="3">
                  <c:v>Airborne material</c:v>
                </c:pt>
                <c:pt idx="4">
                  <c:v>Electronics</c:v>
                </c:pt>
                <c:pt idx="5">
                  <c:v>Other</c:v>
                </c:pt>
              </c:strCache>
            </c:strRef>
          </c:cat>
          <c:val>
            <c:numRef>
              <c:f>List1!$C$2:$C$7</c:f>
              <c:numCache>
                <c:formatCode>0%</c:formatCode>
                <c:ptCount val="6"/>
                <c:pt idx="0">
                  <c:v>7.0000000000000021E-2</c:v>
                </c:pt>
                <c:pt idx="1">
                  <c:v>0.13</c:v>
                </c:pt>
                <c:pt idx="2">
                  <c:v>0.31000000000000011</c:v>
                </c:pt>
                <c:pt idx="3">
                  <c:v>0.23</c:v>
                </c:pt>
                <c:pt idx="4">
                  <c:v>0.12000000000000002</c:v>
                </c:pt>
                <c:pt idx="5">
                  <c:v>0.14000000000000001</c:v>
                </c:pt>
              </c:numCache>
            </c:numRef>
          </c:val>
          <c:extLst>
            <c:ext xmlns:c16="http://schemas.microsoft.com/office/drawing/2014/chart" uri="{C3380CC4-5D6E-409C-BE32-E72D297353CC}">
              <c16:uniqueId val="{0000000C-B73C-4C50-B88E-3F1F10795332}"/>
            </c:ext>
          </c:extLst>
        </c:ser>
        <c:dLbls>
          <c:showLegendKey val="0"/>
          <c:showVal val="0"/>
          <c:showCatName val="0"/>
          <c:showSerName val="0"/>
          <c:showPercent val="1"/>
          <c:showBubbleSize val="0"/>
          <c:showLeaderLines val="1"/>
        </c:dLbls>
      </c:pie3DChart>
    </c:plotArea>
    <c:legend>
      <c:legendPos val="r"/>
      <c:layout>
        <c:manualLayout>
          <c:xMode val="edge"/>
          <c:yMode val="edge"/>
          <c:x val="0.68070501603966171"/>
          <c:y val="0.11580623372061302"/>
          <c:w val="0.3019958442694663"/>
          <c:h val="0.731218679113429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05D09-4F6B-47BA-9513-F6EC340A6131}" type="doc">
      <dgm:prSet loTypeId="urn:microsoft.com/office/officeart/2005/8/layout/orgChart1" loCatId="hierarchy" qsTypeId="urn:microsoft.com/office/officeart/2005/8/quickstyle/3d5" qsCatId="3D" csTypeId="urn:microsoft.com/office/officeart/2005/8/colors/accent1_2" csCatId="accent1" phldr="1"/>
      <dgm:spPr/>
      <dgm:t>
        <a:bodyPr/>
        <a:lstStyle/>
        <a:p>
          <a:endParaRPr lang="cs-CZ"/>
        </a:p>
      </dgm:t>
    </dgm:pt>
    <dgm:pt modelId="{B1A41C41-A2D0-4CC6-9F72-08EAE2275493}">
      <dgm:prSet phldrT="[Text]" custT="1"/>
      <dgm:spPr/>
      <dgm:t>
        <a:bodyPr/>
        <a:lstStyle/>
        <a:p>
          <a:r>
            <a:rPr lang="cs-CZ" sz="1600" b="1" dirty="0">
              <a:latin typeface="+mj-lt"/>
            </a:rPr>
            <a:t>INDUSTRIAL COOPERATION DIVISION</a:t>
          </a:r>
        </a:p>
      </dgm:t>
    </dgm:pt>
    <dgm:pt modelId="{E2DF34F3-C983-468F-98C6-D21A9FB774FC}" type="parTrans" cxnId="{1CEB7C71-D370-48F6-BA76-362C8C5BDEDB}">
      <dgm:prSet/>
      <dgm:spPr/>
      <dgm:t>
        <a:bodyPr/>
        <a:lstStyle/>
        <a:p>
          <a:endParaRPr lang="cs-CZ"/>
        </a:p>
      </dgm:t>
    </dgm:pt>
    <dgm:pt modelId="{83EC654E-289B-4547-B316-04F186E3CDEF}" type="sibTrans" cxnId="{1CEB7C71-D370-48F6-BA76-362C8C5BDEDB}">
      <dgm:prSet/>
      <dgm:spPr/>
      <dgm:t>
        <a:bodyPr/>
        <a:lstStyle/>
        <a:p>
          <a:endParaRPr lang="cs-CZ"/>
        </a:p>
      </dgm:t>
    </dgm:pt>
    <dgm:pt modelId="{36D24F86-32F6-441D-B4C3-F7CB8ACC85A6}">
      <dgm:prSet phldrT="[Text]" custT="1"/>
      <dgm:spPr/>
      <dgm:t>
        <a:bodyPr/>
        <a:lstStyle/>
        <a:p>
          <a:r>
            <a:rPr lang="en-GB" sz="1400" b="1" noProof="0" dirty="0">
              <a:latin typeface="+mj-lt"/>
            </a:rPr>
            <a:t>Industrial Cooperation Department</a:t>
          </a:r>
        </a:p>
      </dgm:t>
    </dgm:pt>
    <dgm:pt modelId="{0E8F5E0B-FECF-4BEB-9A58-EFFE8A9FC71A}" type="parTrans" cxnId="{B62AA555-F421-44E8-AD67-4055B007C966}">
      <dgm:prSet/>
      <dgm:spPr/>
      <dgm:t>
        <a:bodyPr/>
        <a:lstStyle/>
        <a:p>
          <a:endParaRPr lang="cs-CZ"/>
        </a:p>
      </dgm:t>
    </dgm:pt>
    <dgm:pt modelId="{9886C346-D305-44ED-A954-62D7A868BCA4}" type="sibTrans" cxnId="{B62AA555-F421-44E8-AD67-4055B007C966}">
      <dgm:prSet/>
      <dgm:spPr/>
      <dgm:t>
        <a:bodyPr/>
        <a:lstStyle/>
        <a:p>
          <a:endParaRPr lang="cs-CZ"/>
        </a:p>
      </dgm:t>
    </dgm:pt>
    <dgm:pt modelId="{DB6C7406-204E-42B3-A1CE-A7ACAC2F5693}">
      <dgm:prSet phldrT="[Text]" custT="1"/>
      <dgm:spPr/>
      <dgm:t>
        <a:bodyPr/>
        <a:lstStyle/>
        <a:p>
          <a:r>
            <a:rPr lang="en-GB" sz="1400" b="1" noProof="0" dirty="0">
              <a:latin typeface="+mj-lt"/>
            </a:rPr>
            <a:t>Research &amp; Development Unit</a:t>
          </a:r>
          <a:endParaRPr lang="en-GB" sz="1400" noProof="0" dirty="0">
            <a:latin typeface="+mj-lt"/>
          </a:endParaRPr>
        </a:p>
      </dgm:t>
    </dgm:pt>
    <dgm:pt modelId="{9C35E778-1F56-41AD-A8D8-1823E415465E}" type="parTrans" cxnId="{00ADB7FC-71A4-4B90-AA5A-63BA9E2C791D}">
      <dgm:prSet/>
      <dgm:spPr/>
      <dgm:t>
        <a:bodyPr/>
        <a:lstStyle/>
        <a:p>
          <a:endParaRPr lang="cs-CZ"/>
        </a:p>
      </dgm:t>
    </dgm:pt>
    <dgm:pt modelId="{2980AFBC-287D-4997-8B0F-13B714D04B60}" type="sibTrans" cxnId="{00ADB7FC-71A4-4B90-AA5A-63BA9E2C791D}">
      <dgm:prSet/>
      <dgm:spPr/>
      <dgm:t>
        <a:bodyPr/>
        <a:lstStyle/>
        <a:p>
          <a:endParaRPr lang="cs-CZ"/>
        </a:p>
      </dgm:t>
    </dgm:pt>
    <dgm:pt modelId="{6C95E577-F9FD-4F05-B67A-F0D95B8BCFB1}">
      <dgm:prSet phldrT="[Text]" custT="1"/>
      <dgm:spPr/>
      <dgm:t>
        <a:bodyPr/>
        <a:lstStyle/>
        <a:p>
          <a:r>
            <a:rPr lang="en-GB" sz="1400" b="1" noProof="0" dirty="0">
              <a:latin typeface="+mj-lt"/>
            </a:rPr>
            <a:t>Market Research Unit</a:t>
          </a:r>
        </a:p>
      </dgm:t>
    </dgm:pt>
    <dgm:pt modelId="{F5D1FEF2-9320-4243-8735-5CCEA9152E11}" type="parTrans" cxnId="{35F3ACAE-38DE-4604-AADB-514C0DE4BAE1}">
      <dgm:prSet/>
      <dgm:spPr/>
      <dgm:t>
        <a:bodyPr/>
        <a:lstStyle/>
        <a:p>
          <a:endParaRPr lang="cs-CZ"/>
        </a:p>
      </dgm:t>
    </dgm:pt>
    <dgm:pt modelId="{58D1B8D9-28C5-4F94-80D0-A1121EE34041}" type="sibTrans" cxnId="{35F3ACAE-38DE-4604-AADB-514C0DE4BAE1}">
      <dgm:prSet/>
      <dgm:spPr/>
      <dgm:t>
        <a:bodyPr/>
        <a:lstStyle/>
        <a:p>
          <a:endParaRPr lang="cs-CZ"/>
        </a:p>
      </dgm:t>
    </dgm:pt>
    <dgm:pt modelId="{9C597A06-8AC8-47F1-8B52-1CD1B60020E0}">
      <dgm:prSet phldrT="[Text]" custT="1"/>
      <dgm:spPr/>
      <dgm:t>
        <a:bodyPr/>
        <a:lstStyle/>
        <a:p>
          <a:r>
            <a:rPr lang="en-GB" sz="1400" b="1" noProof="0" dirty="0">
              <a:latin typeface="+mj-lt"/>
            </a:rPr>
            <a:t>International Defence-industrial Cooperation Unit</a:t>
          </a:r>
        </a:p>
      </dgm:t>
    </dgm:pt>
    <dgm:pt modelId="{C8865DAC-E997-40A8-9124-7FE9008A4BAA}" type="parTrans" cxnId="{D82DF1FD-261F-4017-B848-51E0AA6B5787}">
      <dgm:prSet/>
      <dgm:spPr/>
      <dgm:t>
        <a:bodyPr/>
        <a:lstStyle/>
        <a:p>
          <a:endParaRPr lang="cs-CZ"/>
        </a:p>
      </dgm:t>
    </dgm:pt>
    <dgm:pt modelId="{B0400E7D-8670-417B-A65E-836584F5D6A7}" type="sibTrans" cxnId="{D82DF1FD-261F-4017-B848-51E0AA6B5787}">
      <dgm:prSet/>
      <dgm:spPr/>
      <dgm:t>
        <a:bodyPr/>
        <a:lstStyle/>
        <a:p>
          <a:endParaRPr lang="cs-CZ"/>
        </a:p>
      </dgm:t>
    </dgm:pt>
    <dgm:pt modelId="{B2D54246-D7EF-4568-8DEA-9A8838D4889A}">
      <dgm:prSet phldrT="[Text]" custT="1"/>
      <dgm:spPr/>
      <dgm:t>
        <a:bodyPr/>
        <a:lstStyle/>
        <a:p>
          <a:r>
            <a:rPr lang="en-GB" sz="1400" b="1" noProof="0" dirty="0">
              <a:latin typeface="+mj-lt"/>
            </a:rPr>
            <a:t>Project Bureau Unit</a:t>
          </a:r>
        </a:p>
      </dgm:t>
    </dgm:pt>
    <dgm:pt modelId="{BD815829-9150-402D-B68D-4FD028729BA8}" type="parTrans" cxnId="{FE92287F-B123-49A4-80A4-1C65A6F36BB6}">
      <dgm:prSet/>
      <dgm:spPr/>
      <dgm:t>
        <a:bodyPr/>
        <a:lstStyle/>
        <a:p>
          <a:endParaRPr lang="cs-CZ"/>
        </a:p>
      </dgm:t>
    </dgm:pt>
    <dgm:pt modelId="{B1252069-0A73-4E14-BDB9-A0C1D2C33346}" type="sibTrans" cxnId="{FE92287F-B123-49A4-80A4-1C65A6F36BB6}">
      <dgm:prSet/>
      <dgm:spPr/>
      <dgm:t>
        <a:bodyPr/>
        <a:lstStyle/>
        <a:p>
          <a:endParaRPr lang="cs-CZ"/>
        </a:p>
      </dgm:t>
    </dgm:pt>
    <dgm:pt modelId="{DD71756D-5A8D-4998-BE16-F968E8A11C9E}" type="pres">
      <dgm:prSet presAssocID="{5B305D09-4F6B-47BA-9513-F6EC340A6131}" presName="hierChild1" presStyleCnt="0">
        <dgm:presLayoutVars>
          <dgm:orgChart val="1"/>
          <dgm:chPref val="1"/>
          <dgm:dir/>
          <dgm:animOne val="branch"/>
          <dgm:animLvl val="lvl"/>
          <dgm:resizeHandles/>
        </dgm:presLayoutVars>
      </dgm:prSet>
      <dgm:spPr/>
    </dgm:pt>
    <dgm:pt modelId="{49588F27-CA34-4754-8977-A32362C085D1}" type="pres">
      <dgm:prSet presAssocID="{B1A41C41-A2D0-4CC6-9F72-08EAE2275493}" presName="hierRoot1" presStyleCnt="0">
        <dgm:presLayoutVars>
          <dgm:hierBranch val="init"/>
        </dgm:presLayoutVars>
      </dgm:prSet>
      <dgm:spPr/>
    </dgm:pt>
    <dgm:pt modelId="{8932DEA0-4A2F-4C9E-892C-2BCF07EFD21A}" type="pres">
      <dgm:prSet presAssocID="{B1A41C41-A2D0-4CC6-9F72-08EAE2275493}" presName="rootComposite1" presStyleCnt="0"/>
      <dgm:spPr/>
    </dgm:pt>
    <dgm:pt modelId="{BFDFED6B-6A1B-4A2F-BE1F-9D9ECCB8FE9C}" type="pres">
      <dgm:prSet presAssocID="{B1A41C41-A2D0-4CC6-9F72-08EAE2275493}" presName="rootText1" presStyleLbl="node0" presStyleIdx="0" presStyleCnt="1">
        <dgm:presLayoutVars>
          <dgm:chPref val="3"/>
        </dgm:presLayoutVars>
      </dgm:prSet>
      <dgm:spPr/>
    </dgm:pt>
    <dgm:pt modelId="{BD7C809A-5FEE-4299-B367-21AB7BCA2041}" type="pres">
      <dgm:prSet presAssocID="{B1A41C41-A2D0-4CC6-9F72-08EAE2275493}" presName="rootConnector1" presStyleLbl="node1" presStyleIdx="0" presStyleCnt="0"/>
      <dgm:spPr/>
    </dgm:pt>
    <dgm:pt modelId="{2CFE9F86-AA35-41A3-B020-B18B51EF6535}" type="pres">
      <dgm:prSet presAssocID="{B1A41C41-A2D0-4CC6-9F72-08EAE2275493}" presName="hierChild2" presStyleCnt="0"/>
      <dgm:spPr/>
    </dgm:pt>
    <dgm:pt modelId="{836CD2A8-4E9C-45B3-9ED1-1D16019D7173}" type="pres">
      <dgm:prSet presAssocID="{0E8F5E0B-FECF-4BEB-9A58-EFFE8A9FC71A}" presName="Name37" presStyleLbl="parChTrans1D2" presStyleIdx="0" presStyleCnt="3"/>
      <dgm:spPr/>
    </dgm:pt>
    <dgm:pt modelId="{532EC704-4403-433E-A77A-B398CAE77723}" type="pres">
      <dgm:prSet presAssocID="{36D24F86-32F6-441D-B4C3-F7CB8ACC85A6}" presName="hierRoot2" presStyleCnt="0">
        <dgm:presLayoutVars>
          <dgm:hierBranch val="init"/>
        </dgm:presLayoutVars>
      </dgm:prSet>
      <dgm:spPr/>
    </dgm:pt>
    <dgm:pt modelId="{49880FDD-95C2-45F4-8DA5-922D2E8E54A0}" type="pres">
      <dgm:prSet presAssocID="{36D24F86-32F6-441D-B4C3-F7CB8ACC85A6}" presName="rootComposite" presStyleCnt="0"/>
      <dgm:spPr/>
    </dgm:pt>
    <dgm:pt modelId="{DC2284F7-1EB1-4174-8883-9FE019CEA2A2}" type="pres">
      <dgm:prSet presAssocID="{36D24F86-32F6-441D-B4C3-F7CB8ACC85A6}" presName="rootText" presStyleLbl="node2" presStyleIdx="0" presStyleCnt="3">
        <dgm:presLayoutVars>
          <dgm:chPref val="3"/>
        </dgm:presLayoutVars>
      </dgm:prSet>
      <dgm:spPr/>
    </dgm:pt>
    <dgm:pt modelId="{DE94148D-D460-4E94-AE59-6E736218DBA3}" type="pres">
      <dgm:prSet presAssocID="{36D24F86-32F6-441D-B4C3-F7CB8ACC85A6}" presName="rootConnector" presStyleLbl="node2" presStyleIdx="0" presStyleCnt="3"/>
      <dgm:spPr/>
    </dgm:pt>
    <dgm:pt modelId="{0E8FE1D7-CF51-4BF3-A2F0-85DA1F0DEBB5}" type="pres">
      <dgm:prSet presAssocID="{36D24F86-32F6-441D-B4C3-F7CB8ACC85A6}" presName="hierChild4" presStyleCnt="0"/>
      <dgm:spPr/>
    </dgm:pt>
    <dgm:pt modelId="{3CE0A1C3-3872-4029-813B-2DBC074A01DD}" type="pres">
      <dgm:prSet presAssocID="{C8865DAC-E997-40A8-9124-7FE9008A4BAA}" presName="Name37" presStyleLbl="parChTrans1D3" presStyleIdx="0" presStyleCnt="2"/>
      <dgm:spPr/>
    </dgm:pt>
    <dgm:pt modelId="{F9CE71E0-A182-4914-891B-67BC080617D4}" type="pres">
      <dgm:prSet presAssocID="{9C597A06-8AC8-47F1-8B52-1CD1B60020E0}" presName="hierRoot2" presStyleCnt="0">
        <dgm:presLayoutVars>
          <dgm:hierBranch val="init"/>
        </dgm:presLayoutVars>
      </dgm:prSet>
      <dgm:spPr/>
    </dgm:pt>
    <dgm:pt modelId="{D033C5EC-026B-40A0-ABB3-234DA915FE2F}" type="pres">
      <dgm:prSet presAssocID="{9C597A06-8AC8-47F1-8B52-1CD1B60020E0}" presName="rootComposite" presStyleCnt="0"/>
      <dgm:spPr/>
    </dgm:pt>
    <dgm:pt modelId="{F9B00FAF-A6BA-45E5-B2BC-69226142F1E4}" type="pres">
      <dgm:prSet presAssocID="{9C597A06-8AC8-47F1-8B52-1CD1B60020E0}" presName="rootText" presStyleLbl="node3" presStyleIdx="0" presStyleCnt="2">
        <dgm:presLayoutVars>
          <dgm:chPref val="3"/>
        </dgm:presLayoutVars>
      </dgm:prSet>
      <dgm:spPr/>
    </dgm:pt>
    <dgm:pt modelId="{8FBC0B9B-BD42-46AE-9492-C02707CC345C}" type="pres">
      <dgm:prSet presAssocID="{9C597A06-8AC8-47F1-8B52-1CD1B60020E0}" presName="rootConnector" presStyleLbl="node3" presStyleIdx="0" presStyleCnt="2"/>
      <dgm:spPr/>
    </dgm:pt>
    <dgm:pt modelId="{9CC9F4AA-DCAA-4185-B60D-72D4FD8C3569}" type="pres">
      <dgm:prSet presAssocID="{9C597A06-8AC8-47F1-8B52-1CD1B60020E0}" presName="hierChild4" presStyleCnt="0"/>
      <dgm:spPr/>
    </dgm:pt>
    <dgm:pt modelId="{608B8198-AED9-4B8F-B112-3E8A6BC0997A}" type="pres">
      <dgm:prSet presAssocID="{9C597A06-8AC8-47F1-8B52-1CD1B60020E0}" presName="hierChild5" presStyleCnt="0"/>
      <dgm:spPr/>
    </dgm:pt>
    <dgm:pt modelId="{71EC08C1-B424-4505-BCEF-9547B3F25273}" type="pres">
      <dgm:prSet presAssocID="{9C35E778-1F56-41AD-A8D8-1823E415465E}" presName="Name37" presStyleLbl="parChTrans1D3" presStyleIdx="1" presStyleCnt="2"/>
      <dgm:spPr/>
    </dgm:pt>
    <dgm:pt modelId="{3A776668-1351-4157-86B9-B9DD98419870}" type="pres">
      <dgm:prSet presAssocID="{DB6C7406-204E-42B3-A1CE-A7ACAC2F5693}" presName="hierRoot2" presStyleCnt="0">
        <dgm:presLayoutVars>
          <dgm:hierBranch val="init"/>
        </dgm:presLayoutVars>
      </dgm:prSet>
      <dgm:spPr/>
    </dgm:pt>
    <dgm:pt modelId="{EF67BE36-656A-4427-8E08-BDF540D6D9C2}" type="pres">
      <dgm:prSet presAssocID="{DB6C7406-204E-42B3-A1CE-A7ACAC2F5693}" presName="rootComposite" presStyleCnt="0"/>
      <dgm:spPr/>
    </dgm:pt>
    <dgm:pt modelId="{71018887-80C6-4D00-AF3B-398BCE88A892}" type="pres">
      <dgm:prSet presAssocID="{DB6C7406-204E-42B3-A1CE-A7ACAC2F5693}" presName="rootText" presStyleLbl="node3" presStyleIdx="1" presStyleCnt="2">
        <dgm:presLayoutVars>
          <dgm:chPref val="3"/>
        </dgm:presLayoutVars>
      </dgm:prSet>
      <dgm:spPr/>
    </dgm:pt>
    <dgm:pt modelId="{291B35FF-851B-4120-8610-B11879795E87}" type="pres">
      <dgm:prSet presAssocID="{DB6C7406-204E-42B3-A1CE-A7ACAC2F5693}" presName="rootConnector" presStyleLbl="node3" presStyleIdx="1" presStyleCnt="2"/>
      <dgm:spPr/>
    </dgm:pt>
    <dgm:pt modelId="{C7070933-2902-46D3-8EA6-07D57B8F5E49}" type="pres">
      <dgm:prSet presAssocID="{DB6C7406-204E-42B3-A1CE-A7ACAC2F5693}" presName="hierChild4" presStyleCnt="0"/>
      <dgm:spPr/>
    </dgm:pt>
    <dgm:pt modelId="{D7B297ED-DFB4-42B3-8FDF-7116E144885C}" type="pres">
      <dgm:prSet presAssocID="{DB6C7406-204E-42B3-A1CE-A7ACAC2F5693}" presName="hierChild5" presStyleCnt="0"/>
      <dgm:spPr/>
    </dgm:pt>
    <dgm:pt modelId="{180AE63B-4EF1-4C04-9895-50DA68EF866E}" type="pres">
      <dgm:prSet presAssocID="{36D24F86-32F6-441D-B4C3-F7CB8ACC85A6}" presName="hierChild5" presStyleCnt="0"/>
      <dgm:spPr/>
    </dgm:pt>
    <dgm:pt modelId="{47256BD9-AAA1-47F7-BAB4-9629CAEA9F0E}" type="pres">
      <dgm:prSet presAssocID="{F5D1FEF2-9320-4243-8735-5CCEA9152E11}" presName="Name37" presStyleLbl="parChTrans1D2" presStyleIdx="1" presStyleCnt="3"/>
      <dgm:spPr/>
    </dgm:pt>
    <dgm:pt modelId="{71C159FA-0839-471C-99B1-6F090668CFEA}" type="pres">
      <dgm:prSet presAssocID="{6C95E577-F9FD-4F05-B67A-F0D95B8BCFB1}" presName="hierRoot2" presStyleCnt="0">
        <dgm:presLayoutVars>
          <dgm:hierBranch val="init"/>
        </dgm:presLayoutVars>
      </dgm:prSet>
      <dgm:spPr/>
    </dgm:pt>
    <dgm:pt modelId="{BC450D43-63F1-443C-8025-2B19B308CF44}" type="pres">
      <dgm:prSet presAssocID="{6C95E577-F9FD-4F05-B67A-F0D95B8BCFB1}" presName="rootComposite" presStyleCnt="0"/>
      <dgm:spPr/>
    </dgm:pt>
    <dgm:pt modelId="{BAFA1BAF-9872-4084-8EAA-FC72549C9674}" type="pres">
      <dgm:prSet presAssocID="{6C95E577-F9FD-4F05-B67A-F0D95B8BCFB1}" presName="rootText" presStyleLbl="node2" presStyleIdx="1" presStyleCnt="3">
        <dgm:presLayoutVars>
          <dgm:chPref val="3"/>
        </dgm:presLayoutVars>
      </dgm:prSet>
      <dgm:spPr/>
    </dgm:pt>
    <dgm:pt modelId="{AD4F4E23-639B-4D9F-BDFC-21EA0C457051}" type="pres">
      <dgm:prSet presAssocID="{6C95E577-F9FD-4F05-B67A-F0D95B8BCFB1}" presName="rootConnector" presStyleLbl="node2" presStyleIdx="1" presStyleCnt="3"/>
      <dgm:spPr/>
    </dgm:pt>
    <dgm:pt modelId="{008F1457-D6C8-4B4F-B1D7-EE593CDE124A}" type="pres">
      <dgm:prSet presAssocID="{6C95E577-F9FD-4F05-B67A-F0D95B8BCFB1}" presName="hierChild4" presStyleCnt="0"/>
      <dgm:spPr/>
    </dgm:pt>
    <dgm:pt modelId="{3DD63DA8-F183-4972-857F-250499EEBF3E}" type="pres">
      <dgm:prSet presAssocID="{6C95E577-F9FD-4F05-B67A-F0D95B8BCFB1}" presName="hierChild5" presStyleCnt="0"/>
      <dgm:spPr/>
    </dgm:pt>
    <dgm:pt modelId="{FA5C8602-7DBB-4185-9734-43F100226FD4}" type="pres">
      <dgm:prSet presAssocID="{BD815829-9150-402D-B68D-4FD028729BA8}" presName="Name37" presStyleLbl="parChTrans1D2" presStyleIdx="2" presStyleCnt="3"/>
      <dgm:spPr/>
    </dgm:pt>
    <dgm:pt modelId="{6BD96309-86CF-45A5-A2B9-B1D841CD4D10}" type="pres">
      <dgm:prSet presAssocID="{B2D54246-D7EF-4568-8DEA-9A8838D4889A}" presName="hierRoot2" presStyleCnt="0">
        <dgm:presLayoutVars>
          <dgm:hierBranch val="init"/>
        </dgm:presLayoutVars>
      </dgm:prSet>
      <dgm:spPr/>
    </dgm:pt>
    <dgm:pt modelId="{6C596146-D130-41D9-921D-C005DC36ADC4}" type="pres">
      <dgm:prSet presAssocID="{B2D54246-D7EF-4568-8DEA-9A8838D4889A}" presName="rootComposite" presStyleCnt="0"/>
      <dgm:spPr/>
    </dgm:pt>
    <dgm:pt modelId="{3943862F-96A1-4EBF-84BB-556E1D64A853}" type="pres">
      <dgm:prSet presAssocID="{B2D54246-D7EF-4568-8DEA-9A8838D4889A}" presName="rootText" presStyleLbl="node2" presStyleIdx="2" presStyleCnt="3">
        <dgm:presLayoutVars>
          <dgm:chPref val="3"/>
        </dgm:presLayoutVars>
      </dgm:prSet>
      <dgm:spPr/>
    </dgm:pt>
    <dgm:pt modelId="{61DBA2CA-2978-4E0E-AB64-261330EF67B3}" type="pres">
      <dgm:prSet presAssocID="{B2D54246-D7EF-4568-8DEA-9A8838D4889A}" presName="rootConnector" presStyleLbl="node2" presStyleIdx="2" presStyleCnt="3"/>
      <dgm:spPr/>
    </dgm:pt>
    <dgm:pt modelId="{7FCE3EF0-3E0D-4A55-BD7E-EA0FD2231C29}" type="pres">
      <dgm:prSet presAssocID="{B2D54246-D7EF-4568-8DEA-9A8838D4889A}" presName="hierChild4" presStyleCnt="0"/>
      <dgm:spPr/>
    </dgm:pt>
    <dgm:pt modelId="{DA1E192A-CC97-48A1-B9FE-DED369924E6F}" type="pres">
      <dgm:prSet presAssocID="{B2D54246-D7EF-4568-8DEA-9A8838D4889A}" presName="hierChild5" presStyleCnt="0"/>
      <dgm:spPr/>
    </dgm:pt>
    <dgm:pt modelId="{427CF9C0-B70B-430B-90B1-158E918078B5}" type="pres">
      <dgm:prSet presAssocID="{B1A41C41-A2D0-4CC6-9F72-08EAE2275493}" presName="hierChild3" presStyleCnt="0"/>
      <dgm:spPr/>
    </dgm:pt>
  </dgm:ptLst>
  <dgm:cxnLst>
    <dgm:cxn modelId="{1A04390C-3F00-4405-BE34-67735927AED6}" type="presOf" srcId="{5B305D09-4F6B-47BA-9513-F6EC340A6131}" destId="{DD71756D-5A8D-4998-BE16-F968E8A11C9E}" srcOrd="0" destOrd="0" presId="urn:microsoft.com/office/officeart/2005/8/layout/orgChart1"/>
    <dgm:cxn modelId="{D9499C12-2C44-4053-889D-E94FBCB2FBC7}" type="presOf" srcId="{DB6C7406-204E-42B3-A1CE-A7ACAC2F5693}" destId="{71018887-80C6-4D00-AF3B-398BCE88A892}" srcOrd="0" destOrd="0" presId="urn:microsoft.com/office/officeart/2005/8/layout/orgChart1"/>
    <dgm:cxn modelId="{30410F47-8C00-4842-B5AF-BDFA22E7533D}" type="presOf" srcId="{9C597A06-8AC8-47F1-8B52-1CD1B60020E0}" destId="{F9B00FAF-A6BA-45E5-B2BC-69226142F1E4}" srcOrd="0" destOrd="0" presId="urn:microsoft.com/office/officeart/2005/8/layout/orgChart1"/>
    <dgm:cxn modelId="{0873E96F-6C78-4AEB-8CE1-A049742ECD85}" type="presOf" srcId="{B2D54246-D7EF-4568-8DEA-9A8838D4889A}" destId="{61DBA2CA-2978-4E0E-AB64-261330EF67B3}" srcOrd="1" destOrd="0" presId="urn:microsoft.com/office/officeart/2005/8/layout/orgChart1"/>
    <dgm:cxn modelId="{1CEB7C71-D370-48F6-BA76-362C8C5BDEDB}" srcId="{5B305D09-4F6B-47BA-9513-F6EC340A6131}" destId="{B1A41C41-A2D0-4CC6-9F72-08EAE2275493}" srcOrd="0" destOrd="0" parTransId="{E2DF34F3-C983-468F-98C6-D21A9FB774FC}" sibTransId="{83EC654E-289B-4547-B316-04F186E3CDEF}"/>
    <dgm:cxn modelId="{B62AA555-F421-44E8-AD67-4055B007C966}" srcId="{B1A41C41-A2D0-4CC6-9F72-08EAE2275493}" destId="{36D24F86-32F6-441D-B4C3-F7CB8ACC85A6}" srcOrd="0" destOrd="0" parTransId="{0E8F5E0B-FECF-4BEB-9A58-EFFE8A9FC71A}" sibTransId="{9886C346-D305-44ED-A954-62D7A868BCA4}"/>
    <dgm:cxn modelId="{FE92287F-B123-49A4-80A4-1C65A6F36BB6}" srcId="{B1A41C41-A2D0-4CC6-9F72-08EAE2275493}" destId="{B2D54246-D7EF-4568-8DEA-9A8838D4889A}" srcOrd="2" destOrd="0" parTransId="{BD815829-9150-402D-B68D-4FD028729BA8}" sibTransId="{B1252069-0A73-4E14-BDB9-A0C1D2C33346}"/>
    <dgm:cxn modelId="{D94DAB7F-DC9D-4CA7-9ED7-F565791D0032}" type="presOf" srcId="{C8865DAC-E997-40A8-9124-7FE9008A4BAA}" destId="{3CE0A1C3-3872-4029-813B-2DBC074A01DD}" srcOrd="0" destOrd="0" presId="urn:microsoft.com/office/officeart/2005/8/layout/orgChart1"/>
    <dgm:cxn modelId="{17CC148B-8276-4222-9A92-CFFFADD279F0}" type="presOf" srcId="{6C95E577-F9FD-4F05-B67A-F0D95B8BCFB1}" destId="{AD4F4E23-639B-4D9F-BDFC-21EA0C457051}" srcOrd="1" destOrd="0" presId="urn:microsoft.com/office/officeart/2005/8/layout/orgChart1"/>
    <dgm:cxn modelId="{A2458C95-3AF5-4E61-9810-DB1A8A2F4837}" type="presOf" srcId="{9C597A06-8AC8-47F1-8B52-1CD1B60020E0}" destId="{8FBC0B9B-BD42-46AE-9492-C02707CC345C}" srcOrd="1" destOrd="0" presId="urn:microsoft.com/office/officeart/2005/8/layout/orgChart1"/>
    <dgm:cxn modelId="{DADCE795-BC47-4459-AC70-4E27C846E34C}" type="presOf" srcId="{B2D54246-D7EF-4568-8DEA-9A8838D4889A}" destId="{3943862F-96A1-4EBF-84BB-556E1D64A853}" srcOrd="0" destOrd="0" presId="urn:microsoft.com/office/officeart/2005/8/layout/orgChart1"/>
    <dgm:cxn modelId="{06133C99-29BD-4EBE-8927-E9991364A174}" type="presOf" srcId="{9C35E778-1F56-41AD-A8D8-1823E415465E}" destId="{71EC08C1-B424-4505-BCEF-9547B3F25273}" srcOrd="0" destOrd="0" presId="urn:microsoft.com/office/officeart/2005/8/layout/orgChart1"/>
    <dgm:cxn modelId="{5539859F-456B-413D-923C-B86A50291A4B}" type="presOf" srcId="{36D24F86-32F6-441D-B4C3-F7CB8ACC85A6}" destId="{DE94148D-D460-4E94-AE59-6E736218DBA3}" srcOrd="1" destOrd="0" presId="urn:microsoft.com/office/officeart/2005/8/layout/orgChart1"/>
    <dgm:cxn modelId="{0AFD9EA5-62F8-488D-8B1A-F66112FA56FE}" type="presOf" srcId="{36D24F86-32F6-441D-B4C3-F7CB8ACC85A6}" destId="{DC2284F7-1EB1-4174-8883-9FE019CEA2A2}" srcOrd="0" destOrd="0" presId="urn:microsoft.com/office/officeart/2005/8/layout/orgChart1"/>
    <dgm:cxn modelId="{35F3ACAE-38DE-4604-AADB-514C0DE4BAE1}" srcId="{B1A41C41-A2D0-4CC6-9F72-08EAE2275493}" destId="{6C95E577-F9FD-4F05-B67A-F0D95B8BCFB1}" srcOrd="1" destOrd="0" parTransId="{F5D1FEF2-9320-4243-8735-5CCEA9152E11}" sibTransId="{58D1B8D9-28C5-4F94-80D0-A1121EE34041}"/>
    <dgm:cxn modelId="{48E9BCB8-9217-44C6-AA2C-2BDFE8B14A54}" type="presOf" srcId="{B1A41C41-A2D0-4CC6-9F72-08EAE2275493}" destId="{BFDFED6B-6A1B-4A2F-BE1F-9D9ECCB8FE9C}" srcOrd="0" destOrd="0" presId="urn:microsoft.com/office/officeart/2005/8/layout/orgChart1"/>
    <dgm:cxn modelId="{DF9843CE-43DC-4328-9940-23DD6D947040}" type="presOf" srcId="{F5D1FEF2-9320-4243-8735-5CCEA9152E11}" destId="{47256BD9-AAA1-47F7-BAB4-9629CAEA9F0E}" srcOrd="0" destOrd="0" presId="urn:microsoft.com/office/officeart/2005/8/layout/orgChart1"/>
    <dgm:cxn modelId="{C13957CF-1F4B-4B41-86E2-1838CFE4E291}" type="presOf" srcId="{DB6C7406-204E-42B3-A1CE-A7ACAC2F5693}" destId="{291B35FF-851B-4120-8610-B11879795E87}" srcOrd="1" destOrd="0" presId="urn:microsoft.com/office/officeart/2005/8/layout/orgChart1"/>
    <dgm:cxn modelId="{88090AD1-A6CA-4B38-8574-4B9A25C71BD2}" type="presOf" srcId="{BD815829-9150-402D-B68D-4FD028729BA8}" destId="{FA5C8602-7DBB-4185-9734-43F100226FD4}" srcOrd="0" destOrd="0" presId="urn:microsoft.com/office/officeart/2005/8/layout/orgChart1"/>
    <dgm:cxn modelId="{27DA1FE3-DC15-4B10-BDDC-2E557017080A}" type="presOf" srcId="{6C95E577-F9FD-4F05-B67A-F0D95B8BCFB1}" destId="{BAFA1BAF-9872-4084-8EAA-FC72549C9674}" srcOrd="0" destOrd="0" presId="urn:microsoft.com/office/officeart/2005/8/layout/orgChart1"/>
    <dgm:cxn modelId="{77C5C9F5-DD1D-4E4D-A503-B7B903FD03C0}" type="presOf" srcId="{0E8F5E0B-FECF-4BEB-9A58-EFFE8A9FC71A}" destId="{836CD2A8-4E9C-45B3-9ED1-1D16019D7173}" srcOrd="0" destOrd="0" presId="urn:microsoft.com/office/officeart/2005/8/layout/orgChart1"/>
    <dgm:cxn modelId="{00ADB7FC-71A4-4B90-AA5A-63BA9E2C791D}" srcId="{36D24F86-32F6-441D-B4C3-F7CB8ACC85A6}" destId="{DB6C7406-204E-42B3-A1CE-A7ACAC2F5693}" srcOrd="1" destOrd="0" parTransId="{9C35E778-1F56-41AD-A8D8-1823E415465E}" sibTransId="{2980AFBC-287D-4997-8B0F-13B714D04B60}"/>
    <dgm:cxn modelId="{D82DF1FD-261F-4017-B848-51E0AA6B5787}" srcId="{36D24F86-32F6-441D-B4C3-F7CB8ACC85A6}" destId="{9C597A06-8AC8-47F1-8B52-1CD1B60020E0}" srcOrd="0" destOrd="0" parTransId="{C8865DAC-E997-40A8-9124-7FE9008A4BAA}" sibTransId="{B0400E7D-8670-417B-A65E-836584F5D6A7}"/>
    <dgm:cxn modelId="{1650FBFD-D6B9-4C3B-863F-C98C33E43D88}" type="presOf" srcId="{B1A41C41-A2D0-4CC6-9F72-08EAE2275493}" destId="{BD7C809A-5FEE-4299-B367-21AB7BCA2041}" srcOrd="1" destOrd="0" presId="urn:microsoft.com/office/officeart/2005/8/layout/orgChart1"/>
    <dgm:cxn modelId="{F252C8D0-E03C-4961-B456-D5C60AF6747F}" type="presParOf" srcId="{DD71756D-5A8D-4998-BE16-F968E8A11C9E}" destId="{49588F27-CA34-4754-8977-A32362C085D1}" srcOrd="0" destOrd="0" presId="urn:microsoft.com/office/officeart/2005/8/layout/orgChart1"/>
    <dgm:cxn modelId="{89C157E4-967B-47B8-9BAC-49E0930BF7EA}" type="presParOf" srcId="{49588F27-CA34-4754-8977-A32362C085D1}" destId="{8932DEA0-4A2F-4C9E-892C-2BCF07EFD21A}" srcOrd="0" destOrd="0" presId="urn:microsoft.com/office/officeart/2005/8/layout/orgChart1"/>
    <dgm:cxn modelId="{FB7E7CC9-E5F1-49AD-BCD9-4BAC16B9D30B}" type="presParOf" srcId="{8932DEA0-4A2F-4C9E-892C-2BCF07EFD21A}" destId="{BFDFED6B-6A1B-4A2F-BE1F-9D9ECCB8FE9C}" srcOrd="0" destOrd="0" presId="urn:microsoft.com/office/officeart/2005/8/layout/orgChart1"/>
    <dgm:cxn modelId="{3BC7296F-A375-4AC8-94C5-65E92BC3484F}" type="presParOf" srcId="{8932DEA0-4A2F-4C9E-892C-2BCF07EFD21A}" destId="{BD7C809A-5FEE-4299-B367-21AB7BCA2041}" srcOrd="1" destOrd="0" presId="urn:microsoft.com/office/officeart/2005/8/layout/orgChart1"/>
    <dgm:cxn modelId="{BA0D769F-D735-4431-AE49-367E9EC7130E}" type="presParOf" srcId="{49588F27-CA34-4754-8977-A32362C085D1}" destId="{2CFE9F86-AA35-41A3-B020-B18B51EF6535}" srcOrd="1" destOrd="0" presId="urn:microsoft.com/office/officeart/2005/8/layout/orgChart1"/>
    <dgm:cxn modelId="{DF09D857-A78B-4928-8EA3-1730F90A3430}" type="presParOf" srcId="{2CFE9F86-AA35-41A3-B020-B18B51EF6535}" destId="{836CD2A8-4E9C-45B3-9ED1-1D16019D7173}" srcOrd="0" destOrd="0" presId="urn:microsoft.com/office/officeart/2005/8/layout/orgChart1"/>
    <dgm:cxn modelId="{E2A1B101-8FF9-4462-8328-D3DCEBFC18CD}" type="presParOf" srcId="{2CFE9F86-AA35-41A3-B020-B18B51EF6535}" destId="{532EC704-4403-433E-A77A-B398CAE77723}" srcOrd="1" destOrd="0" presId="urn:microsoft.com/office/officeart/2005/8/layout/orgChart1"/>
    <dgm:cxn modelId="{3DD6715F-2D12-4903-93A0-283613EFE93F}" type="presParOf" srcId="{532EC704-4403-433E-A77A-B398CAE77723}" destId="{49880FDD-95C2-45F4-8DA5-922D2E8E54A0}" srcOrd="0" destOrd="0" presId="urn:microsoft.com/office/officeart/2005/8/layout/orgChart1"/>
    <dgm:cxn modelId="{776AB087-A3CD-4656-96F9-5CDA91C6DA33}" type="presParOf" srcId="{49880FDD-95C2-45F4-8DA5-922D2E8E54A0}" destId="{DC2284F7-1EB1-4174-8883-9FE019CEA2A2}" srcOrd="0" destOrd="0" presId="urn:microsoft.com/office/officeart/2005/8/layout/orgChart1"/>
    <dgm:cxn modelId="{72B4902E-FF95-4F53-BEB6-9A49357B1F4A}" type="presParOf" srcId="{49880FDD-95C2-45F4-8DA5-922D2E8E54A0}" destId="{DE94148D-D460-4E94-AE59-6E736218DBA3}" srcOrd="1" destOrd="0" presId="urn:microsoft.com/office/officeart/2005/8/layout/orgChart1"/>
    <dgm:cxn modelId="{D53C3605-30B1-4CFA-8489-FBE36A9C5432}" type="presParOf" srcId="{532EC704-4403-433E-A77A-B398CAE77723}" destId="{0E8FE1D7-CF51-4BF3-A2F0-85DA1F0DEBB5}" srcOrd="1" destOrd="0" presId="urn:microsoft.com/office/officeart/2005/8/layout/orgChart1"/>
    <dgm:cxn modelId="{35D58EAD-86A6-47BC-A50E-234E08487046}" type="presParOf" srcId="{0E8FE1D7-CF51-4BF3-A2F0-85DA1F0DEBB5}" destId="{3CE0A1C3-3872-4029-813B-2DBC074A01DD}" srcOrd="0" destOrd="0" presId="urn:microsoft.com/office/officeart/2005/8/layout/orgChart1"/>
    <dgm:cxn modelId="{E47750E9-1E5E-4717-8097-B2C8705E40CE}" type="presParOf" srcId="{0E8FE1D7-CF51-4BF3-A2F0-85DA1F0DEBB5}" destId="{F9CE71E0-A182-4914-891B-67BC080617D4}" srcOrd="1" destOrd="0" presId="urn:microsoft.com/office/officeart/2005/8/layout/orgChart1"/>
    <dgm:cxn modelId="{77C13A36-003B-40AC-9597-227EA2E09E03}" type="presParOf" srcId="{F9CE71E0-A182-4914-891B-67BC080617D4}" destId="{D033C5EC-026B-40A0-ABB3-234DA915FE2F}" srcOrd="0" destOrd="0" presId="urn:microsoft.com/office/officeart/2005/8/layout/orgChart1"/>
    <dgm:cxn modelId="{BC4C25AC-54E0-4803-9ADD-4B6231BC2A87}" type="presParOf" srcId="{D033C5EC-026B-40A0-ABB3-234DA915FE2F}" destId="{F9B00FAF-A6BA-45E5-B2BC-69226142F1E4}" srcOrd="0" destOrd="0" presId="urn:microsoft.com/office/officeart/2005/8/layout/orgChart1"/>
    <dgm:cxn modelId="{F644DD20-A873-4071-8958-36504AAC9A15}" type="presParOf" srcId="{D033C5EC-026B-40A0-ABB3-234DA915FE2F}" destId="{8FBC0B9B-BD42-46AE-9492-C02707CC345C}" srcOrd="1" destOrd="0" presId="urn:microsoft.com/office/officeart/2005/8/layout/orgChart1"/>
    <dgm:cxn modelId="{8ABD2F0F-D41B-4169-8BE6-F9BD96C71179}" type="presParOf" srcId="{F9CE71E0-A182-4914-891B-67BC080617D4}" destId="{9CC9F4AA-DCAA-4185-B60D-72D4FD8C3569}" srcOrd="1" destOrd="0" presId="urn:microsoft.com/office/officeart/2005/8/layout/orgChart1"/>
    <dgm:cxn modelId="{43F7BC3A-0732-40C0-AECF-DD38A374F370}" type="presParOf" srcId="{F9CE71E0-A182-4914-891B-67BC080617D4}" destId="{608B8198-AED9-4B8F-B112-3E8A6BC0997A}" srcOrd="2" destOrd="0" presId="urn:microsoft.com/office/officeart/2005/8/layout/orgChart1"/>
    <dgm:cxn modelId="{A51551CF-9A9D-40A4-BC33-B53D9055BA7B}" type="presParOf" srcId="{0E8FE1D7-CF51-4BF3-A2F0-85DA1F0DEBB5}" destId="{71EC08C1-B424-4505-BCEF-9547B3F25273}" srcOrd="2" destOrd="0" presId="urn:microsoft.com/office/officeart/2005/8/layout/orgChart1"/>
    <dgm:cxn modelId="{939748CF-63D5-495C-84F2-B025DC215D43}" type="presParOf" srcId="{0E8FE1D7-CF51-4BF3-A2F0-85DA1F0DEBB5}" destId="{3A776668-1351-4157-86B9-B9DD98419870}" srcOrd="3" destOrd="0" presId="urn:microsoft.com/office/officeart/2005/8/layout/orgChart1"/>
    <dgm:cxn modelId="{6B25943B-F5CA-402D-97DD-01E86589AC99}" type="presParOf" srcId="{3A776668-1351-4157-86B9-B9DD98419870}" destId="{EF67BE36-656A-4427-8E08-BDF540D6D9C2}" srcOrd="0" destOrd="0" presId="urn:microsoft.com/office/officeart/2005/8/layout/orgChart1"/>
    <dgm:cxn modelId="{611138A6-75DF-4248-BCEE-204547B21594}" type="presParOf" srcId="{EF67BE36-656A-4427-8E08-BDF540D6D9C2}" destId="{71018887-80C6-4D00-AF3B-398BCE88A892}" srcOrd="0" destOrd="0" presId="urn:microsoft.com/office/officeart/2005/8/layout/orgChart1"/>
    <dgm:cxn modelId="{678E930E-B60F-4F9A-B1F1-F3C35D221D74}" type="presParOf" srcId="{EF67BE36-656A-4427-8E08-BDF540D6D9C2}" destId="{291B35FF-851B-4120-8610-B11879795E87}" srcOrd="1" destOrd="0" presId="urn:microsoft.com/office/officeart/2005/8/layout/orgChart1"/>
    <dgm:cxn modelId="{5EA90189-5A14-4530-88C4-C53215AD10B9}" type="presParOf" srcId="{3A776668-1351-4157-86B9-B9DD98419870}" destId="{C7070933-2902-46D3-8EA6-07D57B8F5E49}" srcOrd="1" destOrd="0" presId="urn:microsoft.com/office/officeart/2005/8/layout/orgChart1"/>
    <dgm:cxn modelId="{1DED659D-35E3-4655-89F9-32D0906E0E85}" type="presParOf" srcId="{3A776668-1351-4157-86B9-B9DD98419870}" destId="{D7B297ED-DFB4-42B3-8FDF-7116E144885C}" srcOrd="2" destOrd="0" presId="urn:microsoft.com/office/officeart/2005/8/layout/orgChart1"/>
    <dgm:cxn modelId="{21D17242-1383-4EB1-B7AF-2966268B5A47}" type="presParOf" srcId="{532EC704-4403-433E-A77A-B398CAE77723}" destId="{180AE63B-4EF1-4C04-9895-50DA68EF866E}" srcOrd="2" destOrd="0" presId="urn:microsoft.com/office/officeart/2005/8/layout/orgChart1"/>
    <dgm:cxn modelId="{3CBDDED8-EA38-4090-A8DD-158AB54B6860}" type="presParOf" srcId="{2CFE9F86-AA35-41A3-B020-B18B51EF6535}" destId="{47256BD9-AAA1-47F7-BAB4-9629CAEA9F0E}" srcOrd="2" destOrd="0" presId="urn:microsoft.com/office/officeart/2005/8/layout/orgChart1"/>
    <dgm:cxn modelId="{E852960E-0182-4146-8574-B3127F059106}" type="presParOf" srcId="{2CFE9F86-AA35-41A3-B020-B18B51EF6535}" destId="{71C159FA-0839-471C-99B1-6F090668CFEA}" srcOrd="3" destOrd="0" presId="urn:microsoft.com/office/officeart/2005/8/layout/orgChart1"/>
    <dgm:cxn modelId="{FAD47BB9-C759-4742-8CEE-DD2170030F15}" type="presParOf" srcId="{71C159FA-0839-471C-99B1-6F090668CFEA}" destId="{BC450D43-63F1-443C-8025-2B19B308CF44}" srcOrd="0" destOrd="0" presId="urn:microsoft.com/office/officeart/2005/8/layout/orgChart1"/>
    <dgm:cxn modelId="{0F6ED2EC-259F-4EF7-B36D-73EA56C3BE5C}" type="presParOf" srcId="{BC450D43-63F1-443C-8025-2B19B308CF44}" destId="{BAFA1BAF-9872-4084-8EAA-FC72549C9674}" srcOrd="0" destOrd="0" presId="urn:microsoft.com/office/officeart/2005/8/layout/orgChart1"/>
    <dgm:cxn modelId="{E218ECDF-4A9B-4891-A543-99215EE32F3C}" type="presParOf" srcId="{BC450D43-63F1-443C-8025-2B19B308CF44}" destId="{AD4F4E23-639B-4D9F-BDFC-21EA0C457051}" srcOrd="1" destOrd="0" presId="urn:microsoft.com/office/officeart/2005/8/layout/orgChart1"/>
    <dgm:cxn modelId="{3708EE9C-78D0-4C64-A7F1-E37B4E40F7EB}" type="presParOf" srcId="{71C159FA-0839-471C-99B1-6F090668CFEA}" destId="{008F1457-D6C8-4B4F-B1D7-EE593CDE124A}" srcOrd="1" destOrd="0" presId="urn:microsoft.com/office/officeart/2005/8/layout/orgChart1"/>
    <dgm:cxn modelId="{0CCCA37B-ABB7-4C69-BF55-3CC6FC90FA1D}" type="presParOf" srcId="{71C159FA-0839-471C-99B1-6F090668CFEA}" destId="{3DD63DA8-F183-4972-857F-250499EEBF3E}" srcOrd="2" destOrd="0" presId="urn:microsoft.com/office/officeart/2005/8/layout/orgChart1"/>
    <dgm:cxn modelId="{322B21E9-5EAF-4B59-BB19-43B41798E673}" type="presParOf" srcId="{2CFE9F86-AA35-41A3-B020-B18B51EF6535}" destId="{FA5C8602-7DBB-4185-9734-43F100226FD4}" srcOrd="4" destOrd="0" presId="urn:microsoft.com/office/officeart/2005/8/layout/orgChart1"/>
    <dgm:cxn modelId="{A4311F2D-C871-433F-80AB-E57FCE1D5B57}" type="presParOf" srcId="{2CFE9F86-AA35-41A3-B020-B18B51EF6535}" destId="{6BD96309-86CF-45A5-A2B9-B1D841CD4D10}" srcOrd="5" destOrd="0" presId="urn:microsoft.com/office/officeart/2005/8/layout/orgChart1"/>
    <dgm:cxn modelId="{8901E91D-11D6-4FBC-947B-51E238C657DB}" type="presParOf" srcId="{6BD96309-86CF-45A5-A2B9-B1D841CD4D10}" destId="{6C596146-D130-41D9-921D-C005DC36ADC4}" srcOrd="0" destOrd="0" presId="urn:microsoft.com/office/officeart/2005/8/layout/orgChart1"/>
    <dgm:cxn modelId="{6E5C4BBA-ECEE-43E4-BFF7-49F79D3712B7}" type="presParOf" srcId="{6C596146-D130-41D9-921D-C005DC36ADC4}" destId="{3943862F-96A1-4EBF-84BB-556E1D64A853}" srcOrd="0" destOrd="0" presId="urn:microsoft.com/office/officeart/2005/8/layout/orgChart1"/>
    <dgm:cxn modelId="{2891F015-3776-4668-AA3C-CA251942F293}" type="presParOf" srcId="{6C596146-D130-41D9-921D-C005DC36ADC4}" destId="{61DBA2CA-2978-4E0E-AB64-261330EF67B3}" srcOrd="1" destOrd="0" presId="urn:microsoft.com/office/officeart/2005/8/layout/orgChart1"/>
    <dgm:cxn modelId="{BD69EAF2-B02B-4DA7-8DCC-E956EFBBD906}" type="presParOf" srcId="{6BD96309-86CF-45A5-A2B9-B1D841CD4D10}" destId="{7FCE3EF0-3E0D-4A55-BD7E-EA0FD2231C29}" srcOrd="1" destOrd="0" presId="urn:microsoft.com/office/officeart/2005/8/layout/orgChart1"/>
    <dgm:cxn modelId="{08B9D5ED-EB47-4F3E-B64C-C66A7A22D6DC}" type="presParOf" srcId="{6BD96309-86CF-45A5-A2B9-B1D841CD4D10}" destId="{DA1E192A-CC97-48A1-B9FE-DED369924E6F}" srcOrd="2" destOrd="0" presId="urn:microsoft.com/office/officeart/2005/8/layout/orgChart1"/>
    <dgm:cxn modelId="{6AC598A2-105A-4954-A014-F39EB9B7A5D7}" type="presParOf" srcId="{49588F27-CA34-4754-8977-A32362C085D1}" destId="{427CF9C0-B70B-430B-90B1-158E918078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C8602-7DBB-4185-9734-43F100226FD4}">
      <dsp:nvSpPr>
        <dsp:cNvPr id="0" name=""/>
        <dsp:cNvSpPr/>
      </dsp:nvSpPr>
      <dsp:spPr>
        <a:xfrm>
          <a:off x="4073624" y="781694"/>
          <a:ext cx="1886313" cy="327376"/>
        </a:xfrm>
        <a:custGeom>
          <a:avLst/>
          <a:gdLst/>
          <a:ahLst/>
          <a:cxnLst/>
          <a:rect l="0" t="0" r="0" b="0"/>
          <a:pathLst>
            <a:path>
              <a:moveTo>
                <a:pt x="0" y="0"/>
              </a:moveTo>
              <a:lnTo>
                <a:pt x="0" y="163688"/>
              </a:lnTo>
              <a:lnTo>
                <a:pt x="1886313" y="163688"/>
              </a:lnTo>
              <a:lnTo>
                <a:pt x="1886313" y="3273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7256BD9-AAA1-47F7-BAB4-9629CAEA9F0E}">
      <dsp:nvSpPr>
        <dsp:cNvPr id="0" name=""/>
        <dsp:cNvSpPr/>
      </dsp:nvSpPr>
      <dsp:spPr>
        <a:xfrm>
          <a:off x="4027904" y="781694"/>
          <a:ext cx="91440" cy="327376"/>
        </a:xfrm>
        <a:custGeom>
          <a:avLst/>
          <a:gdLst/>
          <a:ahLst/>
          <a:cxnLst/>
          <a:rect l="0" t="0" r="0" b="0"/>
          <a:pathLst>
            <a:path>
              <a:moveTo>
                <a:pt x="45720" y="0"/>
              </a:moveTo>
              <a:lnTo>
                <a:pt x="45720" y="3273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1EC08C1-B424-4505-BCEF-9547B3F25273}">
      <dsp:nvSpPr>
        <dsp:cNvPr id="0" name=""/>
        <dsp:cNvSpPr/>
      </dsp:nvSpPr>
      <dsp:spPr>
        <a:xfrm>
          <a:off x="1563735" y="1888539"/>
          <a:ext cx="233840" cy="1823956"/>
        </a:xfrm>
        <a:custGeom>
          <a:avLst/>
          <a:gdLst/>
          <a:ahLst/>
          <a:cxnLst/>
          <a:rect l="0" t="0" r="0" b="0"/>
          <a:pathLst>
            <a:path>
              <a:moveTo>
                <a:pt x="0" y="0"/>
              </a:moveTo>
              <a:lnTo>
                <a:pt x="0" y="1823956"/>
              </a:lnTo>
              <a:lnTo>
                <a:pt x="233840" y="1823956"/>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CE0A1C3-3872-4029-813B-2DBC074A01DD}">
      <dsp:nvSpPr>
        <dsp:cNvPr id="0" name=""/>
        <dsp:cNvSpPr/>
      </dsp:nvSpPr>
      <dsp:spPr>
        <a:xfrm>
          <a:off x="1563735" y="1888539"/>
          <a:ext cx="233840" cy="717110"/>
        </a:xfrm>
        <a:custGeom>
          <a:avLst/>
          <a:gdLst/>
          <a:ahLst/>
          <a:cxnLst/>
          <a:rect l="0" t="0" r="0" b="0"/>
          <a:pathLst>
            <a:path>
              <a:moveTo>
                <a:pt x="0" y="0"/>
              </a:moveTo>
              <a:lnTo>
                <a:pt x="0" y="717110"/>
              </a:lnTo>
              <a:lnTo>
                <a:pt x="233840" y="717110"/>
              </a:lnTo>
            </a:path>
          </a:pathLst>
        </a:custGeom>
        <a:noFill/>
        <a:ln w="25400" cap="flat" cmpd="sng" algn="ctr">
          <a:solidFill>
            <a:schemeClr val="accent1">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36CD2A8-4E9C-45B3-9ED1-1D16019D7173}">
      <dsp:nvSpPr>
        <dsp:cNvPr id="0" name=""/>
        <dsp:cNvSpPr/>
      </dsp:nvSpPr>
      <dsp:spPr>
        <a:xfrm>
          <a:off x="2187310" y="781694"/>
          <a:ext cx="1886313" cy="327376"/>
        </a:xfrm>
        <a:custGeom>
          <a:avLst/>
          <a:gdLst/>
          <a:ahLst/>
          <a:cxnLst/>
          <a:rect l="0" t="0" r="0" b="0"/>
          <a:pathLst>
            <a:path>
              <a:moveTo>
                <a:pt x="1886313" y="0"/>
              </a:moveTo>
              <a:lnTo>
                <a:pt x="1886313" y="163688"/>
              </a:lnTo>
              <a:lnTo>
                <a:pt x="0" y="163688"/>
              </a:lnTo>
              <a:lnTo>
                <a:pt x="0" y="32737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FDFED6B-6A1B-4A2F-BE1F-9D9ECCB8FE9C}">
      <dsp:nvSpPr>
        <dsp:cNvPr id="0" name=""/>
        <dsp:cNvSpPr/>
      </dsp:nvSpPr>
      <dsp:spPr>
        <a:xfrm>
          <a:off x="3294155" y="2225"/>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latin typeface="+mj-lt"/>
            </a:rPr>
            <a:t>INDUSTRIAL COOPERATION DIVISION</a:t>
          </a:r>
        </a:p>
      </dsp:txBody>
      <dsp:txXfrm>
        <a:off x="3294155" y="2225"/>
        <a:ext cx="1558936" cy="779468"/>
      </dsp:txXfrm>
    </dsp:sp>
    <dsp:sp modelId="{DC2284F7-1EB1-4174-8883-9FE019CEA2A2}">
      <dsp:nvSpPr>
        <dsp:cNvPr id="0" name=""/>
        <dsp:cNvSpPr/>
      </dsp:nvSpPr>
      <dsp:spPr>
        <a:xfrm>
          <a:off x="1407841" y="1109071"/>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mj-lt"/>
            </a:rPr>
            <a:t>Industrial Cooperation Department</a:t>
          </a:r>
        </a:p>
      </dsp:txBody>
      <dsp:txXfrm>
        <a:off x="1407841" y="1109071"/>
        <a:ext cx="1558936" cy="779468"/>
      </dsp:txXfrm>
    </dsp:sp>
    <dsp:sp modelId="{F9B00FAF-A6BA-45E5-B2BC-69226142F1E4}">
      <dsp:nvSpPr>
        <dsp:cNvPr id="0" name=""/>
        <dsp:cNvSpPr/>
      </dsp:nvSpPr>
      <dsp:spPr>
        <a:xfrm>
          <a:off x="1797576" y="2215916"/>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mj-lt"/>
            </a:rPr>
            <a:t>International Defence-industrial Cooperation Unit</a:t>
          </a:r>
        </a:p>
      </dsp:txBody>
      <dsp:txXfrm>
        <a:off x="1797576" y="2215916"/>
        <a:ext cx="1558936" cy="779468"/>
      </dsp:txXfrm>
    </dsp:sp>
    <dsp:sp modelId="{71018887-80C6-4D00-AF3B-398BCE88A892}">
      <dsp:nvSpPr>
        <dsp:cNvPr id="0" name=""/>
        <dsp:cNvSpPr/>
      </dsp:nvSpPr>
      <dsp:spPr>
        <a:xfrm>
          <a:off x="1797576" y="3322761"/>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mj-lt"/>
            </a:rPr>
            <a:t>Research &amp; Development Unit</a:t>
          </a:r>
          <a:endParaRPr lang="en-GB" sz="1400" kern="1200" noProof="0" dirty="0">
            <a:latin typeface="+mj-lt"/>
          </a:endParaRPr>
        </a:p>
      </dsp:txBody>
      <dsp:txXfrm>
        <a:off x="1797576" y="3322761"/>
        <a:ext cx="1558936" cy="779468"/>
      </dsp:txXfrm>
    </dsp:sp>
    <dsp:sp modelId="{BAFA1BAF-9872-4084-8EAA-FC72549C9674}">
      <dsp:nvSpPr>
        <dsp:cNvPr id="0" name=""/>
        <dsp:cNvSpPr/>
      </dsp:nvSpPr>
      <dsp:spPr>
        <a:xfrm>
          <a:off x="3294155" y="1109071"/>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mj-lt"/>
            </a:rPr>
            <a:t>Market Research Unit</a:t>
          </a:r>
        </a:p>
      </dsp:txBody>
      <dsp:txXfrm>
        <a:off x="3294155" y="1109071"/>
        <a:ext cx="1558936" cy="779468"/>
      </dsp:txXfrm>
    </dsp:sp>
    <dsp:sp modelId="{3943862F-96A1-4EBF-84BB-556E1D64A853}">
      <dsp:nvSpPr>
        <dsp:cNvPr id="0" name=""/>
        <dsp:cNvSpPr/>
      </dsp:nvSpPr>
      <dsp:spPr>
        <a:xfrm>
          <a:off x="5180469" y="1109071"/>
          <a:ext cx="1558936" cy="77946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latin typeface="+mj-lt"/>
            </a:rPr>
            <a:t>Project Bureau Unit</a:t>
          </a:r>
        </a:p>
      </dsp:txBody>
      <dsp:txXfrm>
        <a:off x="5180469" y="1109071"/>
        <a:ext cx="1558936" cy="779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bwMode="auto">
          <a:xfrm>
            <a:off x="0" y="0"/>
            <a:ext cx="2946576" cy="496492"/>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defTabSz="913314">
              <a:defRPr sz="1200">
                <a:latin typeface="Calibri" pitchFamily="34" charset="0"/>
              </a:defRPr>
            </a:lvl1pPr>
          </a:lstStyle>
          <a:p>
            <a:pPr>
              <a:defRPr/>
            </a:pPr>
            <a:endParaRPr lang="cs-CZ"/>
          </a:p>
        </p:txBody>
      </p:sp>
      <p:sp>
        <p:nvSpPr>
          <p:cNvPr id="3" name="Zástupný symbol pro datum 2"/>
          <p:cNvSpPr>
            <a:spLocks noGrp="1"/>
          </p:cNvSpPr>
          <p:nvPr>
            <p:ph type="dt" sz="quarter" idx="1"/>
          </p:nvPr>
        </p:nvSpPr>
        <p:spPr bwMode="auto">
          <a:xfrm>
            <a:off x="3849482" y="0"/>
            <a:ext cx="2946575" cy="496492"/>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defTabSz="913314">
              <a:defRPr sz="1200">
                <a:latin typeface="Calibri" pitchFamily="34" charset="0"/>
              </a:defRPr>
            </a:lvl1pPr>
          </a:lstStyle>
          <a:p>
            <a:pPr>
              <a:defRPr/>
            </a:pPr>
            <a:fld id="{FD37006E-1C55-4752-A007-A62BC3BEC225}" type="datetime1">
              <a:rPr lang="cs-CZ"/>
              <a:pPr>
                <a:defRPr/>
              </a:pPr>
              <a:t>26.04.2020</a:t>
            </a:fld>
            <a:endParaRPr lang="cs-CZ"/>
          </a:p>
        </p:txBody>
      </p:sp>
      <p:sp>
        <p:nvSpPr>
          <p:cNvPr id="4" name="Zástupný symbol pro zápatí 3"/>
          <p:cNvSpPr>
            <a:spLocks noGrp="1"/>
          </p:cNvSpPr>
          <p:nvPr>
            <p:ph type="ftr" sz="quarter" idx="2"/>
          </p:nvPr>
        </p:nvSpPr>
        <p:spPr bwMode="auto">
          <a:xfrm>
            <a:off x="0" y="9430137"/>
            <a:ext cx="2946576" cy="496491"/>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defTabSz="913314">
              <a:defRPr sz="1200">
                <a:latin typeface="Calibri" pitchFamily="34" charset="0"/>
              </a:defRPr>
            </a:lvl1pPr>
          </a:lstStyle>
          <a:p>
            <a:pPr>
              <a:defRPr/>
            </a:pPr>
            <a:r>
              <a:rPr lang="cs-CZ"/>
              <a:t>MINISTERSTVO OBRANY ČESKÉ REPUBLIKY</a:t>
            </a:r>
          </a:p>
        </p:txBody>
      </p:sp>
      <p:sp>
        <p:nvSpPr>
          <p:cNvPr id="5" name="Zástupný symbol pro číslo snímku 4"/>
          <p:cNvSpPr>
            <a:spLocks noGrp="1"/>
          </p:cNvSpPr>
          <p:nvPr>
            <p:ph type="sldNum" sz="quarter" idx="3"/>
          </p:nvPr>
        </p:nvSpPr>
        <p:spPr bwMode="auto">
          <a:xfrm>
            <a:off x="3849482" y="9430137"/>
            <a:ext cx="2946575" cy="496491"/>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algn="r" defTabSz="913314">
              <a:defRPr sz="1200">
                <a:latin typeface="Calibri" pitchFamily="34" charset="0"/>
              </a:defRPr>
            </a:lvl1pPr>
          </a:lstStyle>
          <a:p>
            <a:pPr>
              <a:defRPr/>
            </a:pPr>
            <a:fld id="{784D3D86-711B-4D97-9C08-81DABFEE543D}" type="slidenum">
              <a:rPr lang="cs-CZ"/>
              <a:pPr>
                <a:defRPr/>
              </a:pPr>
              <a:t>‹#›</a:t>
            </a:fld>
            <a:endParaRPr lang="cs-CZ"/>
          </a:p>
        </p:txBody>
      </p:sp>
    </p:spTree>
    <p:extLst>
      <p:ext uri="{BB962C8B-B14F-4D97-AF65-F5344CB8AC3E}">
        <p14:creationId xmlns:p14="http://schemas.microsoft.com/office/powerpoint/2010/main" val="7512848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bwMode="auto">
          <a:xfrm>
            <a:off x="0" y="0"/>
            <a:ext cx="2946576" cy="496492"/>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defTabSz="913314">
              <a:defRPr sz="1200">
                <a:latin typeface="Calibri" pitchFamily="34" charset="0"/>
              </a:defRPr>
            </a:lvl1pPr>
          </a:lstStyle>
          <a:p>
            <a:pPr>
              <a:defRPr/>
            </a:pPr>
            <a:endParaRPr lang="cs-CZ"/>
          </a:p>
        </p:txBody>
      </p:sp>
      <p:sp>
        <p:nvSpPr>
          <p:cNvPr id="3" name="Zástupný symbol pro datum 2"/>
          <p:cNvSpPr>
            <a:spLocks noGrp="1"/>
          </p:cNvSpPr>
          <p:nvPr>
            <p:ph type="dt" idx="1"/>
          </p:nvPr>
        </p:nvSpPr>
        <p:spPr bwMode="auto">
          <a:xfrm>
            <a:off x="3849482" y="0"/>
            <a:ext cx="2946575" cy="496492"/>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defTabSz="913314">
              <a:defRPr sz="1200">
                <a:latin typeface="Calibri" pitchFamily="34" charset="0"/>
              </a:defRPr>
            </a:lvl1pPr>
          </a:lstStyle>
          <a:p>
            <a:pPr>
              <a:defRPr/>
            </a:pPr>
            <a:fld id="{678BEA48-5460-43CA-96A4-94C4FAFF1E4C}" type="datetime1">
              <a:rPr lang="cs-CZ"/>
              <a:pPr>
                <a:defRPr/>
              </a:pPr>
              <a:t>26.04.2020</a:t>
            </a:fld>
            <a:endParaRPr lang="cs-CZ"/>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455" tIns="46227" rIns="92455" bIns="46227" rtlCol="0" anchor="ctr"/>
          <a:lstStyle/>
          <a:p>
            <a:pPr lvl="0"/>
            <a:endParaRPr lang="cs-CZ" noProof="0"/>
          </a:p>
        </p:txBody>
      </p:sp>
      <p:sp>
        <p:nvSpPr>
          <p:cNvPr id="5" name="Zástupný symbol pro poznámky 4"/>
          <p:cNvSpPr>
            <a:spLocks noGrp="1"/>
          </p:cNvSpPr>
          <p:nvPr>
            <p:ph type="body" sz="quarter" idx="3"/>
          </p:nvPr>
        </p:nvSpPr>
        <p:spPr bwMode="auto">
          <a:xfrm>
            <a:off x="679606" y="4714271"/>
            <a:ext cx="5438464" cy="4470016"/>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bwMode="auto">
          <a:xfrm>
            <a:off x="0" y="9430137"/>
            <a:ext cx="2946576" cy="496491"/>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defTabSz="913314">
              <a:defRPr sz="1200">
                <a:latin typeface="Calibri" pitchFamily="34" charset="0"/>
              </a:defRPr>
            </a:lvl1pPr>
          </a:lstStyle>
          <a:p>
            <a:pPr>
              <a:defRPr/>
            </a:pPr>
            <a:r>
              <a:rPr lang="cs-CZ"/>
              <a:t>MINISTERSTVO OBRANY ČESKÉ REPUBLIKY</a:t>
            </a:r>
          </a:p>
        </p:txBody>
      </p:sp>
      <p:sp>
        <p:nvSpPr>
          <p:cNvPr id="7" name="Zástupný symbol pro číslo snímku 6"/>
          <p:cNvSpPr>
            <a:spLocks noGrp="1"/>
          </p:cNvSpPr>
          <p:nvPr>
            <p:ph type="sldNum" sz="quarter" idx="5"/>
          </p:nvPr>
        </p:nvSpPr>
        <p:spPr bwMode="auto">
          <a:xfrm>
            <a:off x="3849482" y="9430137"/>
            <a:ext cx="2946575" cy="496491"/>
          </a:xfrm>
          <a:prstGeom prst="rect">
            <a:avLst/>
          </a:prstGeom>
          <a:noFill/>
          <a:ln w="9525">
            <a:noFill/>
            <a:miter lim="800000"/>
            <a:headEnd/>
            <a:tailEnd/>
          </a:ln>
        </p:spPr>
        <p:txBody>
          <a:bodyPr vert="horz" wrap="square" lIns="91439" tIns="45719" rIns="91439" bIns="45719" numCol="1" anchor="b" anchorCtr="0" compatLnSpc="1">
            <a:prstTxWarp prst="textNoShape">
              <a:avLst/>
            </a:prstTxWarp>
          </a:bodyPr>
          <a:lstStyle>
            <a:lvl1pPr algn="r" defTabSz="913314">
              <a:defRPr sz="1200">
                <a:latin typeface="Calibri" pitchFamily="34" charset="0"/>
              </a:defRPr>
            </a:lvl1pPr>
          </a:lstStyle>
          <a:p>
            <a:pPr>
              <a:defRPr/>
            </a:pPr>
            <a:fld id="{9FF652E6-57B3-442E-9494-D9BC292D4AFA}" type="slidenum">
              <a:rPr lang="cs-CZ"/>
              <a:pPr>
                <a:defRPr/>
              </a:pPr>
              <a:t>‹#›</a:t>
            </a:fld>
            <a:endParaRPr lang="cs-CZ"/>
          </a:p>
        </p:txBody>
      </p:sp>
    </p:spTree>
    <p:extLst>
      <p:ext uri="{BB962C8B-B14F-4D97-AF65-F5344CB8AC3E}">
        <p14:creationId xmlns:p14="http://schemas.microsoft.com/office/powerpoint/2010/main" val="70143652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tusp.cz/en/afadmti"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vtusp.cz/en/mtiaa" TargetMode="External"/><Relationship Id="rId4" Type="http://schemas.openxmlformats.org/officeDocument/2006/relationships/hyperlink" Target="http://www.vtusp.cz/en/mtig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a:noFill/>
          <a:ln/>
        </p:spPr>
        <p:txBody>
          <a:bodyPr/>
          <a:lstStyle/>
          <a:p>
            <a:pPr eaLnBrk="1" hangingPunct="1"/>
            <a:endParaRPr lang="cs-CZ" dirty="0">
              <a:latin typeface="Arial" charset="0"/>
            </a:endParaRPr>
          </a:p>
        </p:txBody>
      </p:sp>
    </p:spTree>
    <p:extLst>
      <p:ext uri="{BB962C8B-B14F-4D97-AF65-F5344CB8AC3E}">
        <p14:creationId xmlns:p14="http://schemas.microsoft.com/office/powerpoint/2010/main" val="236138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buFont typeface="Arial" panose="020B0604020202020204" pitchFamily="34" charset="0"/>
              <a:buChar char="•"/>
              <a:defRPr/>
            </a:pPr>
            <a:r>
              <a:rPr lang="cs-CZ" sz="1200" b="0" kern="1200" dirty="0" err="1">
                <a:solidFill>
                  <a:schemeClr val="tx1"/>
                </a:solidFill>
                <a:latin typeface="+mn-lt"/>
                <a:ea typeface="+mn-ea"/>
                <a:cs typeface="+mn-cs"/>
              </a:rPr>
              <a:t>During</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the</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years</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we</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managed</a:t>
            </a:r>
            <a:r>
              <a:rPr lang="cs-CZ" sz="1200" b="0" kern="1200" dirty="0">
                <a:solidFill>
                  <a:schemeClr val="tx1"/>
                </a:solidFill>
                <a:latin typeface="+mn-lt"/>
                <a:ea typeface="+mn-ea"/>
                <a:cs typeface="+mn-cs"/>
              </a:rPr>
              <a:t> to </a:t>
            </a:r>
            <a:r>
              <a:rPr lang="cs-CZ" sz="1200" b="0" kern="1200" dirty="0" err="1">
                <a:solidFill>
                  <a:schemeClr val="tx1"/>
                </a:solidFill>
                <a:latin typeface="+mn-lt"/>
                <a:ea typeface="+mn-ea"/>
                <a:cs typeface="+mn-cs"/>
              </a:rPr>
              <a:t>build</a:t>
            </a:r>
            <a:r>
              <a:rPr lang="cs-CZ" sz="1200" b="0" kern="1200" dirty="0">
                <a:solidFill>
                  <a:schemeClr val="tx1"/>
                </a:solidFill>
                <a:latin typeface="+mn-lt"/>
                <a:ea typeface="+mn-ea"/>
                <a:cs typeface="+mn-cs"/>
              </a:rPr>
              <a:t> a </a:t>
            </a:r>
            <a:r>
              <a:rPr lang="cs-CZ" sz="1200" b="0" kern="1200" dirty="0" err="1">
                <a:solidFill>
                  <a:schemeClr val="tx1"/>
                </a:solidFill>
                <a:latin typeface="+mn-lt"/>
                <a:ea typeface="+mn-ea"/>
                <a:cs typeface="+mn-cs"/>
              </a:rPr>
              <a:t>unique</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partnership</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with</a:t>
            </a:r>
            <a:r>
              <a:rPr lang="cs-CZ" sz="1200" b="0" kern="1200" dirty="0">
                <a:solidFill>
                  <a:schemeClr val="tx1"/>
                </a:solidFill>
                <a:latin typeface="+mn-lt"/>
                <a:ea typeface="+mn-ea"/>
                <a:cs typeface="+mn-cs"/>
              </a:rPr>
              <a:t> Czech </a:t>
            </a:r>
            <a:r>
              <a:rPr lang="cs-CZ" sz="1200" b="0" kern="1200" dirty="0" err="1">
                <a:solidFill>
                  <a:schemeClr val="tx1"/>
                </a:solidFill>
                <a:latin typeface="+mn-lt"/>
                <a:ea typeface="+mn-ea"/>
                <a:cs typeface="+mn-cs"/>
              </a:rPr>
              <a:t>defence</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industry</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based</a:t>
            </a:r>
            <a:r>
              <a:rPr lang="cs-CZ" sz="1200" b="0" kern="1200" dirty="0">
                <a:solidFill>
                  <a:schemeClr val="tx1"/>
                </a:solidFill>
                <a:latin typeface="+mn-lt"/>
                <a:ea typeface="+mn-ea"/>
                <a:cs typeface="+mn-cs"/>
              </a:rPr>
              <a:t> on trust</a:t>
            </a:r>
          </a:p>
          <a:p>
            <a:pPr algn="just">
              <a:buFont typeface="Arial" panose="020B0604020202020204" pitchFamily="34" charset="0"/>
              <a:buChar char="•"/>
              <a:defRPr/>
            </a:pPr>
            <a:r>
              <a:rPr lang="en-GB" sz="1200" b="0" kern="1200" dirty="0">
                <a:solidFill>
                  <a:schemeClr val="tx1"/>
                </a:solidFill>
                <a:latin typeface="+mn-lt"/>
                <a:ea typeface="+mn-ea"/>
                <a:cs typeface="+mn-cs"/>
              </a:rPr>
              <a:t>Very successful in the past two years – the volume of our exports has almost doubled!</a:t>
            </a:r>
            <a:endParaRPr lang="cs-CZ" sz="1200" b="0" kern="1200" dirty="0">
              <a:solidFill>
                <a:schemeClr val="tx1"/>
              </a:solidFill>
              <a:latin typeface="+mn-lt"/>
              <a:ea typeface="+mn-ea"/>
              <a:cs typeface="+mn-cs"/>
            </a:endParaRPr>
          </a:p>
          <a:p>
            <a:pPr algn="just">
              <a:buFont typeface="Arial" panose="020B0604020202020204" pitchFamily="34" charset="0"/>
              <a:buChar char="•"/>
              <a:defRPr/>
            </a:pPr>
            <a:r>
              <a:rPr lang="cs-CZ" sz="1200" b="0" kern="1200" dirty="0">
                <a:solidFill>
                  <a:schemeClr val="tx1"/>
                </a:solidFill>
                <a:latin typeface="+mn-lt"/>
                <a:ea typeface="+mn-ea"/>
                <a:cs typeface="+mn-cs"/>
              </a:rPr>
              <a:t>Role and influence </a:t>
            </a:r>
            <a:r>
              <a:rPr lang="cs-CZ" sz="1200" b="0" kern="1200" dirty="0" err="1">
                <a:solidFill>
                  <a:schemeClr val="tx1"/>
                </a:solidFill>
                <a:latin typeface="+mn-lt"/>
                <a:ea typeface="+mn-ea"/>
                <a:cs typeface="+mn-cs"/>
              </a:rPr>
              <a:t>of</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our</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Division</a:t>
            </a:r>
            <a:r>
              <a:rPr lang="cs-CZ" sz="1200" b="0" kern="1200" dirty="0">
                <a:solidFill>
                  <a:schemeClr val="tx1"/>
                </a:solidFill>
                <a:latin typeface="+mn-lt"/>
                <a:ea typeface="+mn-ea"/>
                <a:cs typeface="+mn-cs"/>
              </a:rPr>
              <a:t> has </a:t>
            </a:r>
            <a:r>
              <a:rPr lang="cs-CZ" sz="1200" b="0" kern="1200" dirty="0" err="1">
                <a:solidFill>
                  <a:schemeClr val="tx1"/>
                </a:solidFill>
                <a:latin typeface="+mn-lt"/>
                <a:ea typeface="+mn-ea"/>
                <a:cs typeface="+mn-cs"/>
              </a:rPr>
              <a:t>been</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praised</a:t>
            </a:r>
            <a:r>
              <a:rPr lang="cs-CZ" sz="1200" b="0" kern="1200" dirty="0">
                <a:solidFill>
                  <a:schemeClr val="tx1"/>
                </a:solidFill>
                <a:latin typeface="+mn-lt"/>
                <a:ea typeface="+mn-ea"/>
                <a:cs typeface="+mn-cs"/>
              </a:rPr>
              <a:t> by </a:t>
            </a:r>
            <a:r>
              <a:rPr lang="cs-CZ" sz="1200" b="0" kern="1200" dirty="0" err="1">
                <a:solidFill>
                  <a:schemeClr val="tx1"/>
                </a:solidFill>
                <a:latin typeface="+mn-lt"/>
                <a:ea typeface="+mn-ea"/>
                <a:cs typeface="+mn-cs"/>
              </a:rPr>
              <a:t>industry</a:t>
            </a:r>
            <a:r>
              <a:rPr lang="cs-CZ" sz="1200" b="0" kern="1200" dirty="0">
                <a:solidFill>
                  <a:schemeClr val="tx1"/>
                </a:solidFill>
                <a:latin typeface="+mn-lt"/>
                <a:ea typeface="+mn-ea"/>
                <a:cs typeface="+mn-cs"/>
              </a:rPr>
              <a:t> and </a:t>
            </a:r>
            <a:r>
              <a:rPr lang="cs-CZ" sz="1200" b="0" kern="1200" dirty="0" err="1">
                <a:solidFill>
                  <a:schemeClr val="tx1"/>
                </a:solidFill>
                <a:latin typeface="+mn-lt"/>
                <a:ea typeface="+mn-ea"/>
                <a:cs typeface="+mn-cs"/>
              </a:rPr>
              <a:t>both</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domestic</a:t>
            </a:r>
            <a:r>
              <a:rPr lang="cs-CZ" sz="1200" b="0" kern="1200" dirty="0">
                <a:solidFill>
                  <a:schemeClr val="tx1"/>
                </a:solidFill>
                <a:latin typeface="+mn-lt"/>
                <a:ea typeface="+mn-ea"/>
                <a:cs typeface="+mn-cs"/>
              </a:rPr>
              <a:t> </a:t>
            </a:r>
            <a:r>
              <a:rPr lang="en-GB" sz="1200" b="0" kern="1200" dirty="0">
                <a:solidFill>
                  <a:schemeClr val="tx1"/>
                </a:solidFill>
                <a:latin typeface="+mn-lt"/>
                <a:ea typeface="+mn-ea"/>
                <a:cs typeface="+mn-cs"/>
              </a:rPr>
              <a:t>&amp;</a:t>
            </a:r>
            <a:r>
              <a:rPr lang="fa-IR" sz="1200" b="0" kern="1200" dirty="0">
                <a:solidFill>
                  <a:schemeClr val="tx1"/>
                </a:solidFill>
                <a:latin typeface="+mn-lt"/>
                <a:ea typeface="+mn-ea"/>
                <a:cs typeface="+mn-cs"/>
              </a:rPr>
              <a:t> </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foreign</a:t>
            </a:r>
            <a:r>
              <a:rPr lang="cs-CZ" sz="1200" b="0" kern="1200" dirty="0">
                <a:solidFill>
                  <a:schemeClr val="tx1"/>
                </a:solidFill>
                <a:latin typeface="+mn-lt"/>
                <a:ea typeface="+mn-ea"/>
                <a:cs typeface="+mn-cs"/>
              </a:rPr>
              <a:t> </a:t>
            </a:r>
            <a:r>
              <a:rPr lang="cs-CZ" sz="1200" b="0" kern="1200" dirty="0" err="1">
                <a:solidFill>
                  <a:schemeClr val="tx1"/>
                </a:solidFill>
                <a:latin typeface="+mn-lt"/>
                <a:ea typeface="+mn-ea"/>
                <a:cs typeface="+mn-cs"/>
              </a:rPr>
              <a:t>partners</a:t>
            </a:r>
            <a:endParaRPr lang="en-GB" sz="1200" b="0" kern="1200" dirty="0">
              <a:solidFill>
                <a:schemeClr val="tx1"/>
              </a:solidFill>
              <a:latin typeface="+mn-lt"/>
              <a:ea typeface="+mn-ea"/>
              <a:cs typeface="+mn-cs"/>
            </a:endParaRPr>
          </a:p>
          <a:p>
            <a:endParaRPr lang="cs-CZ" dirty="0"/>
          </a:p>
        </p:txBody>
      </p:sp>
    </p:spTree>
    <p:extLst>
      <p:ext uri="{BB962C8B-B14F-4D97-AF65-F5344CB8AC3E}">
        <p14:creationId xmlns:p14="http://schemas.microsoft.com/office/powerpoint/2010/main" val="110154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301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LOM PRAHA s.p. is the leading company specializing on the Mi helicopters lifecycle support in the NATO and EU countries certified by the Russian MVZ Mil and OAO Klimov companies, the Interstate Aviation Committee MAK and domestic aviation authorities. Unlike many competitors, it can offer comprehensive services associated with overhauls, i.e. a complex support of the aviation technology lifecycle. </a:t>
            </a:r>
          </a:p>
          <a:p>
            <a:endParaRPr lang="cs-CZ" altLang="cs-CZ"/>
          </a:p>
          <a:p>
            <a:r>
              <a:rPr lang="cs-CZ" altLang="cs-CZ"/>
              <a:t>The company focuses, in particular, on overhauls, upgrades and modernizations of Mi-2, Mi-8/17, Mi-24/35 helicopters and their dynamic components (turboshaft engines, gearboxes and auxiliary power units) lifecycle support. Furthermore, LOM also manufactures and repairs piston engines. Company also provides training for pilots in our Flight Training Center in Pardubice. VR Group, a.s., the company’s subsidiary, is providing comprehensive services regarding tactical simulation for aircraft, helicopters and ground forces training.</a:t>
            </a:r>
          </a:p>
          <a:p>
            <a:endParaRPr lang="cs-CZ" altLang="cs-CZ"/>
          </a:p>
        </p:txBody>
      </p:sp>
      <p:sp>
        <p:nvSpPr>
          <p:cNvPr id="307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fld id="{72F0496B-9EB8-4F9A-8FF5-CEC01E354E91}" type="slidenum">
              <a:rPr lang="cs-CZ" altLang="cs-CZ" smtClean="0">
                <a:latin typeface="Calibri" pitchFamily="34" charset="0"/>
              </a:rPr>
              <a:pPr/>
              <a:t>11</a:t>
            </a:fld>
            <a:endParaRPr lang="cs-CZ" altLang="cs-CZ">
              <a:latin typeface="Calibri" pitchFamily="34" charset="0"/>
            </a:endParaRPr>
          </a:p>
        </p:txBody>
      </p:sp>
    </p:spTree>
    <p:extLst>
      <p:ext uri="{BB962C8B-B14F-4D97-AF65-F5344CB8AC3E}">
        <p14:creationId xmlns:p14="http://schemas.microsoft.com/office/powerpoint/2010/main" val="32052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Centrum leteckého výcviku Pardubice</a:t>
            </a:r>
          </a:p>
        </p:txBody>
      </p:sp>
    </p:spTree>
    <p:extLst>
      <p:ext uri="{BB962C8B-B14F-4D97-AF65-F5344CB8AC3E}">
        <p14:creationId xmlns:p14="http://schemas.microsoft.com/office/powerpoint/2010/main" val="246478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err="1"/>
              <a:t>Tho</a:t>
            </a:r>
            <a:r>
              <a:rPr lang="cs-CZ" dirty="0"/>
              <a:t> </a:t>
            </a:r>
            <a:r>
              <a:rPr lang="cs-CZ" dirty="0" err="1"/>
              <a:t>company</a:t>
            </a:r>
            <a:r>
              <a:rPr lang="cs-CZ" dirty="0"/>
              <a:t> </a:t>
            </a:r>
            <a:r>
              <a:rPr lang="cs-CZ" dirty="0" err="1"/>
              <a:t>core</a:t>
            </a:r>
            <a:r>
              <a:rPr lang="cs-CZ" dirty="0"/>
              <a:t> </a:t>
            </a:r>
            <a:r>
              <a:rPr lang="cs-CZ" dirty="0" err="1"/>
              <a:t>responsibilities</a:t>
            </a:r>
            <a:r>
              <a:rPr lang="cs-CZ" dirty="0"/>
              <a:t> are </a:t>
            </a:r>
            <a:r>
              <a:rPr lang="cs-CZ" dirty="0" err="1"/>
              <a:t>perceived</a:t>
            </a:r>
            <a:r>
              <a:rPr lang="cs-CZ" dirty="0"/>
              <a:t> in:</a:t>
            </a:r>
          </a:p>
          <a:p>
            <a:pPr marL="171450" indent="-171450">
              <a:buFont typeface="Arial" panose="020B0604020202020204" pitchFamily="34" charset="0"/>
              <a:buChar char="•"/>
              <a:defRPr/>
            </a:pPr>
            <a:r>
              <a:rPr lang="cs-CZ" dirty="0" err="1"/>
              <a:t>providing</a:t>
            </a:r>
            <a:r>
              <a:rPr lang="cs-CZ" dirty="0"/>
              <a:t> </a:t>
            </a:r>
            <a:r>
              <a:rPr lang="cs-CZ" dirty="0" err="1"/>
              <a:t>continuous</a:t>
            </a:r>
            <a:r>
              <a:rPr lang="cs-CZ" dirty="0"/>
              <a:t> and </a:t>
            </a:r>
            <a:r>
              <a:rPr lang="cs-CZ" dirty="0" err="1"/>
              <a:t>effective</a:t>
            </a:r>
            <a:r>
              <a:rPr lang="cs-CZ" dirty="0"/>
              <a:t> </a:t>
            </a:r>
            <a:r>
              <a:rPr lang="cs-CZ" dirty="0" err="1"/>
              <a:t>security</a:t>
            </a:r>
            <a:r>
              <a:rPr lang="cs-CZ" dirty="0"/>
              <a:t> support </a:t>
            </a:r>
            <a:r>
              <a:rPr lang="cs-CZ" dirty="0" err="1"/>
              <a:t>national</a:t>
            </a:r>
            <a:r>
              <a:rPr lang="cs-CZ" dirty="0"/>
              <a:t> defense and </a:t>
            </a:r>
            <a:r>
              <a:rPr lang="cs-CZ" dirty="0" err="1"/>
              <a:t>security</a:t>
            </a:r>
            <a:r>
              <a:rPr lang="cs-CZ" dirty="0"/>
              <a:t> </a:t>
            </a:r>
            <a:r>
              <a:rPr lang="cs-CZ" dirty="0" err="1"/>
              <a:t>of</a:t>
            </a:r>
            <a:r>
              <a:rPr lang="cs-CZ" dirty="0"/>
              <a:t> </a:t>
            </a:r>
            <a:r>
              <a:rPr lang="cs-CZ" dirty="0" err="1"/>
              <a:t>the</a:t>
            </a:r>
            <a:r>
              <a:rPr lang="cs-CZ" dirty="0"/>
              <a:t> </a:t>
            </a:r>
            <a:r>
              <a:rPr lang="cs-CZ" dirty="0" err="1"/>
              <a:t>population</a:t>
            </a:r>
            <a:r>
              <a:rPr lang="cs-CZ" dirty="0"/>
              <a:t> </a:t>
            </a:r>
            <a:r>
              <a:rPr lang="cs-CZ" dirty="0" err="1"/>
              <a:t>through</a:t>
            </a:r>
            <a:r>
              <a:rPr lang="cs-CZ" dirty="0"/>
              <a:t> </a:t>
            </a:r>
            <a:r>
              <a:rPr lang="cs-CZ" dirty="0" err="1"/>
              <a:t>comprehensive</a:t>
            </a:r>
            <a:r>
              <a:rPr lang="cs-CZ" dirty="0"/>
              <a:t> </a:t>
            </a:r>
            <a:r>
              <a:rPr lang="cs-CZ" dirty="0" err="1"/>
              <a:t>services</a:t>
            </a:r>
            <a:r>
              <a:rPr lang="cs-CZ" dirty="0"/>
              <a:t> and </a:t>
            </a:r>
            <a:r>
              <a:rPr lang="cs-CZ" dirty="0" err="1"/>
              <a:t>products</a:t>
            </a:r>
            <a:r>
              <a:rPr lang="cs-CZ" dirty="0"/>
              <a:t> in </a:t>
            </a:r>
            <a:r>
              <a:rPr lang="cs-CZ" dirty="0" err="1"/>
              <a:t>the</a:t>
            </a:r>
            <a:r>
              <a:rPr lang="cs-CZ" dirty="0"/>
              <a:t> </a:t>
            </a:r>
            <a:r>
              <a:rPr lang="cs-CZ" dirty="0" err="1"/>
              <a:t>field</a:t>
            </a:r>
            <a:r>
              <a:rPr lang="cs-CZ" dirty="0"/>
              <a:t> </a:t>
            </a:r>
            <a:r>
              <a:rPr lang="cs-CZ" dirty="0" err="1"/>
              <a:t>of</a:t>
            </a:r>
            <a:r>
              <a:rPr lang="cs-CZ" dirty="0"/>
              <a:t> </a:t>
            </a:r>
            <a:r>
              <a:rPr lang="cs-CZ" dirty="0" err="1"/>
              <a:t>military</a:t>
            </a:r>
            <a:r>
              <a:rPr lang="cs-CZ" dirty="0"/>
              <a:t> technology and </a:t>
            </a:r>
            <a:r>
              <a:rPr lang="cs-CZ" dirty="0" err="1"/>
              <a:t>partnerships</a:t>
            </a:r>
            <a:r>
              <a:rPr lang="cs-CZ" dirty="0"/>
              <a:t> </a:t>
            </a:r>
            <a:r>
              <a:rPr lang="cs-CZ" dirty="0" err="1"/>
              <a:t>within</a:t>
            </a:r>
            <a:r>
              <a:rPr lang="cs-CZ" dirty="0"/>
              <a:t> </a:t>
            </a:r>
            <a:r>
              <a:rPr lang="cs-CZ" dirty="0" err="1"/>
              <a:t>the</a:t>
            </a:r>
            <a:r>
              <a:rPr lang="cs-CZ" dirty="0"/>
              <a:t> </a:t>
            </a:r>
            <a:r>
              <a:rPr lang="cs-CZ" dirty="0" err="1"/>
              <a:t>framework</a:t>
            </a:r>
            <a:r>
              <a:rPr lang="cs-CZ" dirty="0"/>
              <a:t> </a:t>
            </a:r>
            <a:r>
              <a:rPr lang="cs-CZ" dirty="0" err="1"/>
              <a:t>of</a:t>
            </a:r>
            <a:r>
              <a:rPr lang="cs-CZ" dirty="0"/>
              <a:t> </a:t>
            </a:r>
            <a:r>
              <a:rPr lang="cs-CZ" dirty="0" err="1"/>
              <a:t>international</a:t>
            </a:r>
            <a:r>
              <a:rPr lang="cs-CZ" dirty="0"/>
              <a:t> </a:t>
            </a:r>
            <a:r>
              <a:rPr lang="cs-CZ" dirty="0" err="1"/>
              <a:t>organizations</a:t>
            </a:r>
            <a:r>
              <a:rPr lang="cs-CZ" dirty="0"/>
              <a:t>.</a:t>
            </a:r>
          </a:p>
          <a:p>
            <a:pPr marL="171450" indent="-171450">
              <a:buFont typeface="Arial" panose="020B0604020202020204" pitchFamily="34" charset="0"/>
              <a:buChar char="•"/>
              <a:defRPr/>
            </a:pPr>
            <a:r>
              <a:rPr lang="cs-CZ" dirty="0" err="1"/>
              <a:t>reliable</a:t>
            </a:r>
            <a:r>
              <a:rPr lang="cs-CZ" dirty="0"/>
              <a:t>, </a:t>
            </a:r>
            <a:r>
              <a:rPr lang="cs-CZ" dirty="0" err="1"/>
              <a:t>flexible</a:t>
            </a:r>
            <a:r>
              <a:rPr lang="cs-CZ" dirty="0"/>
              <a:t> and </a:t>
            </a:r>
            <a:r>
              <a:rPr lang="cs-CZ" dirty="0" err="1"/>
              <a:t>innovative</a:t>
            </a:r>
            <a:r>
              <a:rPr lang="cs-CZ" dirty="0"/>
              <a:t> </a:t>
            </a:r>
            <a:r>
              <a:rPr lang="cs-CZ" dirty="0" err="1"/>
              <a:t>collaboration</a:t>
            </a:r>
            <a:r>
              <a:rPr lang="cs-CZ" dirty="0"/>
              <a:t> </a:t>
            </a:r>
            <a:r>
              <a:rPr lang="cs-CZ" dirty="0" err="1"/>
              <a:t>with</a:t>
            </a:r>
            <a:r>
              <a:rPr lang="cs-CZ" dirty="0"/>
              <a:t> </a:t>
            </a:r>
            <a:r>
              <a:rPr lang="cs-CZ" dirty="0" err="1"/>
              <a:t>all</a:t>
            </a:r>
            <a:r>
              <a:rPr lang="cs-CZ" dirty="0"/>
              <a:t> </a:t>
            </a:r>
            <a:r>
              <a:rPr lang="cs-CZ" dirty="0" err="1"/>
              <a:t>partners</a:t>
            </a:r>
            <a:r>
              <a:rPr lang="cs-CZ" dirty="0"/>
              <a:t> and </a:t>
            </a:r>
            <a:r>
              <a:rPr lang="cs-CZ" dirty="0" err="1"/>
              <a:t>effective</a:t>
            </a:r>
            <a:r>
              <a:rPr lang="cs-CZ" dirty="0"/>
              <a:t> use </a:t>
            </a:r>
            <a:r>
              <a:rPr lang="cs-CZ" dirty="0" err="1"/>
              <a:t>of</a:t>
            </a:r>
            <a:r>
              <a:rPr lang="cs-CZ" dirty="0"/>
              <a:t> </a:t>
            </a:r>
            <a:r>
              <a:rPr lang="cs-CZ" dirty="0" err="1"/>
              <a:t>technological</a:t>
            </a:r>
            <a:r>
              <a:rPr lang="cs-CZ" dirty="0"/>
              <a:t> </a:t>
            </a:r>
            <a:r>
              <a:rPr lang="cs-CZ" dirty="0" err="1"/>
              <a:t>equipment</a:t>
            </a:r>
            <a:r>
              <a:rPr lang="cs-CZ" dirty="0"/>
              <a:t> </a:t>
            </a:r>
            <a:r>
              <a:rPr lang="cs-CZ" dirty="0" err="1"/>
              <a:t>for</a:t>
            </a:r>
            <a:r>
              <a:rPr lang="cs-CZ" dirty="0"/>
              <a:t> </a:t>
            </a:r>
            <a:r>
              <a:rPr lang="cs-CZ" dirty="0" err="1"/>
              <a:t>military</a:t>
            </a:r>
            <a:r>
              <a:rPr lang="cs-CZ" dirty="0"/>
              <a:t> and </a:t>
            </a:r>
            <a:r>
              <a:rPr lang="cs-CZ" dirty="0" err="1"/>
              <a:t>civilian</a:t>
            </a:r>
            <a:r>
              <a:rPr lang="cs-CZ" dirty="0"/>
              <a:t> </a:t>
            </a:r>
            <a:r>
              <a:rPr lang="cs-CZ" dirty="0" err="1"/>
              <a:t>production</a:t>
            </a:r>
            <a:r>
              <a:rPr lang="cs-CZ" dirty="0"/>
              <a:t>.</a:t>
            </a:r>
          </a:p>
          <a:p>
            <a:pPr marL="171450" indent="-171450">
              <a:buFont typeface="Arial" panose="020B0604020202020204" pitchFamily="34" charset="0"/>
              <a:buChar char="•"/>
              <a:defRPr/>
            </a:pPr>
            <a:r>
              <a:rPr lang="cs-CZ" dirty="0" err="1"/>
              <a:t>participation</a:t>
            </a:r>
            <a:r>
              <a:rPr lang="cs-CZ" dirty="0"/>
              <a:t> in </a:t>
            </a:r>
            <a:r>
              <a:rPr lang="cs-CZ" dirty="0" err="1"/>
              <a:t>the</a:t>
            </a:r>
            <a:r>
              <a:rPr lang="cs-CZ" dirty="0"/>
              <a:t> </a:t>
            </a:r>
            <a:r>
              <a:rPr lang="cs-CZ" dirty="0" err="1"/>
              <a:t>development</a:t>
            </a:r>
            <a:r>
              <a:rPr lang="cs-CZ" dirty="0"/>
              <a:t> </a:t>
            </a:r>
            <a:r>
              <a:rPr lang="cs-CZ" dirty="0" err="1"/>
              <a:t>of</a:t>
            </a:r>
            <a:r>
              <a:rPr lang="cs-CZ" dirty="0"/>
              <a:t> science, </a:t>
            </a:r>
            <a:r>
              <a:rPr lang="cs-CZ" dirty="0" err="1"/>
              <a:t>research</a:t>
            </a:r>
            <a:r>
              <a:rPr lang="cs-CZ" dirty="0"/>
              <a:t> and </a:t>
            </a:r>
            <a:r>
              <a:rPr lang="cs-CZ" dirty="0" err="1"/>
              <a:t>development</a:t>
            </a:r>
            <a:r>
              <a:rPr lang="cs-CZ" dirty="0"/>
              <a:t> </a:t>
            </a:r>
            <a:r>
              <a:rPr lang="cs-CZ" dirty="0" err="1"/>
              <a:t>at</a:t>
            </a:r>
            <a:r>
              <a:rPr lang="cs-CZ" dirty="0"/>
              <a:t> Czech and </a:t>
            </a:r>
            <a:r>
              <a:rPr lang="cs-CZ" dirty="0" err="1"/>
              <a:t>international</a:t>
            </a:r>
            <a:r>
              <a:rPr lang="cs-CZ" dirty="0"/>
              <a:t> </a:t>
            </a:r>
            <a:r>
              <a:rPr lang="cs-CZ" dirty="0" err="1"/>
              <a:t>level</a:t>
            </a:r>
            <a:r>
              <a:rPr lang="cs-CZ" dirty="0"/>
              <a:t> and </a:t>
            </a:r>
            <a:r>
              <a:rPr lang="cs-CZ" dirty="0" err="1"/>
              <a:t>putting</a:t>
            </a:r>
            <a:r>
              <a:rPr lang="cs-CZ" dirty="0"/>
              <a:t> </a:t>
            </a:r>
            <a:r>
              <a:rPr lang="cs-CZ" dirty="0" err="1"/>
              <a:t>the</a:t>
            </a:r>
            <a:r>
              <a:rPr lang="cs-CZ" dirty="0"/>
              <a:t> </a:t>
            </a:r>
            <a:r>
              <a:rPr lang="cs-CZ" dirty="0" err="1"/>
              <a:t>acquired</a:t>
            </a:r>
            <a:r>
              <a:rPr lang="cs-CZ" dirty="0"/>
              <a:t> </a:t>
            </a:r>
            <a:r>
              <a:rPr lang="cs-CZ" dirty="0" err="1"/>
              <a:t>knowledge</a:t>
            </a:r>
            <a:r>
              <a:rPr lang="cs-CZ" dirty="0"/>
              <a:t> </a:t>
            </a:r>
            <a:r>
              <a:rPr lang="cs-CZ" dirty="0" err="1"/>
              <a:t>into</a:t>
            </a:r>
            <a:r>
              <a:rPr lang="cs-CZ" dirty="0"/>
              <a:t> </a:t>
            </a:r>
            <a:r>
              <a:rPr lang="cs-CZ" dirty="0" err="1"/>
              <a:t>practice</a:t>
            </a:r>
            <a:r>
              <a:rPr lang="cs-CZ" dirty="0"/>
              <a:t>.</a:t>
            </a:r>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fld id="{00C87F33-B8F5-4B9E-9F92-ABED8C34AF83}" type="slidenum">
              <a:rPr lang="cs-CZ" altLang="cs-CZ" smtClean="0">
                <a:latin typeface="Calibri" pitchFamily="34" charset="0"/>
              </a:rPr>
              <a:pPr/>
              <a:t>13</a:t>
            </a:fld>
            <a:endParaRPr lang="cs-CZ" altLang="cs-CZ">
              <a:latin typeface="Calibri" pitchFamily="34" charset="0"/>
            </a:endParaRPr>
          </a:p>
        </p:txBody>
      </p:sp>
    </p:spTree>
    <p:extLst>
      <p:ext uri="{BB962C8B-B14F-4D97-AF65-F5344CB8AC3E}">
        <p14:creationId xmlns:p14="http://schemas.microsoft.com/office/powerpoint/2010/main" val="118108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a:xfrm>
            <a:off x="169863" y="4679993"/>
            <a:ext cx="6457950" cy="4622530"/>
          </a:xfrm>
        </p:spPr>
        <p:txBody>
          <a:bodyPr>
            <a:normAutofit/>
          </a:bodyPr>
          <a:lstStyle/>
          <a:p>
            <a:pPr>
              <a:defRPr/>
            </a:pPr>
            <a:r>
              <a:rPr lang="cs-CZ" dirty="0" err="1"/>
              <a:t>The</a:t>
            </a:r>
            <a:r>
              <a:rPr lang="cs-CZ" dirty="0"/>
              <a:t> </a:t>
            </a:r>
            <a:r>
              <a:rPr lang="cs-CZ" dirty="0" err="1"/>
              <a:t>Military</a:t>
            </a:r>
            <a:r>
              <a:rPr lang="cs-CZ" dirty="0"/>
              <a:t> </a:t>
            </a:r>
            <a:r>
              <a:rPr lang="cs-CZ" dirty="0" err="1"/>
              <a:t>Technical</a:t>
            </a:r>
            <a:r>
              <a:rPr lang="cs-CZ" dirty="0"/>
              <a:t> Institute </a:t>
            </a:r>
            <a:r>
              <a:rPr lang="cs-CZ" dirty="0" err="1"/>
              <a:t>is</a:t>
            </a:r>
            <a:r>
              <a:rPr lang="cs-CZ" dirty="0"/>
              <a:t> a </a:t>
            </a:r>
            <a:r>
              <a:rPr lang="cs-CZ" dirty="0" err="1"/>
              <a:t>state</a:t>
            </a:r>
            <a:r>
              <a:rPr lang="cs-CZ" dirty="0"/>
              <a:t> </a:t>
            </a:r>
            <a:r>
              <a:rPr lang="cs-CZ" dirty="0" err="1"/>
              <a:t>enterprise</a:t>
            </a:r>
            <a:r>
              <a:rPr lang="cs-CZ" dirty="0"/>
              <a:t> </a:t>
            </a:r>
            <a:r>
              <a:rPr lang="cs-CZ" dirty="0" err="1"/>
              <a:t>established</a:t>
            </a:r>
            <a:r>
              <a:rPr lang="cs-CZ" dirty="0"/>
              <a:t> by </a:t>
            </a:r>
            <a:r>
              <a:rPr lang="cs-CZ" dirty="0" err="1"/>
              <a:t>the</a:t>
            </a:r>
            <a:r>
              <a:rPr lang="cs-CZ" dirty="0"/>
              <a:t> Ministry </a:t>
            </a:r>
            <a:r>
              <a:rPr lang="cs-CZ" dirty="0" err="1"/>
              <a:t>of</a:t>
            </a:r>
            <a:r>
              <a:rPr lang="cs-CZ" dirty="0"/>
              <a:t> </a:t>
            </a:r>
            <a:r>
              <a:rPr lang="cs-CZ" dirty="0" err="1"/>
              <a:t>Defence</a:t>
            </a:r>
            <a:r>
              <a:rPr lang="cs-CZ" dirty="0"/>
              <a:t> </a:t>
            </a:r>
            <a:r>
              <a:rPr lang="cs-CZ" dirty="0" err="1"/>
              <a:t>of</a:t>
            </a:r>
            <a:r>
              <a:rPr lang="cs-CZ" dirty="0"/>
              <a:t> </a:t>
            </a:r>
            <a:r>
              <a:rPr lang="cs-CZ" dirty="0" err="1"/>
              <a:t>the</a:t>
            </a:r>
            <a:r>
              <a:rPr lang="cs-CZ" dirty="0"/>
              <a:t> Czech Republic in </a:t>
            </a:r>
            <a:r>
              <a:rPr lang="cs-CZ" dirty="0" err="1"/>
              <a:t>order</a:t>
            </a:r>
            <a:r>
              <a:rPr lang="cs-CZ" dirty="0"/>
              <a:t> to </a:t>
            </a:r>
            <a:r>
              <a:rPr lang="cs-CZ" dirty="0" err="1"/>
              <a:t>provide</a:t>
            </a:r>
            <a:r>
              <a:rPr lang="cs-CZ" dirty="0"/>
              <a:t> </a:t>
            </a:r>
            <a:r>
              <a:rPr lang="cs-CZ" dirty="0" err="1"/>
              <a:t>strategic</a:t>
            </a:r>
            <a:r>
              <a:rPr lang="cs-CZ" dirty="0"/>
              <a:t> </a:t>
            </a:r>
            <a:r>
              <a:rPr lang="cs-CZ" dirty="0" err="1"/>
              <a:t>deliveries</a:t>
            </a:r>
            <a:r>
              <a:rPr lang="cs-CZ" dirty="0"/>
              <a:t> and </a:t>
            </a:r>
            <a:r>
              <a:rPr lang="cs-CZ" dirty="0" err="1"/>
              <a:t>services</a:t>
            </a:r>
            <a:r>
              <a:rPr lang="cs-CZ" dirty="0"/>
              <a:t> </a:t>
            </a:r>
            <a:r>
              <a:rPr lang="cs-CZ" dirty="0" err="1"/>
              <a:t>needed</a:t>
            </a:r>
            <a:r>
              <a:rPr lang="cs-CZ" dirty="0"/>
              <a:t> to </a:t>
            </a:r>
            <a:r>
              <a:rPr lang="cs-CZ" dirty="0" err="1"/>
              <a:t>guarantee</a:t>
            </a:r>
            <a:r>
              <a:rPr lang="cs-CZ" dirty="0"/>
              <a:t> Czech </a:t>
            </a:r>
            <a:r>
              <a:rPr lang="cs-CZ" dirty="0" err="1"/>
              <a:t>Republic's</a:t>
            </a:r>
            <a:r>
              <a:rPr lang="cs-CZ" dirty="0"/>
              <a:t> </a:t>
            </a:r>
            <a:r>
              <a:rPr lang="cs-CZ" dirty="0" err="1"/>
              <a:t>defence</a:t>
            </a:r>
            <a:r>
              <a:rPr lang="cs-CZ" dirty="0"/>
              <a:t> and </a:t>
            </a:r>
            <a:r>
              <a:rPr lang="cs-CZ" dirty="0" err="1"/>
              <a:t>security</a:t>
            </a:r>
            <a:r>
              <a:rPr lang="cs-CZ" dirty="0"/>
              <a:t>, as </a:t>
            </a:r>
            <a:r>
              <a:rPr lang="cs-CZ" dirty="0" err="1"/>
              <a:t>well</a:t>
            </a:r>
            <a:r>
              <a:rPr lang="cs-CZ" dirty="0"/>
              <a:t> as to </a:t>
            </a:r>
            <a:r>
              <a:rPr lang="cs-CZ" dirty="0" err="1"/>
              <a:t>fulfil</a:t>
            </a:r>
            <a:r>
              <a:rPr lang="cs-CZ" dirty="0"/>
              <a:t> </a:t>
            </a:r>
            <a:r>
              <a:rPr lang="cs-CZ" dirty="0" err="1"/>
              <a:t>its</a:t>
            </a:r>
            <a:r>
              <a:rPr lang="cs-CZ" dirty="0"/>
              <a:t> </a:t>
            </a:r>
            <a:r>
              <a:rPr lang="cs-CZ" dirty="0" err="1"/>
              <a:t>obligations</a:t>
            </a:r>
            <a:r>
              <a:rPr lang="cs-CZ" dirty="0"/>
              <a:t> </a:t>
            </a:r>
            <a:r>
              <a:rPr lang="cs-CZ" dirty="0" err="1"/>
              <a:t>associated</a:t>
            </a:r>
            <a:r>
              <a:rPr lang="cs-CZ" dirty="0"/>
              <a:t> </a:t>
            </a:r>
            <a:r>
              <a:rPr lang="cs-CZ" dirty="0" err="1"/>
              <a:t>with</a:t>
            </a:r>
            <a:r>
              <a:rPr lang="cs-CZ" dirty="0"/>
              <a:t> Czech </a:t>
            </a:r>
            <a:r>
              <a:rPr lang="cs-CZ" dirty="0" err="1"/>
              <a:t>Republic's</a:t>
            </a:r>
            <a:r>
              <a:rPr lang="cs-CZ" dirty="0"/>
              <a:t> NATO and EU </a:t>
            </a:r>
            <a:r>
              <a:rPr lang="cs-CZ" dirty="0" err="1"/>
              <a:t>memberships</a:t>
            </a:r>
            <a:r>
              <a:rPr lang="cs-CZ" dirty="0"/>
              <a:t>. </a:t>
            </a:r>
          </a:p>
          <a:p>
            <a:pPr>
              <a:defRPr/>
            </a:pPr>
            <a:endParaRPr lang="cs-CZ" dirty="0"/>
          </a:p>
          <a:p>
            <a:pPr>
              <a:defRPr/>
            </a:pPr>
            <a:r>
              <a:rPr lang="cs-CZ" dirty="0" err="1"/>
              <a:t>The</a:t>
            </a:r>
            <a:r>
              <a:rPr lang="cs-CZ" dirty="0"/>
              <a:t> </a:t>
            </a:r>
            <a:r>
              <a:rPr lang="cs-CZ" dirty="0" err="1"/>
              <a:t>Military</a:t>
            </a:r>
            <a:r>
              <a:rPr lang="cs-CZ" dirty="0"/>
              <a:t> </a:t>
            </a:r>
            <a:r>
              <a:rPr lang="cs-CZ" dirty="0" err="1"/>
              <a:t>Technical</a:t>
            </a:r>
            <a:r>
              <a:rPr lang="cs-CZ" dirty="0"/>
              <a:t> Institute </a:t>
            </a:r>
            <a:r>
              <a:rPr lang="cs-CZ" dirty="0" err="1"/>
              <a:t>consists</a:t>
            </a:r>
            <a:r>
              <a:rPr lang="cs-CZ" dirty="0"/>
              <a:t> </a:t>
            </a:r>
            <a:r>
              <a:rPr lang="cs-CZ" dirty="0" err="1"/>
              <a:t>of</a:t>
            </a:r>
            <a:r>
              <a:rPr lang="cs-CZ" dirty="0"/>
              <a:t> </a:t>
            </a:r>
            <a:r>
              <a:rPr lang="cs-CZ" dirty="0" err="1"/>
              <a:t>three</a:t>
            </a:r>
            <a:r>
              <a:rPr lang="cs-CZ" dirty="0"/>
              <a:t> </a:t>
            </a:r>
            <a:r>
              <a:rPr lang="cs-CZ" dirty="0" err="1"/>
              <a:t>branches</a:t>
            </a:r>
            <a:r>
              <a:rPr lang="cs-CZ" dirty="0"/>
              <a:t> </a:t>
            </a:r>
            <a:r>
              <a:rPr lang="cs-CZ" dirty="0" err="1"/>
              <a:t>focused</a:t>
            </a:r>
            <a:r>
              <a:rPr lang="cs-CZ" dirty="0"/>
              <a:t> on </a:t>
            </a:r>
            <a:r>
              <a:rPr lang="cs-CZ" dirty="0" err="1"/>
              <a:t>research</a:t>
            </a:r>
            <a:r>
              <a:rPr lang="cs-CZ" dirty="0"/>
              <a:t>, </a:t>
            </a:r>
            <a:r>
              <a:rPr lang="cs-CZ" dirty="0" err="1"/>
              <a:t>development</a:t>
            </a:r>
            <a:r>
              <a:rPr lang="cs-CZ" dirty="0"/>
              <a:t> and </a:t>
            </a:r>
            <a:r>
              <a:rPr lang="cs-CZ" dirty="0" err="1"/>
              <a:t>testing</a:t>
            </a:r>
            <a:r>
              <a:rPr lang="cs-CZ" dirty="0"/>
              <a:t> in </a:t>
            </a:r>
            <a:r>
              <a:rPr lang="cs-CZ" dirty="0" err="1"/>
              <a:t>their</a:t>
            </a:r>
            <a:r>
              <a:rPr lang="cs-CZ" dirty="0"/>
              <a:t> </a:t>
            </a:r>
            <a:r>
              <a:rPr lang="cs-CZ" dirty="0" err="1"/>
              <a:t>respective</a:t>
            </a:r>
            <a:r>
              <a:rPr lang="cs-CZ" dirty="0"/>
              <a:t> </a:t>
            </a:r>
            <a:r>
              <a:rPr lang="cs-CZ" dirty="0" err="1"/>
              <a:t>fields</a:t>
            </a:r>
            <a:r>
              <a:rPr lang="cs-CZ" dirty="0"/>
              <a:t> </a:t>
            </a:r>
            <a:r>
              <a:rPr lang="cs-CZ" dirty="0" err="1"/>
              <a:t>of</a:t>
            </a:r>
            <a:r>
              <a:rPr lang="cs-CZ" dirty="0"/>
              <a:t> </a:t>
            </a:r>
            <a:r>
              <a:rPr lang="cs-CZ" dirty="0" err="1"/>
              <a:t>work</a:t>
            </a:r>
            <a:r>
              <a:rPr lang="cs-CZ" dirty="0"/>
              <a:t>:</a:t>
            </a:r>
          </a:p>
          <a:p>
            <a:pPr>
              <a:defRPr/>
            </a:pPr>
            <a:r>
              <a:rPr lang="cs-CZ" dirty="0">
                <a:hlinkClick r:id="rId3" tooltip="AFADMTI"/>
              </a:rPr>
              <a:t>Air </a:t>
            </a:r>
            <a:r>
              <a:rPr lang="cs-CZ" dirty="0" err="1">
                <a:hlinkClick r:id="rId3" tooltip="AFADMTI"/>
              </a:rPr>
              <a:t>Force</a:t>
            </a:r>
            <a:r>
              <a:rPr lang="cs-CZ" dirty="0">
                <a:hlinkClick r:id="rId3" tooltip="AFADMTI"/>
              </a:rPr>
              <a:t> and Air </a:t>
            </a:r>
            <a:r>
              <a:rPr lang="cs-CZ" dirty="0" err="1">
                <a:hlinkClick r:id="rId3" tooltip="AFADMTI"/>
              </a:rPr>
              <a:t>Defence</a:t>
            </a:r>
            <a:r>
              <a:rPr lang="cs-CZ" dirty="0">
                <a:hlinkClick r:id="rId3" tooltip="AFADMTI"/>
              </a:rPr>
              <a:t> </a:t>
            </a:r>
            <a:r>
              <a:rPr lang="cs-CZ" dirty="0" err="1">
                <a:hlinkClick r:id="rId3" tooltip="AFADMTI"/>
              </a:rPr>
              <a:t>Military</a:t>
            </a:r>
            <a:r>
              <a:rPr lang="cs-CZ" dirty="0">
                <a:hlinkClick r:id="rId3" tooltip="AFADMTI"/>
              </a:rPr>
              <a:t> </a:t>
            </a:r>
            <a:r>
              <a:rPr lang="cs-CZ" dirty="0" err="1">
                <a:hlinkClick r:id="rId3" tooltip="AFADMTI"/>
              </a:rPr>
              <a:t>Technical</a:t>
            </a:r>
            <a:r>
              <a:rPr lang="cs-CZ" dirty="0">
                <a:hlinkClick r:id="rId3" tooltip="AFADMTI"/>
              </a:rPr>
              <a:t> Institute (AFADMTI)</a:t>
            </a:r>
            <a:r>
              <a:rPr lang="cs-CZ" dirty="0"/>
              <a:t> </a:t>
            </a:r>
            <a:r>
              <a:rPr lang="cs-CZ" dirty="0" err="1"/>
              <a:t>stationed</a:t>
            </a:r>
            <a:r>
              <a:rPr lang="cs-CZ" dirty="0"/>
              <a:t> in Prague, </a:t>
            </a:r>
            <a:r>
              <a:rPr lang="cs-CZ" dirty="0" err="1"/>
              <a:t>provides</a:t>
            </a:r>
            <a:r>
              <a:rPr lang="cs-CZ" dirty="0"/>
              <a:t> </a:t>
            </a:r>
            <a:r>
              <a:rPr lang="cs-CZ" dirty="0" err="1"/>
              <a:t>services</a:t>
            </a:r>
            <a:r>
              <a:rPr lang="cs-CZ" dirty="0"/>
              <a:t> </a:t>
            </a:r>
            <a:r>
              <a:rPr lang="cs-CZ" dirty="0" err="1"/>
              <a:t>associated</a:t>
            </a:r>
            <a:r>
              <a:rPr lang="cs-CZ" dirty="0"/>
              <a:t> </a:t>
            </a:r>
            <a:r>
              <a:rPr lang="cs-CZ" dirty="0" err="1"/>
              <a:t>with</a:t>
            </a:r>
            <a:r>
              <a:rPr lang="cs-CZ" dirty="0"/>
              <a:t> </a:t>
            </a:r>
            <a:r>
              <a:rPr lang="cs-CZ" dirty="0" err="1"/>
              <a:t>defence</a:t>
            </a:r>
            <a:r>
              <a:rPr lang="cs-CZ" dirty="0"/>
              <a:t> science, </a:t>
            </a:r>
            <a:r>
              <a:rPr lang="cs-CZ" dirty="0" err="1"/>
              <a:t>research</a:t>
            </a:r>
            <a:r>
              <a:rPr lang="cs-CZ" dirty="0"/>
              <a:t>, </a:t>
            </a:r>
            <a:r>
              <a:rPr lang="cs-CZ" dirty="0" err="1"/>
              <a:t>development</a:t>
            </a:r>
            <a:r>
              <a:rPr lang="cs-CZ" dirty="0"/>
              <a:t> and </a:t>
            </a:r>
            <a:r>
              <a:rPr lang="cs-CZ" dirty="0" err="1"/>
              <a:t>testint</a:t>
            </a:r>
            <a:r>
              <a:rPr lang="cs-CZ" dirty="0"/>
              <a:t> in </a:t>
            </a:r>
            <a:r>
              <a:rPr lang="cs-CZ" dirty="0" err="1"/>
              <a:t>the</a:t>
            </a:r>
            <a:r>
              <a:rPr lang="cs-CZ" dirty="0"/>
              <a:t> </a:t>
            </a:r>
            <a:r>
              <a:rPr lang="cs-CZ" dirty="0" err="1"/>
              <a:t>field</a:t>
            </a:r>
            <a:r>
              <a:rPr lang="cs-CZ" dirty="0"/>
              <a:t> </a:t>
            </a:r>
            <a:r>
              <a:rPr lang="cs-CZ" dirty="0" err="1"/>
              <a:t>of</a:t>
            </a:r>
            <a:r>
              <a:rPr lang="cs-CZ" dirty="0"/>
              <a:t> Air </a:t>
            </a:r>
            <a:r>
              <a:rPr lang="cs-CZ" dirty="0" err="1"/>
              <a:t>Force</a:t>
            </a:r>
            <a:r>
              <a:rPr lang="cs-CZ" dirty="0"/>
              <a:t> and </a:t>
            </a:r>
            <a:r>
              <a:rPr lang="cs-CZ" dirty="0" err="1"/>
              <a:t>Groun</a:t>
            </a:r>
            <a:r>
              <a:rPr lang="cs-CZ" dirty="0"/>
              <a:t> </a:t>
            </a:r>
            <a:r>
              <a:rPr lang="cs-CZ" dirty="0" err="1"/>
              <a:t>Based</a:t>
            </a:r>
            <a:r>
              <a:rPr lang="cs-CZ" dirty="0"/>
              <a:t> Air </a:t>
            </a:r>
            <a:r>
              <a:rPr lang="cs-CZ" dirty="0" err="1"/>
              <a:t>Defence</a:t>
            </a:r>
            <a:r>
              <a:rPr lang="cs-CZ" dirty="0"/>
              <a:t>. </a:t>
            </a:r>
          </a:p>
          <a:p>
            <a:pPr>
              <a:defRPr/>
            </a:pPr>
            <a:r>
              <a:rPr lang="cs-CZ" dirty="0" err="1">
                <a:hlinkClick r:id="rId4" tooltip="MTUGF"/>
              </a:rPr>
              <a:t>Military</a:t>
            </a:r>
            <a:r>
              <a:rPr lang="cs-CZ" dirty="0">
                <a:hlinkClick r:id="rId4" tooltip="MTUGF"/>
              </a:rPr>
              <a:t> </a:t>
            </a:r>
            <a:r>
              <a:rPr lang="cs-CZ" dirty="0" err="1">
                <a:hlinkClick r:id="rId4" tooltip="MTUGF"/>
              </a:rPr>
              <a:t>Technical</a:t>
            </a:r>
            <a:r>
              <a:rPr lang="cs-CZ" dirty="0">
                <a:hlinkClick r:id="rId4" tooltip="MTUGF"/>
              </a:rPr>
              <a:t> Institute </a:t>
            </a:r>
            <a:r>
              <a:rPr lang="cs-CZ" dirty="0" err="1">
                <a:hlinkClick r:id="rId4" tooltip="MTUGF"/>
              </a:rPr>
              <a:t>of</a:t>
            </a:r>
            <a:r>
              <a:rPr lang="cs-CZ" dirty="0">
                <a:hlinkClick r:id="rId4" tooltip="MTUGF"/>
              </a:rPr>
              <a:t> </a:t>
            </a:r>
            <a:r>
              <a:rPr lang="cs-CZ" dirty="0" err="1">
                <a:hlinkClick r:id="rId4" tooltip="MTUGF"/>
              </a:rPr>
              <a:t>Ground</a:t>
            </a:r>
            <a:r>
              <a:rPr lang="cs-CZ" dirty="0">
                <a:hlinkClick r:id="rId4" tooltip="MTUGF"/>
              </a:rPr>
              <a:t> </a:t>
            </a:r>
            <a:r>
              <a:rPr lang="cs-CZ" dirty="0" err="1">
                <a:hlinkClick r:id="rId4" tooltip="MTUGF"/>
              </a:rPr>
              <a:t>Forces</a:t>
            </a:r>
            <a:r>
              <a:rPr lang="cs-CZ" dirty="0">
                <a:hlinkClick r:id="rId4" tooltip="MTUGF"/>
              </a:rPr>
              <a:t> (MTIGF)</a:t>
            </a:r>
            <a:r>
              <a:rPr lang="cs-CZ" dirty="0"/>
              <a:t> </a:t>
            </a:r>
            <a:r>
              <a:rPr lang="cs-CZ" dirty="0" err="1"/>
              <a:t>stationed</a:t>
            </a:r>
            <a:r>
              <a:rPr lang="cs-CZ" dirty="0"/>
              <a:t> in Vyškov - in </a:t>
            </a:r>
            <a:r>
              <a:rPr lang="cs-CZ" dirty="0" err="1"/>
              <a:t>the</a:t>
            </a:r>
            <a:r>
              <a:rPr lang="cs-CZ" dirty="0"/>
              <a:t> </a:t>
            </a:r>
            <a:r>
              <a:rPr lang="cs-CZ" dirty="0" err="1"/>
              <a:t>field</a:t>
            </a:r>
            <a:r>
              <a:rPr lang="cs-CZ" dirty="0"/>
              <a:t> </a:t>
            </a:r>
            <a:r>
              <a:rPr lang="cs-CZ" dirty="0" err="1"/>
              <a:t>of</a:t>
            </a:r>
            <a:r>
              <a:rPr lang="cs-CZ" dirty="0"/>
              <a:t> </a:t>
            </a:r>
            <a:r>
              <a:rPr lang="cs-CZ" dirty="0" err="1"/>
              <a:t>ground</a:t>
            </a:r>
            <a:r>
              <a:rPr lang="cs-CZ" dirty="0"/>
              <a:t> </a:t>
            </a:r>
            <a:r>
              <a:rPr lang="cs-CZ" dirty="0" err="1"/>
              <a:t>engeneering</a:t>
            </a:r>
            <a:r>
              <a:rPr lang="cs-CZ" dirty="0"/>
              <a:t>.</a:t>
            </a:r>
          </a:p>
          <a:p>
            <a:pPr>
              <a:defRPr/>
            </a:pPr>
            <a:r>
              <a:rPr lang="cs-CZ" dirty="0" err="1">
                <a:hlinkClick r:id="rId5" tooltip="MTIAA"/>
              </a:rPr>
              <a:t>Military</a:t>
            </a:r>
            <a:r>
              <a:rPr lang="cs-CZ" dirty="0">
                <a:hlinkClick r:id="rId5" tooltip="MTIAA"/>
              </a:rPr>
              <a:t> </a:t>
            </a:r>
            <a:r>
              <a:rPr lang="cs-CZ" dirty="0" err="1">
                <a:hlinkClick r:id="rId5" tooltip="MTIAA"/>
              </a:rPr>
              <a:t>Technical</a:t>
            </a:r>
            <a:r>
              <a:rPr lang="cs-CZ" dirty="0">
                <a:hlinkClick r:id="rId5" tooltip="MTIAA"/>
              </a:rPr>
              <a:t> Institute </a:t>
            </a:r>
            <a:r>
              <a:rPr lang="cs-CZ" dirty="0" err="1">
                <a:hlinkClick r:id="rId5" tooltip="MTIAA"/>
              </a:rPr>
              <a:t>of</a:t>
            </a:r>
            <a:r>
              <a:rPr lang="cs-CZ" dirty="0">
                <a:hlinkClick r:id="rId5" tooltip="MTIAA"/>
              </a:rPr>
              <a:t> </a:t>
            </a:r>
            <a:r>
              <a:rPr lang="cs-CZ" dirty="0" err="1">
                <a:hlinkClick r:id="rId5" tooltip="MTIAA"/>
              </a:rPr>
              <a:t>Armament</a:t>
            </a:r>
            <a:r>
              <a:rPr lang="cs-CZ" dirty="0">
                <a:hlinkClick r:id="rId5" tooltip="MTIAA"/>
              </a:rPr>
              <a:t> and </a:t>
            </a:r>
            <a:r>
              <a:rPr lang="cs-CZ" dirty="0" err="1">
                <a:hlinkClick r:id="rId5" tooltip="MTIAA"/>
              </a:rPr>
              <a:t>Ammunition</a:t>
            </a:r>
            <a:r>
              <a:rPr lang="cs-CZ" dirty="0">
                <a:hlinkClick r:id="rId5" tooltip="MTIAA"/>
              </a:rPr>
              <a:t> (MTIAA)</a:t>
            </a:r>
            <a:r>
              <a:rPr lang="cs-CZ" dirty="0"/>
              <a:t> </a:t>
            </a:r>
            <a:r>
              <a:rPr lang="cs-CZ" dirty="0" err="1"/>
              <a:t>stationed</a:t>
            </a:r>
            <a:r>
              <a:rPr lang="cs-CZ" dirty="0"/>
              <a:t> in Slavičín - in </a:t>
            </a:r>
            <a:r>
              <a:rPr lang="cs-CZ" dirty="0" err="1"/>
              <a:t>the</a:t>
            </a:r>
            <a:r>
              <a:rPr lang="cs-CZ" dirty="0"/>
              <a:t> </a:t>
            </a:r>
            <a:r>
              <a:rPr lang="cs-CZ" dirty="0" err="1"/>
              <a:t>field</a:t>
            </a:r>
            <a:r>
              <a:rPr lang="cs-CZ" dirty="0"/>
              <a:t> </a:t>
            </a:r>
            <a:r>
              <a:rPr lang="cs-CZ" dirty="0" err="1"/>
              <a:t>of</a:t>
            </a:r>
            <a:r>
              <a:rPr lang="cs-CZ" dirty="0"/>
              <a:t> </a:t>
            </a:r>
            <a:r>
              <a:rPr lang="cs-CZ" dirty="0" err="1"/>
              <a:t>armament</a:t>
            </a:r>
            <a:r>
              <a:rPr lang="cs-CZ" dirty="0"/>
              <a:t> and </a:t>
            </a:r>
            <a:r>
              <a:rPr lang="cs-CZ" dirty="0" err="1"/>
              <a:t>ammunition</a:t>
            </a:r>
            <a:r>
              <a:rPr lang="cs-CZ" dirty="0"/>
              <a:t>.</a:t>
            </a:r>
          </a:p>
          <a:p>
            <a:pPr eaLnBrk="1" hangingPunct="1">
              <a:defRPr/>
            </a:pPr>
            <a:endParaRPr lang="cs-CZ" dirty="0"/>
          </a:p>
          <a:p>
            <a:pPr eaLnBrk="1" hangingPunct="1">
              <a:defRPr/>
            </a:pPr>
            <a:endParaRPr lang="cs-CZ" dirty="0"/>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20DA019-35A2-497F-B8F8-21E65B52E655}" type="slidenum">
              <a:rPr lang="cs-CZ" altLang="cs-CZ" smtClean="0"/>
              <a:pPr>
                <a:spcBef>
                  <a:spcPct val="0"/>
                </a:spcBef>
              </a:pPr>
              <a:t>14</a:t>
            </a:fld>
            <a:endParaRPr lang="cs-CZ" altLang="cs-CZ"/>
          </a:p>
        </p:txBody>
      </p:sp>
    </p:spTree>
    <p:extLst>
      <p:ext uri="{BB962C8B-B14F-4D97-AF65-F5344CB8AC3E}">
        <p14:creationId xmlns:p14="http://schemas.microsoft.com/office/powerpoint/2010/main" val="309135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a:xfrm>
            <a:off x="169863" y="4679993"/>
            <a:ext cx="6457950" cy="4622530"/>
          </a:xfrm>
        </p:spPr>
        <p:txBody>
          <a:bodyPr>
            <a:normAutofit/>
          </a:bodyPr>
          <a:lstStyle/>
          <a:p>
            <a:pPr>
              <a:defRPr/>
            </a:pPr>
            <a:r>
              <a:rPr lang="cs-CZ" dirty="0" err="1"/>
              <a:t>Military</a:t>
            </a:r>
            <a:r>
              <a:rPr lang="cs-CZ" dirty="0"/>
              <a:t> </a:t>
            </a:r>
            <a:r>
              <a:rPr lang="cs-CZ" dirty="0" err="1"/>
              <a:t>Research</a:t>
            </a:r>
            <a:r>
              <a:rPr lang="cs-CZ" dirty="0"/>
              <a:t> Institute, </a:t>
            </a:r>
            <a:r>
              <a:rPr lang="cs-CZ" dirty="0" err="1"/>
              <a:t>state</a:t>
            </a:r>
            <a:r>
              <a:rPr lang="cs-CZ" dirty="0"/>
              <a:t> </a:t>
            </a:r>
            <a:r>
              <a:rPr lang="cs-CZ" dirty="0" err="1"/>
              <a:t>enterprise</a:t>
            </a:r>
            <a:r>
              <a:rPr lang="cs-CZ" dirty="0"/>
              <a:t>, </a:t>
            </a:r>
            <a:r>
              <a:rPr lang="cs-CZ" dirty="0" err="1"/>
              <a:t>is</a:t>
            </a:r>
            <a:r>
              <a:rPr lang="cs-CZ" dirty="0"/>
              <a:t> </a:t>
            </a:r>
            <a:r>
              <a:rPr lang="cs-CZ" dirty="0" err="1"/>
              <a:t>the</a:t>
            </a:r>
            <a:r>
              <a:rPr lang="cs-CZ" dirty="0"/>
              <a:t> </a:t>
            </a:r>
            <a:r>
              <a:rPr lang="cs-CZ" dirty="0" err="1"/>
              <a:t>only</a:t>
            </a:r>
            <a:r>
              <a:rPr lang="cs-CZ" dirty="0"/>
              <a:t> </a:t>
            </a:r>
            <a:r>
              <a:rPr lang="cs-CZ" dirty="0" err="1"/>
              <a:t>state-owned</a:t>
            </a:r>
            <a:r>
              <a:rPr lang="cs-CZ" dirty="0"/>
              <a:t> </a:t>
            </a:r>
            <a:r>
              <a:rPr lang="cs-CZ" dirty="0" err="1"/>
              <a:t>company</a:t>
            </a:r>
            <a:r>
              <a:rPr lang="cs-CZ" dirty="0"/>
              <a:t> </a:t>
            </a:r>
            <a:r>
              <a:rPr lang="cs-CZ" dirty="0" err="1"/>
              <a:t>issued</a:t>
            </a:r>
            <a:r>
              <a:rPr lang="cs-CZ" dirty="0"/>
              <a:t> by Ministry </a:t>
            </a:r>
            <a:r>
              <a:rPr lang="cs-CZ" dirty="0" err="1"/>
              <a:t>of</a:t>
            </a:r>
            <a:r>
              <a:rPr lang="cs-CZ" dirty="0"/>
              <a:t> </a:t>
            </a:r>
            <a:r>
              <a:rPr lang="cs-CZ" dirty="0" err="1"/>
              <a:t>Defence</a:t>
            </a:r>
            <a:r>
              <a:rPr lang="cs-CZ" dirty="0"/>
              <a:t> </a:t>
            </a:r>
            <a:r>
              <a:rPr lang="cs-CZ" dirty="0" err="1"/>
              <a:t>that</a:t>
            </a:r>
            <a:r>
              <a:rPr lang="cs-CZ" dirty="0"/>
              <a:t> </a:t>
            </a:r>
            <a:r>
              <a:rPr lang="cs-CZ" dirty="0" err="1"/>
              <a:t>holds</a:t>
            </a:r>
            <a:r>
              <a:rPr lang="cs-CZ" dirty="0"/>
              <a:t> </a:t>
            </a:r>
            <a:r>
              <a:rPr lang="cs-CZ" dirty="0" err="1"/>
              <a:t>the</a:t>
            </a:r>
            <a:r>
              <a:rPr lang="cs-CZ" dirty="0"/>
              <a:t> </a:t>
            </a:r>
            <a:r>
              <a:rPr lang="cs-CZ" dirty="0" err="1"/>
              <a:t>character</a:t>
            </a:r>
            <a:r>
              <a:rPr lang="cs-CZ" dirty="0"/>
              <a:t> </a:t>
            </a:r>
            <a:r>
              <a:rPr lang="cs-CZ" dirty="0" err="1"/>
              <a:t>of</a:t>
            </a:r>
            <a:r>
              <a:rPr lang="cs-CZ" dirty="0"/>
              <a:t> a </a:t>
            </a:r>
            <a:r>
              <a:rPr lang="cs-CZ" dirty="0" err="1"/>
              <a:t>research</a:t>
            </a:r>
            <a:r>
              <a:rPr lang="cs-CZ" dirty="0"/>
              <a:t> institute.</a:t>
            </a:r>
          </a:p>
          <a:p>
            <a:pPr>
              <a:defRPr/>
            </a:pPr>
            <a:r>
              <a:rPr lang="cs-CZ" dirty="0" err="1"/>
              <a:t>It</a:t>
            </a:r>
            <a:r>
              <a:rPr lang="cs-CZ" dirty="0"/>
              <a:t> </a:t>
            </a:r>
            <a:r>
              <a:rPr lang="cs-CZ" dirty="0" err="1"/>
              <a:t>ensures</a:t>
            </a:r>
            <a:r>
              <a:rPr lang="cs-CZ" dirty="0"/>
              <a:t> meeting </a:t>
            </a:r>
            <a:r>
              <a:rPr lang="cs-CZ" dirty="0" err="1"/>
              <a:t>strategic</a:t>
            </a:r>
            <a:r>
              <a:rPr lang="cs-CZ" dirty="0"/>
              <a:t> and </a:t>
            </a:r>
            <a:r>
              <a:rPr lang="cs-CZ" dirty="0" err="1"/>
              <a:t>other</a:t>
            </a:r>
            <a:r>
              <a:rPr lang="cs-CZ" dirty="0"/>
              <a:t> </a:t>
            </a:r>
            <a:r>
              <a:rPr lang="cs-CZ" dirty="0" err="1"/>
              <a:t>significant</a:t>
            </a:r>
            <a:r>
              <a:rPr lang="cs-CZ" dirty="0"/>
              <a:t> </a:t>
            </a:r>
            <a:r>
              <a:rPr lang="cs-CZ" dirty="0" err="1"/>
              <a:t>interests</a:t>
            </a:r>
            <a:r>
              <a:rPr lang="cs-CZ" dirty="0"/>
              <a:t> </a:t>
            </a:r>
            <a:r>
              <a:rPr lang="cs-CZ" dirty="0" err="1"/>
              <a:t>of</a:t>
            </a:r>
            <a:r>
              <a:rPr lang="cs-CZ" dirty="0"/>
              <a:t> </a:t>
            </a:r>
            <a:r>
              <a:rPr lang="cs-CZ" dirty="0" err="1"/>
              <a:t>the</a:t>
            </a:r>
            <a:r>
              <a:rPr lang="cs-CZ" dirty="0"/>
              <a:t> </a:t>
            </a:r>
            <a:r>
              <a:rPr lang="cs-CZ" dirty="0" err="1"/>
              <a:t>state</a:t>
            </a:r>
            <a:r>
              <a:rPr lang="cs-CZ" dirty="0"/>
              <a:t> in </a:t>
            </a:r>
            <a:r>
              <a:rPr lang="cs-CZ" dirty="0" err="1"/>
              <a:t>the</a:t>
            </a:r>
            <a:r>
              <a:rPr lang="cs-CZ" dirty="0"/>
              <a:t> </a:t>
            </a:r>
            <a:r>
              <a:rPr lang="cs-CZ" dirty="0" err="1"/>
              <a:t>field</a:t>
            </a:r>
            <a:r>
              <a:rPr lang="cs-CZ" dirty="0"/>
              <a:t> </a:t>
            </a:r>
            <a:r>
              <a:rPr lang="cs-CZ" dirty="0" err="1"/>
              <a:t>of</a:t>
            </a:r>
            <a:r>
              <a:rPr lang="cs-CZ" dirty="0"/>
              <a:t> </a:t>
            </a:r>
            <a:r>
              <a:rPr lang="cs-CZ" dirty="0" err="1"/>
              <a:t>defence</a:t>
            </a:r>
            <a:r>
              <a:rPr lang="cs-CZ" dirty="0"/>
              <a:t> and </a:t>
            </a:r>
            <a:r>
              <a:rPr lang="cs-CZ" dirty="0" err="1"/>
              <a:t>security</a:t>
            </a:r>
            <a:r>
              <a:rPr lang="cs-CZ" dirty="0"/>
              <a:t>, </a:t>
            </a:r>
            <a:r>
              <a:rPr lang="cs-CZ" dirty="0" err="1"/>
              <a:t>the</a:t>
            </a:r>
            <a:r>
              <a:rPr lang="cs-CZ" dirty="0"/>
              <a:t> </a:t>
            </a:r>
            <a:r>
              <a:rPr lang="cs-CZ" dirty="0" err="1"/>
              <a:t>development</a:t>
            </a:r>
            <a:r>
              <a:rPr lang="cs-CZ" dirty="0"/>
              <a:t> </a:t>
            </a:r>
            <a:r>
              <a:rPr lang="cs-CZ" dirty="0" err="1"/>
              <a:t>of</a:t>
            </a:r>
            <a:r>
              <a:rPr lang="cs-CZ" dirty="0"/>
              <a:t> </a:t>
            </a:r>
            <a:r>
              <a:rPr lang="cs-CZ" dirty="0" err="1"/>
              <a:t>capacities</a:t>
            </a:r>
            <a:r>
              <a:rPr lang="cs-CZ" dirty="0"/>
              <a:t> </a:t>
            </a:r>
            <a:r>
              <a:rPr lang="cs-CZ" dirty="0" err="1"/>
              <a:t>of</a:t>
            </a:r>
            <a:r>
              <a:rPr lang="cs-CZ" dirty="0"/>
              <a:t> </a:t>
            </a:r>
            <a:r>
              <a:rPr lang="cs-CZ" dirty="0" err="1"/>
              <a:t>the</a:t>
            </a:r>
            <a:r>
              <a:rPr lang="cs-CZ" dirty="0"/>
              <a:t> Army </a:t>
            </a:r>
            <a:r>
              <a:rPr lang="cs-CZ" dirty="0" err="1"/>
              <a:t>of</a:t>
            </a:r>
            <a:r>
              <a:rPr lang="cs-CZ" dirty="0"/>
              <a:t> </a:t>
            </a:r>
            <a:r>
              <a:rPr lang="cs-CZ" dirty="0" err="1"/>
              <a:t>the</a:t>
            </a:r>
            <a:r>
              <a:rPr lang="cs-CZ" dirty="0"/>
              <a:t> Czech Republic, </a:t>
            </a:r>
            <a:r>
              <a:rPr lang="cs-CZ" dirty="0" err="1"/>
              <a:t>armed</a:t>
            </a:r>
            <a:r>
              <a:rPr lang="cs-CZ" dirty="0"/>
              <a:t> </a:t>
            </a:r>
            <a:r>
              <a:rPr lang="cs-CZ" dirty="0" err="1"/>
              <a:t>forces</a:t>
            </a:r>
            <a:r>
              <a:rPr lang="cs-CZ" dirty="0"/>
              <a:t> and </a:t>
            </a:r>
            <a:r>
              <a:rPr lang="cs-CZ" dirty="0" err="1"/>
              <a:t>the</a:t>
            </a:r>
            <a:r>
              <a:rPr lang="cs-CZ" dirty="0"/>
              <a:t> </a:t>
            </a:r>
            <a:r>
              <a:rPr lang="cs-CZ" dirty="0" err="1"/>
              <a:t>Emergency</a:t>
            </a:r>
            <a:r>
              <a:rPr lang="cs-CZ" dirty="0"/>
              <a:t> </a:t>
            </a:r>
            <a:r>
              <a:rPr lang="cs-CZ" dirty="0" err="1"/>
              <a:t>System</a:t>
            </a:r>
            <a:r>
              <a:rPr lang="cs-CZ" dirty="0"/>
              <a:t> </a:t>
            </a:r>
            <a:r>
              <a:rPr lang="cs-CZ" dirty="0" err="1"/>
              <a:t>of</a:t>
            </a:r>
            <a:r>
              <a:rPr lang="cs-CZ" dirty="0"/>
              <a:t> </a:t>
            </a:r>
            <a:r>
              <a:rPr lang="cs-CZ" dirty="0" err="1"/>
              <a:t>the</a:t>
            </a:r>
            <a:r>
              <a:rPr lang="cs-CZ" dirty="0"/>
              <a:t> Czech Republic as </a:t>
            </a:r>
            <a:r>
              <a:rPr lang="cs-CZ" dirty="0" err="1"/>
              <a:t>well</a:t>
            </a:r>
            <a:r>
              <a:rPr lang="cs-CZ" dirty="0"/>
              <a:t> as </a:t>
            </a:r>
            <a:r>
              <a:rPr lang="cs-CZ" dirty="0" err="1"/>
              <a:t>it</a:t>
            </a:r>
            <a:r>
              <a:rPr lang="cs-CZ" dirty="0"/>
              <a:t> </a:t>
            </a:r>
            <a:r>
              <a:rPr lang="cs-CZ" dirty="0" err="1"/>
              <a:t>performs</a:t>
            </a:r>
            <a:r>
              <a:rPr lang="cs-CZ" dirty="0"/>
              <a:t> </a:t>
            </a:r>
            <a:r>
              <a:rPr lang="cs-CZ" dirty="0" err="1"/>
              <a:t>the</a:t>
            </a:r>
            <a:r>
              <a:rPr lang="cs-CZ" dirty="0"/>
              <a:t> </a:t>
            </a:r>
            <a:r>
              <a:rPr lang="cs-CZ" dirty="0" err="1"/>
              <a:t>activities</a:t>
            </a:r>
            <a:r>
              <a:rPr lang="cs-CZ" dirty="0"/>
              <a:t> </a:t>
            </a:r>
            <a:r>
              <a:rPr lang="cs-CZ" dirty="0" err="1"/>
              <a:t>of</a:t>
            </a:r>
            <a:r>
              <a:rPr lang="cs-CZ" dirty="0"/>
              <a:t> </a:t>
            </a:r>
            <a:r>
              <a:rPr lang="cs-CZ" dirty="0" err="1"/>
              <a:t>industrial</a:t>
            </a:r>
            <a:r>
              <a:rPr lang="cs-CZ" dirty="0"/>
              <a:t> and business </a:t>
            </a:r>
            <a:r>
              <a:rPr lang="cs-CZ" dirty="0" err="1"/>
              <a:t>nature</a:t>
            </a:r>
            <a:r>
              <a:rPr lang="cs-CZ" dirty="0"/>
              <a:t> to </a:t>
            </a:r>
            <a:r>
              <a:rPr lang="cs-CZ" dirty="0" err="1"/>
              <a:t>ensure</a:t>
            </a:r>
            <a:r>
              <a:rPr lang="cs-CZ" dirty="0"/>
              <a:t> </a:t>
            </a:r>
            <a:r>
              <a:rPr lang="cs-CZ" dirty="0" err="1"/>
              <a:t>supplies</a:t>
            </a:r>
            <a:r>
              <a:rPr lang="cs-CZ" dirty="0"/>
              <a:t> and </a:t>
            </a:r>
            <a:r>
              <a:rPr lang="cs-CZ" dirty="0" err="1"/>
              <a:t>services</a:t>
            </a:r>
            <a:r>
              <a:rPr lang="cs-CZ" dirty="0"/>
              <a:t> </a:t>
            </a:r>
            <a:r>
              <a:rPr lang="cs-CZ" dirty="0" err="1"/>
              <a:t>needed</a:t>
            </a:r>
            <a:r>
              <a:rPr lang="cs-CZ" dirty="0"/>
              <a:t> to </a:t>
            </a:r>
            <a:r>
              <a:rPr lang="cs-CZ" dirty="0" err="1"/>
              <a:t>guarantee</a:t>
            </a:r>
            <a:r>
              <a:rPr lang="cs-CZ" dirty="0"/>
              <a:t> </a:t>
            </a:r>
            <a:r>
              <a:rPr lang="cs-CZ" dirty="0" err="1"/>
              <a:t>the</a:t>
            </a:r>
            <a:r>
              <a:rPr lang="cs-CZ" dirty="0"/>
              <a:t> </a:t>
            </a:r>
            <a:r>
              <a:rPr lang="cs-CZ" dirty="0" err="1"/>
              <a:t>defence</a:t>
            </a:r>
            <a:r>
              <a:rPr lang="cs-CZ" dirty="0"/>
              <a:t> and </a:t>
            </a:r>
            <a:r>
              <a:rPr lang="cs-CZ" dirty="0" err="1"/>
              <a:t>safety</a:t>
            </a:r>
            <a:r>
              <a:rPr lang="cs-CZ" dirty="0"/>
              <a:t> </a:t>
            </a:r>
            <a:r>
              <a:rPr lang="cs-CZ" dirty="0" err="1"/>
              <a:t>of</a:t>
            </a:r>
            <a:r>
              <a:rPr lang="cs-CZ" dirty="0"/>
              <a:t> </a:t>
            </a:r>
            <a:r>
              <a:rPr lang="cs-CZ" dirty="0" err="1"/>
              <a:t>the</a:t>
            </a:r>
            <a:r>
              <a:rPr lang="cs-CZ" dirty="0"/>
              <a:t> Czech Republic and </a:t>
            </a:r>
            <a:r>
              <a:rPr lang="cs-CZ" dirty="0" err="1"/>
              <a:t>discharges</a:t>
            </a:r>
            <a:r>
              <a:rPr lang="cs-CZ" dirty="0"/>
              <a:t> </a:t>
            </a:r>
            <a:r>
              <a:rPr lang="cs-CZ" dirty="0" err="1"/>
              <a:t>liabilities</a:t>
            </a:r>
            <a:r>
              <a:rPr lang="cs-CZ" dirty="0"/>
              <a:t> </a:t>
            </a:r>
            <a:r>
              <a:rPr lang="cs-CZ" dirty="0" err="1"/>
              <a:t>based</a:t>
            </a:r>
            <a:r>
              <a:rPr lang="cs-CZ" dirty="0"/>
              <a:t> on </a:t>
            </a:r>
            <a:r>
              <a:rPr lang="cs-CZ" dirty="0" err="1"/>
              <a:t>the</a:t>
            </a:r>
            <a:r>
              <a:rPr lang="cs-CZ" dirty="0"/>
              <a:t> </a:t>
            </a:r>
            <a:r>
              <a:rPr lang="cs-CZ" dirty="0" err="1"/>
              <a:t>membership</a:t>
            </a:r>
            <a:r>
              <a:rPr lang="cs-CZ" dirty="0"/>
              <a:t> in NATO and </a:t>
            </a:r>
            <a:r>
              <a:rPr lang="cs-CZ" dirty="0" err="1"/>
              <a:t>the</a:t>
            </a:r>
            <a:r>
              <a:rPr lang="cs-CZ" dirty="0"/>
              <a:t> EU. </a:t>
            </a:r>
          </a:p>
          <a:p>
            <a:pPr eaLnBrk="1" hangingPunct="1">
              <a:defRPr/>
            </a:pPr>
            <a:r>
              <a:rPr lang="cs-CZ" dirty="0"/>
              <a:t>VVÚ </a:t>
            </a:r>
            <a:r>
              <a:rPr lang="cs-CZ" dirty="0" err="1"/>
              <a:t>performs</a:t>
            </a:r>
            <a:r>
              <a:rPr lang="cs-CZ" dirty="0"/>
              <a:t> </a:t>
            </a:r>
            <a:r>
              <a:rPr lang="cs-CZ" dirty="0" err="1"/>
              <a:t>research</a:t>
            </a:r>
            <a:r>
              <a:rPr lang="cs-CZ" dirty="0"/>
              <a:t> and </a:t>
            </a:r>
            <a:r>
              <a:rPr lang="cs-CZ" dirty="0" err="1"/>
              <a:t>experimental</a:t>
            </a:r>
            <a:r>
              <a:rPr lang="cs-CZ" dirty="0"/>
              <a:t> </a:t>
            </a:r>
            <a:r>
              <a:rPr lang="cs-CZ" dirty="0" err="1"/>
              <a:t>development</a:t>
            </a:r>
            <a:r>
              <a:rPr lang="cs-CZ" dirty="0"/>
              <a:t> </a:t>
            </a:r>
            <a:r>
              <a:rPr lang="cs-CZ" dirty="0" err="1"/>
              <a:t>assignments</a:t>
            </a:r>
            <a:r>
              <a:rPr lang="cs-CZ" dirty="0"/>
              <a:t> </a:t>
            </a:r>
            <a:r>
              <a:rPr lang="cs-CZ" dirty="0" err="1"/>
              <a:t>connected</a:t>
            </a:r>
            <a:r>
              <a:rPr lang="cs-CZ" dirty="0"/>
              <a:t> to </a:t>
            </a:r>
            <a:r>
              <a:rPr lang="cs-CZ" dirty="0" err="1"/>
              <a:t>higher</a:t>
            </a:r>
            <a:r>
              <a:rPr lang="cs-CZ" dirty="0"/>
              <a:t> </a:t>
            </a:r>
            <a:r>
              <a:rPr lang="cs-CZ" dirty="0" err="1"/>
              <a:t>innovations</a:t>
            </a:r>
            <a:r>
              <a:rPr lang="cs-CZ" dirty="0"/>
              <a:t>, </a:t>
            </a:r>
            <a:r>
              <a:rPr lang="cs-CZ" dirty="0" err="1"/>
              <a:t>mainly</a:t>
            </a:r>
            <a:r>
              <a:rPr lang="cs-CZ" dirty="0"/>
              <a:t> </a:t>
            </a:r>
            <a:r>
              <a:rPr lang="cs-CZ" dirty="0" err="1"/>
              <a:t>the</a:t>
            </a:r>
            <a:r>
              <a:rPr lang="cs-CZ" dirty="0"/>
              <a:t> technology </a:t>
            </a:r>
            <a:r>
              <a:rPr lang="cs-CZ" dirty="0" err="1"/>
              <a:t>of</a:t>
            </a:r>
            <a:r>
              <a:rPr lang="cs-CZ" dirty="0"/>
              <a:t> </a:t>
            </a:r>
            <a:r>
              <a:rPr lang="cs-CZ" dirty="0" err="1"/>
              <a:t>ground</a:t>
            </a:r>
            <a:r>
              <a:rPr lang="cs-CZ" dirty="0"/>
              <a:t> </a:t>
            </a:r>
            <a:r>
              <a:rPr lang="cs-CZ" dirty="0" err="1"/>
              <a:t>forces</a:t>
            </a:r>
            <a:r>
              <a:rPr lang="cs-CZ" dirty="0"/>
              <a:t>, </a:t>
            </a:r>
            <a:r>
              <a:rPr lang="cs-CZ" dirty="0" err="1"/>
              <a:t>materiel</a:t>
            </a:r>
            <a:r>
              <a:rPr lang="cs-CZ" dirty="0"/>
              <a:t> in </a:t>
            </a:r>
            <a:r>
              <a:rPr lang="cs-CZ" dirty="0" err="1"/>
              <a:t>the</a:t>
            </a:r>
            <a:r>
              <a:rPr lang="cs-CZ" dirty="0"/>
              <a:t> </a:t>
            </a:r>
            <a:r>
              <a:rPr lang="cs-CZ" dirty="0" err="1"/>
              <a:t>core</a:t>
            </a:r>
            <a:r>
              <a:rPr lang="cs-CZ" dirty="0"/>
              <a:t> </a:t>
            </a:r>
            <a:r>
              <a:rPr lang="cs-CZ" dirty="0" err="1"/>
              <a:t>fields</a:t>
            </a:r>
            <a:r>
              <a:rPr lang="cs-CZ" dirty="0"/>
              <a:t> </a:t>
            </a:r>
            <a:r>
              <a:rPr lang="cs-CZ" dirty="0" err="1"/>
              <a:t>of</a:t>
            </a:r>
            <a:r>
              <a:rPr lang="cs-CZ" dirty="0"/>
              <a:t> </a:t>
            </a:r>
            <a:r>
              <a:rPr lang="cs-CZ" dirty="0" err="1"/>
              <a:t>specialisation</a:t>
            </a:r>
            <a:r>
              <a:rPr lang="cs-CZ" dirty="0"/>
              <a:t> </a:t>
            </a:r>
            <a:r>
              <a:rPr lang="cs-CZ" dirty="0" err="1"/>
              <a:t>that</a:t>
            </a:r>
            <a:r>
              <a:rPr lang="cs-CZ" dirty="0"/>
              <a:t> are </a:t>
            </a:r>
            <a:r>
              <a:rPr lang="cs-CZ" dirty="0" err="1"/>
              <a:t>chemical</a:t>
            </a:r>
            <a:r>
              <a:rPr lang="cs-CZ" dirty="0"/>
              <a:t>, </a:t>
            </a:r>
            <a:r>
              <a:rPr lang="cs-CZ" dirty="0" err="1"/>
              <a:t>biological</a:t>
            </a:r>
            <a:r>
              <a:rPr lang="cs-CZ" dirty="0"/>
              <a:t>, </a:t>
            </a:r>
            <a:r>
              <a:rPr lang="cs-CZ" dirty="0" err="1"/>
              <a:t>radiological</a:t>
            </a:r>
            <a:r>
              <a:rPr lang="cs-CZ" dirty="0"/>
              <a:t> and </a:t>
            </a:r>
            <a:r>
              <a:rPr lang="cs-CZ" dirty="0" err="1"/>
              <a:t>nuclear</a:t>
            </a:r>
            <a:r>
              <a:rPr lang="cs-CZ" dirty="0"/>
              <a:t> </a:t>
            </a:r>
            <a:r>
              <a:rPr lang="cs-CZ" dirty="0" err="1"/>
              <a:t>protection</a:t>
            </a:r>
            <a:r>
              <a:rPr lang="cs-CZ" dirty="0"/>
              <a:t> and </a:t>
            </a:r>
            <a:r>
              <a:rPr lang="cs-CZ" dirty="0" err="1"/>
              <a:t>connected</a:t>
            </a:r>
            <a:r>
              <a:rPr lang="cs-CZ" dirty="0"/>
              <a:t> </a:t>
            </a:r>
            <a:r>
              <a:rPr lang="cs-CZ" dirty="0" err="1"/>
              <a:t>fields</a:t>
            </a:r>
            <a:r>
              <a:rPr lang="cs-CZ" dirty="0"/>
              <a:t>, such as </a:t>
            </a:r>
            <a:r>
              <a:rPr lang="cs-CZ" dirty="0" err="1"/>
              <a:t>chemical</a:t>
            </a:r>
            <a:r>
              <a:rPr lang="cs-CZ" dirty="0"/>
              <a:t> </a:t>
            </a:r>
            <a:r>
              <a:rPr lang="cs-CZ" dirty="0" err="1"/>
              <a:t>protection</a:t>
            </a:r>
            <a:r>
              <a:rPr lang="cs-CZ" dirty="0"/>
              <a:t> </a:t>
            </a:r>
            <a:r>
              <a:rPr lang="cs-CZ" dirty="0" err="1"/>
              <a:t>of</a:t>
            </a:r>
            <a:r>
              <a:rPr lang="cs-CZ" dirty="0"/>
              <a:t> </a:t>
            </a:r>
            <a:r>
              <a:rPr lang="cs-CZ" dirty="0" err="1"/>
              <a:t>the</a:t>
            </a:r>
            <a:r>
              <a:rPr lang="cs-CZ" dirty="0"/>
              <a:t> </a:t>
            </a:r>
            <a:r>
              <a:rPr lang="cs-CZ" dirty="0" err="1"/>
              <a:t>army</a:t>
            </a:r>
            <a:r>
              <a:rPr lang="cs-CZ" dirty="0"/>
              <a:t>, </a:t>
            </a:r>
            <a:r>
              <a:rPr lang="cs-CZ" dirty="0" err="1"/>
              <a:t>sensors</a:t>
            </a:r>
            <a:r>
              <a:rPr lang="cs-CZ" dirty="0"/>
              <a:t>, </a:t>
            </a:r>
            <a:r>
              <a:rPr lang="cs-CZ" dirty="0" err="1"/>
              <a:t>electronic</a:t>
            </a:r>
            <a:r>
              <a:rPr lang="cs-CZ" dirty="0"/>
              <a:t> and </a:t>
            </a:r>
            <a:r>
              <a:rPr lang="cs-CZ" dirty="0" err="1"/>
              <a:t>cybernetic</a:t>
            </a:r>
            <a:r>
              <a:rPr lang="cs-CZ" dirty="0"/>
              <a:t> </a:t>
            </a:r>
            <a:r>
              <a:rPr lang="cs-CZ" dirty="0" err="1"/>
              <a:t>warfare</a:t>
            </a:r>
            <a:r>
              <a:rPr lang="cs-CZ" dirty="0"/>
              <a:t>, </a:t>
            </a:r>
            <a:r>
              <a:rPr lang="cs-CZ" dirty="0" err="1"/>
              <a:t>camouflage</a:t>
            </a:r>
            <a:r>
              <a:rPr lang="cs-CZ" dirty="0"/>
              <a:t> and </a:t>
            </a:r>
            <a:r>
              <a:rPr lang="cs-CZ" dirty="0" err="1"/>
              <a:t>deception</a:t>
            </a:r>
            <a:r>
              <a:rPr lang="cs-CZ" dirty="0"/>
              <a:t>, </a:t>
            </a:r>
            <a:r>
              <a:rPr lang="cs-CZ" dirty="0" err="1"/>
              <a:t>special</a:t>
            </a:r>
            <a:r>
              <a:rPr lang="cs-CZ" dirty="0"/>
              <a:t> metal and non-metal </a:t>
            </a:r>
            <a:r>
              <a:rPr lang="cs-CZ" dirty="0" err="1"/>
              <a:t>materials</a:t>
            </a:r>
            <a:r>
              <a:rPr lang="cs-CZ" dirty="0"/>
              <a:t>, technology </a:t>
            </a:r>
            <a:r>
              <a:rPr lang="cs-CZ" dirty="0" err="1"/>
              <a:t>of</a:t>
            </a:r>
            <a:r>
              <a:rPr lang="cs-CZ" dirty="0"/>
              <a:t> </a:t>
            </a:r>
            <a:r>
              <a:rPr lang="cs-CZ" dirty="0" err="1"/>
              <a:t>surface</a:t>
            </a:r>
            <a:r>
              <a:rPr lang="cs-CZ" dirty="0"/>
              <a:t> </a:t>
            </a:r>
            <a:r>
              <a:rPr lang="cs-CZ" dirty="0" err="1"/>
              <a:t>protection</a:t>
            </a:r>
            <a:r>
              <a:rPr lang="cs-CZ" dirty="0"/>
              <a:t>, </a:t>
            </a:r>
            <a:r>
              <a:rPr lang="cs-CZ" dirty="0" err="1"/>
              <a:t>the</a:t>
            </a:r>
            <a:r>
              <a:rPr lang="cs-CZ" dirty="0"/>
              <a:t> </a:t>
            </a:r>
            <a:r>
              <a:rPr lang="cs-CZ" dirty="0" err="1"/>
              <a:t>system</a:t>
            </a:r>
            <a:r>
              <a:rPr lang="cs-CZ" dirty="0"/>
              <a:t> </a:t>
            </a:r>
            <a:r>
              <a:rPr lang="cs-CZ" dirty="0" err="1"/>
              <a:t>of</a:t>
            </a:r>
            <a:r>
              <a:rPr lang="cs-CZ" dirty="0"/>
              <a:t> </a:t>
            </a:r>
            <a:r>
              <a:rPr lang="cs-CZ" dirty="0" err="1"/>
              <a:t>quality</a:t>
            </a:r>
            <a:r>
              <a:rPr lang="cs-CZ" dirty="0"/>
              <a:t> and </a:t>
            </a:r>
            <a:r>
              <a:rPr lang="cs-CZ" dirty="0" err="1"/>
              <a:t>the</a:t>
            </a:r>
            <a:r>
              <a:rPr lang="cs-CZ" dirty="0"/>
              <a:t> technology </a:t>
            </a:r>
            <a:r>
              <a:rPr lang="cs-CZ" dirty="0" err="1"/>
              <a:t>of</a:t>
            </a:r>
            <a:r>
              <a:rPr lang="cs-CZ" dirty="0"/>
              <a:t> </a:t>
            </a:r>
            <a:r>
              <a:rPr lang="cs-CZ" dirty="0" err="1"/>
              <a:t>logistics</a:t>
            </a:r>
            <a:r>
              <a:rPr lang="cs-CZ" dirty="0"/>
              <a:t>.</a:t>
            </a:r>
          </a:p>
          <a:p>
            <a:pPr eaLnBrk="1" hangingPunct="1">
              <a:defRPr/>
            </a:pPr>
            <a:endParaRPr lang="cs-CZ" dirty="0"/>
          </a:p>
        </p:txBody>
      </p:sp>
      <p:sp>
        <p:nvSpPr>
          <p:cNvPr id="286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01389BE-E586-4C43-93DB-F8964E021F7A}" type="slidenum">
              <a:rPr lang="cs-CZ" altLang="cs-CZ" smtClean="0"/>
              <a:pPr>
                <a:spcBef>
                  <a:spcPct val="0"/>
                </a:spcBef>
              </a:pPr>
              <a:t>15</a:t>
            </a:fld>
            <a:endParaRPr lang="cs-CZ" altLang="cs-CZ"/>
          </a:p>
        </p:txBody>
      </p:sp>
    </p:spTree>
    <p:extLst>
      <p:ext uri="{BB962C8B-B14F-4D97-AF65-F5344CB8AC3E}">
        <p14:creationId xmlns:p14="http://schemas.microsoft.com/office/powerpoint/2010/main" val="154720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a:noFill/>
          <a:ln/>
        </p:spPr>
        <p:txBody>
          <a:bodyPr/>
          <a:lstStyle/>
          <a:p>
            <a:pPr marL="231137" indent="-231137" eaLnBrk="1" hangingPunct="1">
              <a:lnSpc>
                <a:spcPct val="90000"/>
              </a:lnSpc>
            </a:pPr>
            <a:endParaRPr lang="cs-CZ" dirty="0"/>
          </a:p>
        </p:txBody>
      </p:sp>
    </p:spTree>
    <p:extLst>
      <p:ext uri="{BB962C8B-B14F-4D97-AF65-F5344CB8AC3E}">
        <p14:creationId xmlns:p14="http://schemas.microsoft.com/office/powerpoint/2010/main" val="311799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pic>
        <p:nvPicPr>
          <p:cNvPr id="2" name="Picture 2" descr="D:\BACKUP_LENKA\Plocha\MINISTERSVO_OBRANY\Složka ppt8_final\JPG\ppt4.jpg"/>
          <p:cNvPicPr>
            <a:picLocks noChangeAspect="1" noChangeArrowheads="1"/>
          </p:cNvPicPr>
          <p:nvPr userDrawn="1"/>
        </p:nvPicPr>
        <p:blipFill>
          <a:blip r:embed="rId2"/>
          <a:srcRect/>
          <a:stretch>
            <a:fillRect/>
          </a:stretch>
        </p:blipFill>
        <p:spPr bwMode="auto">
          <a:xfrm>
            <a:off x="-17463" y="0"/>
            <a:ext cx="9180513"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4" name="Picture 3" descr="D:\BACKUP_LENKA\Plocha\MINISTERSVO_OBRANY\Složka ppt8_final\JPG\ppt44.jpg"/>
          <p:cNvPicPr>
            <a:picLocks noChangeAspect="1" noChangeArrowheads="1"/>
          </p:cNvPicPr>
          <p:nvPr userDrawn="1"/>
        </p:nvPicPr>
        <p:blipFill>
          <a:blip r:embed="rId2"/>
          <a:srcRect/>
          <a:stretch>
            <a:fillRect/>
          </a:stretch>
        </p:blipFill>
        <p:spPr bwMode="auto">
          <a:xfrm>
            <a:off x="-17463" y="0"/>
            <a:ext cx="9180513" cy="6858000"/>
          </a:xfrm>
          <a:prstGeom prst="rect">
            <a:avLst/>
          </a:prstGeom>
          <a:noFill/>
          <a:ln w="9525">
            <a:noFill/>
            <a:miter lim="800000"/>
            <a:headEnd/>
            <a:tailEnd/>
          </a:ln>
        </p:spPr>
      </p:pic>
      <p:sp>
        <p:nvSpPr>
          <p:cNvPr id="5" name="TextovéPole 7"/>
          <p:cNvSpPr txBox="1"/>
          <p:nvPr userDrawn="1"/>
        </p:nvSpPr>
        <p:spPr>
          <a:xfrm rot="5400000">
            <a:off x="-2648744" y="3377407"/>
            <a:ext cx="6192837" cy="203200"/>
          </a:xfrm>
          <a:prstGeom prst="rect">
            <a:avLst/>
          </a:prstGeom>
          <a:noFill/>
        </p:spPr>
        <p:txBody>
          <a:bodyPr>
            <a:spAutoFit/>
          </a:bodyPr>
          <a:lstStyle/>
          <a:p>
            <a:pPr fontAlgn="auto">
              <a:spcBef>
                <a:spcPts val="0"/>
              </a:spcBef>
              <a:spcAft>
                <a:spcPts val="0"/>
              </a:spcAft>
              <a:defRPr/>
            </a:pPr>
            <a:r>
              <a:rPr lang="cs-CZ" sz="720" dirty="0">
                <a:latin typeface="Arial Narrow" pitchFamily="34" charset="0"/>
                <a:cs typeface="Arial" pitchFamily="34" charset="0"/>
              </a:rPr>
              <a:t>MINISTERSTVO OBRANY ČESKÉ REPUBLIKY</a:t>
            </a:r>
          </a:p>
        </p:txBody>
      </p:sp>
      <p:sp>
        <p:nvSpPr>
          <p:cNvPr id="2" name="Svislý nadpis 1"/>
          <p:cNvSpPr>
            <a:spLocks noGrp="1"/>
          </p:cNvSpPr>
          <p:nvPr>
            <p:ph type="title" orient="vert"/>
          </p:nvPr>
        </p:nvSpPr>
        <p:spPr>
          <a:xfrm>
            <a:off x="7884368" y="404665"/>
            <a:ext cx="1080120" cy="4608512"/>
          </a:xfrm>
        </p:spPr>
        <p:txBody>
          <a:bodyPr vert="eaVert"/>
          <a:lstStyle/>
          <a:p>
            <a:r>
              <a:rPr lang="en-US"/>
              <a:t>Click to edit Master title style</a:t>
            </a:r>
            <a:endParaRPr lang="cs-CZ" dirty="0"/>
          </a:p>
        </p:txBody>
      </p:sp>
      <p:sp>
        <p:nvSpPr>
          <p:cNvPr id="3" name="Zástupný symbol pro svislý text 2"/>
          <p:cNvSpPr>
            <a:spLocks noGrp="1"/>
          </p:cNvSpPr>
          <p:nvPr>
            <p:ph type="body" orient="vert" idx="1"/>
          </p:nvPr>
        </p:nvSpPr>
        <p:spPr>
          <a:xfrm>
            <a:off x="683568" y="404664"/>
            <a:ext cx="6552728" cy="61206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6" name="Zástupný symbol pro číslo snímku 5"/>
          <p:cNvSpPr>
            <a:spLocks noGrp="1"/>
          </p:cNvSpPr>
          <p:nvPr>
            <p:ph type="sldNum" sz="quarter" idx="10"/>
          </p:nvPr>
        </p:nvSpPr>
        <p:spPr>
          <a:xfrm rot="5400000">
            <a:off x="320675" y="5299075"/>
            <a:ext cx="504825" cy="365125"/>
          </a:xfrm>
        </p:spPr>
        <p:txBody>
          <a:bodyPr/>
          <a:lstStyle>
            <a:lvl1pPr>
              <a:defRPr/>
            </a:lvl1pPr>
          </a:lstStyle>
          <a:p>
            <a:pPr>
              <a:defRPr/>
            </a:pPr>
            <a:fld id="{CF080729-668F-4B64-B0D0-1B64D06BA6F1}"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57BFF6C5-840C-4FAE-BB4F-A02A0429AA4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913"/>
            <a:ext cx="6851650" cy="10795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844675"/>
            <a:ext cx="8229600" cy="4281488"/>
          </a:xfrm>
        </p:spPr>
        <p:txBody>
          <a:bodyPr/>
          <a:lstStyle/>
          <a:p>
            <a:pPr lvl="0"/>
            <a:endParaRPr lang="cs-CZ" noProof="0"/>
          </a:p>
        </p:txBody>
      </p:sp>
      <p:sp>
        <p:nvSpPr>
          <p:cNvPr id="4" name="Zástupný symbol pro číslo snímku 5"/>
          <p:cNvSpPr>
            <a:spLocks noGrp="1"/>
          </p:cNvSpPr>
          <p:nvPr>
            <p:ph type="sldNum" sz="quarter" idx="10"/>
          </p:nvPr>
        </p:nvSpPr>
        <p:spPr/>
        <p:txBody>
          <a:bodyPr/>
          <a:lstStyle>
            <a:lvl1pPr>
              <a:defRPr/>
            </a:lvl1pPr>
          </a:lstStyle>
          <a:p>
            <a:pPr>
              <a:defRPr/>
            </a:pPr>
            <a:fld id="{FF74882C-52BD-4765-A5B3-F30E505951C4}"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913"/>
            <a:ext cx="6851650" cy="10795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844675"/>
            <a:ext cx="4038600" cy="42814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844675"/>
            <a:ext cx="4038600" cy="20637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4060825"/>
            <a:ext cx="4038600" cy="2065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číslo snímku 5"/>
          <p:cNvSpPr>
            <a:spLocks noGrp="1"/>
          </p:cNvSpPr>
          <p:nvPr>
            <p:ph type="sldNum" sz="quarter" idx="10"/>
          </p:nvPr>
        </p:nvSpPr>
        <p:spPr/>
        <p:txBody>
          <a:bodyPr/>
          <a:lstStyle>
            <a:lvl1pPr>
              <a:defRPr/>
            </a:lvl1pPr>
          </a:lstStyle>
          <a:p>
            <a:pPr>
              <a:defRPr/>
            </a:pPr>
            <a:fld id="{460B2E7F-A2BE-4E8C-8230-E63A28A2B2D4}" type="slidenum">
              <a:rPr lang="cs-CZ"/>
              <a:pPr>
                <a:defRPr/>
              </a:pPr>
              <a:t>‹#›</a:t>
            </a:fld>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913"/>
            <a:ext cx="6851650" cy="10795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844675"/>
            <a:ext cx="4038600" cy="42814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844675"/>
            <a:ext cx="4038600" cy="20637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4060825"/>
            <a:ext cx="4038600" cy="2065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číslo snímku 5"/>
          <p:cNvSpPr>
            <a:spLocks noGrp="1"/>
          </p:cNvSpPr>
          <p:nvPr>
            <p:ph type="sldNum" sz="quarter" idx="10"/>
          </p:nvPr>
        </p:nvSpPr>
        <p:spPr/>
        <p:txBody>
          <a:bodyPr/>
          <a:lstStyle>
            <a:lvl1pPr>
              <a:defRPr/>
            </a:lvl1pPr>
          </a:lstStyle>
          <a:p>
            <a:pPr>
              <a:defRPr/>
            </a:pPr>
            <a:fld id="{0DE7384A-E703-4003-A5FF-34F01A20902C}" type="slidenum">
              <a:rPr lang="cs-CZ"/>
              <a:pPr>
                <a:defRPr/>
              </a:pPr>
              <a:t>‹#›</a:t>
            </a:fld>
            <a:endParaRPr lang="cs-CZ"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913"/>
            <a:ext cx="6851650" cy="1079500"/>
          </a:xfrm>
        </p:spPr>
        <p:txBody>
          <a:bodyPr/>
          <a:lstStyle/>
          <a:p>
            <a:r>
              <a:rPr lang="cs-CZ"/>
              <a:t>Klepnutím lze upravit styl předlohy nadpisů.</a:t>
            </a:r>
          </a:p>
        </p:txBody>
      </p:sp>
      <p:sp>
        <p:nvSpPr>
          <p:cNvPr id="3" name="Zástupný symbol pro číslo snímku 5"/>
          <p:cNvSpPr>
            <a:spLocks noGrp="1"/>
          </p:cNvSpPr>
          <p:nvPr>
            <p:ph type="sldNum" sz="quarter" idx="10"/>
          </p:nvPr>
        </p:nvSpPr>
        <p:spPr/>
        <p:txBody>
          <a:bodyPr/>
          <a:lstStyle>
            <a:lvl1pPr>
              <a:defRPr/>
            </a:lvl1pPr>
          </a:lstStyle>
          <a:p>
            <a:pPr>
              <a:defRPr/>
            </a:pPr>
            <a:fld id="{B5B80E6A-6DB4-4856-AA2B-E841036E5FB0}"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D:\BACKUP_LENKA\Plocha\MINISTERSVO_OBRANY\FINAL\JPG_final\ppt2.jpg"/>
          <p:cNvPicPr>
            <a:picLocks noChangeAspect="1" noChangeArrowheads="1"/>
          </p:cNvPicPr>
          <p:nvPr userDrawn="1"/>
        </p:nvPicPr>
        <p:blipFill>
          <a:blip r:embed="rId2"/>
          <a:srcRect/>
          <a:stretch>
            <a:fillRect/>
          </a:stretch>
        </p:blipFill>
        <p:spPr bwMode="auto">
          <a:xfrm>
            <a:off x="-17463" y="0"/>
            <a:ext cx="9180513" cy="6858000"/>
          </a:xfrm>
          <a:prstGeom prst="rect">
            <a:avLst/>
          </a:prstGeom>
          <a:noFill/>
          <a:ln w="9525">
            <a:noFill/>
            <a:miter lim="800000"/>
            <a:headEnd/>
            <a:tailEnd/>
          </a:ln>
        </p:spPr>
      </p:pic>
      <p:sp>
        <p:nvSpPr>
          <p:cNvPr id="2" name="Nadpis 1"/>
          <p:cNvSpPr>
            <a:spLocks noGrp="1"/>
          </p:cNvSpPr>
          <p:nvPr>
            <p:ph type="ctrTitle"/>
          </p:nvPr>
        </p:nvSpPr>
        <p:spPr>
          <a:xfrm>
            <a:off x="648680" y="3717032"/>
            <a:ext cx="7846640" cy="1512168"/>
          </a:xfrm>
        </p:spPr>
        <p:txBody>
          <a:bodyPr/>
          <a:lstStyle>
            <a:lvl1pPr algn="ctr">
              <a:defRPr sz="2800" baseline="0">
                <a:solidFill>
                  <a:schemeClr val="bg1"/>
                </a:solidFill>
                <a:effectLst/>
                <a:latin typeface="Arial" pitchFamily="34" charset="0"/>
                <a:cs typeface="Arial" pitchFamily="34" charset="0"/>
              </a:defRPr>
            </a:lvl1pPr>
          </a:lstStyle>
          <a:p>
            <a:r>
              <a:rPr lang="en-US"/>
              <a:t>Click to edit Master title style</a:t>
            </a:r>
            <a:endParaRPr lang="cs-CZ" dirty="0"/>
          </a:p>
        </p:txBody>
      </p:sp>
      <p:sp>
        <p:nvSpPr>
          <p:cNvPr id="12" name="Zástupný symbol pro text 11"/>
          <p:cNvSpPr>
            <a:spLocks noGrp="1"/>
          </p:cNvSpPr>
          <p:nvPr>
            <p:ph type="body" sz="quarter" idx="10"/>
          </p:nvPr>
        </p:nvSpPr>
        <p:spPr>
          <a:xfrm>
            <a:off x="639722" y="5876950"/>
            <a:ext cx="7848600" cy="360362"/>
          </a:xfrm>
        </p:spPr>
        <p:txBody>
          <a:bodyPr>
            <a:normAutofit/>
          </a:bodyPr>
          <a:lstStyle>
            <a:lvl1pPr algn="ctr">
              <a:buNone/>
              <a:defRPr sz="1200" b="1" i="1">
                <a:solidFill>
                  <a:schemeClr val="bg1"/>
                </a:solidFill>
                <a:latin typeface="Arial" pitchFamily="34" charset="0"/>
                <a:cs typeface="Arial" pitchFamily="34" charset="0"/>
              </a:defRPr>
            </a:lvl1pPr>
          </a:lstStyle>
          <a:p>
            <a:pPr lvl="0"/>
            <a:r>
              <a:rPr lang="en-US"/>
              <a:t>Click to edit Master text styles</a:t>
            </a:r>
          </a:p>
        </p:txBody>
      </p:sp>
      <p:sp>
        <p:nvSpPr>
          <p:cNvPr id="15" name="Zástupný symbol pro text 11"/>
          <p:cNvSpPr>
            <a:spLocks noGrp="1"/>
          </p:cNvSpPr>
          <p:nvPr>
            <p:ph type="body" sz="quarter" idx="11"/>
          </p:nvPr>
        </p:nvSpPr>
        <p:spPr>
          <a:xfrm>
            <a:off x="639722" y="5562395"/>
            <a:ext cx="7848600" cy="360362"/>
          </a:xfrm>
        </p:spPr>
        <p:txBody>
          <a:bodyPr>
            <a:normAutofit/>
          </a:bodyPr>
          <a:lstStyle>
            <a:lvl1pPr algn="ctr">
              <a:buNone/>
              <a:defRPr sz="1600" baseline="0">
                <a:solidFill>
                  <a:schemeClr val="bg1"/>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200" cap="all" baseline="0"/>
            </a:lvl1pPr>
          </a:lstStyle>
          <a:p>
            <a:r>
              <a:rPr lang="en-US"/>
              <a:t>Click to edit Master title style</a:t>
            </a:r>
            <a:endParaRPr lang="cs-CZ" dirty="0"/>
          </a:p>
        </p:txBody>
      </p:sp>
      <p:sp>
        <p:nvSpPr>
          <p:cNvPr id="3" name="Zástupný symbol pro obsah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číslo snímku 5"/>
          <p:cNvSpPr>
            <a:spLocks noGrp="1"/>
          </p:cNvSpPr>
          <p:nvPr>
            <p:ph type="sldNum" sz="quarter" idx="10"/>
          </p:nvPr>
        </p:nvSpPr>
        <p:spPr/>
        <p:txBody>
          <a:bodyPr/>
          <a:lstStyle>
            <a:lvl1pPr>
              <a:defRPr/>
            </a:lvl1pPr>
          </a:lstStyle>
          <a:p>
            <a:pPr>
              <a:defRPr/>
            </a:pPr>
            <a:fld id="{7EF5DC89-C8A1-48A0-B2E0-E13B3CEE1C8E}"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en-US"/>
              <a:t>Click to edit Master title style</a:t>
            </a:r>
            <a:endParaRPr lang="cs-CZ" dirty="0"/>
          </a:p>
        </p:txBody>
      </p:sp>
      <p:sp>
        <p:nvSpPr>
          <p:cNvPr id="3" name="Zástupný symbol pro obsah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Zástupný symbol pro obsah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5" name="Zástupný symbol pro číslo snímku 5"/>
          <p:cNvSpPr>
            <a:spLocks noGrp="1"/>
          </p:cNvSpPr>
          <p:nvPr>
            <p:ph type="sldNum" sz="quarter" idx="10"/>
          </p:nvPr>
        </p:nvSpPr>
        <p:spPr/>
        <p:txBody>
          <a:bodyPr/>
          <a:lstStyle>
            <a:lvl1pPr>
              <a:defRPr/>
            </a:lvl1pPr>
          </a:lstStyle>
          <a:p>
            <a:pPr>
              <a:defRPr/>
            </a:pPr>
            <a:fld id="{FD4F2BBE-6B4C-4DDD-8ED0-A8762DD96CFE}"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en-US"/>
              <a:t>Click to edit Master title style</a:t>
            </a:r>
            <a:endParaRPr lang="cs-CZ" dirty="0"/>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Zástupný symbol pro číslo snímku 8"/>
          <p:cNvSpPr>
            <a:spLocks noGrp="1"/>
          </p:cNvSpPr>
          <p:nvPr>
            <p:ph type="sldNum" sz="quarter" idx="10"/>
          </p:nvPr>
        </p:nvSpPr>
        <p:spPr>
          <a:xfrm>
            <a:off x="6732588" y="6232525"/>
            <a:ext cx="2133600" cy="365125"/>
          </a:xfrm>
        </p:spPr>
        <p:txBody>
          <a:bodyPr/>
          <a:lstStyle>
            <a:lvl1pPr>
              <a:defRPr/>
            </a:lvl1pPr>
          </a:lstStyle>
          <a:p>
            <a:pPr>
              <a:defRPr/>
            </a:pPr>
            <a:fld id="{40678842-C66B-4533-A8BF-93A5B89A22AC}"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pic>
        <p:nvPicPr>
          <p:cNvPr id="3" name="Picture 2" descr="D:\BACKUP_LENKA\Plocha\MINISTERSVO_OBRANY\Složka ppt8_final\JPG\ppt43.jpg"/>
          <p:cNvPicPr>
            <a:picLocks noChangeAspect="1" noChangeArrowheads="1"/>
          </p:cNvPicPr>
          <p:nvPr userDrawn="1"/>
        </p:nvPicPr>
        <p:blipFill>
          <a:blip r:embed="rId2"/>
          <a:srcRect/>
          <a:stretch>
            <a:fillRect/>
          </a:stretch>
        </p:blipFill>
        <p:spPr bwMode="auto">
          <a:xfrm>
            <a:off x="-17463" y="0"/>
            <a:ext cx="9180513" cy="6858000"/>
          </a:xfrm>
          <a:prstGeom prst="rect">
            <a:avLst/>
          </a:prstGeom>
          <a:noFill/>
          <a:ln w="9525">
            <a:noFill/>
            <a:miter lim="800000"/>
            <a:headEnd/>
            <a:tailEnd/>
          </a:ln>
        </p:spPr>
      </p:pic>
      <p:sp>
        <p:nvSpPr>
          <p:cNvPr id="4" name="TextovéPole 7"/>
          <p:cNvSpPr txBox="1"/>
          <p:nvPr userDrawn="1"/>
        </p:nvSpPr>
        <p:spPr>
          <a:xfrm>
            <a:off x="349250" y="6453188"/>
            <a:ext cx="6192838" cy="207962"/>
          </a:xfrm>
          <a:prstGeom prst="rect">
            <a:avLst/>
          </a:prstGeom>
          <a:noFill/>
        </p:spPr>
        <p:txBody>
          <a:bodyPr>
            <a:spAutoFit/>
          </a:bodyPr>
          <a:lstStyle/>
          <a:p>
            <a:pPr fontAlgn="auto">
              <a:spcBef>
                <a:spcPts val="0"/>
              </a:spcBef>
              <a:spcAft>
                <a:spcPts val="0"/>
              </a:spcAft>
              <a:defRPr/>
            </a:pPr>
            <a:r>
              <a:rPr lang="cs-CZ" sz="720" b="1" dirty="0">
                <a:latin typeface="Arial Narrow" pitchFamily="34" charset="0"/>
                <a:cs typeface="Arial" pitchFamily="34" charset="0"/>
              </a:rPr>
              <a:t>MINISTERSTVO OBRANY ČESKÉ REPUBLIKY</a:t>
            </a:r>
          </a:p>
        </p:txBody>
      </p:sp>
      <p:sp>
        <p:nvSpPr>
          <p:cNvPr id="2" name="Nadpis 1"/>
          <p:cNvSpPr>
            <a:spLocks noGrp="1"/>
          </p:cNvSpPr>
          <p:nvPr>
            <p:ph type="title"/>
          </p:nvPr>
        </p:nvSpPr>
        <p:spPr/>
        <p:txBody>
          <a:bodyPr/>
          <a:lstStyle>
            <a:lvl1pPr>
              <a:defRPr sz="2200"/>
            </a:lvl1pPr>
          </a:lstStyle>
          <a:p>
            <a:r>
              <a:rPr lang="en-US"/>
              <a:t>Click to edit Master title style</a:t>
            </a:r>
            <a:endParaRPr lang="cs-CZ" dirty="0"/>
          </a:p>
        </p:txBody>
      </p:sp>
      <p:sp>
        <p:nvSpPr>
          <p:cNvPr id="5" name="Zástupný symbol pro číslo snímku 4"/>
          <p:cNvSpPr>
            <a:spLocks noGrp="1"/>
          </p:cNvSpPr>
          <p:nvPr>
            <p:ph type="sldNum" sz="quarter" idx="10"/>
          </p:nvPr>
        </p:nvSpPr>
        <p:spPr/>
        <p:txBody>
          <a:bodyPr/>
          <a:lstStyle>
            <a:lvl1pPr>
              <a:defRPr/>
            </a:lvl1pPr>
          </a:lstStyle>
          <a:p>
            <a:pPr>
              <a:defRPr/>
            </a:pPr>
            <a:fld id="{F4682A28-AD12-49DE-9879-4BD69533C23F}"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pic>
        <p:nvPicPr>
          <p:cNvPr id="5" name="Picture 2" descr="D:\BACKUP_LENKA\Plocha\MINISTERSVO_OBRANY\Složka ppt8_final\JPG\ppt43.jpg"/>
          <p:cNvPicPr>
            <a:picLocks noChangeAspect="1" noChangeArrowheads="1"/>
          </p:cNvPicPr>
          <p:nvPr userDrawn="1"/>
        </p:nvPicPr>
        <p:blipFill>
          <a:blip r:embed="rId2"/>
          <a:srcRect/>
          <a:stretch>
            <a:fillRect/>
          </a:stretch>
        </p:blipFill>
        <p:spPr bwMode="auto">
          <a:xfrm>
            <a:off x="-17463" y="0"/>
            <a:ext cx="9180513" cy="6858000"/>
          </a:xfrm>
          <a:prstGeom prst="rect">
            <a:avLst/>
          </a:prstGeom>
          <a:noFill/>
          <a:ln w="9525">
            <a:noFill/>
            <a:miter lim="800000"/>
            <a:headEnd/>
            <a:tailEnd/>
          </a:ln>
        </p:spPr>
      </p:pic>
      <p:sp>
        <p:nvSpPr>
          <p:cNvPr id="6" name="TextovéPole 7"/>
          <p:cNvSpPr txBox="1"/>
          <p:nvPr userDrawn="1"/>
        </p:nvSpPr>
        <p:spPr>
          <a:xfrm>
            <a:off x="349250" y="6453188"/>
            <a:ext cx="6192838" cy="207962"/>
          </a:xfrm>
          <a:prstGeom prst="rect">
            <a:avLst/>
          </a:prstGeom>
          <a:noFill/>
        </p:spPr>
        <p:txBody>
          <a:bodyPr>
            <a:spAutoFit/>
          </a:bodyPr>
          <a:lstStyle/>
          <a:p>
            <a:pPr fontAlgn="auto">
              <a:spcBef>
                <a:spcPts val="0"/>
              </a:spcBef>
              <a:spcAft>
                <a:spcPts val="0"/>
              </a:spcAft>
              <a:defRPr/>
            </a:pPr>
            <a:r>
              <a:rPr lang="cs-CZ" sz="720" b="1" dirty="0">
                <a:latin typeface="Arial Narrow" pitchFamily="34" charset="0"/>
                <a:cs typeface="Arial" pitchFamily="34" charset="0"/>
              </a:rPr>
              <a:t>MINISTERSTVO OBRANY ČESKÉ REPUBLIKY</a:t>
            </a:r>
          </a:p>
        </p:txBody>
      </p:sp>
      <p:sp>
        <p:nvSpPr>
          <p:cNvPr id="2" name="Nadpis 1"/>
          <p:cNvSpPr>
            <a:spLocks noGrp="1"/>
          </p:cNvSpPr>
          <p:nvPr>
            <p:ph type="title"/>
          </p:nvPr>
        </p:nvSpPr>
        <p:spPr/>
        <p:txBody>
          <a:bodyPr/>
          <a:lstStyle>
            <a:lvl1pPr>
              <a:defRPr sz="2200"/>
            </a:lvl1pPr>
          </a:lstStyle>
          <a:p>
            <a:r>
              <a:rPr lang="en-US"/>
              <a:t>Click to edit Master title style</a:t>
            </a:r>
            <a:endParaRPr lang="cs-CZ" dirty="0"/>
          </a:p>
        </p:txBody>
      </p:sp>
      <p:sp>
        <p:nvSpPr>
          <p:cNvPr id="7" name="Zástupný symbol pro obsah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9" name="Zástupný symbol pro text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Zástupný symbol pro číslo snímku 4"/>
          <p:cNvSpPr>
            <a:spLocks noGrp="1"/>
          </p:cNvSpPr>
          <p:nvPr>
            <p:ph type="sldNum" sz="quarter" idx="10"/>
          </p:nvPr>
        </p:nvSpPr>
        <p:spPr/>
        <p:txBody>
          <a:bodyPr/>
          <a:lstStyle>
            <a:lvl1pPr>
              <a:defRPr/>
            </a:lvl1pPr>
          </a:lstStyle>
          <a:p>
            <a:pPr>
              <a:defRPr/>
            </a:pPr>
            <a:fld id="{219AC087-9491-427C-813E-15D2F911ABB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7222CE31-1F32-4DD0-AC61-9EC0EE28B6E7}"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1792288" y="1484783"/>
            <a:ext cx="5486400" cy="3816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Nadpis 1"/>
          <p:cNvSpPr>
            <a:spLocks noGrp="1"/>
          </p:cNvSpPr>
          <p:nvPr>
            <p:ph type="title"/>
          </p:nvPr>
        </p:nvSpPr>
        <p:spPr>
          <a:xfrm>
            <a:off x="457200" y="188640"/>
            <a:ext cx="6850800" cy="1080000"/>
          </a:xfrm>
        </p:spPr>
        <p:txBody>
          <a:bodyPr/>
          <a:lstStyle>
            <a:lvl1pPr>
              <a:defRPr sz="2200"/>
            </a:lvl1pPr>
          </a:lstStyle>
          <a:p>
            <a:r>
              <a:rPr lang="en-US"/>
              <a:t>Click to edit Master title style</a:t>
            </a:r>
            <a:endParaRPr lang="cs-CZ" dirty="0"/>
          </a:p>
        </p:txBody>
      </p:sp>
      <p:sp>
        <p:nvSpPr>
          <p:cNvPr id="5" name="Zástupný symbol pro číslo snímku 5"/>
          <p:cNvSpPr>
            <a:spLocks noGrp="1"/>
          </p:cNvSpPr>
          <p:nvPr>
            <p:ph type="sldNum" sz="quarter" idx="10"/>
          </p:nvPr>
        </p:nvSpPr>
        <p:spPr/>
        <p:txBody>
          <a:bodyPr/>
          <a:lstStyle>
            <a:lvl1pPr>
              <a:defRPr/>
            </a:lvl1pPr>
          </a:lstStyle>
          <a:p>
            <a:pPr>
              <a:defRPr/>
            </a:pPr>
            <a:fld id="{5D7A3A08-840C-4BC5-95E6-08A3A19400C3}"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D:\BACKUP_LENKA\Plocha\MINISTERSVO_OBRANY\Složka ppt8_final\JPG\ppt43.jpg"/>
          <p:cNvPicPr>
            <a:picLocks noChangeAspect="1" noChangeArrowheads="1"/>
          </p:cNvPicPr>
          <p:nvPr/>
        </p:nvPicPr>
        <p:blipFill>
          <a:blip r:embed="rId17"/>
          <a:srcRect/>
          <a:stretch>
            <a:fillRect/>
          </a:stretch>
        </p:blipFill>
        <p:spPr bwMode="auto">
          <a:xfrm>
            <a:off x="-17463" y="0"/>
            <a:ext cx="9180513" cy="6858000"/>
          </a:xfrm>
          <a:prstGeom prst="rect">
            <a:avLst/>
          </a:prstGeom>
          <a:noFill/>
          <a:ln w="9525">
            <a:noFill/>
            <a:miter lim="800000"/>
            <a:headEnd/>
            <a:tailEnd/>
          </a:ln>
        </p:spPr>
      </p:pic>
      <p:sp>
        <p:nvSpPr>
          <p:cNvPr id="2" name="Zástupný symbol pro nadpis 1"/>
          <p:cNvSpPr>
            <a:spLocks noGrp="1"/>
          </p:cNvSpPr>
          <p:nvPr>
            <p:ph type="title"/>
          </p:nvPr>
        </p:nvSpPr>
        <p:spPr>
          <a:xfrm>
            <a:off x="457200" y="188913"/>
            <a:ext cx="6851650" cy="1079500"/>
          </a:xfrm>
          <a:prstGeom prst="rect">
            <a:avLst/>
          </a:prstGeom>
        </p:spPr>
        <p:txBody>
          <a:bodyPr vert="horz" lIns="91440" tIns="45720" rIns="91440" bIns="45720" rtlCol="0" anchor="ctr">
            <a:normAutofit/>
          </a:bodyPr>
          <a:lstStyle/>
          <a:p>
            <a:r>
              <a:rPr lang="cs-CZ" dirty="0"/>
              <a:t>NÁZEV PREZENTACE</a:t>
            </a:r>
          </a:p>
        </p:txBody>
      </p:sp>
      <p:sp>
        <p:nvSpPr>
          <p:cNvPr id="1028" name="Zástupný symbol pro text 2"/>
          <p:cNvSpPr>
            <a:spLocks noGrp="1"/>
          </p:cNvSpPr>
          <p:nvPr>
            <p:ph type="body" idx="1"/>
          </p:nvPr>
        </p:nvSpPr>
        <p:spPr bwMode="auto">
          <a:xfrm>
            <a:off x="457200" y="1844675"/>
            <a:ext cx="8229600" cy="428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číslo snímku 5"/>
          <p:cNvSpPr>
            <a:spLocks noGrp="1"/>
          </p:cNvSpPr>
          <p:nvPr>
            <p:ph type="sldNum" sz="quarter" idx="4"/>
          </p:nvPr>
        </p:nvSpPr>
        <p:spPr>
          <a:xfrm>
            <a:off x="7451725" y="6232525"/>
            <a:ext cx="649288" cy="365125"/>
          </a:xfrm>
          <a:prstGeom prst="rect">
            <a:avLst/>
          </a:prstGeom>
        </p:spPr>
        <p:txBody>
          <a:bodyPr vert="horz" lIns="91440" tIns="45720" rIns="91440" bIns="45720" rtlCol="0" anchor="ctr"/>
          <a:lstStyle>
            <a:lvl1pPr algn="ctr" fontAlgn="auto">
              <a:spcBef>
                <a:spcPts val="0"/>
              </a:spcBef>
              <a:spcAft>
                <a:spcPts val="0"/>
              </a:spcAft>
              <a:defRPr sz="1100">
                <a:solidFill>
                  <a:schemeClr val="bg1"/>
                </a:solidFill>
                <a:latin typeface="Arial" pitchFamily="34" charset="0"/>
                <a:cs typeface="Arial" pitchFamily="34" charset="0"/>
              </a:defRPr>
            </a:lvl1pPr>
          </a:lstStyle>
          <a:p>
            <a:pPr>
              <a:defRPr/>
            </a:pPr>
            <a:fld id="{7B3F5B7A-2509-4C89-8C72-1D8B3E25FD25}" type="slidenum">
              <a:rPr lang="cs-CZ"/>
              <a:pPr>
                <a:defRPr/>
              </a:pPr>
              <a:t>‹#›</a:t>
            </a:fld>
            <a:endParaRPr lang="cs-CZ" dirty="0"/>
          </a:p>
        </p:txBody>
      </p:sp>
      <p:sp>
        <p:nvSpPr>
          <p:cNvPr id="7" name="TextovéPole 6"/>
          <p:cNvSpPr txBox="1"/>
          <p:nvPr/>
        </p:nvSpPr>
        <p:spPr>
          <a:xfrm>
            <a:off x="349250" y="6453188"/>
            <a:ext cx="6192838" cy="207962"/>
          </a:xfrm>
          <a:prstGeom prst="rect">
            <a:avLst/>
          </a:prstGeom>
          <a:noFill/>
        </p:spPr>
        <p:txBody>
          <a:bodyPr>
            <a:spAutoFit/>
          </a:bodyPr>
          <a:lstStyle/>
          <a:p>
            <a:pPr fontAlgn="auto">
              <a:spcBef>
                <a:spcPts val="0"/>
              </a:spcBef>
              <a:spcAft>
                <a:spcPts val="0"/>
              </a:spcAft>
              <a:defRPr/>
            </a:pPr>
            <a:r>
              <a:rPr lang="cs-CZ" sz="720" b="1" dirty="0">
                <a:latin typeface="Arial Narrow" pitchFamily="34" charset="0"/>
                <a:cs typeface="Arial" pitchFamily="34" charset="0"/>
              </a:rPr>
              <a:t>MINISTERSTVO OBRANY ČESKÉ REPUBLIKY</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6" r:id="rId5"/>
    <p:sldLayoutId id="2147483667" r:id="rId6"/>
    <p:sldLayoutId id="2147483668" r:id="rId7"/>
    <p:sldLayoutId id="2147483661" r:id="rId8"/>
    <p:sldLayoutId id="2147483660" r:id="rId9"/>
    <p:sldLayoutId id="2147483669" r:id="rId10"/>
    <p:sldLayoutId id="2147483659" r:id="rId11"/>
    <p:sldLayoutId id="2147483658" r:id="rId12"/>
    <p:sldLayoutId id="2147483657" r:id="rId13"/>
    <p:sldLayoutId id="2147483656" r:id="rId14"/>
    <p:sldLayoutId id="2147483655" r:id="rId15"/>
  </p:sldLayoutIdLst>
  <p:hf hdr="0" ftr="0" dt="0"/>
  <p:txStyles>
    <p:titleStyle>
      <a:lvl1pPr algn="l" rtl="0" eaLnBrk="0" fontAlgn="base" hangingPunct="0">
        <a:spcBef>
          <a:spcPct val="0"/>
        </a:spcBef>
        <a:spcAft>
          <a:spcPct val="0"/>
        </a:spcAft>
        <a:defRPr sz="2200" kern="1200" cap="all">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200">
          <a:solidFill>
            <a:schemeClr val="bg1"/>
          </a:solidFill>
          <a:latin typeface="Arial" charset="0"/>
          <a:cs typeface="Arial" charset="0"/>
        </a:defRPr>
      </a:lvl2pPr>
      <a:lvl3pPr algn="l" rtl="0" eaLnBrk="0" fontAlgn="base" hangingPunct="0">
        <a:spcBef>
          <a:spcPct val="0"/>
        </a:spcBef>
        <a:spcAft>
          <a:spcPct val="0"/>
        </a:spcAft>
        <a:defRPr sz="2200">
          <a:solidFill>
            <a:schemeClr val="bg1"/>
          </a:solidFill>
          <a:latin typeface="Arial" charset="0"/>
          <a:cs typeface="Arial" charset="0"/>
        </a:defRPr>
      </a:lvl3pPr>
      <a:lvl4pPr algn="l" rtl="0" eaLnBrk="0" fontAlgn="base" hangingPunct="0">
        <a:spcBef>
          <a:spcPct val="0"/>
        </a:spcBef>
        <a:spcAft>
          <a:spcPct val="0"/>
        </a:spcAft>
        <a:defRPr sz="2200">
          <a:solidFill>
            <a:schemeClr val="bg1"/>
          </a:solidFill>
          <a:latin typeface="Arial" charset="0"/>
          <a:cs typeface="Arial" charset="0"/>
        </a:defRPr>
      </a:lvl4pPr>
      <a:lvl5pPr algn="l" rtl="0" eaLnBrk="0" fontAlgn="base" hangingPunct="0">
        <a:spcBef>
          <a:spcPct val="0"/>
        </a:spcBef>
        <a:spcAft>
          <a:spcPct val="0"/>
        </a:spcAft>
        <a:defRPr sz="2200">
          <a:solidFill>
            <a:schemeClr val="bg1"/>
          </a:solidFill>
          <a:latin typeface="Arial" charset="0"/>
          <a:cs typeface="Arial" charset="0"/>
        </a:defRPr>
      </a:lvl5pPr>
      <a:lvl6pPr marL="457200" algn="l" rtl="0" fontAlgn="base">
        <a:spcBef>
          <a:spcPct val="0"/>
        </a:spcBef>
        <a:spcAft>
          <a:spcPct val="0"/>
        </a:spcAft>
        <a:defRPr sz="2200">
          <a:solidFill>
            <a:schemeClr val="bg1"/>
          </a:solidFill>
          <a:latin typeface="Arial" charset="0"/>
          <a:cs typeface="Arial" charset="0"/>
        </a:defRPr>
      </a:lvl6pPr>
      <a:lvl7pPr marL="914400" algn="l" rtl="0" fontAlgn="base">
        <a:spcBef>
          <a:spcPct val="0"/>
        </a:spcBef>
        <a:spcAft>
          <a:spcPct val="0"/>
        </a:spcAft>
        <a:defRPr sz="2200">
          <a:solidFill>
            <a:schemeClr val="bg1"/>
          </a:solidFill>
          <a:latin typeface="Arial" charset="0"/>
          <a:cs typeface="Arial" charset="0"/>
        </a:defRPr>
      </a:lvl7pPr>
      <a:lvl8pPr marL="1371600" algn="l" rtl="0" fontAlgn="base">
        <a:spcBef>
          <a:spcPct val="0"/>
        </a:spcBef>
        <a:spcAft>
          <a:spcPct val="0"/>
        </a:spcAft>
        <a:defRPr sz="2200">
          <a:solidFill>
            <a:schemeClr val="bg1"/>
          </a:solidFill>
          <a:latin typeface="Arial" charset="0"/>
          <a:cs typeface="Arial" charset="0"/>
        </a:defRPr>
      </a:lvl8pPr>
      <a:lvl9pPr marL="1828800" algn="l" rtl="0" fontAlgn="base">
        <a:spcBef>
          <a:spcPct val="0"/>
        </a:spcBef>
        <a:spcAft>
          <a:spcPct val="0"/>
        </a:spcAft>
        <a:defRPr sz="2200">
          <a:solidFill>
            <a:schemeClr val="bg1"/>
          </a:solidFill>
          <a:latin typeface="Arial" charset="0"/>
          <a:cs typeface="Arial" charset="0"/>
        </a:defRPr>
      </a:lvl9pPr>
    </p:titleStyle>
    <p:bodyStyle>
      <a:lvl1pPr indent="323850" algn="l" rtl="0" eaLnBrk="0" fontAlgn="base" hangingPunct="0">
        <a:spcBef>
          <a:spcPct val="20000"/>
        </a:spcBef>
        <a:spcAft>
          <a:spcPct val="0"/>
        </a:spcAft>
        <a:buClr>
          <a:schemeClr val="tx2"/>
        </a:buClr>
        <a:buFont typeface="Wingdings" pitchFamily="2" charset="2"/>
        <a:buChar char="§"/>
        <a:defRPr sz="3200" b="1" kern="1200">
          <a:solidFill>
            <a:srgbClr val="17375E"/>
          </a:solidFill>
          <a:latin typeface="Arabic Typesetting" pitchFamily="66" charset="-78"/>
          <a:ea typeface="Arabic Typesetting"/>
          <a:cs typeface="Arabic Typesetting" pitchFamily="66" charset="-78"/>
        </a:defRPr>
      </a:lvl1pPr>
      <a:lvl2pPr marL="742950" indent="-285750" algn="l" rtl="0" eaLnBrk="0" fontAlgn="base" hangingPunct="0">
        <a:spcBef>
          <a:spcPct val="20000"/>
        </a:spcBef>
        <a:spcAft>
          <a:spcPct val="0"/>
        </a:spcAft>
        <a:buClr>
          <a:srgbClr val="376092"/>
        </a:buClr>
        <a:buSzPct val="100000"/>
        <a:buFont typeface="Arial" charset="0"/>
        <a:buChar char="•"/>
        <a:defRPr sz="2800" kern="1200">
          <a:solidFill>
            <a:srgbClr val="376092"/>
          </a:solidFill>
          <a:latin typeface="Arabic Typesetting" pitchFamily="66" charset="-78"/>
          <a:ea typeface="Arabic Typesetting"/>
          <a:cs typeface="Arabic Typesetting" pitchFamily="66" charset="-78"/>
        </a:defRPr>
      </a:lvl2pPr>
      <a:lvl3pPr marL="1143000" indent="-228600" algn="l" rtl="0" eaLnBrk="0" fontAlgn="base" hangingPunct="0">
        <a:spcBef>
          <a:spcPct val="20000"/>
        </a:spcBef>
        <a:spcAft>
          <a:spcPct val="0"/>
        </a:spcAft>
        <a:buClr>
          <a:srgbClr val="17375E"/>
        </a:buClr>
        <a:buSzPct val="88000"/>
        <a:buFont typeface="Wingdings" pitchFamily="2" charset="2"/>
        <a:buChar char="§"/>
        <a:defRPr sz="2400" kern="1200">
          <a:solidFill>
            <a:schemeClr val="tx1"/>
          </a:solidFill>
          <a:latin typeface="Arabic Typesetting" pitchFamily="66" charset="-78"/>
          <a:ea typeface="Arabic Typesetting"/>
          <a:cs typeface="Arabic Typesetting" pitchFamily="66" charset="-78"/>
        </a:defRPr>
      </a:lvl3pPr>
      <a:lvl4pPr marL="1600200" indent="-228600" algn="l" rtl="0" eaLnBrk="0" fontAlgn="base" hangingPunct="0">
        <a:spcBef>
          <a:spcPct val="20000"/>
        </a:spcBef>
        <a:spcAft>
          <a:spcPct val="0"/>
        </a:spcAft>
        <a:buClr>
          <a:srgbClr val="17375E"/>
        </a:buClr>
        <a:buSzPct val="74000"/>
        <a:buFont typeface="Arial" charset="0"/>
        <a:buChar char="–"/>
        <a:defRPr sz="2000" kern="1200">
          <a:solidFill>
            <a:schemeClr val="tx1"/>
          </a:solidFill>
          <a:latin typeface="Arabic Typesetting" pitchFamily="66" charset="-78"/>
          <a:ea typeface="Arabic Typesetting"/>
          <a:cs typeface="Arabic Typesetting" pitchFamily="66" charset="-78"/>
        </a:defRPr>
      </a:lvl4pPr>
      <a:lvl5pPr marL="2057400" indent="-228600" algn="l" rtl="0" eaLnBrk="0" fontAlgn="base" hangingPunct="0">
        <a:spcBef>
          <a:spcPct val="20000"/>
        </a:spcBef>
        <a:spcAft>
          <a:spcPct val="0"/>
        </a:spcAft>
        <a:buClr>
          <a:srgbClr val="17375E"/>
        </a:buClr>
        <a:buFont typeface="Arial" charset="0"/>
        <a:buChar char="»"/>
        <a:defRPr sz="2000" kern="1200">
          <a:solidFill>
            <a:schemeClr val="tx1"/>
          </a:solidFill>
          <a:latin typeface="Arabic Typesetting" pitchFamily="66" charset="-78"/>
          <a:ea typeface="Arabic Typesetting"/>
          <a:cs typeface="Arabic Typesetting" pitchFamily="66"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ctrTitle"/>
          </p:nvPr>
        </p:nvSpPr>
        <p:spPr bwMode="auto">
          <a:xfrm>
            <a:off x="107504" y="3933056"/>
            <a:ext cx="8856984" cy="1512887"/>
          </a:xfrm>
        </p:spPr>
        <p:txBody>
          <a:bodyPr wrap="square" numCol="1" anchorCtr="0" compatLnSpc="1">
            <a:prstTxWarp prst="textNoShape">
              <a:avLst/>
            </a:prstTxWarp>
            <a:normAutofit fontScale="90000"/>
          </a:bodyPr>
          <a:lstStyle/>
          <a:p>
            <a:pPr eaLnBrk="1" hangingPunct="1"/>
            <a:r>
              <a:rPr lang="cs-CZ" b="1" cap="none" dirty="0">
                <a:latin typeface="Arial" charset="0"/>
                <a:cs typeface="Arial" charset="0"/>
              </a:rPr>
              <a:t>DEFENCE INDUSTRY </a:t>
            </a:r>
            <a:br>
              <a:rPr lang="cs-CZ" b="1" cap="none" dirty="0">
                <a:latin typeface="Arial" charset="0"/>
                <a:cs typeface="Arial" charset="0"/>
              </a:rPr>
            </a:br>
            <a:r>
              <a:rPr lang="cs-CZ" b="1" cap="none" dirty="0">
                <a:latin typeface="Arial" charset="0"/>
                <a:cs typeface="Arial" charset="0"/>
              </a:rPr>
              <a:t>AND INTERNATIONAL COOPERATION</a:t>
            </a:r>
            <a:br>
              <a:rPr lang="cs-CZ" b="1" cap="none" dirty="0">
                <a:latin typeface="Arial" charset="0"/>
                <a:cs typeface="Arial" charset="0"/>
              </a:rPr>
            </a:br>
            <a:br>
              <a:rPr lang="en-US" b="1" cap="none" dirty="0">
                <a:latin typeface="Arial" charset="0"/>
                <a:cs typeface="Arial" charset="0"/>
              </a:rPr>
            </a:br>
            <a:endParaRPr lang="en-US" i="1" cap="none" dirty="0">
              <a:latin typeface="Arial" charset="0"/>
              <a:cs typeface="Arial" charset="0"/>
            </a:endParaRPr>
          </a:p>
        </p:txBody>
      </p:sp>
      <p:sp>
        <p:nvSpPr>
          <p:cNvPr id="19459" name="TextovéPole 4"/>
          <p:cNvSpPr txBox="1">
            <a:spLocks noChangeArrowheads="1"/>
          </p:cNvSpPr>
          <p:nvPr/>
        </p:nvSpPr>
        <p:spPr bwMode="auto">
          <a:xfrm>
            <a:off x="330002" y="188640"/>
            <a:ext cx="8424936" cy="1169551"/>
          </a:xfrm>
          <a:prstGeom prst="rect">
            <a:avLst/>
          </a:prstGeom>
          <a:noFill/>
          <a:ln w="9525">
            <a:noFill/>
            <a:miter lim="800000"/>
            <a:headEnd/>
            <a:tailEnd/>
          </a:ln>
        </p:spPr>
        <p:txBody>
          <a:bodyPr wrap="square">
            <a:spAutoFit/>
          </a:bodyPr>
          <a:lstStyle/>
          <a:p>
            <a:pPr algn="ctr"/>
            <a:r>
              <a:rPr lang="cs-CZ" sz="2800" b="1" dirty="0">
                <a:solidFill>
                  <a:schemeClr val="bg1"/>
                </a:solidFill>
              </a:rPr>
              <a:t>MINISTRY </a:t>
            </a:r>
            <a:r>
              <a:rPr lang="cs-CZ" b="1" dirty="0">
                <a:solidFill>
                  <a:schemeClr val="bg1"/>
                </a:solidFill>
              </a:rPr>
              <a:t>OF</a:t>
            </a:r>
            <a:r>
              <a:rPr lang="cs-CZ" sz="2800" b="1" dirty="0">
                <a:solidFill>
                  <a:schemeClr val="bg1"/>
                </a:solidFill>
              </a:rPr>
              <a:t> DEFENCE </a:t>
            </a:r>
          </a:p>
          <a:p>
            <a:pPr algn="ctr"/>
            <a:r>
              <a:rPr lang="cs-CZ" sz="1200" b="1" dirty="0">
                <a:solidFill>
                  <a:schemeClr val="bg1"/>
                </a:solidFill>
              </a:rPr>
              <a:t>OF THE </a:t>
            </a:r>
          </a:p>
          <a:p>
            <a:pPr algn="ctr"/>
            <a:r>
              <a:rPr lang="cs-CZ" sz="2800" b="1" dirty="0">
                <a:solidFill>
                  <a:schemeClr val="bg1"/>
                </a:solidFill>
              </a:rPr>
              <a:t>CZECH REPUBLIC</a:t>
            </a:r>
          </a:p>
        </p:txBody>
      </p:sp>
      <p:sp>
        <p:nvSpPr>
          <p:cNvPr id="2" name="Zástupný symbol pro text 1"/>
          <p:cNvSpPr>
            <a:spLocks noGrp="1"/>
          </p:cNvSpPr>
          <p:nvPr>
            <p:ph type="body" sz="quarter" idx="10"/>
          </p:nvPr>
        </p:nvSpPr>
        <p:spPr>
          <a:xfrm>
            <a:off x="0" y="5013176"/>
            <a:ext cx="9001000" cy="1008112"/>
          </a:xfrm>
        </p:spPr>
        <p:txBody>
          <a:bodyPr>
            <a:normAutofit fontScale="92500" lnSpcReduction="10000"/>
          </a:bodyPr>
          <a:lstStyle/>
          <a:p>
            <a:r>
              <a:rPr lang="cs-CZ" sz="1500" i="0" dirty="0"/>
              <a:t>Mgr. Matěj Novák</a:t>
            </a:r>
          </a:p>
          <a:p>
            <a:r>
              <a:rPr lang="cs-CZ" sz="1500" i="0" dirty="0"/>
              <a:t>International </a:t>
            </a:r>
            <a:r>
              <a:rPr lang="cs-CZ" sz="1500" i="0" dirty="0" err="1"/>
              <a:t>Defence-Industrial</a:t>
            </a:r>
            <a:r>
              <a:rPr lang="cs-CZ" sz="1500" i="0" dirty="0"/>
              <a:t> </a:t>
            </a:r>
            <a:r>
              <a:rPr lang="cs-CZ" sz="1500" i="0" dirty="0" err="1"/>
              <a:t>Cooperation</a:t>
            </a:r>
            <a:r>
              <a:rPr lang="cs-CZ" sz="1500" i="0" dirty="0"/>
              <a:t> Unit</a:t>
            </a:r>
          </a:p>
          <a:p>
            <a:r>
              <a:rPr lang="cs-CZ" sz="1500" i="0" dirty="0" err="1"/>
              <a:t>Industrial</a:t>
            </a:r>
            <a:r>
              <a:rPr lang="cs-CZ" sz="1500" i="0" dirty="0"/>
              <a:t> </a:t>
            </a:r>
            <a:r>
              <a:rPr lang="cs-CZ" sz="1500" i="0" dirty="0" err="1"/>
              <a:t>Cooperation</a:t>
            </a:r>
            <a:r>
              <a:rPr lang="cs-CZ" sz="1500" i="0" dirty="0"/>
              <a:t> Department</a:t>
            </a:r>
          </a:p>
          <a:p>
            <a:r>
              <a:rPr lang="cs-CZ" sz="1500" i="0" dirty="0"/>
              <a:t>INDUSTRIAL COOPERATION DIVISION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600" b="1" dirty="0"/>
              <a:t>CZECH STATE DEFENCE </a:t>
            </a:r>
            <a:r>
              <a:rPr lang="en-US" sz="2600" b="1" dirty="0"/>
              <a:t>Enterprise</a:t>
            </a:r>
            <a:r>
              <a:rPr lang="cs-CZ" sz="2600" b="1" dirty="0"/>
              <a:t>S</a:t>
            </a:r>
            <a:endParaRPr lang="en-US" sz="2600" b="1"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b="0" dirty="0">
                <a:latin typeface="+mj-lt"/>
              </a:rPr>
              <a:t>LOM Praha – </a:t>
            </a:r>
            <a:r>
              <a:rPr lang="cs-CZ" b="0" dirty="0" err="1">
                <a:latin typeface="+mj-lt"/>
              </a:rPr>
              <a:t>Aircraft</a:t>
            </a:r>
            <a:r>
              <a:rPr lang="cs-CZ" b="0" dirty="0">
                <a:latin typeface="+mj-lt"/>
              </a:rPr>
              <a:t> </a:t>
            </a:r>
            <a:r>
              <a:rPr lang="cs-CZ" b="0" dirty="0" err="1">
                <a:latin typeface="+mj-lt"/>
              </a:rPr>
              <a:t>Repair</a:t>
            </a:r>
            <a:r>
              <a:rPr lang="cs-CZ" b="0" dirty="0">
                <a:latin typeface="+mj-lt"/>
              </a:rPr>
              <a:t> Plant</a:t>
            </a:r>
          </a:p>
          <a:p>
            <a:pPr>
              <a:buFont typeface="Arial" panose="020B0604020202020204" pitchFamily="34" charset="0"/>
              <a:buChar char="•"/>
            </a:pPr>
            <a:endParaRPr lang="cs-CZ" b="0" dirty="0">
              <a:latin typeface="+mj-lt"/>
            </a:endParaRPr>
          </a:p>
          <a:p>
            <a:pPr>
              <a:buFont typeface="Arial" panose="020B0604020202020204" pitchFamily="34" charset="0"/>
              <a:buChar char="•"/>
            </a:pPr>
            <a:r>
              <a:rPr lang="cs-CZ" b="0" dirty="0">
                <a:latin typeface="+mj-lt"/>
              </a:rPr>
              <a:t>VOP CZ – </a:t>
            </a:r>
            <a:r>
              <a:rPr lang="cs-CZ" b="0" dirty="0" err="1">
                <a:latin typeface="+mj-lt"/>
              </a:rPr>
              <a:t>Military</a:t>
            </a:r>
            <a:r>
              <a:rPr lang="cs-CZ" b="0" dirty="0">
                <a:latin typeface="+mj-lt"/>
              </a:rPr>
              <a:t> </a:t>
            </a:r>
            <a:r>
              <a:rPr lang="cs-CZ" b="0" dirty="0" err="1">
                <a:latin typeface="+mj-lt"/>
              </a:rPr>
              <a:t>Repair</a:t>
            </a:r>
            <a:r>
              <a:rPr lang="cs-CZ" b="0" dirty="0">
                <a:latin typeface="+mj-lt"/>
              </a:rPr>
              <a:t> </a:t>
            </a:r>
            <a:r>
              <a:rPr lang="cs-CZ" b="0" dirty="0" err="1">
                <a:latin typeface="+mj-lt"/>
              </a:rPr>
              <a:t>Enterprise</a:t>
            </a:r>
            <a:endParaRPr lang="cs-CZ" b="0" dirty="0">
              <a:latin typeface="+mj-lt"/>
            </a:endParaRPr>
          </a:p>
          <a:p>
            <a:pPr>
              <a:buFont typeface="Arial" panose="020B0604020202020204" pitchFamily="34" charset="0"/>
              <a:buChar char="•"/>
            </a:pPr>
            <a:endParaRPr lang="cs-CZ" b="0" dirty="0">
              <a:latin typeface="+mj-lt"/>
            </a:endParaRPr>
          </a:p>
          <a:p>
            <a:pPr>
              <a:buFont typeface="Arial" panose="020B0604020202020204" pitchFamily="34" charset="0"/>
              <a:buChar char="•"/>
            </a:pPr>
            <a:r>
              <a:rPr lang="cs-CZ" b="0" dirty="0">
                <a:latin typeface="+mj-lt"/>
              </a:rPr>
              <a:t>VTÚ – </a:t>
            </a:r>
            <a:r>
              <a:rPr lang="cs-CZ" b="0" dirty="0" err="1">
                <a:latin typeface="+mj-lt"/>
              </a:rPr>
              <a:t>Military</a:t>
            </a:r>
            <a:r>
              <a:rPr lang="cs-CZ" b="0" dirty="0">
                <a:latin typeface="+mj-lt"/>
              </a:rPr>
              <a:t> </a:t>
            </a:r>
            <a:r>
              <a:rPr lang="cs-CZ" b="0" dirty="0" err="1">
                <a:latin typeface="+mj-lt"/>
              </a:rPr>
              <a:t>Technical</a:t>
            </a:r>
            <a:r>
              <a:rPr lang="cs-CZ" b="0" dirty="0">
                <a:latin typeface="+mj-lt"/>
              </a:rPr>
              <a:t> Institute</a:t>
            </a:r>
          </a:p>
          <a:p>
            <a:pPr>
              <a:buFont typeface="Arial" panose="020B0604020202020204" pitchFamily="34" charset="0"/>
              <a:buChar char="•"/>
            </a:pPr>
            <a:endParaRPr lang="cs-CZ" b="0" dirty="0">
              <a:latin typeface="+mj-lt"/>
            </a:endParaRPr>
          </a:p>
          <a:p>
            <a:pPr>
              <a:buFont typeface="Arial" panose="020B0604020202020204" pitchFamily="34" charset="0"/>
              <a:buChar char="•"/>
            </a:pPr>
            <a:r>
              <a:rPr lang="cs-CZ" b="0" dirty="0">
                <a:latin typeface="+mj-lt"/>
              </a:rPr>
              <a:t>VVÚ – </a:t>
            </a:r>
            <a:r>
              <a:rPr lang="cs-CZ" b="0" dirty="0" err="1">
                <a:latin typeface="+mj-lt"/>
              </a:rPr>
              <a:t>Military</a:t>
            </a:r>
            <a:r>
              <a:rPr lang="cs-CZ" b="0" dirty="0">
                <a:latin typeface="+mj-lt"/>
              </a:rPr>
              <a:t> </a:t>
            </a:r>
            <a:r>
              <a:rPr lang="cs-CZ" b="0" dirty="0" err="1">
                <a:latin typeface="+mj-lt"/>
              </a:rPr>
              <a:t>Research</a:t>
            </a:r>
            <a:r>
              <a:rPr lang="cs-CZ" b="0" dirty="0">
                <a:latin typeface="+mj-lt"/>
              </a:rPr>
              <a:t> Institute</a:t>
            </a:r>
          </a:p>
          <a:p>
            <a:pPr indent="0">
              <a:buNone/>
            </a:pPr>
            <a:endParaRPr lang="cs-CZ" b="0" dirty="0"/>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10</a:t>
            </a:fld>
            <a:endParaRPr lang="cs-CZ" dirty="0"/>
          </a:p>
        </p:txBody>
      </p:sp>
    </p:spTree>
    <p:extLst>
      <p:ext uri="{BB962C8B-B14F-4D97-AF65-F5344CB8AC3E}">
        <p14:creationId xmlns:p14="http://schemas.microsoft.com/office/powerpoint/2010/main" val="172156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sah 2"/>
          <p:cNvSpPr>
            <a:spLocks noGrp="1"/>
          </p:cNvSpPr>
          <p:nvPr>
            <p:ph idx="1"/>
          </p:nvPr>
        </p:nvSpPr>
        <p:spPr>
          <a:xfrm>
            <a:off x="323850" y="1844675"/>
            <a:ext cx="8229600" cy="792163"/>
          </a:xfrm>
        </p:spPr>
        <p:txBody>
          <a:bodyPr/>
          <a:lstStyle/>
          <a:p>
            <a:pPr indent="0" algn="just">
              <a:lnSpc>
                <a:spcPct val="120000"/>
              </a:lnSpc>
              <a:spcBef>
                <a:spcPct val="0"/>
              </a:spcBef>
              <a:spcAft>
                <a:spcPts val="600"/>
              </a:spcAft>
              <a:buFont typeface="Wingdings" pitchFamily="2" charset="2"/>
              <a:buNone/>
            </a:pPr>
            <a:r>
              <a:rPr lang="cs-CZ" altLang="cs-CZ" sz="1600">
                <a:solidFill>
                  <a:schemeClr val="tx1"/>
                </a:solidFill>
                <a:latin typeface="Arial" charset="0"/>
                <a:cs typeface="Arial" charset="0"/>
              </a:rPr>
              <a:t>LOM PRAHA s.p. is the leading company specializing on the Mi helicopters lifecycle support  in the NATO and EU countries.</a:t>
            </a:r>
          </a:p>
          <a:p>
            <a:pPr indent="0" algn="just">
              <a:lnSpc>
                <a:spcPct val="140000"/>
              </a:lnSpc>
              <a:buFont typeface="Wingdings" pitchFamily="2" charset="2"/>
              <a:buNone/>
            </a:pPr>
            <a:endParaRPr lang="cs-CZ" altLang="cs-CZ" sz="1600">
              <a:solidFill>
                <a:schemeClr val="tx1"/>
              </a:solidFill>
              <a:latin typeface="Arial" charset="0"/>
              <a:cs typeface="Arial" charset="0"/>
            </a:endParaRPr>
          </a:p>
        </p:txBody>
      </p:sp>
      <p:sp>
        <p:nvSpPr>
          <p:cNvPr id="13315" name="Zástupný symbol pro číslo snímku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7429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spcBef>
                <a:spcPct val="0"/>
              </a:spcBef>
              <a:buClrTx/>
              <a:buFontTx/>
              <a:buNone/>
            </a:pPr>
            <a:fld id="{849586D5-AB7A-410E-A174-E354AF3131CF}" type="slidenum">
              <a:rPr lang="cs-CZ" altLang="cs-CZ" sz="1100" b="0" smtClean="0">
                <a:solidFill>
                  <a:schemeClr val="bg1"/>
                </a:solidFill>
              </a:rPr>
              <a:pPr>
                <a:spcBef>
                  <a:spcPct val="0"/>
                </a:spcBef>
                <a:buClrTx/>
                <a:buFontTx/>
                <a:buNone/>
              </a:pPr>
              <a:t>11</a:t>
            </a:fld>
            <a:endParaRPr lang="cs-CZ" altLang="cs-CZ" sz="1100" b="0">
              <a:solidFill>
                <a:schemeClr val="bg1"/>
              </a:solidFill>
            </a:endParaRPr>
          </a:p>
        </p:txBody>
      </p:sp>
      <p:sp>
        <p:nvSpPr>
          <p:cNvPr id="5" name="Rectangle 2"/>
          <p:cNvSpPr>
            <a:spLocks noGrp="1" noChangeArrowheads="1"/>
          </p:cNvSpPr>
          <p:nvPr>
            <p:ph type="title"/>
          </p:nvPr>
        </p:nvSpPr>
        <p:spPr bwMode="auto">
          <a:xfrm>
            <a:off x="755650" y="115888"/>
            <a:ext cx="7067550" cy="1079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cs-CZ" sz="2400" b="1" dirty="0">
                <a:latin typeface="Arial" panose="020B0604020202020204" pitchFamily="34" charset="0"/>
                <a:cs typeface="Arial" panose="020B0604020202020204" pitchFamily="34" charset="0"/>
              </a:rPr>
              <a:t>Lom </a:t>
            </a:r>
            <a:r>
              <a:rPr lang="cs-CZ" sz="2400" b="1" dirty="0" err="1">
                <a:latin typeface="Arial" panose="020B0604020202020204" pitchFamily="34" charset="0"/>
                <a:cs typeface="Arial" panose="020B0604020202020204" pitchFamily="34" charset="0"/>
              </a:rPr>
              <a:t>praha</a:t>
            </a:r>
            <a:r>
              <a:rPr lang="cs-CZ" sz="2400" b="1" dirty="0">
                <a:latin typeface="Arial" panose="020B0604020202020204" pitchFamily="34" charset="0"/>
                <a:cs typeface="Arial" panose="020B0604020202020204" pitchFamily="34" charset="0"/>
              </a:rPr>
              <a:t>, s. p.</a:t>
            </a:r>
            <a:br>
              <a:rPr lang="cs-CZ" sz="2400" b="1"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tiskařská 270/8, 108 00 </a:t>
            </a:r>
            <a:r>
              <a:rPr lang="cs-CZ" sz="1400" dirty="0" err="1">
                <a:latin typeface="Arial" panose="020B0604020202020204" pitchFamily="34" charset="0"/>
                <a:cs typeface="Arial" panose="020B0604020202020204" pitchFamily="34" charset="0"/>
              </a:rPr>
              <a:t>praha</a:t>
            </a:r>
            <a:r>
              <a:rPr lang="cs-CZ" sz="1400" dirty="0">
                <a:latin typeface="Arial" panose="020B0604020202020204" pitchFamily="34" charset="0"/>
                <a:cs typeface="Arial" panose="020B0604020202020204" pitchFamily="34" charset="0"/>
              </a:rPr>
              <a:t> 10</a:t>
            </a:r>
            <a:endParaRPr lang="cs-CZ" sz="1400" b="1" dirty="0">
              <a:latin typeface="Arial" panose="020B0604020202020204" pitchFamily="34" charset="0"/>
              <a:cs typeface="Arial" panose="020B0604020202020204" pitchFamily="34" charset="0"/>
            </a:endParaRPr>
          </a:p>
        </p:txBody>
      </p:sp>
      <p:pic>
        <p:nvPicPr>
          <p:cNvPr id="13317" name="Obrázek 5"/>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288" y="5445125"/>
            <a:ext cx="26273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Zástupný symbol pro obsah 2"/>
          <p:cNvSpPr txBox="1">
            <a:spLocks/>
          </p:cNvSpPr>
          <p:nvPr/>
        </p:nvSpPr>
        <p:spPr bwMode="auto">
          <a:xfrm>
            <a:off x="3995738" y="3357563"/>
            <a:ext cx="482441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5397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lgn="just">
              <a:lnSpc>
                <a:spcPct val="140000"/>
              </a:lnSpc>
              <a:buFont typeface="Wingdings" pitchFamily="2" charset="2"/>
              <a:buNone/>
            </a:pPr>
            <a:r>
              <a:rPr lang="cs-CZ" altLang="cs-CZ" sz="1600">
                <a:solidFill>
                  <a:schemeClr val="tx1"/>
                </a:solidFill>
                <a:latin typeface="Arial" charset="0"/>
                <a:cs typeface="Arial" charset="0"/>
              </a:rPr>
              <a:t>Product portfolio:</a:t>
            </a:r>
          </a:p>
          <a:p>
            <a:pPr lvl="1" algn="just">
              <a:lnSpc>
                <a:spcPct val="120000"/>
              </a:lnSpc>
            </a:pPr>
            <a:r>
              <a:rPr lang="cs-CZ" altLang="cs-CZ" sz="1600" b="1">
                <a:solidFill>
                  <a:schemeClr val="tx1"/>
                </a:solidFill>
                <a:latin typeface="Arial" charset="0"/>
                <a:cs typeface="Arial" charset="0"/>
              </a:rPr>
              <a:t>overhauls, upgrades and modernizations of Mi-2, Mi-8/17, Mi-24/35 helicopters and their dynamic components </a:t>
            </a:r>
          </a:p>
          <a:p>
            <a:pPr lvl="1" algn="just">
              <a:lnSpc>
                <a:spcPct val="120000"/>
              </a:lnSpc>
            </a:pPr>
            <a:r>
              <a:rPr lang="cs-CZ" altLang="cs-CZ" sz="1600" b="1">
                <a:solidFill>
                  <a:schemeClr val="tx1"/>
                </a:solidFill>
                <a:latin typeface="Arial" charset="0"/>
                <a:cs typeface="Arial" charset="0"/>
              </a:rPr>
              <a:t>training for pilots </a:t>
            </a:r>
          </a:p>
          <a:p>
            <a:pPr lvl="1" algn="just">
              <a:lnSpc>
                <a:spcPct val="120000"/>
              </a:lnSpc>
            </a:pPr>
            <a:r>
              <a:rPr lang="cs-CZ" altLang="cs-CZ" sz="1600" b="1">
                <a:solidFill>
                  <a:schemeClr val="tx1"/>
                </a:solidFill>
                <a:latin typeface="Arial" charset="0"/>
                <a:cs typeface="Arial" charset="0"/>
              </a:rPr>
              <a:t>comprehensive services regarding tactical simulation for aircraft, helicopters and ground forces training</a:t>
            </a:r>
          </a:p>
          <a:p>
            <a:pPr algn="just">
              <a:lnSpc>
                <a:spcPct val="140000"/>
              </a:lnSpc>
              <a:buFont typeface="Wingdings" pitchFamily="2" charset="2"/>
              <a:buNone/>
            </a:pPr>
            <a:endParaRPr lang="cs-CZ" altLang="cs-CZ" sz="1600">
              <a:solidFill>
                <a:schemeClr val="tx1"/>
              </a:solidFill>
              <a:latin typeface="Arial" charset="0"/>
              <a:cs typeface="Arial" charset="0"/>
            </a:endParaRPr>
          </a:p>
        </p:txBody>
      </p:sp>
      <p:pic>
        <p:nvPicPr>
          <p:cNvPr id="13319" name="Zástupný symbol pro obsah 5"/>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38900" y="2351088"/>
            <a:ext cx="1866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Obrázek 9"/>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50825" y="2649538"/>
            <a:ext cx="214312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Obrázek 10"/>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12925" y="4105275"/>
            <a:ext cx="20891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Obrázek 11"/>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484438" y="2960688"/>
            <a:ext cx="13922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Obrázek 12"/>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17500" y="4191000"/>
            <a:ext cx="13922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14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b="1" dirty="0"/>
              <a:t> CLV </a:t>
            </a:r>
            <a:r>
              <a:rPr lang="en-US" sz="2800" b="1" dirty="0"/>
              <a:t>&amp;</a:t>
            </a:r>
            <a:r>
              <a:rPr lang="en-GB" sz="2800" b="1" dirty="0"/>
              <a:t> </a:t>
            </a:r>
            <a:r>
              <a:rPr lang="cs-CZ" sz="2800" b="1" dirty="0" err="1"/>
              <a:t>tsc</a:t>
            </a:r>
            <a:r>
              <a:rPr lang="cs-CZ" sz="2800" b="1" dirty="0"/>
              <a:t> </a:t>
            </a:r>
            <a:r>
              <a:rPr lang="cs-CZ" sz="2800" b="1" dirty="0" err="1"/>
              <a:t>pARDUBICE</a:t>
            </a:r>
            <a:r>
              <a:rPr lang="cs-CZ" sz="2800" b="1" dirty="0"/>
              <a:t>*</a:t>
            </a:r>
          </a:p>
        </p:txBody>
      </p:sp>
      <p:pic>
        <p:nvPicPr>
          <p:cNvPr id="5" name="Zástupný symbol pro obsah 4"/>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23528" y="3697536"/>
            <a:ext cx="3744416" cy="2496278"/>
          </a:xfrm>
        </p:spPr>
      </p:pic>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12</a:t>
            </a:fld>
            <a:endParaRPr 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630" y="3933056"/>
            <a:ext cx="4812470" cy="1772593"/>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805" y="1628800"/>
            <a:ext cx="5581650" cy="1933575"/>
          </a:xfrm>
          <a:prstGeom prst="rect">
            <a:avLst/>
          </a:prstGeom>
        </p:spPr>
      </p:pic>
    </p:spTree>
    <p:extLst>
      <p:ext uri="{BB962C8B-B14F-4D97-AF65-F5344CB8AC3E}">
        <p14:creationId xmlns:p14="http://schemas.microsoft.com/office/powerpoint/2010/main" val="353962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Zástupný symbol pro obsah 5"/>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179388" y="4941888"/>
            <a:ext cx="2413000" cy="1409700"/>
          </a:xfrm>
        </p:spPr>
      </p:pic>
      <p:sp>
        <p:nvSpPr>
          <p:cNvPr id="14339" name="Zástupný symbol pro číslo snímku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7429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spcBef>
                <a:spcPct val="0"/>
              </a:spcBef>
              <a:buClrTx/>
              <a:buFontTx/>
              <a:buNone/>
            </a:pPr>
            <a:fld id="{AC4E66B1-7B3D-4F0C-88E1-AC0058AC13D5}" type="slidenum">
              <a:rPr lang="cs-CZ" altLang="cs-CZ" sz="1100" b="0" smtClean="0">
                <a:solidFill>
                  <a:schemeClr val="bg1"/>
                </a:solidFill>
              </a:rPr>
              <a:pPr>
                <a:spcBef>
                  <a:spcPct val="0"/>
                </a:spcBef>
                <a:buClrTx/>
                <a:buFontTx/>
                <a:buNone/>
              </a:pPr>
              <a:t>13</a:t>
            </a:fld>
            <a:endParaRPr lang="cs-CZ" altLang="cs-CZ" sz="1100" b="0">
              <a:solidFill>
                <a:schemeClr val="bg1"/>
              </a:solidFill>
            </a:endParaRPr>
          </a:p>
        </p:txBody>
      </p:sp>
      <p:sp>
        <p:nvSpPr>
          <p:cNvPr id="5"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cs-CZ" sz="2400" b="1" dirty="0">
                <a:latin typeface="Arial" panose="020B0604020202020204" pitchFamily="34" charset="0"/>
                <a:cs typeface="Arial" panose="020B0604020202020204" pitchFamily="34" charset="0"/>
              </a:rPr>
              <a:t>VOP </a:t>
            </a:r>
            <a:r>
              <a:rPr lang="cs-CZ" sz="2400" b="1" dirty="0" err="1">
                <a:latin typeface="Arial" panose="020B0604020202020204" pitchFamily="34" charset="0"/>
                <a:cs typeface="Arial" panose="020B0604020202020204" pitchFamily="34" charset="0"/>
              </a:rPr>
              <a:t>cz</a:t>
            </a:r>
            <a:r>
              <a:rPr lang="cs-CZ" sz="2400" b="1" dirty="0">
                <a:latin typeface="Arial" panose="020B0604020202020204" pitchFamily="34" charset="0"/>
                <a:cs typeface="Arial" panose="020B0604020202020204" pitchFamily="34" charset="0"/>
              </a:rPr>
              <a:t>, s. p.</a:t>
            </a:r>
            <a:br>
              <a:rPr lang="cs-CZ" sz="2400" b="1"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dukelská 102, 742 42 </a:t>
            </a:r>
            <a:r>
              <a:rPr lang="cs-CZ" sz="1400" dirty="0" err="1">
                <a:latin typeface="Arial" panose="020B0604020202020204" pitchFamily="34" charset="0"/>
                <a:cs typeface="Arial" panose="020B0604020202020204" pitchFamily="34" charset="0"/>
              </a:rPr>
              <a:t>šenov</a:t>
            </a:r>
            <a:r>
              <a:rPr lang="cs-CZ" sz="1400" dirty="0">
                <a:latin typeface="Arial" panose="020B0604020202020204" pitchFamily="34" charset="0"/>
                <a:cs typeface="Arial" panose="020B0604020202020204" pitchFamily="34" charset="0"/>
              </a:rPr>
              <a:t> u nového </a:t>
            </a:r>
            <a:r>
              <a:rPr lang="cs-CZ" sz="1400" dirty="0" err="1">
                <a:latin typeface="Arial" panose="020B0604020202020204" pitchFamily="34" charset="0"/>
                <a:cs typeface="Arial" panose="020B0604020202020204" pitchFamily="34" charset="0"/>
              </a:rPr>
              <a:t>jičína</a:t>
            </a:r>
            <a:endParaRPr lang="cs-CZ" sz="1400" b="1" dirty="0">
              <a:latin typeface="Arial" panose="020B0604020202020204" pitchFamily="34" charset="0"/>
              <a:cs typeface="Arial" panose="020B0604020202020204" pitchFamily="34" charset="0"/>
            </a:endParaRPr>
          </a:p>
        </p:txBody>
      </p:sp>
      <p:pic>
        <p:nvPicPr>
          <p:cNvPr id="14341" name="Obrázek 6"/>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76575" y="3736975"/>
            <a:ext cx="2460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Obrázek 7"/>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40425" y="2133600"/>
            <a:ext cx="27320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Obrázek 9" descr="http://www.vop.cz/images/image/DSC_0685.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12763" y="3736975"/>
            <a:ext cx="2190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Zástupný symbol pro obsah 2"/>
          <p:cNvSpPr txBox="1">
            <a:spLocks/>
          </p:cNvSpPr>
          <p:nvPr/>
        </p:nvSpPr>
        <p:spPr bwMode="auto">
          <a:xfrm>
            <a:off x="482600" y="1989138"/>
            <a:ext cx="51689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7429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lgn="just">
              <a:lnSpc>
                <a:spcPct val="120000"/>
              </a:lnSpc>
              <a:spcBef>
                <a:spcPct val="0"/>
              </a:spcBef>
              <a:spcAft>
                <a:spcPts val="600"/>
              </a:spcAft>
              <a:buFont typeface="Wingdings" pitchFamily="2" charset="2"/>
              <a:buNone/>
            </a:pPr>
            <a:r>
              <a:rPr lang="cs-CZ" altLang="cs-CZ" sz="1600">
                <a:solidFill>
                  <a:schemeClr val="tx1"/>
                </a:solidFill>
                <a:latin typeface="Arial" charset="0"/>
                <a:cs typeface="Arial" charset="0"/>
              </a:rPr>
              <a:t>VOP CZ, s.p. is a state enterprise working as an integrator and supplier of modern defence equipment and systems mainly to the requirements of Army of the Czech Republic and subsequently to foreign customers too. </a:t>
            </a:r>
          </a:p>
        </p:txBody>
      </p:sp>
      <p:pic>
        <p:nvPicPr>
          <p:cNvPr id="14345" name="Obrázek 14" descr="http://www.vop.cz/images/image/sva%C5%99ov%C3%A1n%C3%AD%20ru%C4%8Dn%C3%AD.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92813" y="4173538"/>
            <a:ext cx="21907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9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7429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spcBef>
                <a:spcPct val="0"/>
              </a:spcBef>
              <a:buClrTx/>
              <a:buFontTx/>
              <a:buNone/>
            </a:pPr>
            <a:fld id="{8FD94CE1-C1A8-4054-80A9-B0A752055635}" type="slidenum">
              <a:rPr lang="cs-CZ" altLang="cs-CZ" sz="1100" b="0" smtClean="0">
                <a:solidFill>
                  <a:schemeClr val="bg1"/>
                </a:solidFill>
              </a:rPr>
              <a:pPr>
                <a:spcBef>
                  <a:spcPct val="0"/>
                </a:spcBef>
                <a:buClrTx/>
                <a:buFontTx/>
                <a:buNone/>
              </a:pPr>
              <a:t>14</a:t>
            </a:fld>
            <a:endParaRPr lang="cs-CZ" altLang="cs-CZ" sz="1100" b="0">
              <a:solidFill>
                <a:schemeClr val="bg1"/>
              </a:solidFill>
            </a:endParaRPr>
          </a:p>
        </p:txBody>
      </p:sp>
      <p:sp>
        <p:nvSpPr>
          <p:cNvPr id="12291" name="Rectangle 3"/>
          <p:cNvSpPr>
            <a:spLocks noGrp="1"/>
          </p:cNvSpPr>
          <p:nvPr>
            <p:ph type="body" idx="1"/>
          </p:nvPr>
        </p:nvSpPr>
        <p:spPr>
          <a:xfrm>
            <a:off x="539750" y="1844675"/>
            <a:ext cx="8135938" cy="1368425"/>
          </a:xfrm>
        </p:spPr>
        <p:txBody>
          <a:bodyPr/>
          <a:lstStyle/>
          <a:p>
            <a:pPr indent="0" algn="just">
              <a:lnSpc>
                <a:spcPct val="120000"/>
              </a:lnSpc>
              <a:spcBef>
                <a:spcPct val="0"/>
              </a:spcBef>
              <a:spcAft>
                <a:spcPts val="600"/>
              </a:spcAft>
              <a:buFont typeface="Wingdings" pitchFamily="2" charset="2"/>
              <a:buNone/>
            </a:pPr>
            <a:r>
              <a:rPr lang="cs-CZ" altLang="cs-CZ" sz="1600">
                <a:solidFill>
                  <a:schemeClr val="tx1"/>
                </a:solidFill>
                <a:latin typeface="Arial" charset="0"/>
                <a:cs typeface="Arial" charset="0"/>
              </a:rPr>
              <a:t>The Military Technical Institute is a state enterprise - provides strategic deliveries and services needed to guarantee Czech Republic's defence and security, as well as to fulfil its obligations associated with Czech Republic's NATO and EU memberships.</a:t>
            </a:r>
          </a:p>
          <a:p>
            <a:pPr indent="0" algn="just">
              <a:lnSpc>
                <a:spcPct val="120000"/>
              </a:lnSpc>
              <a:spcBef>
                <a:spcPct val="0"/>
              </a:spcBef>
              <a:spcAft>
                <a:spcPts val="600"/>
              </a:spcAft>
              <a:buFont typeface="Wingdings" pitchFamily="2" charset="2"/>
              <a:buNone/>
            </a:pPr>
            <a:endParaRPr lang="cs-CZ" altLang="cs-CZ" sz="1600">
              <a:solidFill>
                <a:schemeClr val="tx1"/>
              </a:solidFill>
              <a:latin typeface="Arial" charset="0"/>
              <a:cs typeface="Arial" charset="0"/>
            </a:endParaRPr>
          </a:p>
        </p:txBody>
      </p:sp>
      <p:sp>
        <p:nvSpPr>
          <p:cNvPr id="5" name="Rectangle 2"/>
          <p:cNvSpPr>
            <a:spLocks noGrp="1" noChangeArrowheads="1"/>
          </p:cNvSpPr>
          <p:nvPr>
            <p:ph type="title"/>
          </p:nvPr>
        </p:nvSpPr>
        <p:spPr bwMode="auto">
          <a:xfrm>
            <a:off x="755650" y="115888"/>
            <a:ext cx="7067550" cy="1079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cs-CZ" sz="2400" b="1" dirty="0">
                <a:latin typeface="Arial" panose="020B0604020202020204" pitchFamily="34" charset="0"/>
                <a:cs typeface="Arial" panose="020B0604020202020204" pitchFamily="34" charset="0"/>
              </a:rPr>
              <a:t>Vojenský technický ústav, s. p.</a:t>
            </a:r>
            <a:br>
              <a:rPr lang="cs-CZ" sz="2400" b="1"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mladoboleslavská 944, 197 06 </a:t>
            </a:r>
            <a:r>
              <a:rPr lang="cs-CZ" sz="1400" dirty="0" err="1">
                <a:latin typeface="Arial" panose="020B0604020202020204" pitchFamily="34" charset="0"/>
                <a:cs typeface="Arial" panose="020B0604020202020204" pitchFamily="34" charset="0"/>
              </a:rPr>
              <a:t>praha</a:t>
            </a:r>
            <a:r>
              <a:rPr lang="cs-CZ" sz="1400" dirty="0">
                <a:latin typeface="Arial" panose="020B0604020202020204" pitchFamily="34" charset="0"/>
                <a:cs typeface="Arial" panose="020B0604020202020204" pitchFamily="34" charset="0"/>
              </a:rPr>
              <a:t> 9 -</a:t>
            </a:r>
            <a:r>
              <a:rPr lang="cs-CZ" sz="1400" dirty="0" err="1">
                <a:latin typeface="Arial" panose="020B0604020202020204" pitchFamily="34" charset="0"/>
                <a:cs typeface="Arial" panose="020B0604020202020204" pitchFamily="34" charset="0"/>
              </a:rPr>
              <a:t>kbely</a:t>
            </a:r>
            <a:endParaRPr lang="cs-CZ" sz="1400" b="1" dirty="0">
              <a:latin typeface="Arial" panose="020B0604020202020204" pitchFamily="34" charset="0"/>
              <a:cs typeface="Arial" panose="020B0604020202020204" pitchFamily="34" charset="0"/>
            </a:endParaRPr>
          </a:p>
        </p:txBody>
      </p:sp>
      <p:pic>
        <p:nvPicPr>
          <p:cNvPr id="12293" name="Obrázek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0825" y="5516563"/>
            <a:ext cx="1620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3"/>
          <p:cNvSpPr txBox="1">
            <a:spLocks/>
          </p:cNvSpPr>
          <p:nvPr/>
        </p:nvSpPr>
        <p:spPr bwMode="auto">
          <a:xfrm>
            <a:off x="3271838" y="3573463"/>
            <a:ext cx="55451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5397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lgn="just">
              <a:lnSpc>
                <a:spcPct val="120000"/>
              </a:lnSpc>
              <a:spcBef>
                <a:spcPct val="0"/>
              </a:spcBef>
              <a:spcAft>
                <a:spcPts val="600"/>
              </a:spcAft>
              <a:buFont typeface="Wingdings" pitchFamily="2" charset="2"/>
              <a:buNone/>
            </a:pPr>
            <a:r>
              <a:rPr lang="cs-CZ" altLang="cs-CZ" sz="1600">
                <a:solidFill>
                  <a:schemeClr val="tx1"/>
                </a:solidFill>
                <a:latin typeface="Arial" charset="0"/>
                <a:cs typeface="Arial" charset="0"/>
              </a:rPr>
              <a:t>Consists of three branches focused on research, development and testing in their respective fields of work:</a:t>
            </a:r>
          </a:p>
          <a:p>
            <a:pPr lvl="1" algn="just">
              <a:spcBef>
                <a:spcPct val="0"/>
              </a:spcBef>
              <a:spcAft>
                <a:spcPts val="600"/>
              </a:spcAft>
            </a:pPr>
            <a:r>
              <a:rPr lang="en-US" altLang="cs-CZ" sz="1600" b="1">
                <a:solidFill>
                  <a:schemeClr val="tx1"/>
                </a:solidFill>
                <a:latin typeface="Arial" charset="0"/>
                <a:cs typeface="Arial" charset="0"/>
              </a:rPr>
              <a:t>Air Force and Air Defence Military Technical Institute (AFADMTI)</a:t>
            </a:r>
            <a:r>
              <a:rPr lang="cs-CZ" altLang="cs-CZ" sz="1600" b="1">
                <a:solidFill>
                  <a:schemeClr val="tx1"/>
                </a:solidFill>
                <a:latin typeface="Arial" charset="0"/>
                <a:cs typeface="Arial" charset="0"/>
              </a:rPr>
              <a:t> – Air Force and GBAD</a:t>
            </a:r>
            <a:endParaRPr lang="en-US" altLang="cs-CZ" sz="1600" b="1">
              <a:solidFill>
                <a:schemeClr val="tx1"/>
              </a:solidFill>
              <a:latin typeface="Arial" charset="0"/>
              <a:cs typeface="Arial" charset="0"/>
            </a:endParaRPr>
          </a:p>
          <a:p>
            <a:pPr lvl="1" algn="just">
              <a:spcBef>
                <a:spcPct val="0"/>
              </a:spcBef>
              <a:spcAft>
                <a:spcPts val="600"/>
              </a:spcAft>
            </a:pPr>
            <a:r>
              <a:rPr lang="en-US" altLang="cs-CZ" sz="1600" b="1">
                <a:solidFill>
                  <a:schemeClr val="tx1"/>
                </a:solidFill>
                <a:latin typeface="Arial" charset="0"/>
                <a:cs typeface="Arial" charset="0"/>
              </a:rPr>
              <a:t>Military Technical Institute of Ground Forces (MTIGF) </a:t>
            </a:r>
            <a:r>
              <a:rPr lang="cs-CZ" altLang="cs-CZ" sz="1600" b="1">
                <a:solidFill>
                  <a:schemeClr val="tx1"/>
                </a:solidFill>
                <a:latin typeface="Arial" charset="0"/>
                <a:cs typeface="Arial" charset="0"/>
              </a:rPr>
              <a:t>– Ground Engeneering</a:t>
            </a:r>
          </a:p>
          <a:p>
            <a:pPr lvl="1" algn="just"/>
            <a:r>
              <a:rPr lang="en-US" altLang="cs-CZ" sz="1600" b="1">
                <a:solidFill>
                  <a:schemeClr val="tx1"/>
                </a:solidFill>
                <a:latin typeface="Arial" charset="0"/>
                <a:cs typeface="Arial" charset="0"/>
              </a:rPr>
              <a:t>Military Technical Institute of Armament and Ammunition (MTIAA)</a:t>
            </a:r>
            <a:r>
              <a:rPr lang="cs-CZ" altLang="cs-CZ" sz="1600" b="1">
                <a:solidFill>
                  <a:schemeClr val="tx1"/>
                </a:solidFill>
                <a:latin typeface="Arial" charset="0"/>
                <a:cs typeface="Arial" charset="0"/>
              </a:rPr>
              <a:t> </a:t>
            </a:r>
            <a:endParaRPr lang="en-US" altLang="cs-CZ" sz="1600" b="1">
              <a:solidFill>
                <a:schemeClr val="tx1"/>
              </a:solidFill>
              <a:latin typeface="Arial" charset="0"/>
              <a:cs typeface="Arial" charset="0"/>
            </a:endParaRPr>
          </a:p>
        </p:txBody>
      </p:sp>
      <p:pic>
        <p:nvPicPr>
          <p:cNvPr id="12295" name="Obrázek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0825" y="3444875"/>
            <a:ext cx="2038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Obrázek 8"/>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79613" y="4732338"/>
            <a:ext cx="12366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Obrázek 9"/>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014538" y="3141663"/>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96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2800" b="1">
                <a:solidFill>
                  <a:srgbClr val="17375E"/>
                </a:solidFill>
                <a:latin typeface="Times New Roman" pitchFamily="18" charset="0"/>
                <a:cs typeface="Times New Roman" pitchFamily="18" charset="0"/>
              </a:defRPr>
            </a:lvl1pPr>
            <a:lvl2pPr marL="742950" indent="-285750">
              <a:spcBef>
                <a:spcPct val="20000"/>
              </a:spcBef>
              <a:buClr>
                <a:srgbClr val="376092"/>
              </a:buClr>
              <a:buSzPct val="100000"/>
              <a:buFont typeface="Times New Roman" pitchFamily="18" charset="0"/>
              <a:buChar char="•"/>
              <a:defRPr sz="2400">
                <a:solidFill>
                  <a:srgbClr val="376092"/>
                </a:solidFill>
                <a:latin typeface="Times New Roman" pitchFamily="18" charset="0"/>
                <a:cs typeface="Times New Roman" pitchFamily="18" charset="0"/>
              </a:defRPr>
            </a:lvl2pPr>
            <a:lvl3pPr marL="1143000" indent="-228600">
              <a:spcBef>
                <a:spcPct val="20000"/>
              </a:spcBef>
              <a:buClr>
                <a:srgbClr val="17375E"/>
              </a:buClr>
              <a:buSzPct val="88000"/>
              <a:buFont typeface="Wingdings" pitchFamily="2" charset="2"/>
              <a:buChar char="§"/>
              <a:defRPr sz="2000">
                <a:solidFill>
                  <a:schemeClr val="tx1"/>
                </a:solidFill>
                <a:latin typeface="Times New Roman" pitchFamily="18" charset="0"/>
                <a:cs typeface="Times New Roman" pitchFamily="18" charset="0"/>
              </a:defRPr>
            </a:lvl3pPr>
            <a:lvl4pPr marL="1600200" indent="-228600">
              <a:spcBef>
                <a:spcPct val="20000"/>
              </a:spcBef>
              <a:buClr>
                <a:srgbClr val="17375E"/>
              </a:buClr>
              <a:buSzPct val="74000"/>
              <a:buFont typeface="Times New Roman" pitchFamily="18" charset="0"/>
              <a:buChar char="–"/>
              <a:defRPr>
                <a:solidFill>
                  <a:schemeClr val="tx1"/>
                </a:solidFill>
                <a:latin typeface="Times New Roman" pitchFamily="18" charset="0"/>
                <a:cs typeface="Times New Roman" pitchFamily="18" charset="0"/>
              </a:defRPr>
            </a:lvl4pPr>
            <a:lvl5pPr marL="2057400" indent="-228600">
              <a:spcBef>
                <a:spcPct val="20000"/>
              </a:spcBef>
              <a:buClr>
                <a:srgbClr val="17375E"/>
              </a:buClr>
              <a:buFont typeface="Times New Roman" pitchFamily="18"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rgbClr val="17375E"/>
              </a:buClr>
              <a:buFont typeface="Times New Roman" pitchFamily="18" charset="0"/>
              <a:buChar char="»"/>
              <a:defRPr>
                <a:solidFill>
                  <a:schemeClr val="tx1"/>
                </a:solidFill>
                <a:latin typeface="Times New Roman" pitchFamily="18" charset="0"/>
                <a:cs typeface="Times New Roman" pitchFamily="18" charset="0"/>
              </a:defRPr>
            </a:lvl9pPr>
          </a:lstStyle>
          <a:p>
            <a:pPr>
              <a:spcBef>
                <a:spcPct val="0"/>
              </a:spcBef>
              <a:buClrTx/>
              <a:buFontTx/>
              <a:buNone/>
            </a:pPr>
            <a:fld id="{CB5436B8-667C-4346-8771-72B0FFB4F881}" type="slidenum">
              <a:rPr lang="cs-CZ" altLang="cs-CZ" sz="1100" b="0" smtClean="0">
                <a:solidFill>
                  <a:schemeClr val="bg1"/>
                </a:solidFill>
              </a:rPr>
              <a:pPr>
                <a:spcBef>
                  <a:spcPct val="0"/>
                </a:spcBef>
                <a:buClrTx/>
                <a:buFontTx/>
                <a:buNone/>
              </a:pPr>
              <a:t>15</a:t>
            </a:fld>
            <a:endParaRPr lang="cs-CZ" altLang="cs-CZ" sz="1100" b="0">
              <a:solidFill>
                <a:schemeClr val="bg1"/>
              </a:solidFill>
            </a:endParaRPr>
          </a:p>
        </p:txBody>
      </p:sp>
      <p:sp>
        <p:nvSpPr>
          <p:cNvPr id="29698" name="Rectangle 2"/>
          <p:cNvSpPr>
            <a:spLocks noGrp="1" noChangeArrowheads="1"/>
          </p:cNvSpPr>
          <p:nvPr>
            <p:ph type="title"/>
          </p:nvPr>
        </p:nvSpPr>
        <p:spPr bwMode="auto">
          <a:xfrm>
            <a:off x="971550" y="115888"/>
            <a:ext cx="7067550" cy="1079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cs-CZ" sz="2400" b="1" dirty="0">
                <a:latin typeface="Arial" panose="020B0604020202020204" pitchFamily="34" charset="0"/>
                <a:cs typeface="Arial" panose="020B0604020202020204" pitchFamily="34" charset="0"/>
              </a:rPr>
              <a:t>Vojenský výzkumný ústav, s. p.</a:t>
            </a:r>
            <a:br>
              <a:rPr lang="cs-CZ" sz="2400" b="1"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Veslařská 230, 637 00 Brno</a:t>
            </a:r>
            <a:endParaRPr lang="cs-CZ" sz="1400" b="1" dirty="0">
              <a:latin typeface="Arial" panose="020B0604020202020204" pitchFamily="34" charset="0"/>
              <a:cs typeface="Arial" panose="020B0604020202020204" pitchFamily="34" charset="0"/>
            </a:endParaRPr>
          </a:p>
        </p:txBody>
      </p:sp>
      <p:sp>
        <p:nvSpPr>
          <p:cNvPr id="11268" name="Rectangle 3"/>
          <p:cNvSpPr>
            <a:spLocks noGrp="1"/>
          </p:cNvSpPr>
          <p:nvPr>
            <p:ph type="body" idx="1"/>
          </p:nvPr>
        </p:nvSpPr>
        <p:spPr>
          <a:xfrm>
            <a:off x="506413" y="1747838"/>
            <a:ext cx="6010275" cy="4751387"/>
          </a:xfrm>
        </p:spPr>
        <p:txBody>
          <a:bodyPr/>
          <a:lstStyle/>
          <a:p>
            <a:pPr indent="0" algn="just">
              <a:buFont typeface="Wingdings" pitchFamily="2" charset="2"/>
              <a:buNone/>
            </a:pPr>
            <a:r>
              <a:rPr lang="cs-CZ" altLang="cs-CZ" sz="1800">
                <a:solidFill>
                  <a:schemeClr val="tx1"/>
                </a:solidFill>
                <a:latin typeface="Arial" charset="0"/>
                <a:cs typeface="Arial" charset="0"/>
              </a:rPr>
              <a:t>Military Research Institute, state enterprise, is the only state-owned company issued by Ministry of Defence that holds the character of a research institute.</a:t>
            </a:r>
          </a:p>
          <a:p>
            <a:pPr indent="0" algn="just">
              <a:lnSpc>
                <a:spcPct val="140000"/>
              </a:lnSpc>
              <a:buFont typeface="Wingdings" pitchFamily="2" charset="2"/>
              <a:buNone/>
            </a:pPr>
            <a:endParaRPr lang="cs-CZ" altLang="cs-CZ" sz="1200">
              <a:solidFill>
                <a:schemeClr val="tx1"/>
              </a:solidFill>
              <a:latin typeface="Arial" charset="0"/>
              <a:cs typeface="Arial" charset="0"/>
            </a:endParaRPr>
          </a:p>
          <a:p>
            <a:pPr indent="0" algn="just">
              <a:lnSpc>
                <a:spcPct val="140000"/>
              </a:lnSpc>
              <a:buFont typeface="Wingdings" pitchFamily="2" charset="2"/>
              <a:buNone/>
            </a:pPr>
            <a:endParaRPr lang="cs-CZ" altLang="cs-CZ" sz="1200">
              <a:solidFill>
                <a:schemeClr val="tx1"/>
              </a:solidFill>
              <a:latin typeface="Arial" charset="0"/>
              <a:cs typeface="Arial" charset="0"/>
            </a:endParaRPr>
          </a:p>
          <a:p>
            <a:pPr indent="0" algn="just">
              <a:lnSpc>
                <a:spcPct val="140000"/>
              </a:lnSpc>
              <a:buFont typeface="Wingdings" pitchFamily="2" charset="2"/>
              <a:buNone/>
            </a:pPr>
            <a:endParaRPr lang="cs-CZ" altLang="cs-CZ" sz="1200">
              <a:solidFill>
                <a:schemeClr val="tx1"/>
              </a:solidFill>
              <a:latin typeface="Arial" charset="0"/>
              <a:cs typeface="Arial" charset="0"/>
            </a:endParaRPr>
          </a:p>
          <a:p>
            <a:pPr indent="0" algn="just">
              <a:lnSpc>
                <a:spcPct val="140000"/>
              </a:lnSpc>
              <a:spcBef>
                <a:spcPct val="0"/>
              </a:spcBef>
              <a:buFont typeface="Wingdings" pitchFamily="2" charset="2"/>
              <a:buNone/>
            </a:pPr>
            <a:r>
              <a:rPr lang="cs-CZ" altLang="cs-CZ" sz="1800">
                <a:solidFill>
                  <a:schemeClr val="tx1"/>
                </a:solidFill>
                <a:latin typeface="Arial" charset="0"/>
                <a:cs typeface="Arial" charset="0"/>
              </a:rPr>
              <a:t>Specializations:</a:t>
            </a:r>
          </a:p>
          <a:p>
            <a:pPr marL="539750" lvl="1" algn="just">
              <a:spcBef>
                <a:spcPct val="0"/>
              </a:spcBef>
              <a:spcAft>
                <a:spcPts val="600"/>
              </a:spcAft>
            </a:pPr>
            <a:r>
              <a:rPr lang="cs-CZ" altLang="cs-CZ" sz="1600" b="1">
                <a:solidFill>
                  <a:schemeClr val="tx1"/>
                </a:solidFill>
                <a:latin typeface="Arial" charset="0"/>
                <a:cs typeface="Arial" charset="0"/>
              </a:rPr>
              <a:t>CBRN Protection.</a:t>
            </a:r>
          </a:p>
          <a:p>
            <a:pPr marL="539750" lvl="1" algn="just">
              <a:spcBef>
                <a:spcPct val="0"/>
              </a:spcBef>
              <a:spcAft>
                <a:spcPts val="600"/>
              </a:spcAft>
            </a:pPr>
            <a:r>
              <a:rPr lang="cs-CZ" altLang="cs-CZ" sz="1600" b="1">
                <a:solidFill>
                  <a:schemeClr val="tx1"/>
                </a:solidFill>
                <a:latin typeface="Arial" charset="0"/>
                <a:cs typeface="Arial" charset="0"/>
              </a:rPr>
              <a:t>Special electronics, camouflage and deception – sensors, electronics and cybernetic warfare.</a:t>
            </a:r>
          </a:p>
          <a:p>
            <a:pPr marL="539750" lvl="1" algn="just"/>
            <a:r>
              <a:rPr lang="cs-CZ" altLang="cs-CZ" sz="1600" b="1">
                <a:solidFill>
                  <a:schemeClr val="tx1"/>
                </a:solidFill>
                <a:latin typeface="Arial" charset="0"/>
                <a:cs typeface="Arial" charset="0"/>
              </a:rPr>
              <a:t>Materials Engeneering – special</a:t>
            </a:r>
            <a:r>
              <a:rPr lang="cs-CZ" altLang="cs-CZ" sz="1600"/>
              <a:t> </a:t>
            </a:r>
            <a:r>
              <a:rPr lang="cs-CZ" altLang="cs-CZ" sz="1600" b="1">
                <a:solidFill>
                  <a:schemeClr val="tx1"/>
                </a:solidFill>
                <a:latin typeface="Arial" charset="0"/>
                <a:cs typeface="Arial" charset="0"/>
              </a:rPr>
              <a:t>metal and non-metal materials, technology of surface protection, the system of quality and the technology of logistics.</a:t>
            </a:r>
          </a:p>
          <a:p>
            <a:pPr indent="0">
              <a:buFont typeface="Wingdings" pitchFamily="2" charset="2"/>
              <a:buNone/>
            </a:pPr>
            <a:endParaRPr lang="cs-CZ" altLang="cs-CZ" sz="1600">
              <a:latin typeface="Arial" charset="0"/>
              <a:cs typeface="Arial" charset="0"/>
            </a:endParaRPr>
          </a:p>
          <a:p>
            <a:pPr indent="0">
              <a:buFont typeface="Wingdings" pitchFamily="2" charset="2"/>
              <a:buNone/>
            </a:pPr>
            <a:endParaRPr lang="cs-CZ" altLang="cs-CZ" sz="1600">
              <a:latin typeface="Arial" charset="0"/>
              <a:cs typeface="Arial" charset="0"/>
            </a:endParaRPr>
          </a:p>
        </p:txBody>
      </p:sp>
      <p:pic>
        <p:nvPicPr>
          <p:cNvPr id="11269" name="Obrázek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79388" y="5876925"/>
            <a:ext cx="36718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Obrázek 2"/>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54350" y="2898775"/>
            <a:ext cx="1571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Obrázek 3"/>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87900" y="2889250"/>
            <a:ext cx="1584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Obrázek 4"/>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805613" y="3357563"/>
            <a:ext cx="19796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Obrázek 5"/>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827838" y="4765675"/>
            <a:ext cx="19796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Obrázek 6"/>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805613" y="1916113"/>
            <a:ext cx="19796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04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SELECTED PRIVATE COMPANIES</a:t>
            </a:r>
          </a:p>
        </p:txBody>
      </p:sp>
      <p:sp>
        <p:nvSpPr>
          <p:cNvPr id="3" name="Zástupný symbol pro obsah 2"/>
          <p:cNvSpPr>
            <a:spLocks noGrp="1"/>
          </p:cNvSpPr>
          <p:nvPr>
            <p:ph idx="1"/>
          </p:nvPr>
        </p:nvSpPr>
        <p:spPr>
          <a:xfrm>
            <a:off x="457200" y="1628800"/>
            <a:ext cx="8229600" cy="4281488"/>
          </a:xfrm>
        </p:spPr>
        <p:txBody>
          <a:bodyPr/>
          <a:lstStyle/>
          <a:p>
            <a:pPr indent="0">
              <a:buNone/>
            </a:pPr>
            <a:r>
              <a:rPr lang="en-GB" sz="2000" dirty="0">
                <a:latin typeface="+mj-lt"/>
              </a:rPr>
              <a:t>AERO VODOCHODY</a:t>
            </a:r>
          </a:p>
          <a:p>
            <a:pPr lvl="1"/>
            <a:r>
              <a:rPr lang="en-GB" sz="1800" dirty="0">
                <a:latin typeface="+mj-lt"/>
              </a:rPr>
              <a:t>Jet Trainer L-39</a:t>
            </a:r>
          </a:p>
          <a:p>
            <a:pPr lvl="1"/>
            <a:r>
              <a:rPr lang="en-GB" sz="1800" b="0" dirty="0">
                <a:latin typeface="+mj-lt"/>
              </a:rPr>
              <a:t>New version L-39NG (Williams engine, new avionics, new airframe)</a:t>
            </a:r>
          </a:p>
          <a:p>
            <a:pPr lvl="1"/>
            <a:r>
              <a:rPr lang="en-GB" sz="1800" dirty="0">
                <a:latin typeface="+mj-lt"/>
              </a:rPr>
              <a:t>Broad international cooperation (Embraer KC-390)</a:t>
            </a:r>
            <a:endParaRPr lang="en-GB" sz="1800" b="0" dirty="0">
              <a:latin typeface="+mj-lt"/>
            </a:endParaRPr>
          </a:p>
          <a:p>
            <a:pPr indent="0">
              <a:buNone/>
            </a:pPr>
            <a:r>
              <a:rPr lang="en-GB" sz="2000" dirty="0">
                <a:latin typeface="+mj-lt"/>
              </a:rPr>
              <a:t>ERA PARDUBICE, RAMET, Retia, T-CZ</a:t>
            </a:r>
          </a:p>
          <a:p>
            <a:pPr lvl="1"/>
            <a:r>
              <a:rPr lang="en-GB" sz="1800" dirty="0">
                <a:latin typeface="+mj-lt"/>
              </a:rPr>
              <a:t>Passive surveillance systems</a:t>
            </a:r>
          </a:p>
          <a:p>
            <a:pPr indent="0">
              <a:buNone/>
            </a:pPr>
            <a:r>
              <a:rPr lang="en-GB" sz="2000" dirty="0">
                <a:latin typeface="+mj-lt"/>
              </a:rPr>
              <a:t>TATRA TRUCKS, TATRA DEFENCE VEHICLE</a:t>
            </a:r>
          </a:p>
          <a:p>
            <a:pPr lvl="1"/>
            <a:r>
              <a:rPr lang="en-GB" sz="1800" dirty="0">
                <a:latin typeface="+mj-lt"/>
              </a:rPr>
              <a:t>Unique, unbeatable chassis for demanding use</a:t>
            </a:r>
          </a:p>
          <a:p>
            <a:pPr lvl="1"/>
            <a:r>
              <a:rPr lang="en-GB" sz="1800" dirty="0">
                <a:latin typeface="+mj-lt"/>
              </a:rPr>
              <a:t>World-wide use for various weapons platforms</a:t>
            </a:r>
          </a:p>
          <a:p>
            <a:pPr lvl="1"/>
            <a:r>
              <a:rPr lang="en-GB" sz="1800" dirty="0">
                <a:latin typeface="+mj-lt"/>
              </a:rPr>
              <a:t>Production of wheeled AFV‘s PANDUR II and chassis for TITUS</a:t>
            </a:r>
          </a:p>
          <a:p>
            <a:pPr indent="0">
              <a:buNone/>
            </a:pPr>
            <a:r>
              <a:rPr lang="en-GB" sz="2000" dirty="0">
                <a:latin typeface="+mj-lt"/>
              </a:rPr>
              <a:t>ČESKÁ ZBROJOVKA</a:t>
            </a:r>
          </a:p>
          <a:p>
            <a:pPr lvl="1"/>
            <a:r>
              <a:rPr lang="en-GB" sz="1800" dirty="0">
                <a:latin typeface="+mj-lt"/>
              </a:rPr>
              <a:t>Complete line of small weapons and tactical </a:t>
            </a:r>
            <a:r>
              <a:rPr lang="en-GB" sz="1800" dirty="0" err="1">
                <a:latin typeface="+mj-lt"/>
              </a:rPr>
              <a:t>eqiupment</a:t>
            </a:r>
            <a:r>
              <a:rPr lang="en-GB" sz="1800" dirty="0">
                <a:latin typeface="+mj-lt"/>
              </a:rPr>
              <a:t> for armed forces</a:t>
            </a:r>
          </a:p>
          <a:p>
            <a:pPr lvl="0" indent="0">
              <a:buClr>
                <a:srgbClr val="1F497D"/>
              </a:buClr>
              <a:buNone/>
            </a:pPr>
            <a:r>
              <a:rPr lang="en-GB" sz="2000" dirty="0">
                <a:latin typeface="Arial"/>
              </a:rPr>
              <a:t>URC Systems, MESIT Defence</a:t>
            </a:r>
          </a:p>
          <a:p>
            <a:pPr lvl="1"/>
            <a:r>
              <a:rPr lang="en-GB" sz="1800" dirty="0">
                <a:latin typeface="Arial"/>
              </a:rPr>
              <a:t>Radio-electronic warfare systems</a:t>
            </a:r>
          </a:p>
          <a:p>
            <a:pPr marL="457200" lvl="1" indent="0">
              <a:buNone/>
            </a:pPr>
            <a:endParaRPr lang="cs-CZ" sz="1800" dirty="0">
              <a:latin typeface="+mj-lt"/>
            </a:endParaRP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16</a:t>
            </a:fld>
            <a:endParaRPr lang="cs-CZ" dirty="0"/>
          </a:p>
        </p:txBody>
      </p:sp>
    </p:spTree>
    <p:extLst>
      <p:ext uri="{BB962C8B-B14F-4D97-AF65-F5344CB8AC3E}">
        <p14:creationId xmlns:p14="http://schemas.microsoft.com/office/powerpoint/2010/main" val="19482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11760" y="2636912"/>
            <a:ext cx="2996382" cy="1997588"/>
          </a:xfrm>
          <a:prstGeom prst="rect">
            <a:avLst/>
          </a:prstGeom>
        </p:spPr>
      </p:pic>
      <p:sp>
        <p:nvSpPr>
          <p:cNvPr id="2" name="Nadpis 1"/>
          <p:cNvSpPr>
            <a:spLocks noGrp="1"/>
          </p:cNvSpPr>
          <p:nvPr>
            <p:ph type="title"/>
          </p:nvPr>
        </p:nvSpPr>
        <p:spPr/>
        <p:txBody>
          <a:bodyPr>
            <a:normAutofit/>
          </a:bodyPr>
          <a:lstStyle/>
          <a:p>
            <a:r>
              <a:rPr lang="cs-CZ" sz="2800" b="1" dirty="0"/>
              <a:t>SELECTED PRIVATE COMPANIES II.</a:t>
            </a:r>
            <a:endParaRPr lang="cs-CZ" sz="2400" dirty="0"/>
          </a:p>
        </p:txBody>
      </p:sp>
      <p:pic>
        <p:nvPicPr>
          <p:cNvPr id="5" name="Zástupný symbol pro obsah 4"/>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14275" y="1484784"/>
            <a:ext cx="3195886" cy="1800349"/>
          </a:xfrm>
        </p:spPr>
      </p:pic>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17</a:t>
            </a:fld>
            <a:endParaRPr lang="cs-CZ" dirty="0"/>
          </a:p>
        </p:txBody>
      </p:sp>
      <p:pic>
        <p:nvPicPr>
          <p:cNvPr id="7" name="Obrázek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85247" y="4168065"/>
            <a:ext cx="2731745" cy="2048809"/>
          </a:xfrm>
          <a:prstGeom prst="rect">
            <a:avLst/>
          </a:prstGeom>
        </p:spPr>
      </p:pic>
      <p:pic>
        <p:nvPicPr>
          <p:cNvPr id="8" name="Obrázek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67544" y="4221088"/>
            <a:ext cx="2911872" cy="1942764"/>
          </a:xfrm>
          <a:prstGeom prst="rect">
            <a:avLst/>
          </a:prstGeom>
        </p:spPr>
      </p:pic>
      <p:pic>
        <p:nvPicPr>
          <p:cNvPr id="9" name="Obrázek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408142" y="1916832"/>
            <a:ext cx="3003208" cy="2006906"/>
          </a:xfrm>
          <a:prstGeom prst="rect">
            <a:avLst/>
          </a:prstGeom>
        </p:spPr>
      </p:pic>
    </p:spTree>
    <p:extLst>
      <p:ext uri="{BB962C8B-B14F-4D97-AF65-F5344CB8AC3E}">
        <p14:creationId xmlns:p14="http://schemas.microsoft.com/office/powerpoint/2010/main" val="197385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ro číslo snímku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C3010-C7AF-423A-943C-5FD923E03F5C}" type="slidenum">
              <a:rPr lang="cs-CZ" smtClean="0">
                <a:latin typeface="Arial" charset="0"/>
                <a:cs typeface="Arial" charset="0"/>
              </a:rPr>
              <a:pPr fontAlgn="base">
                <a:spcBef>
                  <a:spcPct val="0"/>
                </a:spcBef>
                <a:spcAft>
                  <a:spcPct val="0"/>
                </a:spcAft>
              </a:pPr>
              <a:t>18</a:t>
            </a:fld>
            <a:endParaRPr lang="cs-CZ">
              <a:latin typeface="Arial" charset="0"/>
              <a:cs typeface="Arial" charset="0"/>
            </a:endParaRPr>
          </a:p>
        </p:txBody>
      </p:sp>
      <p:sp>
        <p:nvSpPr>
          <p:cNvPr id="33794" name="Nadpis 4"/>
          <p:cNvSpPr>
            <a:spLocks/>
          </p:cNvSpPr>
          <p:nvPr/>
        </p:nvSpPr>
        <p:spPr bwMode="auto">
          <a:xfrm>
            <a:off x="457200" y="188913"/>
            <a:ext cx="6851650" cy="1079500"/>
          </a:xfrm>
          <a:prstGeom prst="rect">
            <a:avLst/>
          </a:prstGeom>
          <a:noFill/>
          <a:ln w="9525">
            <a:noFill/>
            <a:miter lim="800000"/>
            <a:headEnd/>
            <a:tailEnd/>
          </a:ln>
        </p:spPr>
        <p:txBody>
          <a:bodyPr anchor="ctr"/>
          <a:lstStyle/>
          <a:p>
            <a:r>
              <a:rPr lang="cs-CZ" sz="2200" b="1">
                <a:solidFill>
                  <a:schemeClr val="bg1"/>
                </a:solidFill>
              </a:rPr>
              <a:t> </a:t>
            </a:r>
          </a:p>
        </p:txBody>
      </p:sp>
      <p:sp>
        <p:nvSpPr>
          <p:cNvPr id="33795" name="Rectangle 3"/>
          <p:cNvSpPr>
            <a:spLocks noChangeArrowheads="1"/>
          </p:cNvSpPr>
          <p:nvPr/>
        </p:nvSpPr>
        <p:spPr bwMode="auto">
          <a:xfrm>
            <a:off x="323850" y="1773238"/>
            <a:ext cx="8424863" cy="6924973"/>
          </a:xfrm>
          <a:prstGeom prst="rect">
            <a:avLst/>
          </a:prstGeom>
          <a:noFill/>
          <a:ln w="9525">
            <a:noFill/>
            <a:miter lim="800000"/>
            <a:headEnd/>
            <a:tailEnd/>
          </a:ln>
        </p:spPr>
        <p:txBody>
          <a:bodyPr>
            <a:spAutoFit/>
          </a:bodyPr>
          <a:lstStyle/>
          <a:p>
            <a:pPr marL="342900" indent="-342900" algn="ctr"/>
            <a:endParaRPr lang="cs-CZ" sz="4400" b="1" u="sng" dirty="0"/>
          </a:p>
          <a:p>
            <a:pPr marL="342900" indent="-342900" algn="ctr"/>
            <a:endParaRPr lang="cs-CZ" sz="4400" b="1" u="sng" dirty="0"/>
          </a:p>
          <a:p>
            <a:pPr marL="342900" indent="-342900" algn="ctr"/>
            <a:r>
              <a:rPr lang="cs-CZ" sz="4400" b="1" dirty="0"/>
              <a:t>Q</a:t>
            </a:r>
            <a:r>
              <a:rPr lang="en-US" sz="2800" b="1" dirty="0"/>
              <a:t>&amp;</a:t>
            </a:r>
            <a:r>
              <a:rPr lang="cs-CZ" sz="4400" b="1" dirty="0"/>
              <a:t>A</a:t>
            </a:r>
            <a:r>
              <a:rPr lang="cs-CZ" sz="3200" b="1" dirty="0"/>
              <a:t>s</a:t>
            </a:r>
          </a:p>
          <a:p>
            <a:pPr marL="342900" indent="-342900" algn="ctr"/>
            <a:endParaRPr lang="cs-CZ" sz="3200" b="1" dirty="0"/>
          </a:p>
          <a:p>
            <a:pPr marL="342900" indent="-342900" algn="ctr"/>
            <a:r>
              <a:rPr lang="cs-CZ" sz="1600" dirty="0"/>
              <a:t>email.: </a:t>
            </a:r>
          </a:p>
          <a:p>
            <a:pPr marL="342900" indent="-342900" algn="ctr"/>
            <a:r>
              <a:rPr lang="cs-CZ" sz="1600" dirty="0"/>
              <a:t>Novakm7@army.cz</a:t>
            </a:r>
            <a:endParaRPr lang="en-GB" sz="2000" dirty="0"/>
          </a:p>
          <a:p>
            <a:pPr marL="342900" indent="-342900" algn="ctr"/>
            <a:endParaRPr lang="cs-CZ" sz="3200" b="1" dirty="0"/>
          </a:p>
          <a:p>
            <a:pPr marL="342900" indent="-342900" algn="ctr"/>
            <a:r>
              <a:rPr lang="cs-CZ" sz="2400" b="1" dirty="0"/>
              <a:t>THANK YOU VERY MUCH FOR YOUR ATTENTION</a:t>
            </a:r>
          </a:p>
          <a:p>
            <a:pPr marL="800100" lvl="1" indent="-342900"/>
            <a:endParaRPr lang="cs-CZ" sz="4400" dirty="0"/>
          </a:p>
          <a:p>
            <a:pPr marL="342900" indent="-342900"/>
            <a:endParaRPr lang="cs-CZ" sz="4400" dirty="0"/>
          </a:p>
          <a:p>
            <a:pPr marL="342900" indent="-342900"/>
            <a:endParaRPr lang="cs-CZ" sz="4400" dirty="0"/>
          </a:p>
          <a:p>
            <a:pPr marL="342900" indent="-342900"/>
            <a:r>
              <a:rPr lang="cs-CZ" sz="4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STRUCTURE</a:t>
            </a:r>
          </a:p>
        </p:txBody>
      </p:sp>
      <p:sp>
        <p:nvSpPr>
          <p:cNvPr id="3" name="Zástupný symbol pro obsah 2"/>
          <p:cNvSpPr>
            <a:spLocks noGrp="1"/>
          </p:cNvSpPr>
          <p:nvPr>
            <p:ph idx="1"/>
          </p:nvPr>
        </p:nvSpPr>
        <p:spPr/>
        <p:txBody>
          <a:bodyPr/>
          <a:lstStyle/>
          <a:p>
            <a:pPr indent="0">
              <a:buNone/>
            </a:pPr>
            <a:endParaRPr lang="cs-CZ" sz="2600" dirty="0">
              <a:latin typeface="+mj-lt"/>
            </a:endParaRPr>
          </a:p>
          <a:p>
            <a:pPr marL="457200" lvl="1" indent="0">
              <a:buNone/>
            </a:pPr>
            <a:endParaRPr lang="cs-CZ" sz="1800" b="0" dirty="0">
              <a:latin typeface="+mj-lt"/>
            </a:endParaRPr>
          </a:p>
          <a:p>
            <a:pPr marL="914400" lvl="2" indent="0">
              <a:buNone/>
            </a:pPr>
            <a:endParaRPr lang="cs-CZ" sz="1000" b="0" dirty="0">
              <a:latin typeface="+mj-lt"/>
            </a:endParaRP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2</a:t>
            </a:fld>
            <a:endParaRPr lang="cs-CZ" dirty="0"/>
          </a:p>
        </p:txBody>
      </p:sp>
      <p:graphicFrame>
        <p:nvGraphicFramePr>
          <p:cNvPr id="9" name="Diagram 8"/>
          <p:cNvGraphicFramePr/>
          <p:nvPr>
            <p:extLst>
              <p:ext uri="{D42A27DB-BD31-4B8C-83A1-F6EECF244321}">
                <p14:modId xmlns:p14="http://schemas.microsoft.com/office/powerpoint/2010/main" val="2349200400"/>
              </p:ext>
            </p:extLst>
          </p:nvPr>
        </p:nvGraphicFramePr>
        <p:xfrm>
          <a:off x="539552" y="2753544"/>
          <a:ext cx="814724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p:cNvSpPr/>
          <p:nvPr/>
        </p:nvSpPr>
        <p:spPr>
          <a:xfrm>
            <a:off x="179512" y="1464779"/>
            <a:ext cx="8352928" cy="1326517"/>
          </a:xfrm>
          <a:prstGeom prst="rect">
            <a:avLst/>
          </a:prstGeom>
        </p:spPr>
        <p:txBody>
          <a:bodyPr wrap="square">
            <a:spAutoFit/>
          </a:bodyPr>
          <a:lstStyle/>
          <a:p>
            <a:pPr eaLnBrk="0" hangingPunct="0">
              <a:spcBef>
                <a:spcPts val="1200"/>
              </a:spcBef>
              <a:spcAft>
                <a:spcPts val="600"/>
              </a:spcAft>
              <a:buClr>
                <a:srgbClr val="1F497D"/>
              </a:buClr>
              <a:defRPr/>
            </a:pPr>
            <a:r>
              <a:rPr lang="en-GB" sz="2400" b="1" dirty="0">
                <a:solidFill>
                  <a:srgbClr val="17375E"/>
                </a:solidFill>
                <a:latin typeface="Arial"/>
                <a:ea typeface="Arabic Typesetting"/>
                <a:cs typeface="Arabic Typesetting" pitchFamily="66" charset="-78"/>
              </a:rPr>
              <a:t>Industrial Cooperation Division</a:t>
            </a:r>
          </a:p>
          <a:p>
            <a:pPr marL="571500" algn="just" eaLnBrk="0" hangingPunct="0">
              <a:spcBef>
                <a:spcPct val="20000"/>
              </a:spcBef>
              <a:buClr>
                <a:srgbClr val="1F497D"/>
              </a:buClr>
              <a:defRPr/>
            </a:pPr>
            <a:r>
              <a:rPr lang="en-GB" sz="1600" i="1" dirty="0">
                <a:solidFill>
                  <a:srgbClr val="17375E"/>
                </a:solidFill>
                <a:latin typeface="Arial"/>
                <a:ea typeface="Arabic Typesetting"/>
                <a:cs typeface="Arabic Typesetting" pitchFamily="66" charset="-78"/>
              </a:rPr>
              <a:t>Restored since 1/1/2020, It forms a dedicated part of the Czech MoD focused on defence industry development support,</a:t>
            </a:r>
            <a:r>
              <a:rPr lang="cs-CZ" sz="1600" i="1" dirty="0">
                <a:solidFill>
                  <a:srgbClr val="17375E"/>
                </a:solidFill>
                <a:latin typeface="Arial"/>
                <a:ea typeface="Arabic Typesetting"/>
                <a:cs typeface="Arabic Typesetting" pitchFamily="66" charset="-78"/>
              </a:rPr>
              <a:t> </a:t>
            </a:r>
            <a:r>
              <a:rPr lang="en-US" sz="1600" i="1" dirty="0">
                <a:solidFill>
                  <a:srgbClr val="17375E"/>
                </a:solidFill>
                <a:latin typeface="Arial"/>
                <a:ea typeface="Arabic Typesetting"/>
                <a:cs typeface="Arabic Typesetting" pitchFamily="66" charset="-78"/>
              </a:rPr>
              <a:t>internal </a:t>
            </a:r>
            <a:r>
              <a:rPr lang="en-GB" sz="1600" i="1" dirty="0">
                <a:solidFill>
                  <a:srgbClr val="17375E"/>
                </a:solidFill>
                <a:latin typeface="Arial"/>
                <a:ea typeface="Arabic Typesetting"/>
                <a:cs typeface="Arabic Typesetting" pitchFamily="66" charset="-78"/>
              </a:rPr>
              <a:t>defence</a:t>
            </a:r>
            <a:r>
              <a:rPr lang="en-US" sz="1600" i="1" dirty="0">
                <a:solidFill>
                  <a:srgbClr val="17375E"/>
                </a:solidFill>
                <a:latin typeface="Arial"/>
                <a:ea typeface="Arabic Typesetting"/>
                <a:cs typeface="Arabic Typesetting" pitchFamily="66" charset="-78"/>
              </a:rPr>
              <a:t>-industrial</a:t>
            </a:r>
            <a:r>
              <a:rPr lang="cs-CZ" sz="1600" i="1" dirty="0">
                <a:solidFill>
                  <a:srgbClr val="17375E"/>
                </a:solidFill>
                <a:latin typeface="Arial"/>
                <a:ea typeface="Arabic Typesetting"/>
                <a:cs typeface="Arabic Typesetting" pitchFamily="66" charset="-78"/>
              </a:rPr>
              <a:t> relations,</a:t>
            </a:r>
            <a:r>
              <a:rPr lang="en-GB" sz="1600" i="1" dirty="0">
                <a:solidFill>
                  <a:srgbClr val="17375E"/>
                </a:solidFill>
                <a:latin typeface="Arial"/>
                <a:ea typeface="Arabic Typesetting"/>
                <a:cs typeface="Arabic Typesetting" pitchFamily="66" charset="-78"/>
              </a:rPr>
              <a:t> international industrial cooperation and R&amp;D area. </a:t>
            </a:r>
          </a:p>
        </p:txBody>
      </p:sp>
    </p:spTree>
    <p:extLst>
      <p:ext uri="{BB962C8B-B14F-4D97-AF65-F5344CB8AC3E}">
        <p14:creationId xmlns:p14="http://schemas.microsoft.com/office/powerpoint/2010/main" val="197226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600" b="1" dirty="0"/>
              <a:t>FROM 2014 UP TO NOW</a:t>
            </a:r>
          </a:p>
        </p:txBody>
      </p:sp>
      <p:sp>
        <p:nvSpPr>
          <p:cNvPr id="3" name="Zástupný symbol pro obsah 2"/>
          <p:cNvSpPr>
            <a:spLocks noGrp="1"/>
          </p:cNvSpPr>
          <p:nvPr>
            <p:ph idx="1"/>
          </p:nvPr>
        </p:nvSpPr>
        <p:spPr>
          <a:xfrm>
            <a:off x="69320" y="1988840"/>
            <a:ext cx="9108504" cy="4753099"/>
          </a:xfrm>
        </p:spPr>
        <p:txBody>
          <a:bodyPr anchor="ctr"/>
          <a:lstStyle/>
          <a:p>
            <a:pPr indent="0">
              <a:spcBef>
                <a:spcPts val="1200"/>
              </a:spcBef>
              <a:buFont typeface="Wingdings" pitchFamily="2" charset="2"/>
              <a:buNone/>
              <a:defRPr/>
            </a:pPr>
            <a:r>
              <a:rPr lang="en-GB" sz="2000" dirty="0">
                <a:latin typeface="+mj-lt"/>
              </a:rPr>
              <a:t>Historical development</a:t>
            </a:r>
            <a:endParaRPr lang="en-GB" sz="1600" dirty="0">
              <a:latin typeface="+mj-lt"/>
            </a:endParaRPr>
          </a:p>
          <a:p>
            <a:pPr algn="just">
              <a:lnSpc>
                <a:spcPct val="150000"/>
              </a:lnSpc>
              <a:buFont typeface="Arial" panose="020B0604020202020204" pitchFamily="34" charset="0"/>
              <a:buChar char="•"/>
              <a:defRPr/>
            </a:pPr>
            <a:r>
              <a:rPr lang="en-GB" sz="1600" dirty="0">
                <a:solidFill>
                  <a:srgbClr val="00B0F0"/>
                </a:solidFill>
                <a:latin typeface="+mj-lt"/>
              </a:rPr>
              <a:t>Before 2014: </a:t>
            </a:r>
            <a:r>
              <a:rPr lang="en-GB" sz="1600" b="0" dirty="0">
                <a:latin typeface="+mj-lt"/>
              </a:rPr>
              <a:t>basically no strategic approach towards defence industry development support</a:t>
            </a:r>
          </a:p>
          <a:p>
            <a:pPr algn="just">
              <a:lnSpc>
                <a:spcPct val="150000"/>
              </a:lnSpc>
              <a:buFont typeface="Arial" panose="020B0604020202020204" pitchFamily="34" charset="0"/>
              <a:buChar char="•"/>
              <a:defRPr/>
            </a:pPr>
            <a:r>
              <a:rPr lang="en-GB" sz="1600" dirty="0">
                <a:solidFill>
                  <a:srgbClr val="00B0F0"/>
                </a:solidFill>
                <a:latin typeface="+mj-lt"/>
              </a:rPr>
              <a:t>2014: </a:t>
            </a:r>
            <a:r>
              <a:rPr lang="en-GB" sz="1600" u="sng" dirty="0">
                <a:latin typeface="+mj-lt"/>
              </a:rPr>
              <a:t>Division of Industrial Cooperation and Organizations Management established.</a:t>
            </a:r>
          </a:p>
          <a:p>
            <a:pPr algn="just">
              <a:lnSpc>
                <a:spcPct val="150000"/>
              </a:lnSpc>
              <a:buFont typeface="Arial" panose="020B0604020202020204" pitchFamily="34" charset="0"/>
              <a:buChar char="•"/>
              <a:defRPr/>
            </a:pPr>
            <a:r>
              <a:rPr lang="en-GB" sz="1600" dirty="0">
                <a:solidFill>
                  <a:srgbClr val="00B0F0"/>
                </a:solidFill>
                <a:latin typeface="+mj-lt"/>
              </a:rPr>
              <a:t>2014 – 2015</a:t>
            </a:r>
            <a:r>
              <a:rPr lang="cs-CZ" sz="1600" dirty="0">
                <a:solidFill>
                  <a:srgbClr val="00B0F0"/>
                </a:solidFill>
                <a:latin typeface="+mj-lt"/>
              </a:rPr>
              <a:t>:</a:t>
            </a:r>
            <a:r>
              <a:rPr lang="en-GB" sz="1600" b="0" dirty="0">
                <a:solidFill>
                  <a:srgbClr val="00B0F0"/>
                </a:solidFill>
                <a:latin typeface="+mj-lt"/>
              </a:rPr>
              <a:t> </a:t>
            </a:r>
            <a:r>
              <a:rPr lang="en-GB" sz="1600" b="0" dirty="0">
                <a:latin typeface="+mj-lt"/>
              </a:rPr>
              <a:t>first baby steps, charting the course to create comprehensive defence industry support system.</a:t>
            </a:r>
          </a:p>
          <a:p>
            <a:pPr algn="just">
              <a:lnSpc>
                <a:spcPct val="150000"/>
              </a:lnSpc>
              <a:buFont typeface="Arial" panose="020B0604020202020204" pitchFamily="34" charset="0"/>
              <a:buChar char="•"/>
              <a:defRPr/>
            </a:pPr>
            <a:r>
              <a:rPr lang="en-GB" sz="1600" dirty="0">
                <a:solidFill>
                  <a:srgbClr val="00B0F0"/>
                </a:solidFill>
                <a:latin typeface="+mj-lt"/>
              </a:rPr>
              <a:t>2016 – 2017</a:t>
            </a:r>
            <a:r>
              <a:rPr lang="cs-CZ" sz="1600" dirty="0">
                <a:solidFill>
                  <a:srgbClr val="00B0F0"/>
                </a:solidFill>
                <a:latin typeface="+mj-lt"/>
              </a:rPr>
              <a:t>:</a:t>
            </a:r>
            <a:r>
              <a:rPr lang="en-GB" sz="1600" b="0" dirty="0">
                <a:solidFill>
                  <a:srgbClr val="00B0F0"/>
                </a:solidFill>
                <a:latin typeface="+mj-lt"/>
              </a:rPr>
              <a:t> </a:t>
            </a:r>
            <a:r>
              <a:rPr lang="en-GB" sz="1600" b="0" dirty="0">
                <a:latin typeface="+mj-lt"/>
              </a:rPr>
              <a:t>Strategy preparation and publishing ; large number of events and projects</a:t>
            </a:r>
          </a:p>
          <a:p>
            <a:pPr lvl="1" algn="just">
              <a:lnSpc>
                <a:spcPct val="150000"/>
              </a:lnSpc>
              <a:buFont typeface="Arial" panose="020B0604020202020204" pitchFamily="34" charset="0"/>
              <a:buChar char="•"/>
              <a:defRPr/>
            </a:pPr>
            <a:r>
              <a:rPr lang="en-GB" sz="1200" b="0" dirty="0">
                <a:latin typeface="+mj-lt"/>
              </a:rPr>
              <a:t>Very successful in these two years – the volume of our exports has almost doubled!</a:t>
            </a:r>
          </a:p>
          <a:p>
            <a:pPr lvl="1" algn="just">
              <a:lnSpc>
                <a:spcPct val="150000"/>
              </a:lnSpc>
              <a:buFont typeface="Arial" panose="020B0604020202020204" pitchFamily="34" charset="0"/>
              <a:buChar char="•"/>
              <a:defRPr/>
            </a:pPr>
            <a:r>
              <a:rPr lang="en-GB" sz="1200" b="0" dirty="0">
                <a:latin typeface="+mj-lt"/>
              </a:rPr>
              <a:t>Role and influence of our Division has been praised by industry and both domestic &amp;  foreign partners</a:t>
            </a:r>
          </a:p>
          <a:p>
            <a:pPr lvl="0" algn="just">
              <a:lnSpc>
                <a:spcPct val="150000"/>
              </a:lnSpc>
              <a:buClr>
                <a:srgbClr val="1F497D"/>
              </a:buClr>
              <a:buFont typeface="Arial" panose="020B0604020202020204" pitchFamily="34" charset="0"/>
              <a:buChar char="•"/>
              <a:defRPr/>
            </a:pPr>
            <a:r>
              <a:rPr lang="cs-CZ" sz="1600" dirty="0">
                <a:solidFill>
                  <a:srgbClr val="00B0F0"/>
                </a:solidFill>
                <a:latin typeface="Arial"/>
              </a:rPr>
              <a:t>End </a:t>
            </a:r>
            <a:r>
              <a:rPr lang="cs-CZ" sz="1600" dirty="0" err="1">
                <a:solidFill>
                  <a:srgbClr val="00B0F0"/>
                </a:solidFill>
                <a:latin typeface="Arial"/>
              </a:rPr>
              <a:t>of</a:t>
            </a:r>
            <a:r>
              <a:rPr lang="cs-CZ" sz="1600" dirty="0">
                <a:solidFill>
                  <a:srgbClr val="00B0F0"/>
                </a:solidFill>
                <a:latin typeface="Arial"/>
              </a:rPr>
              <a:t> 2017:</a:t>
            </a:r>
            <a:r>
              <a:rPr lang="cs-CZ" sz="1600" dirty="0">
                <a:latin typeface="Arial"/>
              </a:rPr>
              <a:t> </a:t>
            </a:r>
            <a:r>
              <a:rPr lang="en-GB" sz="1600" b="0" dirty="0">
                <a:latin typeface="Arial"/>
              </a:rPr>
              <a:t>Independent division dissolved </a:t>
            </a:r>
            <a:endParaRPr lang="cs-CZ" sz="1600" b="0" dirty="0">
              <a:latin typeface="Arial"/>
            </a:endParaRPr>
          </a:p>
          <a:p>
            <a:pPr lvl="0" algn="just">
              <a:lnSpc>
                <a:spcPct val="150000"/>
              </a:lnSpc>
              <a:buClr>
                <a:srgbClr val="1F497D"/>
              </a:buClr>
              <a:buFont typeface="Arial" panose="020B0604020202020204" pitchFamily="34" charset="0"/>
              <a:buChar char="•"/>
              <a:defRPr/>
            </a:pPr>
            <a:r>
              <a:rPr lang="en-GB" sz="1600" dirty="0">
                <a:solidFill>
                  <a:srgbClr val="00B0F0"/>
                </a:solidFill>
                <a:latin typeface="Arial"/>
              </a:rPr>
              <a:t>1/1/2018</a:t>
            </a:r>
            <a:r>
              <a:rPr lang="cs-CZ" sz="1600" b="0" dirty="0">
                <a:latin typeface="Arial"/>
              </a:rPr>
              <a:t>: </a:t>
            </a:r>
            <a:r>
              <a:rPr lang="en-GB" sz="1600" b="0" dirty="0">
                <a:latin typeface="Arial"/>
              </a:rPr>
              <a:t>Industrial Cooperation Department became part of the Acquisition and Armaments </a:t>
            </a:r>
            <a:r>
              <a:rPr lang="cs-CZ" sz="1600" b="0" dirty="0">
                <a:latin typeface="Arial"/>
              </a:rPr>
              <a:t>	      </a:t>
            </a:r>
            <a:r>
              <a:rPr lang="en-GB" sz="1600" b="0" dirty="0">
                <a:latin typeface="Arial"/>
              </a:rPr>
              <a:t>Division </a:t>
            </a:r>
          </a:p>
          <a:p>
            <a:pPr lvl="0" algn="just">
              <a:lnSpc>
                <a:spcPct val="150000"/>
              </a:lnSpc>
              <a:buClr>
                <a:srgbClr val="1F497D"/>
              </a:buClr>
              <a:buFont typeface="Arial" panose="020B0604020202020204" pitchFamily="34" charset="0"/>
              <a:buChar char="•"/>
              <a:defRPr/>
            </a:pPr>
            <a:r>
              <a:rPr lang="en-GB" sz="1600" dirty="0">
                <a:solidFill>
                  <a:srgbClr val="00B0F0"/>
                </a:solidFill>
                <a:latin typeface="Arial"/>
              </a:rPr>
              <a:t>1/1/2019</a:t>
            </a:r>
            <a:r>
              <a:rPr lang="cs-CZ" sz="1600" b="0" dirty="0">
                <a:solidFill>
                  <a:srgbClr val="00B0F0"/>
                </a:solidFill>
                <a:latin typeface="Arial"/>
              </a:rPr>
              <a:t>: </a:t>
            </a:r>
            <a:r>
              <a:rPr lang="en-GB" sz="1600" b="0" dirty="0">
                <a:latin typeface="Arial"/>
              </a:rPr>
              <a:t>Department have been reorganized under the Defence Policy and Strategy Division</a:t>
            </a:r>
          </a:p>
          <a:p>
            <a:pPr lvl="0" algn="just">
              <a:lnSpc>
                <a:spcPct val="150000"/>
              </a:lnSpc>
              <a:buClr>
                <a:srgbClr val="1F497D"/>
              </a:buClr>
              <a:buFont typeface="Arial" panose="020B0604020202020204" pitchFamily="34" charset="0"/>
              <a:buChar char="•"/>
              <a:defRPr/>
            </a:pPr>
            <a:r>
              <a:rPr lang="en-GB" sz="1600" dirty="0">
                <a:solidFill>
                  <a:srgbClr val="00B0F0"/>
                </a:solidFill>
                <a:latin typeface="Arial"/>
              </a:rPr>
              <a:t>1/1/2020</a:t>
            </a:r>
            <a:r>
              <a:rPr lang="cs-CZ" sz="1600" dirty="0">
                <a:solidFill>
                  <a:srgbClr val="00B0F0"/>
                </a:solidFill>
                <a:latin typeface="Arial"/>
              </a:rPr>
              <a:t>: </a:t>
            </a:r>
            <a:r>
              <a:rPr lang="en-GB" sz="1600" u="sng" dirty="0">
                <a:latin typeface="Arial"/>
              </a:rPr>
              <a:t>Industrial Cooperation Division restored</a:t>
            </a:r>
          </a:p>
          <a:p>
            <a:pPr indent="0">
              <a:spcBef>
                <a:spcPts val="1200"/>
              </a:spcBef>
              <a:buFont typeface="Wingdings" pitchFamily="2" charset="2"/>
              <a:buNone/>
              <a:defRPr/>
            </a:pPr>
            <a:endParaRPr lang="cs-CZ" sz="2000" dirty="0">
              <a:latin typeface="+mj-lt"/>
            </a:endParaRPr>
          </a:p>
          <a:p>
            <a:pPr indent="0">
              <a:spcBef>
                <a:spcPts val="1200"/>
              </a:spcBef>
              <a:buFont typeface="Wingdings" pitchFamily="2" charset="2"/>
              <a:buNone/>
              <a:defRPr/>
            </a:pPr>
            <a:endParaRPr lang="en-GB" sz="2000" dirty="0">
              <a:latin typeface="+mj-lt"/>
            </a:endParaRPr>
          </a:p>
        </p:txBody>
      </p:sp>
      <p:sp>
        <p:nvSpPr>
          <p:cNvPr id="14341" name="Zástupný symbol pro číslo snímku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itchFamily="2" charset="2"/>
              <a:buChar char="§"/>
              <a:defRPr sz="3200" b="1">
                <a:solidFill>
                  <a:srgbClr val="17375E"/>
                </a:solidFill>
                <a:latin typeface="Arabic Typesetting" pitchFamily="66" charset="-78"/>
                <a:cs typeface="Arabic Typesetting" pitchFamily="66" charset="-78"/>
              </a:defRPr>
            </a:lvl1pPr>
            <a:lvl2pPr marL="742950" indent="-285750">
              <a:spcBef>
                <a:spcPct val="20000"/>
              </a:spcBef>
              <a:buClr>
                <a:srgbClr val="376092"/>
              </a:buClr>
              <a:buSzPct val="100000"/>
              <a:buFont typeface="Arial" charset="0"/>
              <a:buChar char="•"/>
              <a:defRPr sz="2800">
                <a:solidFill>
                  <a:srgbClr val="376092"/>
                </a:solidFill>
                <a:latin typeface="Arabic Typesetting" pitchFamily="66" charset="-78"/>
                <a:cs typeface="Arabic Typesetting" pitchFamily="66" charset="-78"/>
              </a:defRPr>
            </a:lvl2pPr>
            <a:lvl3pPr marL="1143000" indent="-228600">
              <a:spcBef>
                <a:spcPct val="20000"/>
              </a:spcBef>
              <a:buClr>
                <a:srgbClr val="17375E"/>
              </a:buClr>
              <a:buSzPct val="88000"/>
              <a:buFont typeface="Wingdings" pitchFamily="2" charset="2"/>
              <a:buChar char="§"/>
              <a:defRPr sz="2400">
                <a:solidFill>
                  <a:schemeClr val="tx1"/>
                </a:solidFill>
                <a:latin typeface="Arabic Typesetting" pitchFamily="66" charset="-78"/>
                <a:cs typeface="Arabic Typesetting" pitchFamily="66" charset="-78"/>
              </a:defRPr>
            </a:lvl3pPr>
            <a:lvl4pPr marL="1600200" indent="-228600">
              <a:spcBef>
                <a:spcPct val="20000"/>
              </a:spcBef>
              <a:buClr>
                <a:srgbClr val="17375E"/>
              </a:buClr>
              <a:buSzPct val="74000"/>
              <a:buFont typeface="Arial" charset="0"/>
              <a:buChar char="–"/>
              <a:defRPr sz="2000">
                <a:solidFill>
                  <a:schemeClr val="tx1"/>
                </a:solidFill>
                <a:latin typeface="Arabic Typesetting" pitchFamily="66" charset="-78"/>
                <a:cs typeface="Arabic Typesetting" pitchFamily="66" charset="-78"/>
              </a:defRPr>
            </a:lvl4pPr>
            <a:lvl5pPr marL="2057400" indent="-228600">
              <a:spcBef>
                <a:spcPct val="20000"/>
              </a:spcBef>
              <a:buClr>
                <a:srgbClr val="17375E"/>
              </a:buClr>
              <a:buFont typeface="Arial" charset="0"/>
              <a:buChar char="»"/>
              <a:defRPr sz="2000">
                <a:solidFill>
                  <a:schemeClr val="tx1"/>
                </a:solidFill>
                <a:latin typeface="Arabic Typesetting" pitchFamily="66" charset="-78"/>
                <a:cs typeface="Arabic Typesetting" pitchFamily="66" charset="-78"/>
              </a:defRPr>
            </a:lvl5pPr>
            <a:lvl6pPr marL="2514600" indent="-228600" eaLnBrk="0" fontAlgn="base" hangingPunct="0">
              <a:spcBef>
                <a:spcPct val="20000"/>
              </a:spcBef>
              <a:spcAft>
                <a:spcPct val="0"/>
              </a:spcAft>
              <a:buClr>
                <a:srgbClr val="17375E"/>
              </a:buClr>
              <a:buFont typeface="Arial" charset="0"/>
              <a:buChar char="»"/>
              <a:defRPr sz="2000">
                <a:solidFill>
                  <a:schemeClr val="tx1"/>
                </a:solidFill>
                <a:latin typeface="Arabic Typesetting" pitchFamily="66" charset="-78"/>
                <a:cs typeface="Arabic Typesetting" pitchFamily="66" charset="-78"/>
              </a:defRPr>
            </a:lvl6pPr>
            <a:lvl7pPr marL="2971800" indent="-228600" eaLnBrk="0" fontAlgn="base" hangingPunct="0">
              <a:spcBef>
                <a:spcPct val="20000"/>
              </a:spcBef>
              <a:spcAft>
                <a:spcPct val="0"/>
              </a:spcAft>
              <a:buClr>
                <a:srgbClr val="17375E"/>
              </a:buClr>
              <a:buFont typeface="Arial" charset="0"/>
              <a:buChar char="»"/>
              <a:defRPr sz="2000">
                <a:solidFill>
                  <a:schemeClr val="tx1"/>
                </a:solidFill>
                <a:latin typeface="Arabic Typesetting" pitchFamily="66" charset="-78"/>
                <a:cs typeface="Arabic Typesetting" pitchFamily="66" charset="-78"/>
              </a:defRPr>
            </a:lvl7pPr>
            <a:lvl8pPr marL="3429000" indent="-228600" eaLnBrk="0" fontAlgn="base" hangingPunct="0">
              <a:spcBef>
                <a:spcPct val="20000"/>
              </a:spcBef>
              <a:spcAft>
                <a:spcPct val="0"/>
              </a:spcAft>
              <a:buClr>
                <a:srgbClr val="17375E"/>
              </a:buClr>
              <a:buFont typeface="Arial" charset="0"/>
              <a:buChar char="»"/>
              <a:defRPr sz="2000">
                <a:solidFill>
                  <a:schemeClr val="tx1"/>
                </a:solidFill>
                <a:latin typeface="Arabic Typesetting" pitchFamily="66" charset="-78"/>
                <a:cs typeface="Arabic Typesetting" pitchFamily="66" charset="-78"/>
              </a:defRPr>
            </a:lvl8pPr>
            <a:lvl9pPr marL="3886200" indent="-228600" eaLnBrk="0" fontAlgn="base" hangingPunct="0">
              <a:spcBef>
                <a:spcPct val="20000"/>
              </a:spcBef>
              <a:spcAft>
                <a:spcPct val="0"/>
              </a:spcAft>
              <a:buClr>
                <a:srgbClr val="17375E"/>
              </a:buClr>
              <a:buFont typeface="Arial" charset="0"/>
              <a:buChar char="»"/>
              <a:defRPr sz="2000">
                <a:solidFill>
                  <a:schemeClr val="tx1"/>
                </a:solidFill>
                <a:latin typeface="Arabic Typesetting" pitchFamily="66" charset="-78"/>
                <a:cs typeface="Arabic Typesetting" pitchFamily="66" charset="-78"/>
              </a:defRPr>
            </a:lvl9pPr>
          </a:lstStyle>
          <a:p>
            <a:pPr>
              <a:spcBef>
                <a:spcPct val="0"/>
              </a:spcBef>
              <a:buClrTx/>
              <a:buFontTx/>
              <a:buNone/>
            </a:pPr>
            <a:fld id="{0F03EBF7-3C22-4203-A21C-28D830683727}" type="slidenum">
              <a:rPr lang="cs-CZ" altLang="cs-CZ" sz="1100" b="0">
                <a:solidFill>
                  <a:schemeClr val="bg1"/>
                </a:solidFill>
                <a:latin typeface="Arial" charset="0"/>
                <a:cs typeface="Arial" charset="0"/>
              </a:rPr>
              <a:pPr>
                <a:spcBef>
                  <a:spcPct val="0"/>
                </a:spcBef>
                <a:buClrTx/>
                <a:buFontTx/>
                <a:buNone/>
              </a:pPr>
              <a:t>3</a:t>
            </a:fld>
            <a:endParaRPr lang="cs-CZ" altLang="cs-CZ" sz="1100" b="0">
              <a:solidFill>
                <a:schemeClr val="bg1"/>
              </a:solidFill>
              <a:latin typeface="Arial" charset="0"/>
              <a:cs typeface="Arial" charset="0"/>
            </a:endParaRPr>
          </a:p>
        </p:txBody>
      </p:sp>
      <p:pic>
        <p:nvPicPr>
          <p:cNvPr id="1434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řehled českého vývozu vojenského materiá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1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7643192" cy="1079500"/>
          </a:xfrm>
        </p:spPr>
        <p:txBody>
          <a:bodyPr>
            <a:normAutofit/>
          </a:bodyPr>
          <a:lstStyle/>
          <a:p>
            <a:r>
              <a:rPr lang="cs-CZ" sz="2800" b="1" dirty="0"/>
              <a:t>INTERNATIONAL DEFENCE-INDUSTRIAL COOPERATION</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GB" sz="1600" dirty="0">
                <a:latin typeface="+mj-lt"/>
              </a:rPr>
              <a:t>Identification of opportunities for the Czech Defence Industry.</a:t>
            </a:r>
          </a:p>
          <a:p>
            <a:pPr>
              <a:buFont typeface="Arial" panose="020B0604020202020204" pitchFamily="34" charset="0"/>
              <a:buChar char="•"/>
            </a:pPr>
            <a:endParaRPr lang="en-GB" sz="1600" b="0" dirty="0">
              <a:latin typeface="+mj-lt"/>
            </a:endParaRPr>
          </a:p>
          <a:p>
            <a:pPr>
              <a:buFont typeface="Arial" panose="020B0604020202020204" pitchFamily="34" charset="0"/>
              <a:buChar char="•"/>
            </a:pPr>
            <a:r>
              <a:rPr lang="en-GB" sz="1600" dirty="0">
                <a:latin typeface="+mj-lt"/>
              </a:rPr>
              <a:t>Bringing Czech Defence Industry with political delegations abroad.</a:t>
            </a:r>
          </a:p>
          <a:p>
            <a:pPr>
              <a:buFont typeface="Arial" panose="020B0604020202020204" pitchFamily="34" charset="0"/>
              <a:buChar char="•"/>
            </a:pPr>
            <a:endParaRPr lang="en-GB" sz="1600" dirty="0">
              <a:latin typeface="+mj-lt"/>
            </a:endParaRPr>
          </a:p>
          <a:p>
            <a:pPr>
              <a:buFont typeface="Arial" panose="020B0604020202020204" pitchFamily="34" charset="0"/>
              <a:buChar char="•"/>
            </a:pPr>
            <a:r>
              <a:rPr lang="en-GB" sz="1600" dirty="0">
                <a:latin typeface="+mj-lt"/>
              </a:rPr>
              <a:t>Organization of visits of partner MoD</a:t>
            </a:r>
            <a:r>
              <a:rPr lang="cs-CZ" sz="1600" dirty="0">
                <a:latin typeface="+mj-lt"/>
              </a:rPr>
              <a:t>‘</a:t>
            </a:r>
            <a:r>
              <a:rPr lang="en-GB" sz="1600" dirty="0">
                <a:latin typeface="+mj-lt"/>
              </a:rPr>
              <a:t>s to the Czech Republic. </a:t>
            </a:r>
          </a:p>
          <a:p>
            <a:pPr>
              <a:buFont typeface="Arial" panose="020B0604020202020204" pitchFamily="34" charset="0"/>
              <a:buChar char="•"/>
            </a:pPr>
            <a:endParaRPr lang="en-GB" sz="1600" dirty="0">
              <a:latin typeface="+mj-lt"/>
            </a:endParaRPr>
          </a:p>
          <a:p>
            <a:pPr>
              <a:buFont typeface="Arial" panose="020B0604020202020204" pitchFamily="34" charset="0"/>
              <a:buChar char="•"/>
            </a:pPr>
            <a:r>
              <a:rPr lang="en-GB" sz="1600" dirty="0">
                <a:latin typeface="+mj-lt"/>
              </a:rPr>
              <a:t>Official endorsement on political level.</a:t>
            </a:r>
          </a:p>
          <a:p>
            <a:pPr>
              <a:buFont typeface="Arial" panose="020B0604020202020204" pitchFamily="34" charset="0"/>
              <a:buChar char="•"/>
            </a:pPr>
            <a:endParaRPr lang="en-GB" sz="1600" dirty="0">
              <a:latin typeface="+mj-lt"/>
            </a:endParaRPr>
          </a:p>
          <a:p>
            <a:pPr>
              <a:buFont typeface="Arial" panose="020B0604020202020204" pitchFamily="34" charset="0"/>
              <a:buChar char="•"/>
            </a:pPr>
            <a:r>
              <a:rPr lang="en-GB" sz="1600" dirty="0">
                <a:latin typeface="+mj-lt"/>
              </a:rPr>
              <a:t>Preparation of the genuine Czech G2G Defence Export System</a:t>
            </a:r>
          </a:p>
          <a:p>
            <a:pPr>
              <a:buFont typeface="Arial" panose="020B0604020202020204" pitchFamily="34" charset="0"/>
              <a:buChar char="•"/>
            </a:pPr>
            <a:endParaRPr lang="en-GB" sz="1600" dirty="0">
              <a:latin typeface="+mj-lt"/>
            </a:endParaRPr>
          </a:p>
          <a:p>
            <a:pPr>
              <a:buFont typeface="Arial" panose="020B0604020202020204" pitchFamily="34" charset="0"/>
              <a:buChar char="•"/>
            </a:pPr>
            <a:r>
              <a:rPr lang="en-GB" sz="1600" dirty="0">
                <a:latin typeface="+mj-lt"/>
              </a:rPr>
              <a:t>Organization of Czech Defence Industry days, Industrial fora etc.</a:t>
            </a:r>
          </a:p>
          <a:p>
            <a:pPr>
              <a:buFont typeface="Arial" panose="020B0604020202020204" pitchFamily="34" charset="0"/>
              <a:buChar char="•"/>
            </a:pPr>
            <a:endParaRPr lang="en-GB" sz="1600" b="0" dirty="0">
              <a:latin typeface="+mj-lt"/>
            </a:endParaRPr>
          </a:p>
          <a:p>
            <a:pPr>
              <a:buFont typeface="Arial" panose="020B0604020202020204" pitchFamily="34" charset="0"/>
              <a:buChar char="•"/>
            </a:pPr>
            <a:r>
              <a:rPr lang="en-GB" sz="1600" dirty="0">
                <a:latin typeface="+mj-lt"/>
              </a:rPr>
              <a:t>Anchoring industrial cooperation through memoranda of understanding.</a:t>
            </a:r>
          </a:p>
          <a:p>
            <a:pPr>
              <a:buFont typeface="Arial" panose="020B0604020202020204" pitchFamily="34" charset="0"/>
              <a:buChar char="•"/>
            </a:pPr>
            <a:endParaRPr lang="cs-CZ" sz="1600" b="0" dirty="0">
              <a:latin typeface="+mj-lt"/>
            </a:endParaRP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4</a:t>
            </a:fld>
            <a:endParaRPr lang="cs-CZ" dirty="0"/>
          </a:p>
        </p:txBody>
      </p:sp>
    </p:spTree>
    <p:extLst>
      <p:ext uri="{BB962C8B-B14F-4D97-AF65-F5344CB8AC3E}">
        <p14:creationId xmlns:p14="http://schemas.microsoft.com/office/powerpoint/2010/main" val="19975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b="1" dirty="0"/>
              <a:t>Challenges for 2020 and beyond</a:t>
            </a:r>
          </a:p>
        </p:txBody>
      </p:sp>
      <p:sp>
        <p:nvSpPr>
          <p:cNvPr id="3" name="Zástupný symbol pro obsah 2"/>
          <p:cNvSpPr>
            <a:spLocks noGrp="1"/>
          </p:cNvSpPr>
          <p:nvPr>
            <p:ph idx="1"/>
          </p:nvPr>
        </p:nvSpPr>
        <p:spPr>
          <a:xfrm>
            <a:off x="443184" y="1772816"/>
            <a:ext cx="8229600" cy="4387850"/>
          </a:xfrm>
        </p:spPr>
        <p:txBody>
          <a:bodyPr/>
          <a:lstStyle/>
          <a:p>
            <a:pPr>
              <a:spcAft>
                <a:spcPts val="600"/>
              </a:spcAft>
            </a:pPr>
            <a:r>
              <a:rPr lang="en-GB" sz="2400" dirty="0">
                <a:latin typeface="+mj-lt"/>
              </a:rPr>
              <a:t>Maximization of domestic </a:t>
            </a:r>
            <a:r>
              <a:rPr lang="en-GB" sz="2400" dirty="0" err="1">
                <a:latin typeface="+mj-lt"/>
              </a:rPr>
              <a:t>Def-Ind</a:t>
            </a:r>
            <a:r>
              <a:rPr lang="en-GB" sz="2400" dirty="0">
                <a:latin typeface="+mj-lt"/>
              </a:rPr>
              <a:t> participation </a:t>
            </a:r>
            <a:r>
              <a:rPr lang="en-GB" sz="2400" b="0" dirty="0">
                <a:latin typeface="+mj-lt"/>
              </a:rPr>
              <a:t>on the planned major acquisition projects (IFV, helicopters, MADR radar system, SPH)</a:t>
            </a:r>
          </a:p>
          <a:p>
            <a:pPr>
              <a:spcAft>
                <a:spcPts val="600"/>
              </a:spcAft>
            </a:pPr>
            <a:r>
              <a:rPr lang="en-GB" sz="2400" b="0" dirty="0">
                <a:latin typeface="+mj-lt"/>
              </a:rPr>
              <a:t>Participation of Czech companies in the </a:t>
            </a:r>
            <a:r>
              <a:rPr lang="en-GB" sz="2400" dirty="0">
                <a:latin typeface="+mj-lt"/>
              </a:rPr>
              <a:t>European Defence Fund (EDF) </a:t>
            </a:r>
            <a:r>
              <a:rPr lang="en-GB" sz="2400" b="0" dirty="0">
                <a:latin typeface="+mj-lt"/>
              </a:rPr>
              <a:t>consortia</a:t>
            </a:r>
          </a:p>
          <a:p>
            <a:pPr>
              <a:spcAft>
                <a:spcPts val="600"/>
              </a:spcAft>
            </a:pPr>
            <a:r>
              <a:rPr lang="en-GB" sz="2400" b="0" dirty="0">
                <a:latin typeface="+mj-lt"/>
              </a:rPr>
              <a:t>The </a:t>
            </a:r>
            <a:r>
              <a:rPr lang="en-GB" sz="2400" dirty="0">
                <a:latin typeface="+mj-lt"/>
              </a:rPr>
              <a:t>PROPED</a:t>
            </a:r>
            <a:r>
              <a:rPr lang="en-GB" sz="2400" b="0" dirty="0">
                <a:latin typeface="+mj-lt"/>
              </a:rPr>
              <a:t> framework</a:t>
            </a:r>
          </a:p>
          <a:p>
            <a:r>
              <a:rPr lang="en-GB" sz="2400" b="0" dirty="0">
                <a:latin typeface="+mj-lt"/>
              </a:rPr>
              <a:t>Improving </a:t>
            </a:r>
            <a:r>
              <a:rPr lang="en-GB" sz="2400" dirty="0">
                <a:latin typeface="+mj-lt"/>
              </a:rPr>
              <a:t>competitiveness</a:t>
            </a:r>
            <a:r>
              <a:rPr lang="en-GB" sz="2400" b="0" dirty="0">
                <a:latin typeface="+mj-lt"/>
              </a:rPr>
              <a:t>, </a:t>
            </a:r>
            <a:r>
              <a:rPr lang="en-GB" sz="2400" dirty="0">
                <a:latin typeface="+mj-lt"/>
              </a:rPr>
              <a:t>R&amp;D</a:t>
            </a:r>
            <a:r>
              <a:rPr lang="en-GB" sz="2400" b="0" dirty="0">
                <a:latin typeface="+mj-lt"/>
              </a:rPr>
              <a:t>, ensuring </a:t>
            </a:r>
            <a:r>
              <a:rPr lang="en-GB" sz="2400" dirty="0">
                <a:latin typeface="+mj-lt"/>
              </a:rPr>
              <a:t>security of supplies</a:t>
            </a:r>
            <a:r>
              <a:rPr lang="en-GB" sz="2400" b="0" dirty="0">
                <a:latin typeface="+mj-lt"/>
              </a:rPr>
              <a:t> for the Army of the Czech Republic</a:t>
            </a:r>
          </a:p>
          <a:p>
            <a:r>
              <a:rPr lang="en-GB" sz="2400" b="0" dirty="0">
                <a:latin typeface="+mj-lt"/>
              </a:rPr>
              <a:t>Participation in setting </a:t>
            </a:r>
            <a:r>
              <a:rPr lang="en-GB" sz="2400" dirty="0">
                <a:latin typeface="+mj-lt"/>
              </a:rPr>
              <a:t>the functioning system of internal Defence-Industrial relations </a:t>
            </a:r>
            <a:r>
              <a:rPr lang="en-GB" sz="2400" b="0" dirty="0">
                <a:latin typeface="+mj-lt"/>
              </a:rPr>
              <a:t>during the </a:t>
            </a:r>
            <a:r>
              <a:rPr lang="en-GB" sz="2400" dirty="0">
                <a:latin typeface="+mj-lt"/>
              </a:rPr>
              <a:t>State of Emergency</a:t>
            </a: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5</a:t>
            </a:fld>
            <a:endParaRPr lang="cs-CZ" dirty="0"/>
          </a:p>
        </p:txBody>
      </p:sp>
    </p:spTree>
    <p:extLst>
      <p:ext uri="{BB962C8B-B14F-4D97-AF65-F5344CB8AC3E}">
        <p14:creationId xmlns:p14="http://schemas.microsoft.com/office/powerpoint/2010/main" val="366451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CZECH DEFENCE INDUSTRY</a:t>
            </a:r>
          </a:p>
        </p:txBody>
      </p:sp>
      <p:sp>
        <p:nvSpPr>
          <p:cNvPr id="3" name="Zástupný symbol pro obsah 2"/>
          <p:cNvSpPr>
            <a:spLocks noGrp="1"/>
          </p:cNvSpPr>
          <p:nvPr>
            <p:ph idx="1"/>
          </p:nvPr>
        </p:nvSpPr>
        <p:spPr>
          <a:xfrm>
            <a:off x="395536" y="1628800"/>
            <a:ext cx="8229600" cy="4281488"/>
          </a:xfrm>
        </p:spPr>
        <p:txBody>
          <a:bodyPr/>
          <a:lstStyle/>
          <a:p>
            <a:pPr>
              <a:buFont typeface="Arial" panose="020B0604020202020204" pitchFamily="34" charset="0"/>
              <a:buChar char="•"/>
            </a:pPr>
            <a:r>
              <a:rPr lang="en-GB" sz="2000" b="0" dirty="0">
                <a:latin typeface="+mj-lt"/>
              </a:rPr>
              <a:t>Mainly comprised of </a:t>
            </a:r>
            <a:r>
              <a:rPr lang="en-GB" sz="2000" dirty="0">
                <a:latin typeface="+mj-lt"/>
              </a:rPr>
              <a:t>private SME‘s</a:t>
            </a: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95 % of defence industry production </a:t>
            </a:r>
            <a:r>
              <a:rPr lang="en-GB" sz="2000" b="0" dirty="0">
                <a:latin typeface="+mj-lt"/>
                <a:sym typeface="Wingdings" panose="05000000000000000000" pitchFamily="2" charset="2"/>
              </a:rPr>
              <a:t> </a:t>
            </a:r>
            <a:r>
              <a:rPr lang="en-GB" sz="2000" dirty="0">
                <a:latin typeface="+mj-lt"/>
                <a:sym typeface="Wingdings" panose="05000000000000000000" pitchFamily="2" charset="2"/>
              </a:rPr>
              <a:t>export</a:t>
            </a:r>
            <a:endParaRPr lang="en-GB" sz="2000" dirty="0">
              <a:latin typeface="+mj-lt"/>
            </a:endParaRP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Long tradition (100+ years)</a:t>
            </a: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Combat proven products</a:t>
            </a: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Focus on new technologies and areas (UAVs, UGVs, C4)</a:t>
            </a: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Uniqueness in certain fields (PSS, trucks, small arms)</a:t>
            </a:r>
          </a:p>
          <a:p>
            <a:pPr>
              <a:buFont typeface="Arial" panose="020B0604020202020204" pitchFamily="34" charset="0"/>
              <a:buChar char="•"/>
            </a:pPr>
            <a:endParaRPr lang="en-GB" sz="2000" b="0" dirty="0">
              <a:latin typeface="+mj-lt"/>
            </a:endParaRPr>
          </a:p>
          <a:p>
            <a:pPr>
              <a:buFont typeface="Arial" panose="020B0604020202020204" pitchFamily="34" charset="0"/>
              <a:buChar char="•"/>
            </a:pPr>
            <a:r>
              <a:rPr lang="en-GB" sz="2000" b="0" dirty="0">
                <a:latin typeface="+mj-lt"/>
              </a:rPr>
              <a:t>Defence and Security Industry Association (www.aobp.cz</a:t>
            </a:r>
            <a:r>
              <a:rPr lang="cs-CZ" sz="2000" b="0" dirty="0">
                <a:latin typeface="+mj-lt"/>
              </a:rPr>
              <a:t>)</a:t>
            </a:r>
            <a:endParaRPr lang="en-US" sz="2000" b="0" dirty="0">
              <a:latin typeface="+mj-lt"/>
            </a:endParaRP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6</a:t>
            </a:fld>
            <a:endParaRPr lang="cs-CZ" dirty="0"/>
          </a:p>
        </p:txBody>
      </p:sp>
    </p:spTree>
    <p:extLst>
      <p:ext uri="{BB962C8B-B14F-4D97-AF65-F5344CB8AC3E}">
        <p14:creationId xmlns:p14="http://schemas.microsoft.com/office/powerpoint/2010/main" val="133839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800" b="1" dirty="0"/>
              <a:t>Structure of Czech Defence industry</a:t>
            </a: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7</a:t>
            </a:fld>
            <a:endParaRPr lang="cs-CZ" dirty="0"/>
          </a:p>
        </p:txBody>
      </p:sp>
      <p:graphicFrame>
        <p:nvGraphicFramePr>
          <p:cNvPr id="5" name="Zástupný symbol pro obsah 4"/>
          <p:cNvGraphicFramePr>
            <a:graphicFrameLocks noGrp="1" noChangeAspect="1"/>
          </p:cNvGraphicFramePr>
          <p:nvPr>
            <p:ph idx="1"/>
            <p:extLst>
              <p:ext uri="{D42A27DB-BD31-4B8C-83A1-F6EECF244321}">
                <p14:modId xmlns:p14="http://schemas.microsoft.com/office/powerpoint/2010/main" val="1868147606"/>
              </p:ext>
            </p:extLst>
          </p:nvPr>
        </p:nvGraphicFramePr>
        <p:xfrm>
          <a:off x="-324544" y="1556271"/>
          <a:ext cx="10019195" cy="529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81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Defence</a:t>
            </a:r>
            <a:r>
              <a:rPr lang="cs-CZ" b="1" dirty="0"/>
              <a:t> </a:t>
            </a:r>
            <a:r>
              <a:rPr lang="cs-CZ" b="1" dirty="0" err="1"/>
              <a:t>industry</a:t>
            </a:r>
            <a:r>
              <a:rPr lang="cs-CZ" b="1" dirty="0"/>
              <a:t>: Export </a:t>
            </a:r>
            <a:r>
              <a:rPr lang="cs-CZ" b="1" dirty="0" err="1"/>
              <a:t>structure</a:t>
            </a:r>
            <a:endParaRPr lang="cs-CZ" b="1" dirty="0"/>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8</a:t>
            </a:fld>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710498992"/>
              </p:ext>
            </p:extLst>
          </p:nvPr>
        </p:nvGraphicFramePr>
        <p:xfrm>
          <a:off x="457200" y="1844675"/>
          <a:ext cx="8229600" cy="4281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66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Military</a:t>
            </a:r>
            <a:r>
              <a:rPr lang="cs-CZ" b="1" dirty="0"/>
              <a:t> </a:t>
            </a:r>
            <a:r>
              <a:rPr lang="cs-CZ" b="1" dirty="0" err="1"/>
              <a:t>Equipment</a:t>
            </a:r>
            <a:r>
              <a:rPr lang="cs-CZ" b="1" dirty="0"/>
              <a:t> </a:t>
            </a:r>
            <a:r>
              <a:rPr lang="cs-CZ" b="1" dirty="0" err="1"/>
              <a:t>Exports</a:t>
            </a:r>
            <a:r>
              <a:rPr lang="cs-CZ" b="1" dirty="0"/>
              <a:t> 2014-2018</a:t>
            </a:r>
          </a:p>
        </p:txBody>
      </p:sp>
      <p:sp>
        <p:nvSpPr>
          <p:cNvPr id="4" name="Zástupný symbol pro číslo snímku 3"/>
          <p:cNvSpPr>
            <a:spLocks noGrp="1"/>
          </p:cNvSpPr>
          <p:nvPr>
            <p:ph type="sldNum" sz="quarter" idx="10"/>
          </p:nvPr>
        </p:nvSpPr>
        <p:spPr/>
        <p:txBody>
          <a:bodyPr/>
          <a:lstStyle/>
          <a:p>
            <a:pPr>
              <a:defRPr/>
            </a:pPr>
            <a:fld id="{7EF5DC89-C8A1-48A0-B2E0-E13B3CEE1C8E}" type="slidenum">
              <a:rPr lang="cs-CZ" smtClean="0"/>
              <a:pPr>
                <a:defRPr/>
              </a:pPr>
              <a:t>9</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161821808"/>
              </p:ext>
            </p:extLst>
          </p:nvPr>
        </p:nvGraphicFramePr>
        <p:xfrm>
          <a:off x="251518" y="1916831"/>
          <a:ext cx="8496946" cy="3480034"/>
        </p:xfrm>
        <a:graphic>
          <a:graphicData uri="http://schemas.openxmlformats.org/drawingml/2006/table">
            <a:tbl>
              <a:tblPr firstRow="1" firstCol="1" bandRow="1">
                <a:tableStyleId>{5C22544A-7EE6-4342-B048-85BDC9FD1C3A}</a:tableStyleId>
              </a:tblPr>
              <a:tblGrid>
                <a:gridCol w="1769610">
                  <a:extLst>
                    <a:ext uri="{9D8B030D-6E8A-4147-A177-3AD203B41FA5}">
                      <a16:colId xmlns:a16="http://schemas.microsoft.com/office/drawing/2014/main" val="20000"/>
                    </a:ext>
                  </a:extLst>
                </a:gridCol>
                <a:gridCol w="1345022">
                  <a:extLst>
                    <a:ext uri="{9D8B030D-6E8A-4147-A177-3AD203B41FA5}">
                      <a16:colId xmlns:a16="http://schemas.microsoft.com/office/drawing/2014/main" val="20001"/>
                    </a:ext>
                  </a:extLst>
                </a:gridCol>
                <a:gridCol w="1345022">
                  <a:extLst>
                    <a:ext uri="{9D8B030D-6E8A-4147-A177-3AD203B41FA5}">
                      <a16:colId xmlns:a16="http://schemas.microsoft.com/office/drawing/2014/main" val="20002"/>
                    </a:ext>
                  </a:extLst>
                </a:gridCol>
                <a:gridCol w="1345764">
                  <a:extLst>
                    <a:ext uri="{9D8B030D-6E8A-4147-A177-3AD203B41FA5}">
                      <a16:colId xmlns:a16="http://schemas.microsoft.com/office/drawing/2014/main" val="20003"/>
                    </a:ext>
                  </a:extLst>
                </a:gridCol>
                <a:gridCol w="1345764">
                  <a:extLst>
                    <a:ext uri="{9D8B030D-6E8A-4147-A177-3AD203B41FA5}">
                      <a16:colId xmlns:a16="http://schemas.microsoft.com/office/drawing/2014/main" val="20004"/>
                    </a:ext>
                  </a:extLst>
                </a:gridCol>
                <a:gridCol w="1345764">
                  <a:extLst>
                    <a:ext uri="{9D8B030D-6E8A-4147-A177-3AD203B41FA5}">
                      <a16:colId xmlns:a16="http://schemas.microsoft.com/office/drawing/2014/main" val="20005"/>
                    </a:ext>
                  </a:extLst>
                </a:gridCol>
              </a:tblGrid>
              <a:tr h="538751">
                <a:tc>
                  <a:txBody>
                    <a:bodyPr/>
                    <a:lstStyle/>
                    <a:p>
                      <a:pPr algn="ctr">
                        <a:lnSpc>
                          <a:spcPct val="107000"/>
                        </a:lnSpc>
                        <a:spcAft>
                          <a:spcPts val="0"/>
                        </a:spcAft>
                      </a:pPr>
                      <a:r>
                        <a:rPr lang="cs-CZ" sz="1400" u="sng" dirty="0" err="1">
                          <a:effectLst/>
                          <a:latin typeface="+mn-lt"/>
                        </a:rPr>
                        <a:t>Territory</a:t>
                      </a:r>
                      <a:endParaRPr lang="cs-CZ" sz="1400" u="sng"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u="sng" dirty="0">
                          <a:effectLst/>
                          <a:latin typeface="+mn-lt"/>
                        </a:rPr>
                        <a:t>2014</a:t>
                      </a:r>
                      <a:endParaRPr lang="cs-CZ" sz="1400" u="sng"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u="sng" dirty="0">
                          <a:effectLst/>
                          <a:latin typeface="+mn-lt"/>
                        </a:rPr>
                        <a:t>2015</a:t>
                      </a:r>
                      <a:endParaRPr lang="cs-CZ" sz="1400" u="sng"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u="sng" dirty="0">
                          <a:effectLst/>
                          <a:latin typeface="+mn-lt"/>
                        </a:rPr>
                        <a:t>2016</a:t>
                      </a:r>
                      <a:endParaRPr lang="cs-CZ" sz="1400" u="sng"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u="sng" dirty="0">
                          <a:effectLst/>
                          <a:latin typeface="+mn-lt"/>
                        </a:rPr>
                        <a:t>2017</a:t>
                      </a:r>
                      <a:endParaRPr lang="cs-CZ" sz="1400" u="sng"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u="sng" dirty="0">
                          <a:effectLst/>
                          <a:latin typeface="+mn-lt"/>
                          <a:ea typeface="Calibri"/>
                          <a:cs typeface="Times New Roman"/>
                        </a:rPr>
                        <a:t>2018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5346">
                <a:tc>
                  <a:txBody>
                    <a:bodyPr/>
                    <a:lstStyle/>
                    <a:p>
                      <a:pPr algn="ctr">
                        <a:lnSpc>
                          <a:spcPct val="107000"/>
                        </a:lnSpc>
                        <a:spcAft>
                          <a:spcPts val="0"/>
                        </a:spcAft>
                      </a:pPr>
                      <a:r>
                        <a:rPr lang="cs-CZ" sz="1400" dirty="0">
                          <a:effectLst/>
                          <a:latin typeface="+mn-lt"/>
                        </a:rPr>
                        <a:t>EU</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128 802</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156 021</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181 988</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169 232</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191 295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3705">
                <a:tc>
                  <a:txBody>
                    <a:bodyPr/>
                    <a:lstStyle/>
                    <a:p>
                      <a:pPr algn="ctr">
                        <a:lnSpc>
                          <a:spcPct val="107000"/>
                        </a:lnSpc>
                        <a:spcAft>
                          <a:spcPts val="0"/>
                        </a:spcAft>
                      </a:pPr>
                      <a:r>
                        <a:rPr lang="cs-CZ" sz="1400" dirty="0">
                          <a:effectLst/>
                          <a:latin typeface="+mn-lt"/>
                        </a:rPr>
                        <a:t>Non-EU </a:t>
                      </a:r>
                      <a:r>
                        <a:rPr lang="cs-CZ" sz="1400" dirty="0" err="1">
                          <a:effectLst/>
                          <a:latin typeface="+mn-lt"/>
                        </a:rPr>
                        <a:t>Europe</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22 690</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24 766</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24 048</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21 248</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37 024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3705">
                <a:tc>
                  <a:txBody>
                    <a:bodyPr/>
                    <a:lstStyle/>
                    <a:p>
                      <a:pPr algn="ctr">
                        <a:lnSpc>
                          <a:spcPct val="107000"/>
                        </a:lnSpc>
                        <a:spcAft>
                          <a:spcPts val="0"/>
                        </a:spcAft>
                      </a:pPr>
                      <a:r>
                        <a:rPr lang="cs-CZ" sz="1400" dirty="0">
                          <a:effectLst/>
                          <a:latin typeface="+mn-lt"/>
                        </a:rPr>
                        <a:t>Sub-</a:t>
                      </a:r>
                      <a:r>
                        <a:rPr lang="cs-CZ" sz="1400" dirty="0" err="1">
                          <a:effectLst/>
                          <a:latin typeface="+mn-lt"/>
                        </a:rPr>
                        <a:t>Saharan</a:t>
                      </a:r>
                      <a:r>
                        <a:rPr lang="cs-CZ" sz="1400" dirty="0">
                          <a:effectLst/>
                          <a:latin typeface="+mn-lt"/>
                        </a:rPr>
                        <a:t> </a:t>
                      </a:r>
                      <a:r>
                        <a:rPr lang="cs-CZ" sz="1400" dirty="0" err="1">
                          <a:effectLst/>
                          <a:latin typeface="+mn-lt"/>
                        </a:rPr>
                        <a:t>Africa</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5 452</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20 682</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46 383</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32 086</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19 348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3705">
                <a:tc>
                  <a:txBody>
                    <a:bodyPr/>
                    <a:lstStyle/>
                    <a:p>
                      <a:pPr algn="ctr">
                        <a:lnSpc>
                          <a:spcPct val="107000"/>
                        </a:lnSpc>
                        <a:spcAft>
                          <a:spcPts val="0"/>
                        </a:spcAft>
                      </a:pPr>
                      <a:r>
                        <a:rPr lang="cs-CZ" sz="1400" dirty="0" err="1">
                          <a:effectLst/>
                          <a:latin typeface="+mn-lt"/>
                        </a:rPr>
                        <a:t>North</a:t>
                      </a:r>
                      <a:r>
                        <a:rPr lang="cs-CZ" sz="1400" dirty="0">
                          <a:effectLst/>
                          <a:latin typeface="+mn-lt"/>
                        </a:rPr>
                        <a:t> </a:t>
                      </a:r>
                      <a:r>
                        <a:rPr lang="cs-CZ" sz="1400" dirty="0" err="1">
                          <a:effectLst/>
                          <a:latin typeface="+mn-lt"/>
                        </a:rPr>
                        <a:t>Africa</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37 304</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41 603</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30 408</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20 066</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12 334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3705">
                <a:tc>
                  <a:txBody>
                    <a:bodyPr/>
                    <a:lstStyle/>
                    <a:p>
                      <a:pPr algn="ctr">
                        <a:lnSpc>
                          <a:spcPct val="107000"/>
                        </a:lnSpc>
                        <a:spcAft>
                          <a:spcPts val="0"/>
                        </a:spcAft>
                      </a:pPr>
                      <a:r>
                        <a:rPr lang="cs-CZ" sz="1400" dirty="0" err="1">
                          <a:effectLst/>
                          <a:latin typeface="+mn-lt"/>
                        </a:rPr>
                        <a:t>Asia</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57 329</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99 101</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114 877</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114 129</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119 427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3705">
                <a:tc>
                  <a:txBody>
                    <a:bodyPr/>
                    <a:lstStyle/>
                    <a:p>
                      <a:pPr algn="ctr">
                        <a:lnSpc>
                          <a:spcPct val="107000"/>
                        </a:lnSpc>
                        <a:spcAft>
                          <a:spcPts val="0"/>
                        </a:spcAft>
                      </a:pPr>
                      <a:r>
                        <a:rPr lang="cs-CZ" sz="1400" dirty="0" err="1">
                          <a:effectLst/>
                          <a:latin typeface="+mn-lt"/>
                        </a:rPr>
                        <a:t>Middle</a:t>
                      </a:r>
                      <a:r>
                        <a:rPr lang="cs-CZ" sz="1400" dirty="0">
                          <a:effectLst/>
                          <a:latin typeface="+mn-lt"/>
                        </a:rPr>
                        <a:t> East</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113 586</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133 781</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204 904</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122 586</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69 860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3705">
                <a:tc>
                  <a:txBody>
                    <a:bodyPr/>
                    <a:lstStyle/>
                    <a:p>
                      <a:pPr algn="ctr">
                        <a:lnSpc>
                          <a:spcPct val="107000"/>
                        </a:lnSpc>
                        <a:spcAft>
                          <a:spcPts val="0"/>
                        </a:spcAft>
                      </a:pPr>
                      <a:r>
                        <a:rPr lang="cs-CZ" sz="1400" dirty="0">
                          <a:effectLst/>
                          <a:latin typeface="+mn-lt"/>
                        </a:rPr>
                        <a:t>Latin America</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23 262</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a:effectLst/>
                          <a:latin typeface="+mn-lt"/>
                        </a:rPr>
                        <a:t>29 938</a:t>
                      </a:r>
                      <a:endParaRPr lang="cs-CZ" sz="140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28 984</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13 080</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21139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3707">
                <a:tc>
                  <a:txBody>
                    <a:bodyPr/>
                    <a:lstStyle/>
                    <a:p>
                      <a:pPr algn="ctr">
                        <a:lnSpc>
                          <a:spcPct val="107000"/>
                        </a:lnSpc>
                        <a:spcAft>
                          <a:spcPts val="0"/>
                        </a:spcAft>
                      </a:pPr>
                      <a:r>
                        <a:rPr lang="cs-CZ" sz="1400" dirty="0" err="1">
                          <a:effectLst/>
                          <a:latin typeface="+mn-lt"/>
                        </a:rPr>
                        <a:t>North</a:t>
                      </a:r>
                      <a:r>
                        <a:rPr lang="cs-CZ" sz="1400" dirty="0">
                          <a:effectLst/>
                          <a:latin typeface="+mn-lt"/>
                        </a:rPr>
                        <a:t> America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33 449</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42 587</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42 950</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rPr>
                        <a:t>64 811</a:t>
                      </a:r>
                      <a:endParaRPr lang="cs-CZ"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mn-lt"/>
                          <a:ea typeface="Calibri"/>
                          <a:cs typeface="Times New Roman"/>
                        </a:rPr>
                        <a:t>65 568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ovéPole 6"/>
          <p:cNvSpPr txBox="1"/>
          <p:nvPr/>
        </p:nvSpPr>
        <p:spPr>
          <a:xfrm>
            <a:off x="457200" y="5661248"/>
            <a:ext cx="3394720" cy="369332"/>
          </a:xfrm>
          <a:prstGeom prst="rect">
            <a:avLst/>
          </a:prstGeom>
          <a:noFill/>
        </p:spPr>
        <p:txBody>
          <a:bodyPr wrap="square" rtlCol="0">
            <a:spAutoFit/>
          </a:bodyPr>
          <a:lstStyle/>
          <a:p>
            <a:r>
              <a:rPr lang="cs-CZ" dirty="0"/>
              <a:t>*</a:t>
            </a:r>
            <a:r>
              <a:rPr lang="cs-CZ" sz="1400" dirty="0" err="1">
                <a:latin typeface="+mn-lt"/>
              </a:rPr>
              <a:t>Values</a:t>
            </a:r>
            <a:r>
              <a:rPr lang="cs-CZ" sz="1400" dirty="0">
                <a:latin typeface="+mn-lt"/>
              </a:rPr>
              <a:t> </a:t>
            </a:r>
            <a:r>
              <a:rPr lang="cs-CZ" sz="1400" dirty="0" err="1">
                <a:latin typeface="+mn-lt"/>
              </a:rPr>
              <a:t>listed</a:t>
            </a:r>
            <a:r>
              <a:rPr lang="cs-CZ" sz="1400" dirty="0">
                <a:latin typeface="+mn-lt"/>
              </a:rPr>
              <a:t> in </a:t>
            </a:r>
            <a:r>
              <a:rPr lang="cs-CZ" sz="1400" dirty="0" err="1">
                <a:latin typeface="+mn-lt"/>
              </a:rPr>
              <a:t>thousands</a:t>
            </a:r>
            <a:r>
              <a:rPr lang="cs-CZ" sz="1400" dirty="0">
                <a:latin typeface="+mn-lt"/>
              </a:rPr>
              <a:t> </a:t>
            </a:r>
            <a:r>
              <a:rPr lang="cs-CZ" sz="1400" dirty="0" err="1">
                <a:latin typeface="+mn-lt"/>
              </a:rPr>
              <a:t>of</a:t>
            </a:r>
            <a:r>
              <a:rPr lang="cs-CZ" sz="1400" dirty="0">
                <a:latin typeface="+mn-lt"/>
              </a:rPr>
              <a:t> EUR</a:t>
            </a:r>
            <a:r>
              <a:rPr lang="cs-CZ" sz="1400" dirty="0"/>
              <a:t>.</a:t>
            </a:r>
          </a:p>
        </p:txBody>
      </p:sp>
    </p:spTree>
    <p:extLst>
      <p:ext uri="{BB962C8B-B14F-4D97-AF65-F5344CB8AC3E}">
        <p14:creationId xmlns:p14="http://schemas.microsoft.com/office/powerpoint/2010/main" val="4113614915"/>
      </p:ext>
    </p:extLst>
  </p:cSld>
  <p:clrMapOvr>
    <a:masterClrMapping/>
  </p:clrMapOvr>
</p:sld>
</file>

<file path=ppt/theme/theme1.xml><?xml version="1.0" encoding="utf-8"?>
<a:theme xmlns:a="http://schemas.openxmlformats.org/drawingml/2006/main" name="Prezentace_Ministerstva_obrany_CR_template_FINAL">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Prezentace_Ministerstva_obrany_CR_template_FINAL</Template>
  <TotalTime>8615</TotalTime>
  <Words>1700</Words>
  <Application>Microsoft Office PowerPoint</Application>
  <PresentationFormat>Předvádění na obrazovce (4:3)</PresentationFormat>
  <Paragraphs>230</Paragraphs>
  <Slides>18</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Arabic Typesetting</vt:lpstr>
      <vt:lpstr>Arial</vt:lpstr>
      <vt:lpstr>Arial Narrow</vt:lpstr>
      <vt:lpstr>Calibri</vt:lpstr>
      <vt:lpstr>Times New Roman</vt:lpstr>
      <vt:lpstr>Wingdings</vt:lpstr>
      <vt:lpstr>Prezentace_Ministerstva_obrany_CR_template_FINAL</vt:lpstr>
      <vt:lpstr>DEFENCE INDUSTRY  AND INTERNATIONAL COOPERATION  </vt:lpstr>
      <vt:lpstr>STRUCTURE</vt:lpstr>
      <vt:lpstr>FROM 2014 UP TO NOW</vt:lpstr>
      <vt:lpstr>INTERNATIONAL DEFENCE-INDUSTRIAL COOPERATION</vt:lpstr>
      <vt:lpstr>Challenges for 2020 and beyond</vt:lpstr>
      <vt:lpstr>CZECH DEFENCE INDUSTRY</vt:lpstr>
      <vt:lpstr>Structure of Czech Defence industry</vt:lpstr>
      <vt:lpstr>Defence industry: Export structure</vt:lpstr>
      <vt:lpstr>Military Equipment Exports 2014-2018</vt:lpstr>
      <vt:lpstr>CZECH STATE DEFENCE EnterpriseS</vt:lpstr>
      <vt:lpstr>Lom praha, s. p. tiskařská 270/8, 108 00 praha 10</vt:lpstr>
      <vt:lpstr> CLV &amp; tsc pARDUBICE*</vt:lpstr>
      <vt:lpstr>VOP cz, s. p. dukelská 102, 742 42 šenov u nového jičína</vt:lpstr>
      <vt:lpstr>Vojenský technický ústav, s. p. mladoboleslavská 944, 197 06 praha 9 -kbely</vt:lpstr>
      <vt:lpstr>Vojenský výzkumný ústav, s. p. Veslařská 230, 637 00 Brno</vt:lpstr>
      <vt:lpstr>SELECTED PRIVATE COMPANIES</vt:lpstr>
      <vt:lpstr>SELECTED PRIVATE COMPANIES II.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GŠ vzor infobrífing</dc:subject>
  <dc:creator>Novák Matěj - MO 3691 - ŠIS AČR</dc:creator>
  <cp:lastModifiedBy>Matěj Novák</cp:lastModifiedBy>
  <cp:revision>669</cp:revision>
  <cp:lastPrinted>2016-05-18T07:53:20Z</cp:lastPrinted>
  <dcterms:created xsi:type="dcterms:W3CDTF">2011-01-06T14:16:19Z</dcterms:created>
  <dcterms:modified xsi:type="dcterms:W3CDTF">2020-04-26T06:34:03Z</dcterms:modified>
</cp:coreProperties>
</file>