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5"/>
  </p:notesMasterIdLst>
  <p:sldIdLst>
    <p:sldId id="256" r:id="rId2"/>
    <p:sldId id="257" r:id="rId3"/>
    <p:sldId id="285" r:id="rId4"/>
    <p:sldId id="270" r:id="rId5"/>
    <p:sldId id="282" r:id="rId6"/>
    <p:sldId id="258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71" r:id="rId15"/>
    <p:sldId id="288" r:id="rId16"/>
    <p:sldId id="274" r:id="rId17"/>
    <p:sldId id="289" r:id="rId18"/>
    <p:sldId id="259" r:id="rId19"/>
    <p:sldId id="286" r:id="rId20"/>
    <p:sldId id="287" r:id="rId21"/>
    <p:sldId id="268" r:id="rId22"/>
    <p:sldId id="284" r:id="rId23"/>
    <p:sldId id="26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4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6D19D-9F9F-4955-B944-99AE08996339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ED89D-E03E-4CF5-AEFF-EDF798780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4/05/world/europe/coronavirus-finland-mask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Paranoia as a </a:t>
            </a:r>
            <a:r>
              <a:rPr lang="cs-CZ" dirty="0" err="1"/>
              <a:t>norm</a:t>
            </a:r>
            <a:r>
              <a:rPr lang="cs-CZ" dirty="0"/>
              <a:t>, as </a:t>
            </a:r>
            <a:r>
              <a:rPr lang="cs-CZ" dirty="0" err="1"/>
              <a:t>well</a:t>
            </a:r>
            <a:r>
              <a:rPr lang="cs-CZ" dirty="0"/>
              <a:t> as a </a:t>
            </a:r>
            <a:r>
              <a:rPr lang="cs-CZ" dirty="0" err="1"/>
              <a:t>pessimimsm</a:t>
            </a:r>
            <a:r>
              <a:rPr lang="cs-CZ" dirty="0"/>
              <a:t> </a:t>
            </a:r>
            <a:r>
              <a:rPr lang="cs-CZ" dirty="0" err="1"/>
              <a:t>toward</a:t>
            </a:r>
            <a:r>
              <a:rPr lang="cs-CZ" dirty="0"/>
              <a:t> society/humanity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Preppers</a:t>
            </a:r>
            <a:r>
              <a:rPr lang="cs-CZ" dirty="0"/>
              <a:t> </a:t>
            </a:r>
            <a:r>
              <a:rPr lang="cs-CZ" dirty="0" err="1"/>
              <a:t>aim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as much </a:t>
            </a:r>
            <a:r>
              <a:rPr lang="cs-CZ" dirty="0" err="1"/>
              <a:t>selfreliable</a:t>
            </a:r>
            <a:r>
              <a:rPr lang="cs-CZ" dirty="0"/>
              <a:t> as </a:t>
            </a:r>
            <a:r>
              <a:rPr lang="cs-CZ" dirty="0" err="1"/>
              <a:t>possible</a:t>
            </a:r>
            <a:r>
              <a:rPr lang="cs-CZ" dirty="0"/>
              <a:t> and no </a:t>
            </a:r>
            <a:r>
              <a:rPr lang="cs-CZ" dirty="0" err="1"/>
              <a:t>relly</a:t>
            </a:r>
            <a:r>
              <a:rPr lang="cs-CZ" dirty="0"/>
              <a:t> on </a:t>
            </a:r>
            <a:r>
              <a:rPr lang="cs-CZ" dirty="0" err="1"/>
              <a:t>govenrment</a:t>
            </a:r>
            <a:r>
              <a:rPr lang="cs-CZ" dirty="0"/>
              <a:t> in the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cs-CZ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ED89D-E03E-4CF5-AEFF-EDF798780B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60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ED89D-E03E-4CF5-AEFF-EDF798780B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0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ED89D-E03E-4CF5-AEFF-EDF798780B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1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Finland</a:t>
            </a:r>
            <a:r>
              <a:rPr lang="cs-CZ" dirty="0"/>
              <a:t> - </a:t>
            </a:r>
            <a:r>
              <a:rPr lang="en-GB" dirty="0">
                <a:hlinkClick r:id="rId3"/>
              </a:rPr>
              <a:t>https://www.nytimes.com/2020/04/05/world/europe/coronavirus-finland-masks.html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ED89D-E03E-4CF5-AEFF-EDF798780B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8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The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showe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a </a:t>
            </a:r>
            <a:r>
              <a:rPr lang="cs-CZ" dirty="0" err="1"/>
              <a:t>limits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todays</a:t>
            </a:r>
            <a:r>
              <a:rPr lang="cs-CZ" dirty="0"/>
              <a:t> </a:t>
            </a:r>
            <a:r>
              <a:rPr lang="cs-CZ" dirty="0" err="1"/>
              <a:t>globalized</a:t>
            </a:r>
            <a:r>
              <a:rPr lang="cs-CZ" dirty="0"/>
              <a:t> society – </a:t>
            </a:r>
            <a:r>
              <a:rPr lang="cs-CZ" dirty="0" err="1"/>
              <a:t>canned</a:t>
            </a:r>
            <a:r>
              <a:rPr lang="cs-CZ" dirty="0"/>
              <a:t> food, pasta, </a:t>
            </a:r>
            <a:r>
              <a:rPr lang="cs-CZ" dirty="0" err="1"/>
              <a:t>rice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flour</a:t>
            </a:r>
            <a:r>
              <a:rPr lang="cs-CZ" dirty="0"/>
              <a:t> </a:t>
            </a:r>
            <a:r>
              <a:rPr lang="cs-CZ" dirty="0" err="1"/>
              <a:t>sometimes</a:t>
            </a:r>
            <a:r>
              <a:rPr lang="cs-CZ" dirty="0"/>
              <a:t> not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the </a:t>
            </a:r>
            <a:r>
              <a:rPr lang="cs-CZ" dirty="0" err="1"/>
              <a:t>stores</a:t>
            </a:r>
            <a:r>
              <a:rPr lang="cs-CZ" dirty="0"/>
              <a:t> </a:t>
            </a:r>
            <a:r>
              <a:rPr lang="cs-CZ" dirty="0" err="1"/>
              <a:t>becouse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buying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in the </a:t>
            </a:r>
            <a:r>
              <a:rPr lang="cs-CZ" dirty="0" err="1"/>
              <a:t>begining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the </a:t>
            </a:r>
            <a:r>
              <a:rPr lang="cs-CZ" dirty="0" err="1"/>
              <a:t>pandemy</a:t>
            </a:r>
            <a:r>
              <a:rPr lang="cs-CZ" dirty="0"/>
              <a:t>. On the top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, </a:t>
            </a:r>
            <a:r>
              <a:rPr lang="cs-CZ" dirty="0" err="1"/>
              <a:t>there</a:t>
            </a:r>
            <a:r>
              <a:rPr lang="cs-CZ" dirty="0"/>
              <a:t> are many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go </a:t>
            </a:r>
            <a:r>
              <a:rPr lang="cs-CZ" dirty="0" err="1"/>
              <a:t>outside</a:t>
            </a:r>
            <a:r>
              <a:rPr lang="cs-CZ" dirty="0"/>
              <a:t> </a:t>
            </a:r>
            <a:r>
              <a:rPr lang="cs-CZ" dirty="0" err="1"/>
              <a:t>becouse</a:t>
            </a:r>
            <a:r>
              <a:rPr lang="cs-CZ" dirty="0"/>
              <a:t> the virus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death</a:t>
            </a:r>
            <a:r>
              <a:rPr lang="cs-CZ" dirty="0"/>
              <a:t> sentence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.</a:t>
            </a:r>
          </a:p>
          <a:p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, but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avalilable</a:t>
            </a:r>
            <a:r>
              <a:rPr lang="cs-CZ" dirty="0"/>
              <a:t> </a:t>
            </a:r>
            <a:r>
              <a:rPr lang="cs-CZ" dirty="0" err="1"/>
              <a:t>immidiately</a:t>
            </a:r>
            <a:r>
              <a:rPr lang="cs-CZ" dirty="0"/>
              <a:t> – </a:t>
            </a:r>
            <a:r>
              <a:rPr lang="cs-CZ" dirty="0" err="1"/>
              <a:t>when</a:t>
            </a:r>
            <a:r>
              <a:rPr lang="cs-CZ" dirty="0"/>
              <a:t> the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begun</a:t>
            </a:r>
            <a:r>
              <a:rPr lang="cs-CZ" dirty="0"/>
              <a:t>, i </a:t>
            </a:r>
            <a:r>
              <a:rPr lang="cs-CZ" dirty="0" err="1"/>
              <a:t>ordered</a:t>
            </a:r>
            <a:r>
              <a:rPr lang="cs-CZ" dirty="0"/>
              <a:t> food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tesco</a:t>
            </a:r>
            <a:r>
              <a:rPr lang="cs-CZ" dirty="0"/>
              <a:t> online </a:t>
            </a:r>
            <a:r>
              <a:rPr lang="cs-CZ" dirty="0" err="1"/>
              <a:t>delivery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and the </a:t>
            </a:r>
            <a:r>
              <a:rPr lang="cs-CZ" dirty="0" err="1"/>
              <a:t>closes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in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.</a:t>
            </a:r>
          </a:p>
          <a:p>
            <a:r>
              <a:rPr lang="cs-CZ" dirty="0" err="1"/>
              <a:t>Pandemy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showed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relly</a:t>
            </a:r>
            <a:r>
              <a:rPr lang="cs-CZ" dirty="0"/>
              <a:t> on </a:t>
            </a:r>
            <a:r>
              <a:rPr lang="cs-CZ" dirty="0" err="1"/>
              <a:t>governmant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the </a:t>
            </a:r>
            <a:r>
              <a:rPr lang="cs-CZ" dirty="0" err="1"/>
              <a:t>time</a:t>
            </a:r>
            <a:r>
              <a:rPr lang="cs-CZ" dirty="0"/>
              <a:t> – in Czech </a:t>
            </a:r>
            <a:r>
              <a:rPr lang="cs-CZ" dirty="0" err="1"/>
              <a:t>republic</a:t>
            </a:r>
            <a:r>
              <a:rPr lang="cs-CZ" dirty="0"/>
              <a:t>,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very </a:t>
            </a:r>
            <a:r>
              <a:rPr lang="cs-CZ" dirty="0" err="1"/>
              <a:t>distinct</a:t>
            </a:r>
            <a:r>
              <a:rPr lang="cs-CZ" dirty="0"/>
              <a:t> and </a:t>
            </a:r>
            <a:r>
              <a:rPr lang="cs-CZ" dirty="0" err="1"/>
              <a:t>visible</a:t>
            </a:r>
            <a:r>
              <a:rPr lang="cs-CZ" dirty="0"/>
              <a:t>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long term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mid</a:t>
            </a:r>
            <a:r>
              <a:rPr lang="cs-CZ" dirty="0"/>
              <a:t> term </a:t>
            </a:r>
            <a:r>
              <a:rPr lang="cs-CZ" dirty="0" err="1"/>
              <a:t>plan</a:t>
            </a:r>
            <a:r>
              <a:rPr lang="cs-CZ" dirty="0"/>
              <a:t> – </a:t>
            </a:r>
            <a:r>
              <a:rPr lang="cs-CZ" dirty="0" err="1"/>
              <a:t>officials</a:t>
            </a:r>
            <a:r>
              <a:rPr lang="cs-CZ" dirty="0"/>
              <a:t> are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mind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to </a:t>
            </a:r>
            <a:r>
              <a:rPr lang="cs-CZ" dirty="0" err="1"/>
              <a:t>day</a:t>
            </a:r>
            <a:r>
              <a:rPr lang="cs-CZ" dirty="0"/>
              <a:t> – how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citizen</a:t>
            </a:r>
            <a:r>
              <a:rPr lang="cs-CZ" dirty="0"/>
              <a:t> </a:t>
            </a:r>
            <a:r>
              <a:rPr lang="cs-CZ" dirty="0" err="1"/>
              <a:t>sure</a:t>
            </a:r>
            <a:r>
              <a:rPr lang="cs-CZ" dirty="0"/>
              <a:t> the </a:t>
            </a:r>
            <a:r>
              <a:rPr lang="cs-CZ" dirty="0" err="1"/>
              <a:t>shops</a:t>
            </a:r>
            <a:r>
              <a:rPr lang="cs-CZ" dirty="0"/>
              <a:t> </a:t>
            </a:r>
            <a:r>
              <a:rPr lang="cs-CZ" dirty="0" err="1"/>
              <a:t>wont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closed</a:t>
            </a:r>
            <a:r>
              <a:rPr lang="cs-CZ" dirty="0"/>
              <a:t>?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short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doesnt</a:t>
            </a:r>
            <a:r>
              <a:rPr lang="cs-CZ" dirty="0"/>
              <a:t> </a:t>
            </a:r>
            <a:r>
              <a:rPr lang="cs-CZ" dirty="0" err="1"/>
              <a:t>knwo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do in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, </a:t>
            </a:r>
            <a:r>
              <a:rPr lang="cs-CZ" dirty="0" err="1"/>
              <a:t>hwo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sure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také care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ED89D-E03E-4CF5-AEFF-EDF798780B6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32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survived</a:t>
            </a:r>
            <a:r>
              <a:rPr lang="cs-CZ" dirty="0"/>
              <a:t> covid-19, but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the post-</a:t>
            </a:r>
            <a:r>
              <a:rPr lang="cs-CZ" dirty="0" err="1"/>
              <a:t>covid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? The </a:t>
            </a:r>
            <a:r>
              <a:rPr lang="cs-CZ" dirty="0" err="1"/>
              <a:t>economy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gona</a:t>
            </a:r>
            <a:r>
              <a:rPr lang="cs-CZ" dirty="0"/>
              <a:t> také very </a:t>
            </a:r>
            <a:r>
              <a:rPr lang="cs-CZ" dirty="0" err="1"/>
              <a:t>heavy</a:t>
            </a:r>
            <a:r>
              <a:rPr lang="cs-CZ" dirty="0"/>
              <a:t> </a:t>
            </a:r>
            <a:r>
              <a:rPr lang="cs-CZ" dirty="0" err="1"/>
              <a:t>beating</a:t>
            </a:r>
            <a:r>
              <a:rPr lang="cs-CZ" dirty="0"/>
              <a:t>, </a:t>
            </a:r>
            <a:r>
              <a:rPr lang="cs-CZ" dirty="0" err="1"/>
              <a:t>people</a:t>
            </a:r>
            <a:r>
              <a:rPr lang="cs-CZ" dirty="0"/>
              <a:t> are and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unemployed</a:t>
            </a:r>
            <a:r>
              <a:rPr lang="cs-CZ" dirty="0"/>
              <a:t>, </a:t>
            </a:r>
            <a:r>
              <a:rPr lang="cs-CZ" dirty="0" err="1"/>
              <a:t>prices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go up, </a:t>
            </a:r>
            <a:r>
              <a:rPr lang="cs-CZ" dirty="0" err="1"/>
              <a:t>salaries</a:t>
            </a:r>
            <a:r>
              <a:rPr lang="cs-CZ" dirty="0"/>
              <a:t> </a:t>
            </a:r>
            <a:r>
              <a:rPr lang="cs-CZ" dirty="0" err="1"/>
              <a:t>worn</a:t>
            </a:r>
            <a:r>
              <a:rPr lang="cs-CZ" dirty="0"/>
              <a:t>.. I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safe</a:t>
            </a:r>
            <a:r>
              <a:rPr lang="cs-CZ" dirty="0"/>
              <a:t> to </a:t>
            </a:r>
            <a:r>
              <a:rPr lang="cs-CZ" dirty="0" err="1"/>
              <a:t>say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slowly</a:t>
            </a:r>
            <a:r>
              <a:rPr lang="cs-CZ" dirty="0"/>
              <a:t> but </a:t>
            </a:r>
            <a:r>
              <a:rPr lang="cs-CZ" dirty="0" err="1"/>
              <a:t>surely</a:t>
            </a:r>
            <a:r>
              <a:rPr lang="cs-CZ" dirty="0"/>
              <a:t> </a:t>
            </a:r>
            <a:r>
              <a:rPr lang="cs-CZ" dirty="0" err="1"/>
              <a:t>heading</a:t>
            </a:r>
            <a:r>
              <a:rPr lang="cs-CZ" dirty="0"/>
              <a:t> to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recesion</a:t>
            </a:r>
            <a:r>
              <a:rPr lang="cs-CZ" dirty="0"/>
              <a:t>.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the most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and </a:t>
            </a:r>
            <a:r>
              <a:rPr lang="cs-CZ" dirty="0" err="1"/>
              <a:t>subsequent</a:t>
            </a:r>
            <a:r>
              <a:rPr lang="cs-CZ" dirty="0"/>
              <a:t> </a:t>
            </a:r>
            <a:r>
              <a:rPr lang="cs-CZ" dirty="0" err="1"/>
              <a:t>collapse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country </a:t>
            </a:r>
            <a:r>
              <a:rPr lang="cs-CZ" dirty="0" err="1"/>
              <a:t>is</a:t>
            </a:r>
            <a:r>
              <a:rPr lang="cs-CZ" dirty="0"/>
              <a:t> Argentina in 1998.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ED89D-E03E-4CF5-AEFF-EDF798780B6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2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reccomend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supplies</a:t>
            </a:r>
            <a:r>
              <a:rPr lang="cs-CZ" dirty="0"/>
              <a:t> – </a:t>
            </a:r>
            <a:r>
              <a:rPr lang="cs-CZ" dirty="0" err="1"/>
              <a:t>german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recommends</a:t>
            </a:r>
            <a:r>
              <a:rPr lang="cs-CZ" dirty="0"/>
              <a:t> 10 </a:t>
            </a:r>
            <a:r>
              <a:rPr lang="cs-CZ" dirty="0" err="1"/>
              <a:t>days</a:t>
            </a:r>
            <a:endParaRPr lang="cs-CZ" dirty="0"/>
          </a:p>
          <a:p>
            <a:endParaRPr lang="cs-CZ" dirty="0"/>
          </a:p>
          <a:p>
            <a:r>
              <a:rPr lang="cs-CZ" dirty="0"/>
              <a:t>Hard to </a:t>
            </a:r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apocalypse</a:t>
            </a:r>
            <a:r>
              <a:rPr lang="cs-CZ" dirty="0"/>
              <a:t> </a:t>
            </a:r>
            <a:r>
              <a:rPr lang="cs-CZ" dirty="0" err="1"/>
              <a:t>scenario</a:t>
            </a:r>
            <a:r>
              <a:rPr lang="cs-CZ" dirty="0"/>
              <a:t> – </a:t>
            </a:r>
            <a:r>
              <a:rPr lang="cs-CZ" dirty="0" err="1"/>
              <a:t>solar</a:t>
            </a:r>
            <a:r>
              <a:rPr lang="cs-CZ" dirty="0"/>
              <a:t> </a:t>
            </a:r>
            <a:r>
              <a:rPr lang="cs-CZ" dirty="0" err="1"/>
              <a:t>flares</a:t>
            </a:r>
            <a:r>
              <a:rPr lang="cs-CZ" dirty="0"/>
              <a:t> – asteroid – </a:t>
            </a:r>
            <a:r>
              <a:rPr lang="cs-CZ" dirty="0" err="1"/>
              <a:t>supervulcano</a:t>
            </a:r>
            <a:r>
              <a:rPr lang="cs-CZ" dirty="0"/>
              <a:t> - </a:t>
            </a:r>
            <a:r>
              <a:rPr lang="cs-CZ" dirty="0" err="1"/>
              <a:t>supervirus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ED89D-E03E-4CF5-AEFF-EDF798780B6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4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99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97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5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1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71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7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0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0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5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73BFFE5-9432-479F-87CD-6ACF674C615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EC8BC10-882D-456B-9D46-89943754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3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higan.gov/documents/familypreparedness_color_62898_7.pdf" TargetMode="External"/><Relationship Id="rId3" Type="http://schemas.openxmlformats.org/officeDocument/2006/relationships/hyperlink" Target="https://kam.lt/download/50720/ka%20turime%20zinoti%20praktiniai%20patarimai%20en--el.pdf" TargetMode="External"/><Relationship Id="rId7" Type="http://schemas.openxmlformats.org/officeDocument/2006/relationships/hyperlink" Target="https://www.fema.gov/media-library-data/20130726-1549-20490-4633/areyouready_full.pdf" TargetMode="External"/><Relationship Id="rId2" Type="http://schemas.openxmlformats.org/officeDocument/2006/relationships/hyperlink" Target="https://www.msb.se/upload/forebyggande/krisberedskap/krisberedskapsveckan/fakta%20om%20broschyren%20om%20krisen%20eller%20kriget%20kommer/if%20crises%20or%20war%20com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k.bund.de/SharedDocs/Downloads/BBK/DE/Publikationen/Broschueren_Flyer/Fremdsprach_Publikationen/disasters_alarm_en.pdf?__blob=publicationFile" TargetMode="External"/><Relationship Id="rId5" Type="http://schemas.openxmlformats.org/officeDocument/2006/relationships/hyperlink" Target="https://www.getprepared.gc.ca/cnt/rsrcs/pblctns/yprprdnssgd/index-en.aspx" TargetMode="External"/><Relationship Id="rId4" Type="http://schemas.openxmlformats.org/officeDocument/2006/relationships/hyperlink" Target="https://kam.lt/download/55077/2016%20aktyviu%20veiksmu%20gaires%20internetui_.pdf" TargetMode="External"/><Relationship Id="rId9" Type="http://schemas.openxmlformats.org/officeDocument/2006/relationships/hyperlink" Target="https://blogs.cdc.gov/publichealthmatters/2011/05/preparedness-101-zombie-apocalyps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c.net.au/news/2020-03-28/coronavirus-fears-see-americans-stockpile-guns/12088298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hyperlink" Target="https://coloradosun.com/2020/04/03/coronavirus-preppers-fortitude-ranch/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me.com/5797950/coronavirus-preppers/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www.theguardian.com/global/2020/apr/30/preppers-survivalists-disasters-lessons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www.businessinsider.com/silicon-valley-doomsday-preppers-new-zealand-2020-3" TargetMode="External"/><Relationship Id="rId9" Type="http://schemas.openxmlformats.org/officeDocument/2006/relationships/hyperlink" Target="https://www.politico.eu/article/coronavirus-swedens-preppers-say-i-told-you-so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10" Type="http://schemas.openxmlformats.org/officeDocument/2006/relationships/image" Target="../media/image15.jpg"/><Relationship Id="rId4" Type="http://schemas.openxmlformats.org/officeDocument/2006/relationships/image" Target="../media/image11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69155EC-EC35-4D67-842D-CBC991EFF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791" y="2772143"/>
            <a:ext cx="9694416" cy="1183026"/>
          </a:xfrm>
        </p:spPr>
        <p:txBody>
          <a:bodyPr>
            <a:normAutofit lnSpcReduction="10000"/>
          </a:bodyPr>
          <a:lstStyle/>
          <a:p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aka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how not to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forced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kill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eat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8D5CB4-1C2E-444A-8B0B-1708E6A6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45" y="4260051"/>
            <a:ext cx="4158908" cy="239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E8965A-8C99-4A22-9878-AA7B4B17F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625" y="1531174"/>
            <a:ext cx="8200747" cy="1183026"/>
          </a:xfrm>
        </p:spPr>
        <p:txBody>
          <a:bodyPr>
            <a:normAutofit fontScale="90000"/>
          </a:bodyPr>
          <a:lstStyle/>
          <a:p>
            <a:r>
              <a:rPr lang="cs-CZ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Preppers</a:t>
            </a:r>
            <a:r>
              <a:rPr lang="cs-CZ" b="1" dirty="0"/>
              <a:t> </a:t>
            </a:r>
            <a:endParaRPr lang="en-GB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4AECD08-1162-4901-894E-9C8943234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901">
            <a:off x="9022559" y="643949"/>
            <a:ext cx="2850696" cy="23698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20C74A-9B9B-41C0-A16A-8D308635D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094">
            <a:off x="222472" y="335149"/>
            <a:ext cx="2052638" cy="233059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 flipH="1">
            <a:off x="9157854" y="6467022"/>
            <a:ext cx="323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Mgr. Michael Myklín, 23.4.2019</a:t>
            </a:r>
          </a:p>
        </p:txBody>
      </p:sp>
    </p:spTree>
    <p:extLst>
      <p:ext uri="{BB962C8B-B14F-4D97-AF65-F5344CB8AC3E}">
        <p14:creationId xmlns:p14="http://schemas.microsoft.com/office/powerpoint/2010/main" val="20976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8F452E5-ACB1-45E1-8343-451135F58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7" y="431047"/>
            <a:ext cx="3769743" cy="575986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694754-EBB7-439D-B4AC-70168EF01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43" y="431047"/>
            <a:ext cx="4075294" cy="57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7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F03A696-33DB-4CBA-866D-1498F9802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57" y="391659"/>
            <a:ext cx="3962400" cy="60746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547EC44-2C8F-49AD-BB33-496A2465F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3" y="391659"/>
            <a:ext cx="4833258" cy="61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1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CB224F7-9BA5-4EB0-9B71-C759CAF99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21" y="675521"/>
            <a:ext cx="4234543" cy="55069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9B65B7-B1E7-4A3B-A321-CCF58BD66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26" y="675521"/>
            <a:ext cx="3672853" cy="55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D3516-E673-43B1-9536-CA57BF7C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043" y="376864"/>
            <a:ext cx="10221686" cy="896765"/>
          </a:xfrm>
        </p:spPr>
        <p:txBody>
          <a:bodyPr/>
          <a:lstStyle/>
          <a:p>
            <a:r>
              <a:rPr lang="cs-CZ" dirty="0" err="1"/>
              <a:t>Links</a:t>
            </a:r>
            <a:r>
              <a:rPr lang="cs-CZ" dirty="0"/>
              <a:t> to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prepardness</a:t>
            </a:r>
            <a:r>
              <a:rPr lang="cs-CZ" dirty="0"/>
              <a:t> </a:t>
            </a:r>
            <a:r>
              <a:rPr lang="cs-CZ" dirty="0" err="1"/>
              <a:t>manuals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1EABBC-6506-43C4-B550-73F31C31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043" y="1436915"/>
            <a:ext cx="10221686" cy="5225142"/>
          </a:xfrm>
        </p:spPr>
        <p:txBody>
          <a:bodyPr>
            <a:normAutofit fontScale="70000" lnSpcReduction="20000"/>
          </a:bodyPr>
          <a:lstStyle/>
          <a:p>
            <a:r>
              <a:rPr lang="cs-CZ" sz="2200" u="sng" dirty="0" err="1"/>
              <a:t>Sweden</a:t>
            </a:r>
            <a:endParaRPr lang="cs-CZ" sz="2200" u="sng" dirty="0"/>
          </a:p>
          <a:p>
            <a:pPr lvl="1" indent="0">
              <a:buNone/>
            </a:pPr>
            <a:r>
              <a:rPr lang="en-GB" sz="1900" u="sng" dirty="0">
                <a:hlinkClick r:id="rId2"/>
              </a:rPr>
              <a:t>https://www.msb.se/upload/forebyggande/krisberedskap/krisberedskapsveckan/fakta%20om%20broschyren%20om%20krisen%20eller%20kriget%20kommer/if%20crises%20or%20war%20comes.pdf</a:t>
            </a:r>
            <a:r>
              <a:rPr lang="en-GB" sz="1900" dirty="0"/>
              <a:t> </a:t>
            </a:r>
            <a:endParaRPr lang="cs-CZ" sz="1900" dirty="0"/>
          </a:p>
          <a:p>
            <a:r>
              <a:rPr lang="cs-CZ" sz="2200" dirty="0" err="1"/>
              <a:t>Latvia</a:t>
            </a:r>
            <a:r>
              <a:rPr lang="cs-CZ" sz="2200" dirty="0"/>
              <a:t>: </a:t>
            </a:r>
          </a:p>
          <a:p>
            <a:pPr lvl="1" indent="0">
              <a:buNone/>
            </a:pPr>
            <a:r>
              <a:rPr lang="en-GB" sz="1900" u="sng" dirty="0">
                <a:hlinkClick r:id="rId3"/>
              </a:rPr>
              <a:t>https://kam.lt/download/50720/ka%20turime%20zinoti%20praktiniai%20patarimai%20en--el.pdf </a:t>
            </a:r>
            <a:endParaRPr lang="cs-CZ" sz="1900" u="sng" dirty="0"/>
          </a:p>
          <a:p>
            <a:r>
              <a:rPr lang="cs-CZ" sz="2200" dirty="0" err="1"/>
              <a:t>Lithuania</a:t>
            </a:r>
            <a:r>
              <a:rPr lang="cs-CZ" sz="2200" dirty="0"/>
              <a:t>:</a:t>
            </a:r>
          </a:p>
          <a:p>
            <a:pPr marL="457200" lvl="2" indent="0">
              <a:buNone/>
            </a:pPr>
            <a:r>
              <a:rPr lang="en-GB" sz="1900" dirty="0">
                <a:hlinkClick r:id="rId4"/>
              </a:rPr>
              <a:t>https://kam.lt/download/55077/2016%20aktyviu%20veiksmu%20gaires%20internetui_.pdf</a:t>
            </a:r>
            <a:endParaRPr lang="cs-CZ" sz="1900" dirty="0"/>
          </a:p>
          <a:p>
            <a:r>
              <a:rPr lang="cs-CZ" sz="2200" dirty="0" err="1"/>
              <a:t>Canada</a:t>
            </a:r>
            <a:endParaRPr lang="cs-CZ" sz="2200" dirty="0"/>
          </a:p>
          <a:p>
            <a:pPr lvl="1" indent="0">
              <a:buNone/>
            </a:pPr>
            <a:r>
              <a:rPr lang="en-GB" sz="1900" u="sng" dirty="0">
                <a:hlinkClick r:id="rId5"/>
              </a:rPr>
              <a:t>https://www.getprepared.gc.ca/cnt/rsrcs/pblctns/yprprdnssgd/index-en.aspx</a:t>
            </a:r>
            <a:r>
              <a:rPr lang="en-GB" sz="1900" dirty="0"/>
              <a:t> </a:t>
            </a:r>
            <a:endParaRPr lang="cs-CZ" sz="1900" dirty="0"/>
          </a:p>
          <a:p>
            <a:r>
              <a:rPr lang="cs-CZ" sz="2200" dirty="0"/>
              <a:t>German:</a:t>
            </a:r>
          </a:p>
          <a:p>
            <a:pPr marL="457200" lvl="1" indent="0">
              <a:buNone/>
            </a:pPr>
            <a:r>
              <a:rPr lang="cs-CZ" sz="1900" dirty="0">
                <a:hlinkClick r:id="rId6"/>
              </a:rPr>
              <a:t>https://www.bbk.bund.de/SharedDocs/Downloads/BBK/DE/Publikationen/Broschueren_Flyer/Fremdsprach_Publikationen/disasters_alarm_en.pdf?__blob=publicationFile</a:t>
            </a:r>
            <a:r>
              <a:rPr lang="cs-CZ" sz="1900" dirty="0"/>
              <a:t> </a:t>
            </a:r>
          </a:p>
          <a:p>
            <a:r>
              <a:rPr lang="cs-CZ" sz="2200" dirty="0"/>
              <a:t>USA – FEMA</a:t>
            </a:r>
          </a:p>
          <a:p>
            <a:pPr lvl="1" indent="0">
              <a:buNone/>
            </a:pPr>
            <a:r>
              <a:rPr lang="en-GB" sz="2000" dirty="0">
                <a:hlinkClick r:id="rId7"/>
              </a:rPr>
              <a:t>https://www.fema.gov/media-library-data/20130726-1549-20490-4633/areyouready_full.pdf</a:t>
            </a:r>
            <a:endParaRPr lang="cs-CZ" sz="2200" dirty="0"/>
          </a:p>
          <a:p>
            <a:r>
              <a:rPr lang="cs-CZ" sz="2200" dirty="0"/>
              <a:t>USA – Michigan</a:t>
            </a:r>
          </a:p>
          <a:p>
            <a:pPr lvl="1" indent="0">
              <a:buNone/>
            </a:pPr>
            <a:r>
              <a:rPr lang="en-GB" sz="1900" u="sng" dirty="0">
                <a:hlinkClick r:id="rId8"/>
              </a:rPr>
              <a:t>https://www.michigan.gov/documents/familypreparedness_color_62898_7.pdf</a:t>
            </a:r>
            <a:r>
              <a:rPr lang="en-GB" sz="1900" dirty="0"/>
              <a:t> </a:t>
            </a:r>
            <a:endParaRPr lang="cs-CZ" sz="1900" dirty="0"/>
          </a:p>
          <a:p>
            <a:r>
              <a:rPr lang="cs-CZ" sz="2200" dirty="0"/>
              <a:t>USA – CDC</a:t>
            </a:r>
          </a:p>
          <a:p>
            <a:pPr lvl="1"/>
            <a:r>
              <a:rPr lang="en-GB" sz="2000" dirty="0">
                <a:hlinkClick r:id="rId9"/>
              </a:rPr>
              <a:t>https://blogs.cdc.gov/publichealthmatters/2011/05/preparedness-101-zombie-apocalypse/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46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368F0-2FDE-4365-B3A8-DBF111DA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191"/>
            <a:ext cx="7729728" cy="1188720"/>
          </a:xfrm>
        </p:spPr>
        <p:txBody>
          <a:bodyPr/>
          <a:lstStyle/>
          <a:p>
            <a:r>
              <a:rPr lang="cs-CZ" dirty="0"/>
              <a:t>COVID-19 and </a:t>
            </a:r>
            <a:r>
              <a:rPr lang="cs-CZ" dirty="0" err="1"/>
              <a:t>prepping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E2A12-E5C4-42D0-8B04-4C3BD6DE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3" y="1448437"/>
            <a:ext cx="10298097" cy="4615012"/>
          </a:xfrm>
        </p:spPr>
        <p:txBody>
          <a:bodyPr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Stigma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preppers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paranoid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hoarders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96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E64EE99-F747-49C1-99C9-58E54F2A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" y="79323"/>
            <a:ext cx="3321089" cy="33496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AC5552-D0C2-4D7E-B65D-DDEEC0432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680" y="79323"/>
            <a:ext cx="4475470" cy="3621024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F2FEDB6-C39F-42EA-B405-2639A11D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6336792"/>
            <a:ext cx="11874850" cy="4418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https://www.businessinsider.com/silicon-valley-doomsday-preppers-new-zealand-2020-3</a:t>
            </a:r>
            <a:r>
              <a:rPr lang="cs-CZ" sz="9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https://www.theguardian.com/global/2020/apr/30/preppers-survivalists-disasters-lessons</a:t>
            </a:r>
            <a:r>
              <a:rPr lang="cs-CZ" sz="9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https://time.com/5797950/coronavirus-preppers/</a:t>
            </a:r>
            <a:r>
              <a:rPr lang="cs-CZ" sz="900" dirty="0">
                <a:latin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https://coloradosun.com/2020/04/03/coronavirus-preppers-fortitude-ranch/</a:t>
            </a:r>
            <a:r>
              <a:rPr lang="cs-CZ" sz="9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https://www.abc.net.au/news/2020-03-28/coronavirus-fears-see-ameri</a:t>
            </a:r>
            <a:r>
              <a:rPr lang="cs-CZ" sz="9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; </a:t>
            </a:r>
            <a:r>
              <a:rPr lang="en-GB" sz="900" dirty="0">
                <a:hlinkClick r:id="rId9"/>
              </a:rPr>
              <a:t>https://www.politico.eu/article/coronavirus-swedens-preppers-say-i-told-you-so/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cans-stockpile-guns/12088298</a:t>
            </a: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2E4656-C515-4957-B0B3-FA3544880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6917" y="54865"/>
            <a:ext cx="4672348" cy="28712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AC93F5-B77B-4D9B-BEA8-BA3A7C293B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4192" y="3152259"/>
            <a:ext cx="3676317" cy="290724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06932D1-2AEA-477C-95A2-A13D606DF1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3641" y="3794873"/>
            <a:ext cx="3181262" cy="226462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46E6792-0C50-4C54-90FD-7072EFE41D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134" y="3700347"/>
            <a:ext cx="3676317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7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368F0-2FDE-4365-B3A8-DBF111DA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191"/>
            <a:ext cx="7729728" cy="1188720"/>
          </a:xfrm>
        </p:spPr>
        <p:txBody>
          <a:bodyPr/>
          <a:lstStyle/>
          <a:p>
            <a:r>
              <a:rPr lang="cs-CZ" dirty="0"/>
              <a:t>COVID-19 and </a:t>
            </a:r>
            <a:r>
              <a:rPr lang="cs-CZ" dirty="0" err="1"/>
              <a:t>prepping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E2A12-E5C4-42D0-8B04-4C3BD6DE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3" y="1448437"/>
            <a:ext cx="10298097" cy="4615012"/>
          </a:xfrm>
        </p:spPr>
        <p:txBody>
          <a:bodyPr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Stigma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preppers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paranoid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hoarders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leadership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preppers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+ more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tolerant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01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BA3AA-DF19-4949-AFD8-2028F51B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288" y="361188"/>
            <a:ext cx="7729728" cy="1188720"/>
          </a:xfrm>
        </p:spPr>
        <p:txBody>
          <a:bodyPr/>
          <a:lstStyle/>
          <a:p>
            <a:r>
              <a:rPr lang="cs-CZ" dirty="0" err="1"/>
              <a:t>Prepping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collapse</a:t>
            </a:r>
            <a:r>
              <a:rPr lang="cs-CZ" dirty="0"/>
              <a:t>: Argentina 1998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7580-126F-44EC-93A3-5C948A7B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819656"/>
            <a:ext cx="8927592" cy="467715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1998-2002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Argentine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great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depression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Widespread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unemployement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riots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fall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default on the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country´s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debt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50 %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Argentinians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loved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poverty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basic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25 %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Argentinians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unmet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violent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crime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rampant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problém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Rapid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inflation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prices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food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doubled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overnight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mitigate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crisis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Food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stockpiles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handy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prices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food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skyrocket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 case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riots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highed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crime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to go to the shop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Anyhting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bonus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weapon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car,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wood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2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EF6BE-D756-4DE0-9219-1F8DE979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62356"/>
            <a:ext cx="9535886" cy="750016"/>
          </a:xfrm>
        </p:spPr>
        <p:txBody>
          <a:bodyPr/>
          <a:lstStyle/>
          <a:p>
            <a:r>
              <a:rPr lang="cs-CZ" dirty="0"/>
              <a:t>How to </a:t>
            </a:r>
            <a:r>
              <a:rPr lang="cs-CZ" dirty="0" err="1"/>
              <a:t>prepp</a:t>
            </a:r>
            <a:r>
              <a:rPr lang="cs-CZ" dirty="0"/>
              <a:t> </a:t>
            </a:r>
            <a:r>
              <a:rPr lang="cs-CZ" dirty="0" err="1"/>
              <a:t>reasonably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F179F-881B-4F77-ADF2-5DDCAA7F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1273629"/>
            <a:ext cx="9862457" cy="5388428"/>
          </a:xfrm>
        </p:spPr>
        <p:txBody>
          <a:bodyPr>
            <a:normAutofit lnSpcReduction="10000"/>
          </a:bodyPr>
          <a:lstStyle/>
          <a:p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Preparedness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saves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self-sufficiency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beats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dependency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Do not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count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firefighters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ambulances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, police)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public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tanks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) to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cs-CZ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-term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emergencies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(72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hours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relatively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cheap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prepared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-term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emergencies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(food and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least 72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hours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General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fire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extinguisher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proper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kit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Grab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bag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basic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necessities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sudden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evacuation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food,water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blanket,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kit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flashlight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Car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kit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(proper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kit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jumper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cables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rope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food, extra 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clothing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blanket)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very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difficulties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unemployment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2EE10A-1E01-475F-951D-57C650885D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9939">
            <a:off x="305371" y="-206805"/>
            <a:ext cx="1903855" cy="13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9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47DA8-2EAE-4C92-B099-DA60044B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9748"/>
            <a:ext cx="7729728" cy="1188720"/>
          </a:xfrm>
        </p:spPr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BC0233-E11F-4BB8-B19B-7284470E6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5" y="1577340"/>
            <a:ext cx="8951973" cy="93726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Survive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shops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elektricity,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heating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mid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term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(blackout, natural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disaster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riots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B30354-3E99-4640-87C6-0DE259D62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427" y="2542032"/>
            <a:ext cx="3226309" cy="379476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Canned food with long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shelflife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sauces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beans, legumes, tuna, vegetable, fruit)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Rice, pasta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potatoes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Flour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Snacks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alcohol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coffee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tea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morale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booster)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Spices (salt, pepper)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(drinking, cooking and hygiene)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Bottled water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ater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filter, purifying tablets</a:t>
            </a:r>
          </a:p>
          <a:p>
            <a:pPr marL="228600" lvl="1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F79291D4-5DC9-4692-9720-C9BE5F38837B}"/>
              </a:ext>
            </a:extLst>
          </p:cNvPr>
          <p:cNvSpPr txBox="1">
            <a:spLocks/>
          </p:cNvSpPr>
          <p:nvPr/>
        </p:nvSpPr>
        <p:spPr>
          <a:xfrm>
            <a:off x="3713226" y="2542032"/>
            <a:ext cx="3226309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Fleshlight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candles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lamp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Matches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lighter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Cooking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Outdoor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cooker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spare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propane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fillings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opener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spare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bateries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Trash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bags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CASH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Ducktape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Fire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extinguisher</a:t>
            </a:r>
          </a:p>
          <a:p>
            <a:pPr marL="2286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Font typeface="Arial" panose="020B0604020202020204" pitchFamily="34" charset="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AF3C34E7-B0B1-42B0-A038-D1D7C8C1502D}"/>
              </a:ext>
            </a:extLst>
          </p:cNvPr>
          <p:cNvSpPr txBox="1">
            <a:spLocks/>
          </p:cNvSpPr>
          <p:nvPr/>
        </p:nvSpPr>
        <p:spPr>
          <a:xfrm>
            <a:off x="7230618" y="2542032"/>
            <a:ext cx="3226309" cy="404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Hygiene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Toilet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sanitiser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Wet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wipes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Bleach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kit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Disinfection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(peroxide)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meds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(ibuprofen, paralen)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Gloves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Bandage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Font typeface="Arial" panose="020B0604020202020204" pitchFamily="34" charset="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7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98AC1-1C51-44C1-8A6C-CB221476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81"/>
            <a:ext cx="10515600" cy="901020"/>
          </a:xfrm>
        </p:spPr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Preppers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8873C-8B39-4D4A-A96A-BAEDCE00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159329"/>
            <a:ext cx="8098318" cy="5017634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who are constantly preparing for 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emergencies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natural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disasters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impending societal collapse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pandemics, a shortage of resources, economic downfall, or an unexplained apocalyptic event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Origins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 1940s and 1950s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civil defense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 USA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promoting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weapons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avoiding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inconvenience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prepared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emergencies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surviving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zombie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apocalypse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Universal set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most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situations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Preppers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viewed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insane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paranoid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conspiracy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theorists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pessimists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society/humanity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subculture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1BCB3F-5043-455B-9C30-25BA396128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14" y="2065564"/>
            <a:ext cx="3408589" cy="27268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6F39CCD-D8EC-4203-B1E4-E85725E164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660">
            <a:off x="10401872" y="25127"/>
            <a:ext cx="1903855" cy="13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3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99888-D632-477C-A512-A68B3081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307" y="268006"/>
            <a:ext cx="7729728" cy="1188720"/>
          </a:xfrm>
        </p:spPr>
        <p:txBody>
          <a:bodyPr/>
          <a:lstStyle/>
          <a:p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evacuation</a:t>
            </a:r>
            <a:r>
              <a:rPr lang="cs-CZ" dirty="0"/>
              <a:t> </a:t>
            </a:r>
            <a:r>
              <a:rPr lang="cs-CZ" dirty="0" err="1"/>
              <a:t>bag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68619-CB1B-4289-A3DD-961723F2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314" y="1559380"/>
            <a:ext cx="10627714" cy="5298620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Prepared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backpack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bag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case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sudden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crisis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flesh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flood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fire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Food/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snacks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bars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dried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meat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nuts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canned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food, MRE)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Bottle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kit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Flashlight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Raincoat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blanket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Matches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lighter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Pocket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knife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sanitiser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tissues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Toiletries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tooth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brush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tooth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paste,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soap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Extra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underwear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Copy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ID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documents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Cash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ow To Pack A 'Go Bag' For Emergency Evacuations | Lifehacker ...">
            <a:extLst>
              <a:ext uri="{FF2B5EF4-FFF2-40B4-BE49-F238E27FC236}">
                <a16:creationId xmlns:a16="http://schemas.microsoft.com/office/drawing/2014/main" id="{EDC4BB77-002F-46BA-B5EB-59EFACAD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51" y="3106963"/>
            <a:ext cx="5778177" cy="32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0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7B8D4-AE7E-4EE1-94BE-21666BCC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743" y="346127"/>
            <a:ext cx="9288511" cy="1899532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Would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comfortably</a:t>
            </a:r>
            <a:r>
              <a:rPr lang="cs-CZ" b="1" dirty="0"/>
              <a:t> </a:t>
            </a:r>
            <a:r>
              <a:rPr lang="cs-CZ" b="1" dirty="0" err="1"/>
              <a:t>survive</a:t>
            </a:r>
            <a:r>
              <a:rPr lang="cs-CZ" b="1" dirty="0"/>
              <a:t> 72 </a:t>
            </a:r>
            <a:r>
              <a:rPr lang="cs-CZ" b="1" dirty="0" err="1"/>
              <a:t>hours</a:t>
            </a:r>
            <a:r>
              <a:rPr lang="cs-CZ" b="1" dirty="0"/>
              <a:t> </a:t>
            </a:r>
            <a:r>
              <a:rPr lang="cs-CZ" b="1" dirty="0" err="1"/>
              <a:t>without</a:t>
            </a:r>
            <a:r>
              <a:rPr lang="cs-CZ" b="1" dirty="0"/>
              <a:t> </a:t>
            </a:r>
            <a:r>
              <a:rPr lang="cs-CZ" b="1" dirty="0" err="1"/>
              <a:t>electricity</a:t>
            </a:r>
            <a:r>
              <a:rPr lang="cs-CZ" b="1" dirty="0"/>
              <a:t>, </a:t>
            </a:r>
            <a:r>
              <a:rPr lang="cs-CZ" b="1" dirty="0" err="1"/>
              <a:t>water</a:t>
            </a:r>
            <a:r>
              <a:rPr lang="cs-CZ" b="1" dirty="0"/>
              <a:t> and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closed</a:t>
            </a:r>
            <a:r>
              <a:rPr lang="cs-CZ" b="1" dirty="0"/>
              <a:t> </a:t>
            </a:r>
            <a:r>
              <a:rPr lang="cs-CZ" b="1" dirty="0" err="1"/>
              <a:t>shops</a:t>
            </a:r>
            <a:r>
              <a:rPr lang="cs-CZ" b="1" dirty="0"/>
              <a:t>?</a:t>
            </a:r>
            <a:br>
              <a:rPr lang="cs-CZ" b="1" dirty="0"/>
            </a:b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DD1AC3-575B-48A4-B281-9EADA65D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48" y="2504452"/>
            <a:ext cx="4538102" cy="42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1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7B8D4-AE7E-4EE1-94BE-21666BCC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0539"/>
            <a:ext cx="7729728" cy="607434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Sources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1D051-EDEC-4D71-BE84-3461D654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57" y="1540042"/>
            <a:ext cx="9801085" cy="3368842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Barel, C. 2004.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Militias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frame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Contemporary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Sociology 33(5): 514-521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Lamy, P. 1992.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Millenialism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media: The case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Soldier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Forture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magazine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Journal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Study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Religion 31(4):408-424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Lamy, P. 1996.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Millennium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rage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New York: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Plenum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Weeber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S. and D.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Rodeheaver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2003.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Militias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millennium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A test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Smelesr¨s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Sociological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Quarterly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44(2):181-204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07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42A1D5-9A3A-4E7E-953C-11F83C66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233056"/>
            <a:ext cx="7729728" cy="323305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cs-C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5700" dirty="0" err="1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cs-CZ" sz="57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3800" dirty="0">
                <a:latin typeface="Calibri" panose="020F0502020204030204" pitchFamily="34" charset="0"/>
                <a:cs typeface="Calibri" panose="020F0502020204030204" pitchFamily="34" charset="0"/>
              </a:rPr>
              <a:t>myklin.michael@gmail.com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2BA6CA2-22FD-40D4-B5E6-A77F9C13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10" y="250143"/>
            <a:ext cx="3980980" cy="32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F20CF-6AD9-46AD-B1A8-5FEF7FE9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63"/>
            <a:ext cx="7729728" cy="1188720"/>
          </a:xfrm>
        </p:spPr>
        <p:txBody>
          <a:bodyPr/>
          <a:lstStyle/>
          <a:p>
            <a:r>
              <a:rPr lang="cs-CZ" dirty="0" err="1"/>
              <a:t>Preper</a:t>
            </a:r>
            <a:r>
              <a:rPr lang="cs-CZ" dirty="0"/>
              <a:t> </a:t>
            </a:r>
            <a:r>
              <a:rPr lang="cs-CZ" dirty="0" err="1"/>
              <a:t>Dictionary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A3BB3-F9A3-4535-BE7F-A090927F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2345436"/>
            <a:ext cx="9101328" cy="3799332"/>
          </a:xfrm>
        </p:spPr>
        <p:txBody>
          <a:bodyPr>
            <a:normAutofit/>
          </a:bodyPr>
          <a:lstStyle/>
          <a:p>
            <a:r>
              <a:rPr lang="cs-CZ" dirty="0"/>
              <a:t>BIB (Bug in </a:t>
            </a:r>
            <a:r>
              <a:rPr lang="cs-CZ" dirty="0" err="1"/>
              <a:t>Bag</a:t>
            </a:r>
            <a:r>
              <a:rPr lang="cs-CZ" dirty="0"/>
              <a:t>) </a:t>
            </a:r>
          </a:p>
          <a:p>
            <a:r>
              <a:rPr lang="en-GB" dirty="0"/>
              <a:t>BOB </a:t>
            </a:r>
            <a:r>
              <a:rPr lang="cs-CZ" dirty="0"/>
              <a:t>(</a:t>
            </a:r>
            <a:r>
              <a:rPr lang="en-GB" dirty="0"/>
              <a:t>Bug out Bag</a:t>
            </a:r>
            <a:r>
              <a:rPr lang="cs-CZ" dirty="0"/>
              <a:t>)</a:t>
            </a:r>
            <a:endParaRPr lang="en-GB" dirty="0"/>
          </a:p>
          <a:p>
            <a:r>
              <a:rPr lang="en-GB" dirty="0"/>
              <a:t>BOL</a:t>
            </a:r>
            <a:r>
              <a:rPr lang="cs-CZ" dirty="0"/>
              <a:t> (</a:t>
            </a:r>
            <a:r>
              <a:rPr lang="en-GB" dirty="0"/>
              <a:t>Bug out Location</a:t>
            </a:r>
            <a:r>
              <a:rPr lang="cs-CZ" dirty="0"/>
              <a:t>)</a:t>
            </a:r>
          </a:p>
          <a:p>
            <a:r>
              <a:rPr lang="cs-CZ" dirty="0" err="1"/>
              <a:t>Golden</a:t>
            </a:r>
            <a:r>
              <a:rPr lang="cs-CZ" dirty="0"/>
              <a:t> </a:t>
            </a:r>
            <a:r>
              <a:rPr lang="cs-CZ" dirty="0" err="1"/>
              <a:t>Horde</a:t>
            </a:r>
            <a:endParaRPr lang="en-GB" dirty="0"/>
          </a:p>
          <a:p>
            <a:r>
              <a:rPr lang="en-GB" dirty="0"/>
              <a:t>G.O.O.D</a:t>
            </a:r>
            <a:r>
              <a:rPr lang="cs-CZ" dirty="0"/>
              <a:t> (</a:t>
            </a:r>
            <a:r>
              <a:rPr lang="en-GB" dirty="0"/>
              <a:t>Get Out of Dodge</a:t>
            </a:r>
            <a:r>
              <a:rPr lang="cs-CZ" dirty="0"/>
              <a:t>)</a:t>
            </a:r>
          </a:p>
          <a:p>
            <a:r>
              <a:rPr lang="cs-CZ" dirty="0"/>
              <a:t>TEOTWAWKI (</a:t>
            </a:r>
            <a:r>
              <a:rPr lang="en-GB" dirty="0"/>
              <a:t>The End of the World as We Know It</a:t>
            </a:r>
            <a:r>
              <a:rPr lang="cs-CZ" dirty="0"/>
              <a:t>)</a:t>
            </a:r>
          </a:p>
          <a:p>
            <a:r>
              <a:rPr lang="en-GB" dirty="0"/>
              <a:t>WTSHTF</a:t>
            </a:r>
            <a:r>
              <a:rPr lang="cs-CZ" dirty="0"/>
              <a:t> (</a:t>
            </a:r>
            <a:r>
              <a:rPr lang="en-GB" dirty="0"/>
              <a:t>When the </a:t>
            </a:r>
            <a:r>
              <a:rPr lang="cs-CZ" dirty="0" err="1"/>
              <a:t>Shit</a:t>
            </a:r>
            <a:r>
              <a:rPr lang="en-GB" dirty="0"/>
              <a:t> </a:t>
            </a:r>
            <a:r>
              <a:rPr lang="cs-CZ" dirty="0"/>
              <a:t>H</a:t>
            </a:r>
            <a:r>
              <a:rPr lang="en-GB" dirty="0"/>
              <a:t>its the </a:t>
            </a:r>
            <a:r>
              <a:rPr lang="cs-CZ" dirty="0"/>
              <a:t>F</a:t>
            </a:r>
            <a:r>
              <a:rPr lang="en-GB" dirty="0"/>
              <a:t>an</a:t>
            </a:r>
            <a:r>
              <a:rPr lang="cs-CZ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58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368F0-2FDE-4365-B3A8-DBF111DA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191"/>
            <a:ext cx="7729728" cy="1188720"/>
          </a:xfrm>
        </p:spPr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Preppers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survivalists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E2A12-E5C4-42D0-8B04-4C3BD6DE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951" y="1418622"/>
            <a:ext cx="10298097" cy="4615012"/>
          </a:xfrm>
        </p:spPr>
        <p:txBody>
          <a:bodyPr>
            <a:normAutofit/>
          </a:bodyPr>
          <a:lstStyle/>
          <a:p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how to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effectively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survive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disasters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adapt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to long-term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area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food,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priority</a:t>
            </a:r>
          </a:p>
          <a:p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Survivalism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understood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as a more hardcore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white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supremacism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antigovernment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apocalyptic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cults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wide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militias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Barlet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2004; Lamy 1992;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Weeber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Rodeheaver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2003)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depicted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shaved-headed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youths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marching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swastikas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US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flags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symbols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depicted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weapons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carrying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paramilitary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preaching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the „End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coming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“ (Lamy 1992)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Focus on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dystopian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cataclismating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event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political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collapse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defened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families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perceive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threat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2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368F0-2FDE-4365-B3A8-DBF111DA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191"/>
            <a:ext cx="7729728" cy="1188720"/>
          </a:xfrm>
        </p:spPr>
        <p:txBody>
          <a:bodyPr/>
          <a:lstStyle/>
          <a:p>
            <a:r>
              <a:rPr lang="cs-CZ" dirty="0"/>
              <a:t>Media </a:t>
            </a:r>
            <a:r>
              <a:rPr lang="cs-CZ" dirty="0" err="1"/>
              <a:t>depiction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preppers</a:t>
            </a:r>
            <a:endParaRPr lang="en-GB" dirty="0"/>
          </a:p>
        </p:txBody>
      </p:sp>
      <p:pic>
        <p:nvPicPr>
          <p:cNvPr id="5" name="Zástupný obsah 4" descr="Obsah obrázku text, fotka, podepsat, pózování&#10;&#10;Popis byl vytvořen automaticky">
            <a:extLst>
              <a:ext uri="{FF2B5EF4-FFF2-40B4-BE49-F238E27FC236}">
                <a16:creationId xmlns:a16="http://schemas.microsoft.com/office/drawing/2014/main" id="{56C1723A-DB76-4AB5-8C00-2343EB56B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7" y="1562645"/>
            <a:ext cx="3120545" cy="3732710"/>
          </a:xfrm>
        </p:spPr>
      </p:pic>
      <p:pic>
        <p:nvPicPr>
          <p:cNvPr id="7" name="Obrázek 6" descr="Obsah obrázku muž, budova, osoba, interiér&#10;&#10;Popis byl vytvořen automaticky">
            <a:extLst>
              <a:ext uri="{FF2B5EF4-FFF2-40B4-BE49-F238E27FC236}">
                <a16:creationId xmlns:a16="http://schemas.microsoft.com/office/drawing/2014/main" id="{EC0918C5-85C5-4062-87AE-A848D4F6F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47" y="1562645"/>
            <a:ext cx="4363453" cy="3272590"/>
          </a:xfrm>
          <a:prstGeom prst="rect">
            <a:avLst/>
          </a:prstGeom>
        </p:spPr>
      </p:pic>
      <p:pic>
        <p:nvPicPr>
          <p:cNvPr id="9" name="Obrázek 8" descr="Obsah obrázku tráva, osoba, exteriér, uniforma&#10;&#10;Popis byl vytvořen automaticky">
            <a:extLst>
              <a:ext uri="{FF2B5EF4-FFF2-40B4-BE49-F238E27FC236}">
                <a16:creationId xmlns:a16="http://schemas.microsoft.com/office/drawing/2014/main" id="{2A1862EF-E897-42E4-AB23-F2DCC8058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65" y="1562645"/>
            <a:ext cx="3594397" cy="2390274"/>
          </a:xfrm>
          <a:prstGeom prst="rect">
            <a:avLst/>
          </a:prstGeom>
        </p:spPr>
      </p:pic>
      <p:pic>
        <p:nvPicPr>
          <p:cNvPr id="11" name="Obrázek 10" descr="Obsah obrázku osoba, muž, interiér, stůl&#10;&#10;Popis byl vytvořen automaticky">
            <a:extLst>
              <a:ext uri="{FF2B5EF4-FFF2-40B4-BE49-F238E27FC236}">
                <a16:creationId xmlns:a16="http://schemas.microsoft.com/office/drawing/2014/main" id="{20BFC8F2-BE47-4B0C-A093-11995FB30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68" y="4444344"/>
            <a:ext cx="3717262" cy="20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7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918F6-7A9B-480C-B9CA-57E98E48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379600"/>
            <a:ext cx="9993086" cy="738373"/>
          </a:xfrm>
        </p:spPr>
        <p:txBody>
          <a:bodyPr>
            <a:normAutofit fontScale="90000"/>
          </a:bodyPr>
          <a:lstStyle/>
          <a:p>
            <a:r>
              <a:rPr lang="cs-CZ" dirty="0"/>
              <a:t>Reality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804DD-F53D-4444-99AD-DD4A82B8B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6" y="1364415"/>
            <a:ext cx="9658179" cy="2902785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doomsday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survivalists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wilderness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prepper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cultures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TLDR: Most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preppers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are just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ahead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-term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emergencies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C97D46-D17A-4C30-A698-2BE46981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4" y="3588886"/>
            <a:ext cx="2011397" cy="13415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EA8EC4C-F740-414B-B369-DD5577405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81400"/>
            <a:ext cx="2130917" cy="121766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BA78D0C-8EDB-482A-B65F-B102F73D748D}"/>
              </a:ext>
            </a:extLst>
          </p:cNvPr>
          <p:cNvSpPr txBox="1"/>
          <p:nvPr/>
        </p:nvSpPr>
        <p:spPr>
          <a:xfrm>
            <a:off x="5437160" y="5493585"/>
            <a:ext cx="78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VS</a:t>
            </a:r>
            <a:endParaRPr lang="en-GB" sz="32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487D473-5AF9-4A16-8CF5-2D687C0A81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9939">
            <a:off x="299929" y="-211513"/>
            <a:ext cx="1903855" cy="1311817"/>
          </a:xfrm>
          <a:prstGeom prst="rect">
            <a:avLst/>
          </a:prstGeom>
        </p:spPr>
      </p:pic>
      <p:sp>
        <p:nvSpPr>
          <p:cNvPr id="4" name="AutoShape 2" descr="New Study Calculates How Long Humanity Could Survive a Zombie ...">
            <a:extLst>
              <a:ext uri="{FF2B5EF4-FFF2-40B4-BE49-F238E27FC236}">
                <a16:creationId xmlns:a16="http://schemas.microsoft.com/office/drawing/2014/main" id="{EFB4C730-CAA2-48ED-8D66-C3BE77E528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Obrázek 13" descr="Obsah obrázku exteriér, osoba, tráva, muž&#10;&#10;Popis byl vytvořen automaticky">
            <a:extLst>
              <a:ext uri="{FF2B5EF4-FFF2-40B4-BE49-F238E27FC236}">
                <a16:creationId xmlns:a16="http://schemas.microsoft.com/office/drawing/2014/main" id="{315AA511-4FCC-4849-85AD-E6B2A9550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77" y="3453414"/>
            <a:ext cx="2848253" cy="1627573"/>
          </a:xfrm>
          <a:prstGeom prst="rect">
            <a:avLst/>
          </a:prstGeom>
        </p:spPr>
      </p:pic>
      <p:pic>
        <p:nvPicPr>
          <p:cNvPr id="16" name="Obrázek 15" descr="Obsah obrázku zbraň, voda, hledání, vpředu&#10;&#10;Popis byl vytvořen automaticky">
            <a:extLst>
              <a:ext uri="{FF2B5EF4-FFF2-40B4-BE49-F238E27FC236}">
                <a16:creationId xmlns:a16="http://schemas.microsoft.com/office/drawing/2014/main" id="{9C665936-0DA2-4DF2-A98F-72A14021F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15" y="4986369"/>
            <a:ext cx="1314082" cy="1492031"/>
          </a:xfrm>
          <a:prstGeom prst="rect">
            <a:avLst/>
          </a:prstGeom>
        </p:spPr>
      </p:pic>
      <p:pic>
        <p:nvPicPr>
          <p:cNvPr id="18" name="Obrázek 17" descr="Obsah obrázku vlna, jezdectví, voda, surfování&#10;&#10;Popis byl vytvořen automaticky">
            <a:extLst>
              <a:ext uri="{FF2B5EF4-FFF2-40B4-BE49-F238E27FC236}">
                <a16:creationId xmlns:a16="http://schemas.microsoft.com/office/drawing/2014/main" id="{7521641D-337D-4230-A6E3-8CB559FC5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29" y="3581400"/>
            <a:ext cx="1972031" cy="1479023"/>
          </a:xfrm>
          <a:prstGeom prst="rect">
            <a:avLst/>
          </a:prstGeom>
        </p:spPr>
      </p:pic>
      <p:pic>
        <p:nvPicPr>
          <p:cNvPr id="20" name="Obrázek 19" descr="Obsah obrázku interiér, láhev, jídlo, lednička&#10;&#10;Popis byl vytvořen automaticky">
            <a:extLst>
              <a:ext uri="{FF2B5EF4-FFF2-40B4-BE49-F238E27FC236}">
                <a16:creationId xmlns:a16="http://schemas.microsoft.com/office/drawing/2014/main" id="{2DE3098B-EDCC-4595-BF61-4D5134C2C2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48" y="5141872"/>
            <a:ext cx="2410353" cy="1349798"/>
          </a:xfrm>
          <a:prstGeom prst="rect">
            <a:avLst/>
          </a:prstGeom>
        </p:spPr>
      </p:pic>
      <p:pic>
        <p:nvPicPr>
          <p:cNvPr id="22" name="Obrázek 21" descr="Obsah obrázku tráva, exteriér, vlak, auto&#10;&#10;Popis byl vytvořen automaticky">
            <a:extLst>
              <a:ext uri="{FF2B5EF4-FFF2-40B4-BE49-F238E27FC236}">
                <a16:creationId xmlns:a16="http://schemas.microsoft.com/office/drawing/2014/main" id="{5E728BEE-A549-455C-A68D-BE52B1D237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676" y="5274993"/>
            <a:ext cx="1768856" cy="14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9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368F0-2FDE-4365-B3A8-DBF111DA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191"/>
            <a:ext cx="7729728" cy="1188720"/>
          </a:xfrm>
        </p:spPr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wants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prepp</a:t>
            </a:r>
            <a:r>
              <a:rPr lang="cs-CZ" dirty="0"/>
              <a:t>!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E2A12-E5C4-42D0-8B04-4C3BD6DE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3" y="1448437"/>
            <a:ext cx="10298097" cy="4615012"/>
          </a:xfrm>
        </p:spPr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not limited to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communities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endorsed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numerous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The more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prepared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require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assistence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Manuals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represent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stockpiles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strategic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food,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classified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USA -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Strategic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Stockpile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Czech Republic -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Administration of State Material Reserves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Finland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National Emergency Supply Agency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As COVID-19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showed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many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unprapered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most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notably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USA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Numerous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budget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cuts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response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hurricane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Maria, COVID-19</a:t>
            </a:r>
          </a:p>
        </p:txBody>
      </p:sp>
    </p:spTree>
    <p:extLst>
      <p:ext uri="{BB962C8B-B14F-4D97-AF65-F5344CB8AC3E}">
        <p14:creationId xmlns:p14="http://schemas.microsoft.com/office/powerpoint/2010/main" val="224416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56E5D73-174A-4BBE-A8EF-062A20BF0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3" y="0"/>
            <a:ext cx="3712470" cy="526256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19E830-C8F8-40D7-9C2A-2A4A8F6E6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62" y="587828"/>
            <a:ext cx="4435983" cy="526256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5" y="5593340"/>
            <a:ext cx="45434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22" y="1931776"/>
            <a:ext cx="2811606" cy="36695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64" y="1411437"/>
            <a:ext cx="3193494" cy="47102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592" y="1411437"/>
            <a:ext cx="3284944" cy="48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002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1582</TotalTime>
  <Words>1803</Words>
  <Application>Microsoft Office PowerPoint</Application>
  <PresentationFormat>Širokoúhlá obrazovka</PresentationFormat>
  <Paragraphs>186</Paragraphs>
  <Slides>23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Gill Sans MT</vt:lpstr>
      <vt:lpstr>Wingdings</vt:lpstr>
      <vt:lpstr>Balík</vt:lpstr>
      <vt:lpstr>Preppers </vt:lpstr>
      <vt:lpstr>Preppers</vt:lpstr>
      <vt:lpstr>Preper Dictionary</vt:lpstr>
      <vt:lpstr>Preppers vs survivalists</vt:lpstr>
      <vt:lpstr>Media depiction of preppers</vt:lpstr>
      <vt:lpstr>Reality</vt:lpstr>
      <vt:lpstr>Your government probably wants you to prepp!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Links to emergency prepardness manuals</vt:lpstr>
      <vt:lpstr>COVID-19 and prepping</vt:lpstr>
      <vt:lpstr>Prezentace aplikace PowerPoint</vt:lpstr>
      <vt:lpstr>COVID-19 and prepping</vt:lpstr>
      <vt:lpstr>Prepping for economic collapse: Argentina 1998</vt:lpstr>
      <vt:lpstr>How to prepp reasonably?</vt:lpstr>
      <vt:lpstr>Emergency supplies </vt:lpstr>
      <vt:lpstr>Emergency evacuation bag</vt:lpstr>
      <vt:lpstr>Would you comfortably survive 72 hours without electricity, water and with closed shops? </vt:lpstr>
      <vt:lpstr>Sources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Preppers </dc:title>
  <dc:creator>Michael Myklín</dc:creator>
  <cp:lastModifiedBy>Michael Myklín</cp:lastModifiedBy>
  <cp:revision>82</cp:revision>
  <dcterms:created xsi:type="dcterms:W3CDTF">2019-04-22T13:07:55Z</dcterms:created>
  <dcterms:modified xsi:type="dcterms:W3CDTF">2020-05-03T16:00:15Z</dcterms:modified>
</cp:coreProperties>
</file>