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3" r:id="rId4"/>
    <p:sldId id="273" r:id="rId5"/>
    <p:sldId id="258" r:id="rId6"/>
    <p:sldId id="272" r:id="rId7"/>
    <p:sldId id="267" r:id="rId8"/>
    <p:sldId id="269" r:id="rId9"/>
    <p:sldId id="259" r:id="rId10"/>
    <p:sldId id="270" r:id="rId11"/>
    <p:sldId id="265" r:id="rId12"/>
    <p:sldId id="262" r:id="rId13"/>
    <p:sldId id="266" r:id="rId14"/>
    <p:sldId id="261" r:id="rId15"/>
    <p:sldId id="264" r:id="rId16"/>
    <p:sldId id="268" r:id="rId17"/>
    <p:sldId id="257" r:id="rId18"/>
    <p:sldId id="26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7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2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49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920D87-2C91-405F-B3C7-063DC8B230BC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ybsSqcB7m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BSS194</a:t>
            </a:r>
            <a:r>
              <a:rPr lang="en-US" dirty="0"/>
              <a:t> </a:t>
            </a:r>
            <a:br>
              <a:rPr lang="en-US" dirty="0"/>
            </a:br>
            <a:r>
              <a:rPr lang="en-US" sz="10700" dirty="0"/>
              <a:t>Life kills life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Jakub </a:t>
            </a:r>
            <a:r>
              <a:rPr lang="en-US" dirty="0" err="1"/>
              <a:t>Drmola</a:t>
            </a:r>
            <a:endParaRPr lang="en-US" dirty="0"/>
          </a:p>
          <a:p>
            <a:pPr algn="r"/>
            <a:r>
              <a:rPr lang="en-US" dirty="0"/>
              <a:t>31. 3. 2020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03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spanish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264" cy="60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6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Smallpox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45734"/>
            <a:ext cx="4124821" cy="40233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vaccine in 1796</a:t>
            </a:r>
          </a:p>
          <a:p>
            <a:r>
              <a:rPr lang="en-US" sz="2800" dirty="0"/>
              <a:t>- campaigns since 19</a:t>
            </a:r>
            <a:r>
              <a:rPr lang="en-US" sz="2800" baseline="30000" dirty="0"/>
              <a:t>th</a:t>
            </a:r>
            <a:r>
              <a:rPr lang="en-US" sz="2800" dirty="0"/>
              <a:t> cent.</a:t>
            </a:r>
          </a:p>
          <a:p>
            <a:r>
              <a:rPr lang="en-US" sz="2800" dirty="0"/>
              <a:t>- 2 million deaths per year in 20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r>
              <a:rPr lang="en-US" sz="2800" dirty="0"/>
              <a:t>- eradicated in 1977</a:t>
            </a:r>
          </a:p>
          <a:p>
            <a:r>
              <a:rPr lang="en-US" sz="2800" dirty="0"/>
              <a:t>- samples retained</a:t>
            </a:r>
            <a:endParaRPr lang="cs-CZ" sz="2800" dirty="0"/>
          </a:p>
        </p:txBody>
      </p:sp>
      <p:pic>
        <p:nvPicPr>
          <p:cNvPr id="6146" name="Picture 2" descr="Image result for petite verole ou vari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53" y="513567"/>
            <a:ext cx="4045247" cy="5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use?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233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- during sieges</a:t>
            </a:r>
          </a:p>
          <a:p>
            <a:r>
              <a:rPr lang="en-US" sz="2800" dirty="0"/>
              <a:t>- </a:t>
            </a:r>
            <a:r>
              <a:rPr lang="en-US" sz="2600" dirty="0"/>
              <a:t>Native Americans</a:t>
            </a:r>
          </a:p>
          <a:p>
            <a:pPr lvl="1"/>
            <a:r>
              <a:rPr lang="en-US" sz="2600" dirty="0"/>
              <a:t>the infamous blankets…</a:t>
            </a:r>
          </a:p>
          <a:p>
            <a:r>
              <a:rPr lang="en-US" sz="2800" dirty="0"/>
              <a:t>- 20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 lvl="1"/>
            <a:r>
              <a:rPr lang="en-US" sz="2600" dirty="0"/>
              <a:t>use against animals</a:t>
            </a:r>
          </a:p>
          <a:p>
            <a:pPr lvl="1"/>
            <a:r>
              <a:rPr lang="en-US" sz="2600" dirty="0"/>
              <a:t>use in China</a:t>
            </a:r>
          </a:p>
          <a:p>
            <a:pPr lvl="1"/>
            <a:endParaRPr lang="en-US" sz="2600" dirty="0"/>
          </a:p>
          <a:p>
            <a:r>
              <a:rPr lang="en-US" sz="2800" dirty="0"/>
              <a:t>- some terrorism attempts</a:t>
            </a:r>
          </a:p>
          <a:p>
            <a:r>
              <a:rPr lang="en-US" sz="2800" dirty="0"/>
              <a:t>- quite ineffective and hard to control</a:t>
            </a:r>
          </a:p>
        </p:txBody>
      </p:sp>
    </p:spTree>
    <p:extLst>
      <p:ext uri="{BB962C8B-B14F-4D97-AF65-F5344CB8AC3E}">
        <p14:creationId xmlns:p14="http://schemas.microsoft.com/office/powerpoint/2010/main" val="23357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pandemics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1728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Malaria</a:t>
            </a:r>
          </a:p>
          <a:p>
            <a:pPr lvl="1"/>
            <a:r>
              <a:rPr lang="en-US" sz="2600" dirty="0"/>
              <a:t>0.5-1 million deaths per year</a:t>
            </a:r>
          </a:p>
          <a:p>
            <a:pPr lvl="1"/>
            <a:r>
              <a:rPr lang="en-US" sz="2600" dirty="0"/>
              <a:t>sickle red blood cells adaptation</a:t>
            </a:r>
          </a:p>
          <a:p>
            <a:endParaRPr lang="en-US" sz="2800" dirty="0"/>
          </a:p>
          <a:p>
            <a:r>
              <a:rPr lang="en-US" sz="2800" dirty="0"/>
              <a:t>HIV</a:t>
            </a:r>
          </a:p>
          <a:p>
            <a:pPr lvl="1"/>
            <a:r>
              <a:rPr lang="en-US" sz="2600" dirty="0"/>
              <a:t>1 million deaths per year (via AIDS)</a:t>
            </a:r>
          </a:p>
          <a:p>
            <a:pPr lvl="1"/>
            <a:r>
              <a:rPr lang="en-US" sz="2600" dirty="0"/>
              <a:t>zoonosis from SIV</a:t>
            </a:r>
          </a:p>
          <a:p>
            <a:endParaRPr lang="en-US" sz="2800" dirty="0"/>
          </a:p>
          <a:p>
            <a:r>
              <a:rPr lang="en-US" sz="2800" dirty="0"/>
              <a:t>- both are devastating for societies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568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pandemic scares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SARS (2003) – 1000 dead, </a:t>
            </a:r>
            <a:r>
              <a:rPr lang="en-US" sz="2800" dirty="0" err="1"/>
              <a:t>zoonis</a:t>
            </a:r>
            <a:r>
              <a:rPr lang="en-US" sz="2800" dirty="0"/>
              <a:t> from bats</a:t>
            </a:r>
          </a:p>
          <a:p>
            <a:r>
              <a:rPr lang="en-US" sz="2800" dirty="0"/>
              <a:t>- H1N1 “swine” flu (2009) – 100 000 dead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zika</a:t>
            </a:r>
            <a:r>
              <a:rPr lang="en-US" sz="2800" dirty="0"/>
              <a:t> (2015-2016) - microcephaly</a:t>
            </a:r>
          </a:p>
          <a:p>
            <a:r>
              <a:rPr lang="en-US" sz="2800" dirty="0"/>
              <a:t>- seasonal flus – 3-500 000 dead</a:t>
            </a:r>
          </a:p>
          <a:p>
            <a:r>
              <a:rPr lang="en-US" sz="2800" dirty="0"/>
              <a:t>- Ebola – avg. 50% mortality, 12 000 dead during the 2013-2016 outbreak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494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and complications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- large concentrated populations</a:t>
            </a:r>
          </a:p>
          <a:p>
            <a:r>
              <a:rPr lang="en-US" sz="3200" dirty="0"/>
              <a:t>- fast travel between populations</a:t>
            </a:r>
          </a:p>
          <a:p>
            <a:r>
              <a:rPr lang="en-US" sz="3200" dirty="0"/>
              <a:t>- living in proximity with animals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68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Sewall Wright</a:t>
            </a:r>
            <a:endParaRPr lang="cs-CZ" sz="2800" dirty="0"/>
          </a:p>
        </p:txBody>
      </p:sp>
      <p:pic>
        <p:nvPicPr>
          <p:cNvPr id="3074" name="Picture 2" descr="Image result for monkey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3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resistance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https://www.youtube.com/watch?v=yybsSqcB7mE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 antibiotic misuse and overuse</a:t>
            </a:r>
          </a:p>
          <a:p>
            <a:r>
              <a:rPr lang="en-US" sz="2800" dirty="0"/>
              <a:t>- deaths probably already in millions, will get worse</a:t>
            </a:r>
          </a:p>
          <a:p>
            <a:endParaRPr lang="en-US" sz="2800" dirty="0"/>
          </a:p>
          <a:p>
            <a:r>
              <a:rPr lang="en-US" sz="2800" dirty="0"/>
              <a:t>- bacteriophages as solution?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364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cordyceps</a:t>
            </a:r>
            <a:endParaRPr lang="en-US" sz="2800" dirty="0"/>
          </a:p>
          <a:p>
            <a:pPr lvl="1"/>
            <a:r>
              <a:rPr lang="en-US" sz="2600" dirty="0"/>
              <a:t>fungi spores</a:t>
            </a:r>
          </a:p>
          <a:p>
            <a:pPr lvl="1"/>
            <a:r>
              <a:rPr lang="en-US" sz="2600" dirty="0"/>
              <a:t>arthropod parasites (insects, arachnids, etc.)</a:t>
            </a:r>
          </a:p>
          <a:p>
            <a:r>
              <a:rPr lang="en-US" sz="2800" dirty="0"/>
              <a:t>- horsehair worms</a:t>
            </a:r>
          </a:p>
          <a:p>
            <a:pPr lvl="1"/>
            <a:r>
              <a:rPr lang="en-US" sz="2600" dirty="0"/>
              <a:t>silent, thirsty crickets</a:t>
            </a:r>
          </a:p>
          <a:p>
            <a:r>
              <a:rPr lang="en-US" sz="2800" dirty="0"/>
              <a:t>- rabies</a:t>
            </a:r>
          </a:p>
          <a:p>
            <a:pPr lvl="1"/>
            <a:r>
              <a:rPr lang="en-US" sz="2600" dirty="0"/>
              <a:t>change in behavior</a:t>
            </a:r>
            <a:endParaRPr lang="cs-CZ" sz="2600" dirty="0"/>
          </a:p>
          <a:p>
            <a:r>
              <a:rPr lang="en-US" sz="2800" dirty="0"/>
              <a:t>- toxoplasmosis</a:t>
            </a:r>
          </a:p>
          <a:p>
            <a:pPr lvl="1"/>
            <a:r>
              <a:rPr lang="en-US" sz="2600" dirty="0"/>
              <a:t>around 1/3 of humans</a:t>
            </a:r>
          </a:p>
          <a:p>
            <a:pPr lvl="1"/>
            <a:r>
              <a:rPr lang="en-US" sz="2600" dirty="0"/>
              <a:t>risky behavior?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5" y="3754677"/>
            <a:ext cx="4271375" cy="32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A222-6C51-4FD6-A8B6-7A664DC4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AAB8-E3E9-4A51-8781-AEBC73CC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- zoonotic coronavirus, possibly from pangolins</a:t>
            </a:r>
          </a:p>
          <a:p>
            <a:r>
              <a:rPr lang="en-GB" sz="2400" dirty="0"/>
              <a:t>- mortality very difficult to estimate</a:t>
            </a:r>
          </a:p>
          <a:p>
            <a:pPr lvl="1"/>
            <a:r>
              <a:rPr lang="en-GB" sz="2200" dirty="0"/>
              <a:t>lack of testing</a:t>
            </a:r>
            <a:endParaRPr lang="en-GB" dirty="0"/>
          </a:p>
          <a:p>
            <a:pPr lvl="1"/>
            <a:r>
              <a:rPr lang="en-GB" sz="2200" dirty="0"/>
              <a:t>extremely sensitive to general healthiness</a:t>
            </a:r>
          </a:p>
          <a:p>
            <a:endParaRPr lang="en-GB" sz="2400" dirty="0"/>
          </a:p>
          <a:p>
            <a:r>
              <a:rPr lang="en-GB" sz="2400" dirty="0"/>
              <a:t>- “flattening the curve”</a:t>
            </a:r>
          </a:p>
          <a:p>
            <a:r>
              <a:rPr lang="en-GB" sz="2400" dirty="0"/>
              <a:t>- prognosis unclear, too early </a:t>
            </a:r>
            <a:r>
              <a:rPr lang="en-GB" sz="2400"/>
              <a:t>to tell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190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44" cy="6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8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737361"/>
            <a:ext cx="7669688" cy="5012266"/>
          </a:xfrm>
        </p:spPr>
        <p:txBody>
          <a:bodyPr>
            <a:normAutofit/>
          </a:bodyPr>
          <a:lstStyle/>
          <a:p>
            <a:r>
              <a:rPr lang="en-US" sz="2800" dirty="0"/>
              <a:t>- mostly flu, smallpox, cholera and plague</a:t>
            </a:r>
          </a:p>
          <a:p>
            <a:r>
              <a:rPr lang="en-US" sz="2800" dirty="0"/>
              <a:t>- ancient pandemics</a:t>
            </a:r>
          </a:p>
          <a:p>
            <a:pPr lvl="1"/>
            <a:r>
              <a:rPr lang="en-US" sz="2800" dirty="0"/>
              <a:t>166 – smallpox, thousands of Romans dying daily</a:t>
            </a:r>
          </a:p>
          <a:p>
            <a:pPr lvl="1"/>
            <a:r>
              <a:rPr lang="en-US" sz="2800" dirty="0"/>
              <a:t>250 -  flu, half the population dead in some places, Roman Empire nearly collapsed</a:t>
            </a:r>
          </a:p>
          <a:p>
            <a:pPr lvl="1"/>
            <a:r>
              <a:rPr lang="en-US" sz="2800" dirty="0"/>
              <a:t>541 – “Justinian plague” across Mediterranean,                  up to 100 million dead and 50% mortality</a:t>
            </a:r>
          </a:p>
          <a:p>
            <a:pPr lvl="1"/>
            <a:endParaRPr lang="en-US" sz="2800" dirty="0"/>
          </a:p>
          <a:p>
            <a:r>
              <a:rPr lang="en-US" sz="3000" dirty="0"/>
              <a:t>There were many more, but the ones in Mediterranean are best documented.</a:t>
            </a:r>
          </a:p>
          <a:p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36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Plague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 bacteria </a:t>
            </a:r>
            <a:r>
              <a:rPr lang="en-US" sz="2400" i="1" dirty="0"/>
              <a:t>Yersinia </a:t>
            </a:r>
            <a:r>
              <a:rPr lang="en-US" sz="2400" i="1" dirty="0" err="1"/>
              <a:t>pestis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dirty="0"/>
              <a:t>often spread by fleas, sometimes through air</a:t>
            </a:r>
          </a:p>
          <a:p>
            <a:r>
              <a:rPr lang="en-US" sz="2400" dirty="0"/>
              <a:t>- 3 variants by progression:</a:t>
            </a:r>
          </a:p>
          <a:p>
            <a:pPr lvl="1"/>
            <a:r>
              <a:rPr lang="en-US" sz="2200" dirty="0"/>
              <a:t>1) bubonic plague (through lymphatic nodes, swelling)</a:t>
            </a:r>
          </a:p>
          <a:p>
            <a:pPr lvl="1"/>
            <a:r>
              <a:rPr lang="en-US" sz="2200" dirty="0"/>
              <a:t>2) septicemic plague (through blood, leads to surface necrosis)</a:t>
            </a:r>
          </a:p>
          <a:p>
            <a:pPr lvl="1"/>
            <a:r>
              <a:rPr lang="en-US" sz="2200" dirty="0"/>
              <a:t>3) pneumonic plague (lung infection, highest mortality)</a:t>
            </a:r>
          </a:p>
          <a:p>
            <a:pPr lvl="1"/>
            <a:endParaRPr lang="en-US" sz="2200" dirty="0"/>
          </a:p>
          <a:p>
            <a:r>
              <a:rPr lang="en-US" sz="2400" dirty="0"/>
              <a:t>- it still exists</a:t>
            </a:r>
          </a:p>
        </p:txBody>
      </p:sp>
    </p:spTree>
    <p:extLst>
      <p:ext uri="{BB962C8B-B14F-4D97-AF65-F5344CB8AC3E}">
        <p14:creationId xmlns:p14="http://schemas.microsoft.com/office/powerpoint/2010/main" val="257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5" y="1737360"/>
            <a:ext cx="3524275" cy="45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4926488" cy="4354650"/>
          </a:xfrm>
        </p:spPr>
        <p:txBody>
          <a:bodyPr>
            <a:normAutofit/>
          </a:bodyPr>
          <a:lstStyle/>
          <a:p>
            <a:r>
              <a:rPr lang="en-US" sz="2800" dirty="0"/>
              <a:t>- plague</a:t>
            </a:r>
            <a:endParaRPr lang="en-US" sz="2800" i="1" dirty="0"/>
          </a:p>
          <a:p>
            <a:r>
              <a:rPr lang="en-US" sz="2800" dirty="0"/>
              <a:t>- brought by Tartars through Crimea in 1347</a:t>
            </a:r>
          </a:p>
          <a:p>
            <a:r>
              <a:rPr lang="en-US" sz="2800" dirty="0"/>
              <a:t>- 100-300 million dead</a:t>
            </a:r>
          </a:p>
          <a:p>
            <a:r>
              <a:rPr lang="en-US" sz="2800" dirty="0"/>
              <a:t>- approx. half of Europe died out</a:t>
            </a:r>
          </a:p>
          <a:p>
            <a:r>
              <a:rPr lang="en-US" sz="2800" dirty="0"/>
              <a:t>- corpses piled up in streets with no one to bury them</a:t>
            </a:r>
          </a:p>
          <a:p>
            <a:r>
              <a:rPr lang="en-US" sz="2800" dirty="0"/>
              <a:t>- societal collapse, labor shortage</a:t>
            </a:r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7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2" y="0"/>
            <a:ext cx="806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4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5120639"/>
          </a:xfrm>
        </p:spPr>
        <p:txBody>
          <a:bodyPr>
            <a:normAutofit/>
          </a:bodyPr>
          <a:lstStyle/>
          <a:p>
            <a:r>
              <a:rPr lang="en-US" sz="2800" dirty="0"/>
              <a:t>-  Aztec empire (pop. of 25 million)</a:t>
            </a:r>
          </a:p>
          <a:p>
            <a:pPr lvl="1"/>
            <a:r>
              <a:rPr lang="en-US" sz="2600" dirty="0"/>
              <a:t>Spaniards arrived 1517</a:t>
            </a:r>
          </a:p>
          <a:p>
            <a:pPr lvl="1"/>
            <a:r>
              <a:rPr lang="en-US" sz="2600" dirty="0"/>
              <a:t>1520 – smallpox and drought, 8 million dead</a:t>
            </a:r>
          </a:p>
          <a:p>
            <a:pPr lvl="1"/>
            <a:r>
              <a:rPr lang="en-US" sz="2600" dirty="0"/>
              <a:t>1521 – conquest complete</a:t>
            </a:r>
          </a:p>
          <a:p>
            <a:pPr lvl="1"/>
            <a:r>
              <a:rPr lang="en-US" sz="2600" dirty="0"/>
              <a:t>1545 – </a:t>
            </a:r>
            <a:r>
              <a:rPr lang="en-US" sz="2600" i="1" dirty="0" err="1"/>
              <a:t>cocoliztli</a:t>
            </a:r>
            <a:r>
              <a:rPr lang="en-US" sz="2600" dirty="0"/>
              <a:t> (</a:t>
            </a:r>
            <a:r>
              <a:rPr lang="en-US" sz="2400" dirty="0"/>
              <a:t>typhoid fever</a:t>
            </a:r>
            <a:r>
              <a:rPr lang="en-US" sz="2600" dirty="0"/>
              <a:t>), 14 million dead</a:t>
            </a:r>
          </a:p>
          <a:p>
            <a:r>
              <a:rPr lang="en-US" sz="2800" dirty="0"/>
              <a:t>- Inca Empire (pop. of 17 million)</a:t>
            </a:r>
          </a:p>
          <a:p>
            <a:pPr lvl="1"/>
            <a:r>
              <a:rPr lang="en-US" sz="2600" dirty="0"/>
              <a:t>1520s – smallpox arrived (up to 50% died)</a:t>
            </a:r>
          </a:p>
          <a:p>
            <a:pPr lvl="1"/>
            <a:r>
              <a:rPr lang="en-US" sz="2600" dirty="0"/>
              <a:t>1526 – first contact with Spaniards</a:t>
            </a:r>
          </a:p>
          <a:p>
            <a:pPr lvl="1"/>
            <a:r>
              <a:rPr lang="en-US" sz="2600" dirty="0"/>
              <a:t>1532 – conquest mostly complete</a:t>
            </a:r>
          </a:p>
          <a:p>
            <a:r>
              <a:rPr lang="en-US" sz="2800" dirty="0"/>
              <a:t>50-90% of Native Americans killed by infections…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82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spanish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0"/>
            <a:ext cx="887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flu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1918-1919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global population </a:t>
            </a:r>
            <a:r>
              <a:rPr lang="cs" sz="2800" dirty="0"/>
              <a:t>1.75 bil.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WW1</a:t>
            </a:r>
            <a:r>
              <a:rPr lang="cs" sz="2800" dirty="0"/>
              <a:t>: 15-</a:t>
            </a:r>
            <a:r>
              <a:rPr lang="en-US" sz="2800" dirty="0"/>
              <a:t>20</a:t>
            </a:r>
            <a:r>
              <a:rPr lang="cs" sz="2800" dirty="0"/>
              <a:t> mil. </a:t>
            </a:r>
            <a:r>
              <a:rPr lang="en-US" sz="2800" dirty="0"/>
              <a:t>dead</a:t>
            </a:r>
            <a:endParaRPr lang="cs" sz="2800" dirty="0"/>
          </a:p>
          <a:p>
            <a:pPr marL="4572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WW2</a:t>
            </a:r>
            <a:r>
              <a:rPr lang="cs" sz="2800" dirty="0"/>
              <a:t>: </a:t>
            </a:r>
            <a:r>
              <a:rPr lang="en-US" sz="2800" dirty="0"/>
              <a:t>20</a:t>
            </a:r>
            <a:r>
              <a:rPr lang="cs" sz="2800" dirty="0"/>
              <a:t>-</a:t>
            </a:r>
            <a:r>
              <a:rPr lang="en-US" sz="2800" dirty="0"/>
              <a:t>5</a:t>
            </a:r>
            <a:r>
              <a:rPr lang="cs" sz="2800" dirty="0"/>
              <a:t>0 mil. </a:t>
            </a:r>
            <a:r>
              <a:rPr lang="en-US" sz="2800" dirty="0"/>
              <a:t>dead</a:t>
            </a:r>
            <a:endParaRPr lang="cs" sz="2800" dirty="0"/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Spanish Flu</a:t>
            </a:r>
            <a:r>
              <a:rPr lang="cs" sz="2800" dirty="0"/>
              <a:t>: </a:t>
            </a:r>
            <a:r>
              <a:rPr lang="en-US" sz="2800" dirty="0"/>
              <a:t>50</a:t>
            </a:r>
            <a:r>
              <a:rPr lang="cs" sz="2800" dirty="0"/>
              <a:t>-100 mil. </a:t>
            </a:r>
            <a:r>
              <a:rPr lang="en-US" sz="2800" dirty="0"/>
              <a:t>dead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2800" dirty="0"/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up to 20% mortality of deadly second wave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(post)WW1 had perfect conditions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endParaRPr lang="c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793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2241</TotalTime>
  <Words>589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Retrospektiva</vt:lpstr>
      <vt:lpstr>BSS194  Life kills life</vt:lpstr>
      <vt:lpstr>PowerPoint Presentation</vt:lpstr>
      <vt:lpstr>Historical cases</vt:lpstr>
      <vt:lpstr>Plague</vt:lpstr>
      <vt:lpstr>Black Death</vt:lpstr>
      <vt:lpstr>PowerPoint Presentation</vt:lpstr>
      <vt:lpstr>America</vt:lpstr>
      <vt:lpstr>PowerPoint Presentation</vt:lpstr>
      <vt:lpstr>Spanish flu</vt:lpstr>
      <vt:lpstr>PowerPoint Presentation</vt:lpstr>
      <vt:lpstr>Smallpox</vt:lpstr>
      <vt:lpstr>Intentional use?</vt:lpstr>
      <vt:lpstr>Ongoing pandemics</vt:lpstr>
      <vt:lpstr>Recent pandemic scares</vt:lpstr>
      <vt:lpstr>Causes and complications</vt:lpstr>
      <vt:lpstr>Adaptation</vt:lpstr>
      <vt:lpstr>Antibiotic resistance</vt:lpstr>
      <vt:lpstr>Zombies?</vt:lpstr>
      <vt:lpstr>COVID-19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BSS194  Introduction to security, threats and unintended consequences</dc:title>
  <dc:creator>171810</dc:creator>
  <cp:lastModifiedBy>blorg</cp:lastModifiedBy>
  <cp:revision>118</cp:revision>
  <dcterms:created xsi:type="dcterms:W3CDTF">2018-02-26T09:40:03Z</dcterms:created>
  <dcterms:modified xsi:type="dcterms:W3CDTF">2020-03-31T12:53:16Z</dcterms:modified>
</cp:coreProperties>
</file>