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1" r:id="rId5"/>
    <p:sldId id="259" r:id="rId6"/>
    <p:sldId id="270" r:id="rId7"/>
    <p:sldId id="267" r:id="rId8"/>
    <p:sldId id="269" r:id="rId9"/>
    <p:sldId id="298" r:id="rId10"/>
    <p:sldId id="272" r:id="rId11"/>
    <p:sldId id="275" r:id="rId12"/>
    <p:sldId id="285" r:id="rId13"/>
    <p:sldId id="277" r:id="rId14"/>
    <p:sldId id="278" r:id="rId15"/>
    <p:sldId id="280" r:id="rId16"/>
    <p:sldId id="279" r:id="rId17"/>
    <p:sldId id="286" r:id="rId18"/>
    <p:sldId id="287" r:id="rId19"/>
    <p:sldId id="288" r:id="rId20"/>
    <p:sldId id="292" r:id="rId21"/>
    <p:sldId id="294" r:id="rId22"/>
    <p:sldId id="296" r:id="rId23"/>
    <p:sldId id="261" r:id="rId24"/>
    <p:sldId id="281" r:id="rId25"/>
    <p:sldId id="299" r:id="rId26"/>
    <p:sldId id="300" r:id="rId27"/>
    <p:sldId id="283" r:id="rId28"/>
    <p:sldId id="282" r:id="rId29"/>
    <p:sldId id="291" r:id="rId30"/>
    <p:sldId id="265" r:id="rId3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2244" y="-54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034AB4C3-AC76-42BC-971E-F371A6BABFF1}" type="datetimeFigureOut">
              <a:rPr lang="cs-CZ" smtClean="0"/>
              <a:t>03.04.2020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3768085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34AB4C3-AC76-42BC-971E-F371A6BABFF1}" type="datetimeFigureOut">
              <a:rPr lang="cs-CZ" smtClean="0"/>
              <a:t>03.04.2020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1225609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34AB4C3-AC76-42BC-971E-F371A6BABFF1}" type="datetimeFigureOut">
              <a:rPr lang="cs-CZ" smtClean="0"/>
              <a:t>03.04.2020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474117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34AB4C3-AC76-42BC-971E-F371A6BABFF1}" type="datetimeFigureOut">
              <a:rPr lang="cs-CZ" smtClean="0"/>
              <a:t>03.04.2020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547079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034AB4C3-AC76-42BC-971E-F371A6BABFF1}" type="datetimeFigureOut">
              <a:rPr lang="cs-CZ" smtClean="0"/>
              <a:t>03.04.2020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3701239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034AB4C3-AC76-42BC-971E-F371A6BABFF1}" type="datetimeFigureOut">
              <a:rPr lang="cs-CZ" smtClean="0"/>
              <a:t>03.04.2020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3447890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034AB4C3-AC76-42BC-971E-F371A6BABFF1}" type="datetimeFigureOut">
              <a:rPr lang="cs-CZ" smtClean="0"/>
              <a:t>03.04.2020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521268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034AB4C3-AC76-42BC-971E-F371A6BABFF1}" type="datetimeFigureOut">
              <a:rPr lang="cs-CZ" smtClean="0"/>
              <a:t>03.04.2020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350231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34AB4C3-AC76-42BC-971E-F371A6BABFF1}" type="datetimeFigureOut">
              <a:rPr lang="cs-CZ" smtClean="0"/>
              <a:t>03.04.2020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4063220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34AB4C3-AC76-42BC-971E-F371A6BABFF1}" type="datetimeFigureOut">
              <a:rPr lang="cs-CZ" smtClean="0"/>
              <a:t>03.04.2020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1823460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34AB4C3-AC76-42BC-971E-F371A6BABFF1}" type="datetimeFigureOut">
              <a:rPr lang="cs-CZ" smtClean="0"/>
              <a:t>03.04.2020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762689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4AB4C3-AC76-42BC-971E-F371A6BABFF1}" type="datetimeFigureOut">
              <a:rPr lang="cs-CZ" smtClean="0"/>
              <a:t>03.04.2020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8FC60B-A8A8-4D9D-8262-5E10DA565BAA}" type="slidenum">
              <a:rPr lang="cs-CZ" smtClean="0"/>
              <a:t>‹#›</a:t>
            </a:fld>
            <a:endParaRPr lang="cs-CZ"/>
          </a:p>
        </p:txBody>
      </p:sp>
    </p:spTree>
    <p:extLst>
      <p:ext uri="{BB962C8B-B14F-4D97-AF65-F5344CB8AC3E}">
        <p14:creationId xmlns:p14="http://schemas.microsoft.com/office/powerpoint/2010/main" val="1861653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zakonyprolidi.cz/cs/2005-412#f2957121"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Ochrana utajovaných informací</a:t>
            </a:r>
            <a:endParaRPr lang="cs-CZ" dirty="0"/>
          </a:p>
        </p:txBody>
      </p:sp>
      <p:sp>
        <p:nvSpPr>
          <p:cNvPr id="3" name="Podnadpis 2"/>
          <p:cNvSpPr>
            <a:spLocks noGrp="1"/>
          </p:cNvSpPr>
          <p:nvPr>
            <p:ph type="subTitle" idx="1"/>
          </p:nvPr>
        </p:nvSpPr>
        <p:spPr/>
        <p:txBody>
          <a:bodyPr/>
          <a:lstStyle/>
          <a:p>
            <a:r>
              <a:rPr lang="cs-CZ" dirty="0" smtClean="0"/>
              <a:t>2. </a:t>
            </a:r>
            <a:r>
              <a:rPr lang="cs-CZ" dirty="0"/>
              <a:t>4</a:t>
            </a:r>
            <a:r>
              <a:rPr lang="cs-CZ" dirty="0" smtClean="0"/>
              <a:t>. 2020</a:t>
            </a:r>
            <a:endParaRPr lang="cs-CZ" dirty="0"/>
          </a:p>
        </p:txBody>
      </p:sp>
    </p:spTree>
    <p:extLst>
      <p:ext uri="{BB962C8B-B14F-4D97-AF65-F5344CB8AC3E}">
        <p14:creationId xmlns:p14="http://schemas.microsoft.com/office/powerpoint/2010/main" val="788520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Personální bezpečnost</a:t>
            </a:r>
            <a:endParaRPr lang="cs-CZ" dirty="0"/>
          </a:p>
        </p:txBody>
      </p:sp>
      <p:sp>
        <p:nvSpPr>
          <p:cNvPr id="3" name="Zástupný symbol pro obsah 2"/>
          <p:cNvSpPr>
            <a:spLocks noGrp="1"/>
          </p:cNvSpPr>
          <p:nvPr>
            <p:ph idx="1"/>
          </p:nvPr>
        </p:nvSpPr>
        <p:spPr/>
        <p:txBody>
          <a:bodyPr>
            <a:normAutofit fontScale="25000" lnSpcReduction="20000"/>
          </a:bodyPr>
          <a:lstStyle/>
          <a:p>
            <a:pPr marL="0" indent="0">
              <a:buNone/>
            </a:pPr>
            <a:r>
              <a:rPr lang="cs-CZ" sz="4800" b="1" dirty="0"/>
              <a:t>Podmínky přístupu fyzické osoby k utajované informaci stupně utajení </a:t>
            </a:r>
            <a:r>
              <a:rPr lang="cs-CZ" sz="4800" b="1" dirty="0" smtClean="0"/>
              <a:t>Vyhrazené</a:t>
            </a:r>
          </a:p>
          <a:p>
            <a:pPr marL="0" indent="0">
              <a:buNone/>
            </a:pPr>
            <a:endParaRPr lang="cs-CZ" sz="4800" b="1" dirty="0"/>
          </a:p>
          <a:p>
            <a:r>
              <a:rPr lang="cs-CZ" sz="4800" dirty="0" smtClean="0"/>
              <a:t>Fyzické </a:t>
            </a:r>
            <a:r>
              <a:rPr lang="cs-CZ" sz="4800" dirty="0"/>
              <a:t>osobě lze umožnit přístup k utajované informaci stupně utajení Vyhrazené, jestliže </a:t>
            </a:r>
            <a:endParaRPr lang="cs-CZ" sz="4800" dirty="0" smtClean="0"/>
          </a:p>
          <a:p>
            <a:pPr lvl="1"/>
            <a:r>
              <a:rPr lang="cs-CZ" sz="4800" dirty="0" smtClean="0"/>
              <a:t>jej </a:t>
            </a:r>
            <a:r>
              <a:rPr lang="cs-CZ" sz="4800" dirty="0"/>
              <a:t>nezbytně potřebuje k výkonu své funkce, pracovní nebo jiné </a:t>
            </a:r>
            <a:r>
              <a:rPr lang="cs-CZ" sz="4800" dirty="0" smtClean="0"/>
              <a:t>činnosti</a:t>
            </a:r>
          </a:p>
          <a:p>
            <a:pPr lvl="1"/>
            <a:r>
              <a:rPr lang="cs-CZ" sz="4800" dirty="0" smtClean="0"/>
              <a:t>je </a:t>
            </a:r>
            <a:r>
              <a:rPr lang="cs-CZ" sz="4800" dirty="0"/>
              <a:t>držitelem oznámení o splnění podmínek pro přístup k utajované informaci stupně utajení </a:t>
            </a:r>
            <a:r>
              <a:rPr lang="cs-CZ" sz="4800" dirty="0" smtClean="0"/>
              <a:t>Vyhrazené, </a:t>
            </a:r>
            <a:r>
              <a:rPr lang="cs-CZ" sz="4800" dirty="0"/>
              <a:t>osvědčení fyzické </a:t>
            </a:r>
            <a:r>
              <a:rPr lang="cs-CZ" sz="4800" dirty="0" smtClean="0"/>
              <a:t>osoby.</a:t>
            </a:r>
            <a:endParaRPr lang="cs-CZ" sz="4800" dirty="0"/>
          </a:p>
          <a:p>
            <a:r>
              <a:rPr lang="cs-CZ" sz="4800" dirty="0" smtClean="0"/>
              <a:t>Oznámení </a:t>
            </a:r>
            <a:r>
              <a:rPr lang="cs-CZ" sz="4800" dirty="0"/>
              <a:t>se vydá fyzické osobě, která</a:t>
            </a:r>
          </a:p>
          <a:p>
            <a:pPr lvl="1"/>
            <a:r>
              <a:rPr lang="cs-CZ" sz="4800" dirty="0" smtClean="0"/>
              <a:t>je </a:t>
            </a:r>
            <a:r>
              <a:rPr lang="cs-CZ" sz="4800" dirty="0"/>
              <a:t>plně </a:t>
            </a:r>
            <a:r>
              <a:rPr lang="cs-CZ" sz="4800" dirty="0" smtClean="0"/>
              <a:t>svéprávná (prohlášení o svéprávnosti)</a:t>
            </a:r>
            <a:endParaRPr lang="cs-CZ" sz="4800" dirty="0"/>
          </a:p>
          <a:p>
            <a:pPr lvl="1"/>
            <a:r>
              <a:rPr lang="cs-CZ" sz="4800" dirty="0" smtClean="0"/>
              <a:t>dosáhla </a:t>
            </a:r>
            <a:r>
              <a:rPr lang="cs-CZ" sz="4800" dirty="0"/>
              <a:t>alespoň 18 let </a:t>
            </a:r>
            <a:r>
              <a:rPr lang="cs-CZ" sz="4800" dirty="0" smtClean="0"/>
              <a:t>věku (občanský průkaz, pas),</a:t>
            </a:r>
            <a:endParaRPr lang="cs-CZ" sz="4800" dirty="0"/>
          </a:p>
          <a:p>
            <a:pPr lvl="1"/>
            <a:r>
              <a:rPr lang="cs-CZ" sz="4800" dirty="0" smtClean="0"/>
              <a:t>je bezúhonná (výpis z rejstříku trestů).</a:t>
            </a:r>
          </a:p>
          <a:p>
            <a:pPr marL="457200" lvl="1" indent="0">
              <a:buNone/>
            </a:pPr>
            <a:endParaRPr lang="cs-CZ" sz="4800" dirty="0"/>
          </a:p>
          <a:p>
            <a:r>
              <a:rPr lang="cs-CZ" sz="4800" dirty="0" smtClean="0"/>
              <a:t>Splnění podmínek ověřuje </a:t>
            </a:r>
            <a:r>
              <a:rPr lang="cs-CZ" sz="4800" dirty="0"/>
              <a:t>a oznámení fyzické osobě vydává ten, kdo je vůči ní v rámci služebního poměru nebo pracovněprávního, členského či obdobného vztahu odpovědnou osobou, nebo jí určená osoba. </a:t>
            </a:r>
            <a:endParaRPr lang="cs-CZ" sz="4800" dirty="0" smtClean="0"/>
          </a:p>
          <a:p>
            <a:r>
              <a:rPr lang="cs-CZ" sz="4800" dirty="0" smtClean="0"/>
              <a:t>Jde-li </a:t>
            </a:r>
            <a:r>
              <a:rPr lang="cs-CZ" sz="4800" dirty="0"/>
              <a:t>o fyzickou osobu, vůči níž není odpovědná osoba podle věty první, splnění podmínek podle odstavce 2 ověřuje a oznámení fyzické osobě vydává odpovědná osoba nebo jí určená osoba toho, kdo umožní fyzické osobě přístup k utajované informaci stupně utajení Vyhrazené. </a:t>
            </a:r>
            <a:endParaRPr lang="cs-CZ" sz="4800" dirty="0" smtClean="0"/>
          </a:p>
          <a:p>
            <a:r>
              <a:rPr lang="cs-CZ" sz="4800" dirty="0" smtClean="0"/>
              <a:t>V </a:t>
            </a:r>
            <a:r>
              <a:rPr lang="cs-CZ" sz="4800" dirty="0"/>
              <a:t>ostatních případech splnění podmínek podle odstavce 2 ověřuje a oznámení fyzické osobě vydává Národní bezpečnostní úřad (dále jen „Úřad“) na základě odůvodněné písemné žádosti.</a:t>
            </a:r>
          </a:p>
          <a:p>
            <a:r>
              <a:rPr lang="cs-CZ" sz="4800" dirty="0" smtClean="0"/>
              <a:t>Před </a:t>
            </a:r>
            <a:r>
              <a:rPr lang="cs-CZ" sz="4800" dirty="0"/>
              <a:t>prvním přístupem k utajované informaci stupně utajení Vyhrazené ten, kdo je vůči fyzické osobě v rámci služebního poměru nebo pracovněprávního, členského či obdobného vztahu osobou odpovědnou, zajistí její poučení. Jde-li o fyzickou osobu, vůči níž není odpovědná osoba podle věty první, zajistí poučení odpovědná osoba toho, kdo přístup k utajované informaci umožní. Poučení podepisuje fyzická osoba a ten, kdo poučení provedl; jeden výtisk poučení jí předá a jeden výtisk </a:t>
            </a:r>
            <a:r>
              <a:rPr lang="cs-CZ" sz="4800" dirty="0" smtClean="0"/>
              <a:t>uloží.</a:t>
            </a:r>
            <a:endParaRPr lang="cs-CZ" sz="4800" dirty="0"/>
          </a:p>
          <a:p>
            <a:r>
              <a:rPr lang="cs-CZ" sz="4800" dirty="0" smtClean="0"/>
              <a:t>Ten</a:t>
            </a:r>
            <a:r>
              <a:rPr lang="cs-CZ" sz="4800" dirty="0"/>
              <a:t>, kdo vydal oznámení, je povinen každých 5 let ode dne jeho vydání ověřovat splnění </a:t>
            </a:r>
            <a:r>
              <a:rPr lang="cs-CZ" sz="4800" dirty="0" smtClean="0"/>
              <a:t>podmínek</a:t>
            </a:r>
            <a:endParaRPr lang="cs-CZ" dirty="0"/>
          </a:p>
          <a:p>
            <a:pPr marL="0" indent="0">
              <a:buNone/>
            </a:pPr>
            <a:endParaRPr lang="cs-CZ" b="1" dirty="0"/>
          </a:p>
          <a:p>
            <a:pPr marL="0" indent="0">
              <a:buNone/>
            </a:pPr>
            <a:endParaRPr lang="cs-CZ" dirty="0" smtClean="0"/>
          </a:p>
          <a:p>
            <a:endParaRPr lang="cs-CZ" dirty="0"/>
          </a:p>
        </p:txBody>
      </p:sp>
    </p:spTree>
    <p:extLst>
      <p:ext uri="{BB962C8B-B14F-4D97-AF65-F5344CB8AC3E}">
        <p14:creationId xmlns:p14="http://schemas.microsoft.com/office/powerpoint/2010/main" val="31972995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562074"/>
          </a:xfrm>
        </p:spPr>
        <p:txBody>
          <a:bodyPr>
            <a:normAutofit/>
          </a:bodyPr>
          <a:lstStyle/>
          <a:p>
            <a:r>
              <a:rPr lang="cs-CZ" sz="1600" dirty="0" smtClean="0"/>
              <a:t>Personální bezpečnost</a:t>
            </a:r>
            <a:endParaRPr lang="cs-CZ" sz="1600" dirty="0"/>
          </a:p>
        </p:txBody>
      </p:sp>
      <p:sp>
        <p:nvSpPr>
          <p:cNvPr id="3" name="Zástupný symbol pro obsah 2"/>
          <p:cNvSpPr>
            <a:spLocks noGrp="1"/>
          </p:cNvSpPr>
          <p:nvPr>
            <p:ph idx="1"/>
          </p:nvPr>
        </p:nvSpPr>
        <p:spPr>
          <a:xfrm>
            <a:off x="457200" y="836712"/>
            <a:ext cx="8229600" cy="5289451"/>
          </a:xfrm>
        </p:spPr>
        <p:txBody>
          <a:bodyPr>
            <a:noAutofit/>
          </a:bodyPr>
          <a:lstStyle/>
          <a:p>
            <a:pPr marL="0" indent="0">
              <a:spcBef>
                <a:spcPts val="0"/>
              </a:spcBef>
              <a:buNone/>
            </a:pPr>
            <a:r>
              <a:rPr lang="cs-CZ" sz="800" b="1" dirty="0"/>
              <a:t>Podmínky přístupu fyzické osoby k utajované informaci stupně utajení Přísně tajné, Tajné nebo </a:t>
            </a:r>
            <a:r>
              <a:rPr lang="cs-CZ" sz="800" b="1" dirty="0" smtClean="0"/>
              <a:t>Důvěrné</a:t>
            </a:r>
            <a:endParaRPr lang="cs-CZ" sz="800" b="1" dirty="0"/>
          </a:p>
          <a:p>
            <a:pPr>
              <a:spcBef>
                <a:spcPts val="0"/>
              </a:spcBef>
            </a:pPr>
            <a:r>
              <a:rPr lang="cs-CZ" sz="800" dirty="0" smtClean="0"/>
              <a:t>Fyzické </a:t>
            </a:r>
            <a:r>
              <a:rPr lang="cs-CZ" sz="800" dirty="0"/>
              <a:t>osobě lze umožnit přístup k utajované informaci </a:t>
            </a:r>
            <a:r>
              <a:rPr lang="cs-CZ" sz="800" dirty="0" smtClean="0"/>
              <a:t> </a:t>
            </a:r>
            <a:r>
              <a:rPr lang="cs-CZ" sz="800" dirty="0"/>
              <a:t>jestliže </a:t>
            </a:r>
            <a:endParaRPr lang="cs-CZ" sz="800" dirty="0" smtClean="0"/>
          </a:p>
          <a:p>
            <a:pPr lvl="1">
              <a:spcBef>
                <a:spcPts val="0"/>
              </a:spcBef>
            </a:pPr>
            <a:r>
              <a:rPr lang="cs-CZ" sz="800" dirty="0" smtClean="0"/>
              <a:t>jej </a:t>
            </a:r>
            <a:r>
              <a:rPr lang="cs-CZ" sz="800" dirty="0"/>
              <a:t>nezbytně potřebuje k výkonu své funkce, pracovní nebo jiné činnosti, </a:t>
            </a:r>
            <a:endParaRPr lang="cs-CZ" sz="800" dirty="0" smtClean="0"/>
          </a:p>
          <a:p>
            <a:pPr lvl="1">
              <a:spcBef>
                <a:spcPts val="0"/>
              </a:spcBef>
            </a:pPr>
            <a:r>
              <a:rPr lang="cs-CZ" sz="800" dirty="0" smtClean="0"/>
              <a:t>je </a:t>
            </a:r>
            <a:r>
              <a:rPr lang="cs-CZ" sz="800" dirty="0"/>
              <a:t>držitelem platného osvědčení fyzické osoby </a:t>
            </a:r>
            <a:r>
              <a:rPr lang="cs-CZ" sz="800" dirty="0" smtClean="0"/>
              <a:t>příslušného </a:t>
            </a:r>
            <a:r>
              <a:rPr lang="cs-CZ" sz="800" dirty="0"/>
              <a:t>stupně utajení a je poučena, </a:t>
            </a:r>
            <a:r>
              <a:rPr lang="cs-CZ" sz="800" dirty="0" smtClean="0"/>
              <a:t>.</a:t>
            </a:r>
            <a:endParaRPr lang="cs-CZ" sz="800" dirty="0"/>
          </a:p>
          <a:p>
            <a:pPr>
              <a:spcBef>
                <a:spcPts val="0"/>
              </a:spcBef>
            </a:pPr>
            <a:r>
              <a:rPr lang="cs-CZ" sz="800" dirty="0" smtClean="0"/>
              <a:t>Před </a:t>
            </a:r>
            <a:r>
              <a:rPr lang="cs-CZ" sz="800" dirty="0"/>
              <a:t>prvním přístupem k utajované informaci </a:t>
            </a:r>
            <a:r>
              <a:rPr lang="cs-CZ" sz="800" dirty="0" smtClean="0"/>
              <a:t>provede ten</a:t>
            </a:r>
            <a:r>
              <a:rPr lang="cs-CZ" sz="800" dirty="0"/>
              <a:t>, kdo je vůči fyzické osobě v rámci služebního poměru nebo pracovněprávního, členského či obdobného vztahu osobou odpovědnou, zajistí její poučení. </a:t>
            </a:r>
            <a:endParaRPr lang="cs-CZ" sz="800" dirty="0" smtClean="0"/>
          </a:p>
          <a:p>
            <a:pPr>
              <a:spcBef>
                <a:spcPts val="0"/>
              </a:spcBef>
            </a:pPr>
            <a:r>
              <a:rPr lang="cs-CZ" sz="800" dirty="0" smtClean="0"/>
              <a:t>Jde-li </a:t>
            </a:r>
            <a:r>
              <a:rPr lang="cs-CZ" sz="800" dirty="0"/>
              <a:t>o fyzickou osobu ve vztahu, vůči níž není odpovědná </a:t>
            </a:r>
            <a:r>
              <a:rPr lang="cs-CZ" sz="800" dirty="0" smtClean="0"/>
              <a:t>osoba, </a:t>
            </a:r>
            <a:r>
              <a:rPr lang="cs-CZ" sz="800" dirty="0"/>
              <a:t>zajistí poučení odpovědná osoba toho, kdo fyzické osobě přístup k utajované informaci umožní. Poučení podepisuje fyzická osoba a ten, kdo poučení provedl; jeden výtisk poučení jí předá, jeden výtisk </a:t>
            </a:r>
            <a:r>
              <a:rPr lang="cs-CZ" sz="800" dirty="0" smtClean="0"/>
              <a:t>uloží</a:t>
            </a:r>
            <a:r>
              <a:rPr lang="cs-CZ" sz="800" b="1" baseline="30000" dirty="0"/>
              <a:t> </a:t>
            </a:r>
            <a:r>
              <a:rPr lang="cs-CZ" sz="800" dirty="0" smtClean="0"/>
              <a:t>a </a:t>
            </a:r>
            <a:r>
              <a:rPr lang="cs-CZ" sz="800" dirty="0"/>
              <a:t>jeden zašle Úřadu. Povinnost zaslání jednoho výtisku poučení Úřadu se nevztahuje na zpravodajské služby České </a:t>
            </a:r>
            <a:r>
              <a:rPr lang="cs-CZ" sz="800" dirty="0" smtClean="0"/>
              <a:t>republiky</a:t>
            </a:r>
            <a:r>
              <a:rPr lang="cs-CZ" sz="800" b="1" baseline="30000" dirty="0"/>
              <a:t> </a:t>
            </a:r>
            <a:r>
              <a:rPr lang="cs-CZ" sz="800" dirty="0" smtClean="0"/>
              <a:t>(dále </a:t>
            </a:r>
            <a:r>
              <a:rPr lang="cs-CZ" sz="800" dirty="0"/>
              <a:t>jen "zpravodajské služby") v případech podle § 140 odst. 1 písm. a) a na Ministerstvo vnitra v případech podle § 141 </a:t>
            </a:r>
            <a:r>
              <a:rPr lang="cs-CZ" sz="800" dirty="0" err="1"/>
              <a:t>odst</a:t>
            </a:r>
            <a:r>
              <a:rPr lang="cs-CZ" sz="800" dirty="0"/>
              <a:t> 1.</a:t>
            </a:r>
          </a:p>
          <a:p>
            <a:pPr>
              <a:spcBef>
                <a:spcPts val="0"/>
              </a:spcBef>
            </a:pPr>
            <a:r>
              <a:rPr lang="cs-CZ" sz="800" dirty="0" smtClean="0"/>
              <a:t>Poučení </a:t>
            </a:r>
            <a:r>
              <a:rPr lang="cs-CZ" sz="800" dirty="0"/>
              <a:t>ředitele Úřadu a ředitele Bezpečnostní informační služby provede předseda vlády, poučení ředitele Úřadu pro zahraniční styky a informace provede ministr vnitra a poučení ředitele Vojenského zpravodajství provede ministr obrany; </a:t>
            </a:r>
            <a:r>
              <a:rPr lang="cs-CZ" sz="800" dirty="0" smtClean="0"/>
              <a:t>.</a:t>
            </a:r>
            <a:endParaRPr lang="cs-CZ" sz="800" dirty="0"/>
          </a:p>
          <a:p>
            <a:pPr marL="0" indent="0">
              <a:spcBef>
                <a:spcPts val="0"/>
              </a:spcBef>
              <a:buNone/>
            </a:pPr>
            <a:r>
              <a:rPr lang="cs-CZ" sz="800" b="1" dirty="0" smtClean="0"/>
              <a:t>Podmínky </a:t>
            </a:r>
            <a:r>
              <a:rPr lang="cs-CZ" sz="800" b="1" dirty="0"/>
              <a:t>pro vydání osvědčení fyzické osoby</a:t>
            </a:r>
          </a:p>
          <a:p>
            <a:pPr lvl="1">
              <a:spcBef>
                <a:spcPts val="0"/>
              </a:spcBef>
            </a:pPr>
            <a:r>
              <a:rPr lang="cs-CZ" sz="800" dirty="0" smtClean="0"/>
              <a:t>Osvědčení </a:t>
            </a:r>
            <a:r>
              <a:rPr lang="cs-CZ" sz="800" dirty="0"/>
              <a:t>fyzické osoby Úřad vydá fyzické osobě, která</a:t>
            </a:r>
          </a:p>
          <a:p>
            <a:pPr lvl="1">
              <a:spcBef>
                <a:spcPts val="0"/>
              </a:spcBef>
            </a:pPr>
            <a:r>
              <a:rPr lang="cs-CZ" sz="800" dirty="0" smtClean="0"/>
              <a:t>je </a:t>
            </a:r>
            <a:r>
              <a:rPr lang="cs-CZ" sz="800" dirty="0"/>
              <a:t>státním občanem České republiky nebo státním příslušníkem členského státu Evropské unie nebo Organizace Severoatlantické smlouvy,</a:t>
            </a:r>
          </a:p>
          <a:p>
            <a:pPr lvl="1">
              <a:spcBef>
                <a:spcPts val="0"/>
              </a:spcBef>
            </a:pPr>
            <a:r>
              <a:rPr lang="cs-CZ" sz="800" dirty="0" smtClean="0"/>
              <a:t>splňuje </a:t>
            </a:r>
            <a:r>
              <a:rPr lang="cs-CZ" sz="800" dirty="0"/>
              <a:t>podmínky uvedené v § 6 odst. 2,</a:t>
            </a:r>
          </a:p>
          <a:p>
            <a:pPr lvl="1">
              <a:spcBef>
                <a:spcPts val="0"/>
              </a:spcBef>
            </a:pPr>
            <a:r>
              <a:rPr lang="cs-CZ" sz="800" dirty="0" smtClean="0"/>
              <a:t>je </a:t>
            </a:r>
            <a:r>
              <a:rPr lang="cs-CZ" sz="800" dirty="0"/>
              <a:t>osobnostně způsobilá,</a:t>
            </a:r>
          </a:p>
          <a:p>
            <a:pPr lvl="1">
              <a:spcBef>
                <a:spcPts val="0"/>
              </a:spcBef>
            </a:pPr>
            <a:r>
              <a:rPr lang="cs-CZ" sz="800" dirty="0" smtClean="0"/>
              <a:t>je </a:t>
            </a:r>
            <a:r>
              <a:rPr lang="cs-CZ" sz="800" dirty="0"/>
              <a:t>bezpečnostně spolehlivá.</a:t>
            </a:r>
          </a:p>
          <a:p>
            <a:pPr marL="0" indent="0">
              <a:spcBef>
                <a:spcPts val="0"/>
              </a:spcBef>
              <a:buNone/>
            </a:pPr>
            <a:r>
              <a:rPr lang="cs-CZ" sz="800" b="1" dirty="0" smtClean="0"/>
              <a:t>Osobnostní </a:t>
            </a:r>
            <a:r>
              <a:rPr lang="cs-CZ" sz="800" b="1" dirty="0"/>
              <a:t>způsobilost</a:t>
            </a:r>
          </a:p>
          <a:p>
            <a:pPr lvl="1">
              <a:spcBef>
                <a:spcPts val="0"/>
              </a:spcBef>
            </a:pPr>
            <a:r>
              <a:rPr lang="cs-CZ" sz="800" dirty="0" smtClean="0"/>
              <a:t>Podmínku </a:t>
            </a:r>
            <a:r>
              <a:rPr lang="cs-CZ" sz="800" dirty="0"/>
              <a:t>osobnostní způsobilosti splňuje fyzická osoba, která netrpí poruchou či obtížemi, které mohou mít vliv na její spolehlivost nebo schopnost utajovat informace.</a:t>
            </a:r>
          </a:p>
          <a:p>
            <a:pPr lvl="1">
              <a:spcBef>
                <a:spcPts val="0"/>
              </a:spcBef>
            </a:pPr>
            <a:r>
              <a:rPr lang="cs-CZ" sz="800" dirty="0" smtClean="0"/>
              <a:t>Osobnostní </a:t>
            </a:r>
            <a:r>
              <a:rPr lang="cs-CZ" sz="800" dirty="0"/>
              <a:t>způsobilost </a:t>
            </a:r>
            <a:r>
              <a:rPr lang="cs-CZ" sz="800" dirty="0" smtClean="0"/>
              <a:t>podle </a:t>
            </a:r>
            <a:r>
              <a:rPr lang="cs-CZ" sz="800" dirty="0"/>
              <a:t>se ověřuje na základě prohlášení k osobnostní způsobilosti a </a:t>
            </a:r>
            <a:r>
              <a:rPr lang="cs-CZ" sz="800" dirty="0" smtClean="0"/>
              <a:t>i </a:t>
            </a:r>
            <a:r>
              <a:rPr lang="cs-CZ" sz="800" dirty="0"/>
              <a:t>na základě znaleckého posudku o osobnostní způsobilosti.</a:t>
            </a:r>
          </a:p>
          <a:p>
            <a:pPr marL="0" indent="0">
              <a:spcBef>
                <a:spcPts val="0"/>
              </a:spcBef>
              <a:buNone/>
            </a:pPr>
            <a:r>
              <a:rPr lang="cs-CZ" sz="800" b="1" dirty="0" smtClean="0"/>
              <a:t>Bezpečnostní </a:t>
            </a:r>
            <a:r>
              <a:rPr lang="cs-CZ" sz="800" b="1" dirty="0"/>
              <a:t>spolehlivost</a:t>
            </a:r>
          </a:p>
          <a:p>
            <a:pPr lvl="1">
              <a:spcBef>
                <a:spcPts val="0"/>
              </a:spcBef>
            </a:pPr>
            <a:r>
              <a:rPr lang="cs-CZ" sz="800" dirty="0" smtClean="0"/>
              <a:t>Podmínku </a:t>
            </a:r>
            <a:r>
              <a:rPr lang="cs-CZ" sz="800" dirty="0"/>
              <a:t>bezpečnostní spolehlivosti splňuje fyzická osoba, u níž není zjištěno bezpečnostní riziko.</a:t>
            </a:r>
          </a:p>
          <a:p>
            <a:pPr lvl="1">
              <a:spcBef>
                <a:spcPts val="0"/>
              </a:spcBef>
            </a:pPr>
            <a:r>
              <a:rPr lang="cs-CZ" sz="800" dirty="0" smtClean="0"/>
              <a:t>Bezpečnostním </a:t>
            </a:r>
            <a:r>
              <a:rPr lang="cs-CZ" sz="800" dirty="0"/>
              <a:t>rizikem je</a:t>
            </a:r>
          </a:p>
          <a:p>
            <a:pPr lvl="2">
              <a:spcBef>
                <a:spcPts val="0"/>
              </a:spcBef>
            </a:pPr>
            <a:r>
              <a:rPr lang="cs-CZ" sz="800" dirty="0" smtClean="0"/>
              <a:t>závažná </a:t>
            </a:r>
            <a:r>
              <a:rPr lang="cs-CZ" sz="800" dirty="0"/>
              <a:t>nebo opakovaná činnost proti zájmům České republiky,</a:t>
            </a:r>
          </a:p>
          <a:p>
            <a:pPr lvl="2">
              <a:spcBef>
                <a:spcPts val="0"/>
              </a:spcBef>
            </a:pPr>
            <a:r>
              <a:rPr lang="cs-CZ" sz="800" dirty="0" smtClean="0"/>
              <a:t>činnost</a:t>
            </a:r>
            <a:r>
              <a:rPr lang="cs-CZ" sz="800" dirty="0"/>
              <a:t>, spočívající v potlačování základních práv a svobod, anebo podpora takové činnosti, nebo</a:t>
            </a:r>
          </a:p>
          <a:p>
            <a:pPr lvl="2">
              <a:spcBef>
                <a:spcPts val="0"/>
              </a:spcBef>
            </a:pPr>
            <a:r>
              <a:rPr lang="cs-CZ" sz="800" dirty="0" smtClean="0"/>
              <a:t>skutečnost</a:t>
            </a:r>
            <a:r>
              <a:rPr lang="cs-CZ" sz="800" dirty="0"/>
              <a:t>, že jsou majetkové poměry zjevně nepřiměřené řádně přiznaným příjmům fyzické osoby.</a:t>
            </a:r>
          </a:p>
          <a:p>
            <a:pPr lvl="2">
              <a:spcBef>
                <a:spcPts val="0"/>
              </a:spcBef>
            </a:pPr>
            <a:r>
              <a:rPr lang="cs-CZ" sz="800" dirty="0" smtClean="0"/>
              <a:t>zařazení </a:t>
            </a:r>
            <a:r>
              <a:rPr lang="cs-CZ" sz="800" dirty="0"/>
              <a:t>do složky bývalé Státní bezpečnosti s rozvědným nebo kontrarozvědným zaměřením, zpravodajské správy Generálního štábu Československé lidové armády nebo odboru vnitřní ochrany Sboru nápravné výchovy anebo prokazatelnou spolupráci s bývalou Státní bezpečností nebo zpravodajskou správou Generálního štábu Československé lidové armády nebo odborem vnitřní ochrany Sboru nápravné výchovy,</a:t>
            </a:r>
          </a:p>
          <a:p>
            <a:pPr lvl="2">
              <a:spcBef>
                <a:spcPts val="0"/>
              </a:spcBef>
            </a:pPr>
            <a:r>
              <a:rPr lang="cs-CZ" sz="800" dirty="0" smtClean="0"/>
              <a:t>užívání </a:t>
            </a:r>
            <a:r>
              <a:rPr lang="cs-CZ" sz="800" dirty="0"/>
              <a:t>jiné identity,</a:t>
            </a:r>
          </a:p>
          <a:p>
            <a:pPr lvl="2">
              <a:spcBef>
                <a:spcPts val="0"/>
              </a:spcBef>
            </a:pPr>
            <a:r>
              <a:rPr lang="cs-CZ" sz="800" dirty="0" smtClean="0"/>
              <a:t>úmyslné </a:t>
            </a:r>
            <a:r>
              <a:rPr lang="cs-CZ" sz="800" dirty="0"/>
              <a:t>porušení právních předpisů, na jehož základě může nastat újma zájmu České republiky,</a:t>
            </a:r>
          </a:p>
          <a:p>
            <a:pPr lvl="2">
              <a:spcBef>
                <a:spcPts val="0"/>
              </a:spcBef>
            </a:pPr>
            <a:r>
              <a:rPr lang="cs-CZ" sz="800" dirty="0" smtClean="0"/>
              <a:t>chování</a:t>
            </a:r>
            <a:r>
              <a:rPr lang="cs-CZ" sz="800" dirty="0"/>
              <a:t>, které má vliv na důvěryhodnost nebo ovlivnitelnost osoby a může ovlivnit její schopnost utajovat informace,</a:t>
            </a:r>
          </a:p>
          <a:p>
            <a:pPr lvl="2">
              <a:spcBef>
                <a:spcPts val="0"/>
              </a:spcBef>
            </a:pPr>
            <a:r>
              <a:rPr lang="cs-CZ" sz="800" dirty="0" smtClean="0"/>
              <a:t>styky </a:t>
            </a:r>
            <a:r>
              <a:rPr lang="cs-CZ" sz="800" dirty="0"/>
              <a:t>s osobou, která vyvíjí nebo vyvíjela činnost proti zájmu České republiky,</a:t>
            </a:r>
          </a:p>
          <a:p>
            <a:pPr lvl="2">
              <a:spcBef>
                <a:spcPts val="0"/>
              </a:spcBef>
            </a:pPr>
            <a:r>
              <a:rPr lang="cs-CZ" sz="800" dirty="0" smtClean="0"/>
              <a:t>pravomocné </a:t>
            </a:r>
            <a:r>
              <a:rPr lang="cs-CZ" sz="800" dirty="0"/>
              <a:t>odsouzení pro trestný čin,</a:t>
            </a:r>
          </a:p>
          <a:p>
            <a:pPr lvl="2">
              <a:spcBef>
                <a:spcPts val="0"/>
              </a:spcBef>
            </a:pPr>
            <a:r>
              <a:rPr lang="cs-CZ" sz="800" dirty="0" smtClean="0"/>
              <a:t>uvedení </a:t>
            </a:r>
            <a:r>
              <a:rPr lang="cs-CZ" sz="800" dirty="0"/>
              <a:t>nepravdivé informace nebo zamlčení informace rozhodné pro objektivní zjištění skutečného stavu věci v řízení podle části čtvrté nebo nenahlášení změny údajů uvedených v příloze k této žádosti o vydání osvědčení fyzické osoby (§ 94) nebo v jiném materiálu poskytnutém Úřadu v příloze k této žádosti,</a:t>
            </a:r>
          </a:p>
          <a:p>
            <a:pPr lvl="2">
              <a:spcBef>
                <a:spcPts val="0"/>
              </a:spcBef>
            </a:pPr>
            <a:r>
              <a:rPr lang="cs-CZ" sz="800" dirty="0" smtClean="0"/>
              <a:t>porušení </a:t>
            </a:r>
            <a:r>
              <a:rPr lang="cs-CZ" sz="800" dirty="0"/>
              <a:t>povinnosti při ochraně utajovaných informací,</a:t>
            </a:r>
          </a:p>
          <a:p>
            <a:pPr lvl="2">
              <a:spcBef>
                <a:spcPts val="0"/>
              </a:spcBef>
            </a:pPr>
            <a:r>
              <a:rPr lang="cs-CZ" sz="800" dirty="0" smtClean="0"/>
              <a:t>opakované </a:t>
            </a:r>
            <a:r>
              <a:rPr lang="cs-CZ" sz="800" dirty="0"/>
              <a:t>neposkytnutí nezbytné součinnosti při bezpečnostním řízení zahájeném podle § 101 odst. 1, nebo</a:t>
            </a:r>
          </a:p>
          <a:p>
            <a:pPr lvl="2">
              <a:spcBef>
                <a:spcPts val="0"/>
              </a:spcBef>
            </a:pPr>
            <a:r>
              <a:rPr lang="cs-CZ" sz="800" dirty="0" smtClean="0"/>
              <a:t>podmíněné </a:t>
            </a:r>
            <a:r>
              <a:rPr lang="cs-CZ" sz="800" dirty="0"/>
              <a:t>zastavení trestního stíhání pro úmyslný trestný čin nebo podmíněné odložení podání návrhu na potrestání pro úmyslný trestný čin, u nichž stanovená zkušební doba dosud neuplynula, anebo schválení narovnání pro úmyslný trestný čin</a:t>
            </a:r>
            <a:r>
              <a:rPr lang="cs-CZ" sz="800" dirty="0" smtClean="0"/>
              <a:t>.</a:t>
            </a:r>
            <a:endParaRPr lang="cs-CZ" sz="800" dirty="0"/>
          </a:p>
        </p:txBody>
      </p:sp>
    </p:spTree>
    <p:extLst>
      <p:ext uri="{BB962C8B-B14F-4D97-AF65-F5344CB8AC3E}">
        <p14:creationId xmlns:p14="http://schemas.microsoft.com/office/powerpoint/2010/main" val="39352884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Podmínky přístupu k utajované informaci</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615609967"/>
              </p:ext>
            </p:extLst>
          </p:nvPr>
        </p:nvGraphicFramePr>
        <p:xfrm>
          <a:off x="457200" y="1600200"/>
          <a:ext cx="8229600" cy="313436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cs-CZ" dirty="0" smtClean="0"/>
                        <a:t>podmínky</a:t>
                      </a:r>
                      <a:endParaRPr lang="cs-CZ" dirty="0"/>
                    </a:p>
                  </a:txBody>
                  <a:tcPr/>
                </a:tc>
                <a:tc>
                  <a:txBody>
                    <a:bodyPr/>
                    <a:lstStyle/>
                    <a:p>
                      <a:r>
                        <a:rPr lang="cs-CZ" dirty="0" smtClean="0"/>
                        <a:t>VYHRAZENÉ (oznámení)</a:t>
                      </a:r>
                      <a:endParaRPr lang="cs-CZ" dirty="0"/>
                    </a:p>
                  </a:txBody>
                  <a:tcPr/>
                </a:tc>
                <a:tc>
                  <a:txBody>
                    <a:bodyPr/>
                    <a:lstStyle/>
                    <a:p>
                      <a:r>
                        <a:rPr lang="cs-CZ" dirty="0" smtClean="0"/>
                        <a:t>DÚVĚRNÉ,TAJNÉ, PŘÍSNĚ TAJNÉ (osvědčení)</a:t>
                      </a:r>
                      <a:endParaRPr lang="cs-CZ" dirty="0"/>
                    </a:p>
                  </a:txBody>
                  <a:tcPr/>
                </a:tc>
              </a:tr>
              <a:tr h="370840">
                <a:tc>
                  <a:txBody>
                    <a:bodyPr/>
                    <a:lstStyle/>
                    <a:p>
                      <a:r>
                        <a:rPr lang="cs-CZ" dirty="0" smtClean="0"/>
                        <a:t>Svéprávnost</a:t>
                      </a:r>
                      <a:endParaRPr lang="cs-CZ" dirty="0"/>
                    </a:p>
                  </a:txBody>
                  <a:tcPr/>
                </a:tc>
                <a:tc>
                  <a:txBody>
                    <a:bodyPr/>
                    <a:lstStyle/>
                    <a:p>
                      <a:pPr algn="ctr"/>
                      <a:r>
                        <a:rPr lang="cs-CZ" dirty="0" smtClean="0"/>
                        <a:t>ANO</a:t>
                      </a:r>
                      <a:endParaRPr lang="cs-CZ" dirty="0"/>
                    </a:p>
                  </a:txBody>
                  <a:tcPr/>
                </a:tc>
                <a:tc>
                  <a:txBody>
                    <a:bodyPr/>
                    <a:lstStyle/>
                    <a:p>
                      <a:pPr algn="ctr"/>
                      <a:r>
                        <a:rPr lang="cs-CZ" dirty="0" smtClean="0"/>
                        <a:t>ANO</a:t>
                      </a:r>
                      <a:endParaRPr lang="cs-CZ" dirty="0"/>
                    </a:p>
                  </a:txBody>
                  <a:tcPr/>
                </a:tc>
              </a:tr>
              <a:tr h="370840">
                <a:tc>
                  <a:txBody>
                    <a:bodyPr/>
                    <a:lstStyle/>
                    <a:p>
                      <a:r>
                        <a:rPr lang="cs-CZ" dirty="0" smtClean="0"/>
                        <a:t>Věk minimálně 18 let</a:t>
                      </a:r>
                      <a:endParaRPr lang="cs-CZ" dirty="0"/>
                    </a:p>
                  </a:txBody>
                  <a:tcPr/>
                </a:tc>
                <a:tc>
                  <a:txBody>
                    <a:bodyPr/>
                    <a:lstStyle/>
                    <a:p>
                      <a:pPr algn="ctr"/>
                      <a:r>
                        <a:rPr lang="cs-CZ" dirty="0" smtClean="0"/>
                        <a:t>ANO</a:t>
                      </a:r>
                      <a:endParaRPr lang="cs-CZ" dirty="0"/>
                    </a:p>
                  </a:txBody>
                  <a:tcPr/>
                </a:tc>
                <a:tc>
                  <a:txBody>
                    <a:bodyPr/>
                    <a:lstStyle/>
                    <a:p>
                      <a:pPr algn="ctr"/>
                      <a:r>
                        <a:rPr lang="cs-CZ" dirty="0" smtClean="0"/>
                        <a:t>ANO</a:t>
                      </a:r>
                      <a:endParaRPr lang="cs-CZ" dirty="0"/>
                    </a:p>
                  </a:txBody>
                  <a:tcPr/>
                </a:tc>
              </a:tr>
              <a:tr h="370840">
                <a:tc>
                  <a:txBody>
                    <a:bodyPr/>
                    <a:lstStyle/>
                    <a:p>
                      <a:r>
                        <a:rPr lang="cs-CZ" dirty="0" smtClean="0"/>
                        <a:t>Bezúhonnost</a:t>
                      </a:r>
                      <a:endParaRPr lang="cs-CZ" dirty="0"/>
                    </a:p>
                  </a:txBody>
                  <a:tcPr/>
                </a:tc>
                <a:tc>
                  <a:txBody>
                    <a:bodyPr/>
                    <a:lstStyle/>
                    <a:p>
                      <a:pPr algn="ctr"/>
                      <a:r>
                        <a:rPr lang="cs-CZ" dirty="0" smtClean="0"/>
                        <a:t>ANO</a:t>
                      </a:r>
                      <a:endParaRPr lang="cs-CZ" dirty="0"/>
                    </a:p>
                  </a:txBody>
                  <a:tcPr/>
                </a:tc>
                <a:tc>
                  <a:txBody>
                    <a:bodyPr/>
                    <a:lstStyle/>
                    <a:p>
                      <a:pPr algn="ctr"/>
                      <a:r>
                        <a:rPr lang="cs-CZ" dirty="0" smtClean="0"/>
                        <a:t>ANO</a:t>
                      </a:r>
                      <a:endParaRPr lang="cs-CZ" dirty="0"/>
                    </a:p>
                  </a:txBody>
                  <a:tcPr/>
                </a:tc>
              </a:tr>
              <a:tr h="370840">
                <a:tc>
                  <a:txBody>
                    <a:bodyPr/>
                    <a:lstStyle/>
                    <a:p>
                      <a:r>
                        <a:rPr lang="cs-CZ" dirty="0" smtClean="0"/>
                        <a:t>Státní občanství ČR, země EU, NATO</a:t>
                      </a:r>
                      <a:endParaRPr lang="cs-CZ" dirty="0"/>
                    </a:p>
                  </a:txBody>
                  <a:tcPr/>
                </a:tc>
                <a:tc>
                  <a:txBody>
                    <a:bodyPr/>
                    <a:lstStyle/>
                    <a:p>
                      <a:pPr algn="ctr"/>
                      <a:r>
                        <a:rPr lang="cs-CZ" dirty="0" smtClean="0"/>
                        <a:t>NE</a:t>
                      </a:r>
                      <a:endParaRPr lang="cs-CZ" dirty="0"/>
                    </a:p>
                  </a:txBody>
                  <a:tcPr/>
                </a:tc>
                <a:tc>
                  <a:txBody>
                    <a:bodyPr/>
                    <a:lstStyle/>
                    <a:p>
                      <a:pPr algn="ctr"/>
                      <a:r>
                        <a:rPr lang="cs-CZ" dirty="0" smtClean="0"/>
                        <a:t>ANO</a:t>
                      </a:r>
                      <a:endParaRPr lang="cs-CZ" dirty="0"/>
                    </a:p>
                  </a:txBody>
                  <a:tcPr/>
                </a:tc>
              </a:tr>
              <a:tr h="370840">
                <a:tc>
                  <a:txBody>
                    <a:bodyPr/>
                    <a:lstStyle/>
                    <a:p>
                      <a:r>
                        <a:rPr lang="cs-CZ" dirty="0" smtClean="0"/>
                        <a:t>Osobnostní způsobilost</a:t>
                      </a:r>
                      <a:endParaRPr lang="cs-CZ" dirty="0"/>
                    </a:p>
                  </a:txBody>
                  <a:tcPr/>
                </a:tc>
                <a:tc>
                  <a:txBody>
                    <a:bodyPr/>
                    <a:lstStyle/>
                    <a:p>
                      <a:pPr algn="ctr"/>
                      <a:r>
                        <a:rPr lang="cs-CZ" dirty="0" smtClean="0"/>
                        <a:t>NE</a:t>
                      </a:r>
                      <a:endParaRPr lang="cs-CZ" dirty="0"/>
                    </a:p>
                  </a:txBody>
                  <a:tcPr/>
                </a:tc>
                <a:tc>
                  <a:txBody>
                    <a:bodyPr/>
                    <a:lstStyle/>
                    <a:p>
                      <a:pPr algn="ctr"/>
                      <a:r>
                        <a:rPr lang="cs-CZ" dirty="0" smtClean="0"/>
                        <a:t>ANO</a:t>
                      </a:r>
                      <a:endParaRPr lang="cs-CZ" dirty="0"/>
                    </a:p>
                  </a:txBody>
                  <a:tcPr/>
                </a:tc>
              </a:tr>
              <a:tr h="370840">
                <a:tc>
                  <a:txBody>
                    <a:bodyPr/>
                    <a:lstStyle/>
                    <a:p>
                      <a:r>
                        <a:rPr lang="cs-CZ" dirty="0" smtClean="0"/>
                        <a:t>Bezpečnostní spolehlivost</a:t>
                      </a:r>
                      <a:endParaRPr lang="cs-CZ" dirty="0"/>
                    </a:p>
                  </a:txBody>
                  <a:tcPr/>
                </a:tc>
                <a:tc>
                  <a:txBody>
                    <a:bodyPr/>
                    <a:lstStyle/>
                    <a:p>
                      <a:pPr algn="ctr"/>
                      <a:r>
                        <a:rPr lang="cs-CZ" dirty="0" smtClean="0"/>
                        <a:t>NE</a:t>
                      </a:r>
                      <a:endParaRPr lang="cs-CZ" dirty="0"/>
                    </a:p>
                  </a:txBody>
                  <a:tcPr/>
                </a:tc>
                <a:tc>
                  <a:txBody>
                    <a:bodyPr/>
                    <a:lstStyle/>
                    <a:p>
                      <a:pPr algn="ctr"/>
                      <a:r>
                        <a:rPr lang="cs-CZ" dirty="0" smtClean="0"/>
                        <a:t>ANO</a:t>
                      </a:r>
                      <a:endParaRPr lang="cs-CZ" dirty="0"/>
                    </a:p>
                  </a:txBody>
                  <a:tcPr/>
                </a:tc>
              </a:tr>
            </a:tbl>
          </a:graphicData>
        </a:graphic>
      </p:graphicFrame>
    </p:spTree>
    <p:extLst>
      <p:ext uri="{BB962C8B-B14F-4D97-AF65-F5344CB8AC3E}">
        <p14:creationId xmlns:p14="http://schemas.microsoft.com/office/powerpoint/2010/main" val="3962837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Fyzická bezpečnost</a:t>
            </a:r>
            <a:endParaRPr lang="cs-CZ" dirty="0"/>
          </a:p>
        </p:txBody>
      </p:sp>
      <p:sp>
        <p:nvSpPr>
          <p:cNvPr id="3" name="Zástupný symbol pro obsah 2"/>
          <p:cNvSpPr>
            <a:spLocks noGrp="1"/>
          </p:cNvSpPr>
          <p:nvPr>
            <p:ph idx="1"/>
          </p:nvPr>
        </p:nvSpPr>
        <p:spPr/>
        <p:txBody>
          <a:bodyPr>
            <a:normAutofit fontScale="55000" lnSpcReduction="20000"/>
          </a:bodyPr>
          <a:lstStyle/>
          <a:p>
            <a:pPr marL="0" indent="0">
              <a:buNone/>
            </a:pPr>
            <a:r>
              <a:rPr lang="cs-CZ" dirty="0" smtClean="0"/>
              <a:t>Pro </a:t>
            </a:r>
            <a:r>
              <a:rPr lang="cs-CZ" dirty="0"/>
              <a:t>zabezpečení ochrany utajovaných informací v rámci fyzické bezpečnosti se určují objekty, zabezpečené oblasti a jednací oblasti.</a:t>
            </a:r>
          </a:p>
          <a:p>
            <a:pPr lvl="1"/>
            <a:r>
              <a:rPr lang="cs-CZ" b="1" dirty="0" smtClean="0"/>
              <a:t>Objektem</a:t>
            </a:r>
            <a:r>
              <a:rPr lang="cs-CZ" dirty="0" smtClean="0"/>
              <a:t> </a:t>
            </a:r>
            <a:r>
              <a:rPr lang="cs-CZ" dirty="0"/>
              <a:t>je budova nebo jiný ohraničený prostor, ve kterém se zpravidla nachází zabezpečená oblast nebo jednací oblast.</a:t>
            </a:r>
          </a:p>
          <a:p>
            <a:pPr lvl="1"/>
            <a:r>
              <a:rPr lang="cs-CZ" b="1" dirty="0" smtClean="0"/>
              <a:t>Zabezpečenou </a:t>
            </a:r>
            <a:r>
              <a:rPr lang="cs-CZ" b="1" dirty="0"/>
              <a:t>oblastí </a:t>
            </a:r>
            <a:r>
              <a:rPr lang="cs-CZ" dirty="0"/>
              <a:t>je ohraničený prostor v objektu.</a:t>
            </a:r>
          </a:p>
          <a:p>
            <a:pPr lvl="1"/>
            <a:r>
              <a:rPr lang="cs-CZ" b="1" dirty="0" smtClean="0"/>
              <a:t>Jednací </a:t>
            </a:r>
            <a:r>
              <a:rPr lang="cs-CZ" b="1" dirty="0"/>
              <a:t>oblastí </a:t>
            </a:r>
            <a:r>
              <a:rPr lang="cs-CZ" dirty="0"/>
              <a:t>je ohraničený prostor v objektu. Utajovanou informaci stupně utajení Přísně tajné nebo Tajné lze pravidelně projednávat pouze v jednací oblasti.</a:t>
            </a:r>
          </a:p>
          <a:p>
            <a:pPr marL="0" indent="0">
              <a:buNone/>
            </a:pPr>
            <a:r>
              <a:rPr lang="cs-CZ" dirty="0" smtClean="0"/>
              <a:t>Utajovaná </a:t>
            </a:r>
            <a:r>
              <a:rPr lang="cs-CZ" dirty="0"/>
              <a:t>informace se zpracovává</a:t>
            </a:r>
          </a:p>
          <a:p>
            <a:pPr lvl="1"/>
            <a:r>
              <a:rPr lang="cs-CZ" dirty="0" smtClean="0"/>
              <a:t>v </a:t>
            </a:r>
            <a:r>
              <a:rPr lang="cs-CZ" dirty="0"/>
              <a:t>zabezpečené oblasti příslušné kategorie nebo vyšší,</a:t>
            </a:r>
          </a:p>
          <a:p>
            <a:pPr lvl="1"/>
            <a:r>
              <a:rPr lang="cs-CZ" dirty="0" smtClean="0"/>
              <a:t>v </a:t>
            </a:r>
            <a:r>
              <a:rPr lang="cs-CZ" dirty="0"/>
              <a:t>objektu příslušné kategorie nebo vyšší, pokud je zajištěno, že k utajované informaci nemá přístup neoprávněná osoba,</a:t>
            </a:r>
          </a:p>
          <a:p>
            <a:pPr lvl="1"/>
            <a:r>
              <a:rPr lang="cs-CZ" dirty="0" smtClean="0"/>
              <a:t>v </a:t>
            </a:r>
            <a:r>
              <a:rPr lang="cs-CZ" dirty="0"/>
              <a:t>odůvodněných případech s písemným souhlasem odpovědné osoby nebo bezpečnostního ředitele v objektu jiné kategorie, než je stupeň utajení zpracovávané utajované informace, pokud je zajištěno, že k utajované informaci nemá přístup neoprávněná osoba, nebo</a:t>
            </a:r>
          </a:p>
          <a:p>
            <a:pPr lvl="1"/>
            <a:r>
              <a:rPr lang="cs-CZ" dirty="0" smtClean="0"/>
              <a:t>v </a:t>
            </a:r>
            <a:r>
              <a:rPr lang="cs-CZ" dirty="0"/>
              <a:t>odůvodněných případech s písemným souhlasem odpovědné osoby nebo bezpečnostního ředitele mimo objekt, pokud je zajištěno, že k utajované informaci nemá přístup neoprávněná </a:t>
            </a:r>
            <a:r>
              <a:rPr lang="cs-CZ" dirty="0" smtClean="0"/>
              <a:t>osoba.</a:t>
            </a:r>
          </a:p>
          <a:p>
            <a:pPr marL="0" indent="0">
              <a:buNone/>
            </a:pPr>
            <a:r>
              <a:rPr lang="cs-CZ" dirty="0" smtClean="0"/>
              <a:t>Utajovaná </a:t>
            </a:r>
            <a:r>
              <a:rPr lang="cs-CZ" dirty="0"/>
              <a:t>informace se ukládá v zabezpečené oblasti příslušné kategorie nebo vyšší a v ní popřípadě v trezoru, uzamykatelné skříni nebo jiné schránce za podmínek stanovených prováděcím právním předpisem.</a:t>
            </a:r>
          </a:p>
          <a:p>
            <a:endParaRPr lang="cs-CZ" dirty="0"/>
          </a:p>
        </p:txBody>
      </p:sp>
    </p:spTree>
    <p:extLst>
      <p:ext uri="{BB962C8B-B14F-4D97-AF65-F5344CB8AC3E}">
        <p14:creationId xmlns:p14="http://schemas.microsoft.com/office/powerpoint/2010/main" val="19238853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Fyzická bezpečnost -zabezpečená oblast</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smtClean="0"/>
              <a:t>Zabezpečené </a:t>
            </a:r>
            <a:r>
              <a:rPr lang="cs-CZ" dirty="0"/>
              <a:t>oblasti se podle nejvyššího stupně utajení utajované informace, která se v nich ukládá, a objekty se podle nejvyššího stupně utajení utajované informace, která se v nich zpracovává, zařazují do kategorií</a:t>
            </a:r>
          </a:p>
          <a:p>
            <a:pPr lvl="1"/>
            <a:r>
              <a:rPr lang="cs-CZ" dirty="0" smtClean="0"/>
              <a:t>Přísně </a:t>
            </a:r>
            <a:r>
              <a:rPr lang="cs-CZ" dirty="0"/>
              <a:t>tajné,</a:t>
            </a:r>
          </a:p>
          <a:p>
            <a:pPr lvl="1"/>
            <a:r>
              <a:rPr lang="cs-CZ" dirty="0" smtClean="0"/>
              <a:t>Tajné</a:t>
            </a:r>
            <a:r>
              <a:rPr lang="cs-CZ" dirty="0"/>
              <a:t>,</a:t>
            </a:r>
          </a:p>
          <a:p>
            <a:pPr lvl="1"/>
            <a:r>
              <a:rPr lang="cs-CZ" dirty="0" smtClean="0"/>
              <a:t>Důvěrné</a:t>
            </a:r>
            <a:endParaRPr lang="cs-CZ" dirty="0"/>
          </a:p>
          <a:p>
            <a:pPr lvl="1"/>
            <a:r>
              <a:rPr lang="cs-CZ" dirty="0" smtClean="0"/>
              <a:t>Vyhrazené</a:t>
            </a:r>
            <a:r>
              <a:rPr lang="cs-CZ" dirty="0"/>
              <a:t>.</a:t>
            </a:r>
          </a:p>
          <a:p>
            <a:r>
              <a:rPr lang="cs-CZ" dirty="0" smtClean="0"/>
              <a:t>Zabezpečené </a:t>
            </a:r>
            <a:r>
              <a:rPr lang="cs-CZ" dirty="0"/>
              <a:t>oblasti se podle možnosti přístupu k utajované informaci zařazují do tříd</a:t>
            </a:r>
          </a:p>
          <a:p>
            <a:pPr lvl="1"/>
            <a:r>
              <a:rPr lang="cs-CZ" dirty="0" smtClean="0"/>
              <a:t>třída </a:t>
            </a:r>
            <a:r>
              <a:rPr lang="cs-CZ" dirty="0"/>
              <a:t>I, kdy vstupem do této oblasti dochází k seznámení s utajovanou informací,</a:t>
            </a:r>
          </a:p>
          <a:p>
            <a:pPr lvl="1"/>
            <a:r>
              <a:rPr lang="cs-CZ" dirty="0" smtClean="0"/>
              <a:t>třída </a:t>
            </a:r>
            <a:r>
              <a:rPr lang="cs-CZ" dirty="0"/>
              <a:t>II, kdy vstupem do této oblasti nedochází k seznámení s utajovanou informací.</a:t>
            </a:r>
          </a:p>
          <a:p>
            <a:r>
              <a:rPr lang="cs-CZ" dirty="0" smtClean="0"/>
              <a:t>Neoprávněná </a:t>
            </a:r>
            <a:r>
              <a:rPr lang="cs-CZ" dirty="0"/>
              <a:t>osoba může vstoupit pouze do zabezpečené oblasti třídy II, a to s osobou, která má do této oblasti vstup povolen.</a:t>
            </a:r>
          </a:p>
          <a:p>
            <a:r>
              <a:rPr lang="cs-CZ" dirty="0" smtClean="0"/>
              <a:t>V </a:t>
            </a:r>
            <a:r>
              <a:rPr lang="cs-CZ" dirty="0"/>
              <a:t>odůvodněných případech s písemným souhlasem odpovědné osoby nebo jí pověřené osoby lze na dobu nezbytně nutnou změnit třídu I na třídu II, pokud je zajištěno, že k utajované informaci nemá přístup neoprávněná osoba.</a:t>
            </a:r>
          </a:p>
          <a:p>
            <a:endParaRPr lang="cs-CZ" dirty="0"/>
          </a:p>
        </p:txBody>
      </p:sp>
    </p:spTree>
    <p:extLst>
      <p:ext uri="{BB962C8B-B14F-4D97-AF65-F5344CB8AC3E}">
        <p14:creationId xmlns:p14="http://schemas.microsoft.com/office/powerpoint/2010/main" val="39669559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a:bodyPr>
          <a:lstStyle/>
          <a:p>
            <a:r>
              <a:rPr lang="cs-CZ" sz="1800" dirty="0" smtClean="0"/>
              <a:t>Fyzická bezpečnost - projednávání utajovaných informací</a:t>
            </a:r>
            <a:endParaRPr lang="cs-CZ" sz="1800" dirty="0"/>
          </a:p>
        </p:txBody>
      </p:sp>
      <p:sp>
        <p:nvSpPr>
          <p:cNvPr id="3" name="Zástupný symbol pro obsah 2"/>
          <p:cNvSpPr>
            <a:spLocks noGrp="1"/>
          </p:cNvSpPr>
          <p:nvPr>
            <p:ph idx="1"/>
          </p:nvPr>
        </p:nvSpPr>
        <p:spPr>
          <a:xfrm>
            <a:off x="457200" y="836712"/>
            <a:ext cx="8229600" cy="5289451"/>
          </a:xfrm>
        </p:spPr>
        <p:txBody>
          <a:bodyPr>
            <a:noAutofit/>
          </a:bodyPr>
          <a:lstStyle/>
          <a:p>
            <a:pPr>
              <a:spcBef>
                <a:spcPts val="0"/>
              </a:spcBef>
            </a:pPr>
            <a:r>
              <a:rPr lang="cs-CZ" sz="1000" dirty="0" smtClean="0"/>
              <a:t>Odpovědná </a:t>
            </a:r>
            <a:r>
              <a:rPr lang="cs-CZ" sz="1000" dirty="0"/>
              <a:t>osoba je povinna zajistit, aby v jednací oblasti </a:t>
            </a:r>
            <a:r>
              <a:rPr lang="cs-CZ" sz="1000" dirty="0" smtClean="0"/>
              <a:t>nedocházelo </a:t>
            </a:r>
            <a:r>
              <a:rPr lang="cs-CZ" sz="1000" dirty="0"/>
              <a:t>k ohrožení nebo úniku projednávaných utajovaných informací</a:t>
            </a:r>
            <a:r>
              <a:rPr lang="cs-CZ" sz="1000" dirty="0" smtClean="0"/>
              <a:t>.</a:t>
            </a:r>
          </a:p>
          <a:p>
            <a:pPr>
              <a:spcBef>
                <a:spcPts val="0"/>
              </a:spcBef>
            </a:pPr>
            <a:r>
              <a:rPr lang="cs-CZ" sz="1000" dirty="0"/>
              <a:t>Neoprávněná osoba může vstoupit do jednací oblasti pouze s osobou, která má do této oblasti vstup povolen</a:t>
            </a:r>
            <a:r>
              <a:rPr lang="cs-CZ" sz="1000" dirty="0" smtClean="0"/>
              <a:t>.</a:t>
            </a:r>
            <a:endParaRPr lang="cs-CZ" sz="1000" dirty="0"/>
          </a:p>
          <a:p>
            <a:pPr>
              <a:spcBef>
                <a:spcPts val="0"/>
              </a:spcBef>
            </a:pPr>
            <a:r>
              <a:rPr lang="cs-CZ" sz="1000" dirty="0" smtClean="0"/>
              <a:t>Vstup </a:t>
            </a:r>
            <a:r>
              <a:rPr lang="cs-CZ" sz="1000" dirty="0"/>
              <a:t>do jednací oblasti a výstup z ní musí být kontrolován </a:t>
            </a:r>
            <a:r>
              <a:rPr lang="cs-CZ" sz="1000" dirty="0" smtClean="0"/>
              <a:t>těmito opatřeními</a:t>
            </a:r>
          </a:p>
          <a:p>
            <a:pPr>
              <a:spcBef>
                <a:spcPts val="0"/>
              </a:spcBef>
            </a:pPr>
            <a:r>
              <a:rPr lang="cs-CZ" sz="1000" b="1" dirty="0" smtClean="0"/>
              <a:t>Ostraha </a:t>
            </a:r>
            <a:r>
              <a:rPr lang="cs-CZ" sz="1000" dirty="0"/>
              <a:t>se nepřetržitě zajišťuje u objektu, ve kterém se nachází zabezpečená oblast kategorie</a:t>
            </a:r>
          </a:p>
          <a:p>
            <a:pPr lvl="1">
              <a:spcBef>
                <a:spcPts val="0"/>
              </a:spcBef>
            </a:pPr>
            <a:r>
              <a:rPr lang="cs-CZ" sz="1000" dirty="0" smtClean="0"/>
              <a:t>Přísně </a:t>
            </a:r>
            <a:r>
              <a:rPr lang="cs-CZ" sz="1000" dirty="0"/>
              <a:t>tajné, nejméně 2 osobami u objektu,</a:t>
            </a:r>
          </a:p>
          <a:p>
            <a:pPr lvl="1">
              <a:spcBef>
                <a:spcPts val="0"/>
              </a:spcBef>
            </a:pPr>
            <a:r>
              <a:rPr lang="cs-CZ" sz="1000" dirty="0" smtClean="0"/>
              <a:t>Tajné</a:t>
            </a:r>
            <a:r>
              <a:rPr lang="cs-CZ" sz="1000" dirty="0"/>
              <a:t>, nejméně 1 osobou u objektu a 1 další osobou, které poplachové hlášení technických prostředků umožní rychlý zásah, je-li provádění ochrany utajovaných informací narušeno,</a:t>
            </a:r>
          </a:p>
          <a:p>
            <a:pPr lvl="1">
              <a:spcBef>
                <a:spcPts val="0"/>
              </a:spcBef>
            </a:pPr>
            <a:r>
              <a:rPr lang="cs-CZ" sz="1000" dirty="0" smtClean="0"/>
              <a:t>Důvěrné</a:t>
            </a:r>
            <a:r>
              <a:rPr lang="cs-CZ" sz="1000" dirty="0"/>
              <a:t>, nejméně 1 osobou, které poplachové hlášení technických prostředků umožní rychlý zásah, je-li provádění ochrany utajovaných informací narušeno.</a:t>
            </a:r>
          </a:p>
          <a:p>
            <a:pPr lvl="1">
              <a:spcBef>
                <a:spcPts val="0"/>
              </a:spcBef>
            </a:pPr>
            <a:r>
              <a:rPr lang="cs-CZ" sz="1000" dirty="0" smtClean="0"/>
              <a:t>Vyhrazené</a:t>
            </a:r>
            <a:r>
              <a:rPr lang="cs-CZ" sz="1000" dirty="0"/>
              <a:t>, a u objektu bez zabezpečené oblasti nebo jednací oblasti se ostraha zajišťuje v rozsahu stanoveném odpovědnou osobou.</a:t>
            </a:r>
          </a:p>
          <a:p>
            <a:pPr>
              <a:spcBef>
                <a:spcPts val="0"/>
              </a:spcBef>
            </a:pPr>
            <a:r>
              <a:rPr lang="cs-CZ" sz="1000" dirty="0" smtClean="0"/>
              <a:t>U </a:t>
            </a:r>
            <a:r>
              <a:rPr lang="cs-CZ" sz="1000" dirty="0"/>
              <a:t>objektu, ve kterém se nachází jednací </a:t>
            </a:r>
            <a:r>
              <a:rPr lang="cs-CZ" sz="1000" dirty="0" smtClean="0"/>
              <a:t>oblast</a:t>
            </a:r>
          </a:p>
          <a:p>
            <a:pPr lvl="1">
              <a:spcBef>
                <a:spcPts val="0"/>
              </a:spcBef>
            </a:pPr>
            <a:r>
              <a:rPr lang="cs-CZ" sz="1000" dirty="0" smtClean="0"/>
              <a:t>Přísně </a:t>
            </a:r>
            <a:r>
              <a:rPr lang="cs-CZ" sz="1000" dirty="0"/>
              <a:t>tajné, </a:t>
            </a:r>
            <a:r>
              <a:rPr lang="cs-CZ" sz="1000" dirty="0" smtClean="0"/>
              <a:t>nejméně </a:t>
            </a:r>
            <a:r>
              <a:rPr lang="cs-CZ" sz="1000" dirty="0"/>
              <a:t>2 </a:t>
            </a:r>
            <a:r>
              <a:rPr lang="cs-CZ" sz="1000" dirty="0" smtClean="0"/>
              <a:t>osobami</a:t>
            </a:r>
          </a:p>
          <a:p>
            <a:pPr lvl="1">
              <a:spcBef>
                <a:spcPts val="0"/>
              </a:spcBef>
            </a:pPr>
            <a:r>
              <a:rPr lang="cs-CZ" sz="1000" dirty="0" smtClean="0"/>
              <a:t>Tajné</a:t>
            </a:r>
            <a:r>
              <a:rPr lang="cs-CZ" sz="1000" dirty="0"/>
              <a:t>, nejméně 1 osobou u objektu a 1 další osobou, které poplachové hlášení technických prostředků umožní rychlý zásah, je-li provádění ochrany utajovaných informací narušeno.</a:t>
            </a:r>
          </a:p>
          <a:p>
            <a:pPr>
              <a:spcBef>
                <a:spcPts val="0"/>
              </a:spcBef>
            </a:pPr>
            <a:r>
              <a:rPr lang="cs-CZ" sz="1000" dirty="0" smtClean="0"/>
              <a:t>Ostraha </a:t>
            </a:r>
            <a:r>
              <a:rPr lang="cs-CZ" sz="1000" dirty="0"/>
              <a:t>se zabezpečuje zaměstnanci orgánu státu, právnické osoby nebo podnikající fyzické osoby, o jejichž objekt jde, příslušníky ozbrojených sil nebo ozbrojených bezpečnostních sborů nebo příslušníky ozbrojených sil cizí moci anebo zaměstnanci bezpečnostní ochranné služby.</a:t>
            </a:r>
          </a:p>
          <a:p>
            <a:pPr>
              <a:spcBef>
                <a:spcPts val="0"/>
              </a:spcBef>
            </a:pPr>
            <a:r>
              <a:rPr lang="cs-CZ" sz="1000" b="1" dirty="0" smtClean="0"/>
              <a:t>Režimová </a:t>
            </a:r>
            <a:r>
              <a:rPr lang="cs-CZ" sz="1000" b="1" dirty="0"/>
              <a:t>opatření </a:t>
            </a:r>
            <a:r>
              <a:rPr lang="cs-CZ" sz="1000" dirty="0"/>
              <a:t>stanoví oprávnění osob a dopravních prostředků pro vstup a vjezd do objektu, oprávnění osob pro vstup do zabezpečené oblasti a jednací oblasti a způsob kontroly těchto oprávnění a dále způsob manipulace s klíči a identifikačními prostředky, které se používají pro systémy zabezpečení vstupů </a:t>
            </a:r>
            <a:r>
              <a:rPr lang="cs-CZ" sz="1000" dirty="0" smtClean="0"/>
              <a:t>a </a:t>
            </a:r>
            <a:r>
              <a:rPr lang="cs-CZ" sz="1000" dirty="0"/>
              <a:t>způsob manipulace s technickými prostředky a jejich používání. Režimová opatření stanoví též oprávnění při výstupu osob a výjezdu dopravních prostředků z objektu a pro jejich kontrolu, podmínky a způsob kontroly pohybu osob v objektu, zabezpečené oblasti a jednací oblasti a způsob kontroly a vynášení utajovaných informací z objektu, zabezpečené oblasti a jednací oblasti.</a:t>
            </a:r>
          </a:p>
          <a:p>
            <a:pPr>
              <a:spcBef>
                <a:spcPts val="0"/>
              </a:spcBef>
            </a:pPr>
            <a:r>
              <a:rPr lang="cs-CZ" sz="1000" b="1" dirty="0" smtClean="0"/>
              <a:t>Technickými </a:t>
            </a:r>
            <a:r>
              <a:rPr lang="cs-CZ" sz="1000" b="1" dirty="0"/>
              <a:t>prostředky </a:t>
            </a:r>
            <a:r>
              <a:rPr lang="cs-CZ" sz="1000" dirty="0"/>
              <a:t>jsou zejména</a:t>
            </a:r>
          </a:p>
          <a:p>
            <a:pPr lvl="1">
              <a:spcBef>
                <a:spcPts val="0"/>
              </a:spcBef>
            </a:pPr>
            <a:r>
              <a:rPr lang="cs-CZ" sz="1000" dirty="0" smtClean="0"/>
              <a:t>mechanické </a:t>
            </a:r>
            <a:r>
              <a:rPr lang="cs-CZ" sz="1000" dirty="0"/>
              <a:t>zábranné prostředky,</a:t>
            </a:r>
          </a:p>
          <a:p>
            <a:pPr lvl="1">
              <a:spcBef>
                <a:spcPts val="0"/>
              </a:spcBef>
            </a:pPr>
            <a:r>
              <a:rPr lang="cs-CZ" sz="1000" dirty="0" smtClean="0"/>
              <a:t>elektrická </a:t>
            </a:r>
            <a:r>
              <a:rPr lang="cs-CZ" sz="1000" dirty="0"/>
              <a:t>zámková zařízení a systémy pro kontrolu vstupů,</a:t>
            </a:r>
          </a:p>
          <a:p>
            <a:pPr lvl="1">
              <a:spcBef>
                <a:spcPts val="0"/>
              </a:spcBef>
            </a:pPr>
            <a:r>
              <a:rPr lang="cs-CZ" sz="1000" dirty="0" smtClean="0"/>
              <a:t>zařízení </a:t>
            </a:r>
            <a:r>
              <a:rPr lang="cs-CZ" sz="1000" dirty="0"/>
              <a:t>elektrické zabezpečovací signalizace,</a:t>
            </a:r>
          </a:p>
          <a:p>
            <a:pPr lvl="1">
              <a:spcBef>
                <a:spcPts val="0"/>
              </a:spcBef>
            </a:pPr>
            <a:r>
              <a:rPr lang="cs-CZ" sz="1000" dirty="0" smtClean="0"/>
              <a:t>speciální </a:t>
            </a:r>
            <a:r>
              <a:rPr lang="cs-CZ" sz="1000" dirty="0"/>
              <a:t>televizní systémy,</a:t>
            </a:r>
          </a:p>
          <a:p>
            <a:pPr lvl="1">
              <a:spcBef>
                <a:spcPts val="0"/>
              </a:spcBef>
            </a:pPr>
            <a:r>
              <a:rPr lang="cs-CZ" sz="1000" dirty="0" smtClean="0"/>
              <a:t>tísňové </a:t>
            </a:r>
            <a:r>
              <a:rPr lang="cs-CZ" sz="1000" dirty="0"/>
              <a:t>systémy,</a:t>
            </a:r>
          </a:p>
          <a:p>
            <a:pPr lvl="1">
              <a:spcBef>
                <a:spcPts val="0"/>
              </a:spcBef>
            </a:pPr>
            <a:r>
              <a:rPr lang="cs-CZ" sz="1000" dirty="0" smtClean="0"/>
              <a:t>zařízení </a:t>
            </a:r>
            <a:r>
              <a:rPr lang="cs-CZ" sz="1000" dirty="0"/>
              <a:t>elektrické požární signalizace,</a:t>
            </a:r>
          </a:p>
          <a:p>
            <a:pPr lvl="1">
              <a:spcBef>
                <a:spcPts val="0"/>
              </a:spcBef>
            </a:pPr>
            <a:r>
              <a:rPr lang="cs-CZ" sz="1000" dirty="0" smtClean="0"/>
              <a:t>zařízení </a:t>
            </a:r>
            <a:r>
              <a:rPr lang="cs-CZ" sz="1000" dirty="0"/>
              <a:t>sloužící k vyhledávání nebezpečných látek nebo předmětů,</a:t>
            </a:r>
          </a:p>
          <a:p>
            <a:pPr lvl="1">
              <a:spcBef>
                <a:spcPts val="0"/>
              </a:spcBef>
            </a:pPr>
            <a:r>
              <a:rPr lang="cs-CZ" sz="1000" dirty="0" smtClean="0"/>
              <a:t>zařízení </a:t>
            </a:r>
            <a:r>
              <a:rPr lang="cs-CZ" sz="1000" dirty="0"/>
              <a:t>fyzického ničení nosičů informací,</a:t>
            </a:r>
          </a:p>
          <a:p>
            <a:pPr lvl="1">
              <a:spcBef>
                <a:spcPts val="0"/>
              </a:spcBef>
            </a:pPr>
            <a:r>
              <a:rPr lang="cs-CZ" sz="1000" dirty="0" smtClean="0"/>
              <a:t>zařízení </a:t>
            </a:r>
            <a:r>
              <a:rPr lang="cs-CZ" sz="1000" dirty="0"/>
              <a:t>proti pasivnímu a aktivnímu odposlechu utajované informace.</a:t>
            </a:r>
          </a:p>
          <a:p>
            <a:pPr>
              <a:spcBef>
                <a:spcPts val="0"/>
              </a:spcBef>
            </a:pPr>
            <a:r>
              <a:rPr lang="cs-CZ" sz="1000" dirty="0" smtClean="0"/>
              <a:t>Míra </a:t>
            </a:r>
            <a:r>
              <a:rPr lang="cs-CZ" sz="1000" dirty="0"/>
              <a:t>zabezpečení jednací oblasti a zabezpečené oblasti opatřeními fyzické bezpečnosti se určuje pomocí bodových hodnot těchto opatření v závislosti na vyhodnocení rizik; bodové hodnoty a nejnižší míra zabezpečení jsou stanoveny prováděcím právním předpisem.</a:t>
            </a:r>
          </a:p>
          <a:p>
            <a:pPr>
              <a:spcBef>
                <a:spcPts val="0"/>
              </a:spcBef>
            </a:pPr>
            <a:r>
              <a:rPr lang="cs-CZ" sz="1000" dirty="0" smtClean="0"/>
              <a:t>Opatření </a:t>
            </a:r>
            <a:r>
              <a:rPr lang="cs-CZ" sz="1000" dirty="0"/>
              <a:t>fyzické bezpečnosti nebo kombinace více těchto opatření musí odpovídat alespoň nejnižší míře zabezpečení jednací oblasti nebo zabezpečené oblasti a stanoví se v závislosti na vyhodnocení rizik a na stupni utajení utajovaných informací, které jsou v jednací oblasti pravidelně projednávány, nebo na kategorii zabezpečené oblasti</a:t>
            </a:r>
            <a:r>
              <a:rPr lang="cs-CZ" sz="1000" dirty="0" smtClean="0"/>
              <a:t>.</a:t>
            </a:r>
            <a:endParaRPr lang="cs-CZ" sz="1000" dirty="0"/>
          </a:p>
        </p:txBody>
      </p:sp>
    </p:spTree>
    <p:extLst>
      <p:ext uri="{BB962C8B-B14F-4D97-AF65-F5344CB8AC3E}">
        <p14:creationId xmlns:p14="http://schemas.microsoft.com/office/powerpoint/2010/main" val="33125125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Fyzická bezpečnost - projekt fyzické bezpečnosti</a:t>
            </a:r>
            <a:endParaRPr lang="cs-CZ" dirty="0"/>
          </a:p>
        </p:txBody>
      </p:sp>
      <p:sp>
        <p:nvSpPr>
          <p:cNvPr id="3" name="Zástupný symbol pro obsah 2"/>
          <p:cNvSpPr>
            <a:spLocks noGrp="1"/>
          </p:cNvSpPr>
          <p:nvPr>
            <p:ph idx="1"/>
          </p:nvPr>
        </p:nvSpPr>
        <p:spPr/>
        <p:txBody>
          <a:bodyPr>
            <a:normAutofit fontScale="32500" lnSpcReduction="20000"/>
          </a:bodyPr>
          <a:lstStyle/>
          <a:p>
            <a:r>
              <a:rPr lang="cs-CZ" dirty="0" smtClean="0"/>
              <a:t>Projekt </a:t>
            </a:r>
            <a:r>
              <a:rPr lang="cs-CZ" dirty="0"/>
              <a:t>fyzické bezpečnosti v případech, kdy se v objektu nacházejí zabezpečené oblasti kategorie Přísně tajné, Tajné nebo Důvěrné, obsahuje</a:t>
            </a:r>
          </a:p>
          <a:p>
            <a:pPr lvl="1"/>
            <a:r>
              <a:rPr lang="cs-CZ" dirty="0" smtClean="0"/>
              <a:t>určení </a:t>
            </a:r>
            <a:r>
              <a:rPr lang="cs-CZ" dirty="0"/>
              <a:t>objektu a zabezpečených oblastí, včetně jejich hranic a určení kategorií a tříd zabezpečených oblastí,</a:t>
            </a:r>
          </a:p>
          <a:p>
            <a:pPr lvl="1"/>
            <a:r>
              <a:rPr lang="cs-CZ" dirty="0" smtClean="0"/>
              <a:t>vyhodnocení </a:t>
            </a:r>
            <a:r>
              <a:rPr lang="cs-CZ" dirty="0"/>
              <a:t>rizik,</a:t>
            </a:r>
          </a:p>
          <a:p>
            <a:pPr lvl="1"/>
            <a:r>
              <a:rPr lang="cs-CZ" dirty="0" smtClean="0"/>
              <a:t>způsob </a:t>
            </a:r>
            <a:r>
              <a:rPr lang="cs-CZ" dirty="0"/>
              <a:t>použití opatření fyzické bezpečnosti,</a:t>
            </a:r>
          </a:p>
          <a:p>
            <a:pPr lvl="1"/>
            <a:r>
              <a:rPr lang="cs-CZ" dirty="0" smtClean="0"/>
              <a:t>provozní </a:t>
            </a:r>
            <a:r>
              <a:rPr lang="cs-CZ" dirty="0"/>
              <a:t>řád objektu a</a:t>
            </a:r>
          </a:p>
          <a:p>
            <a:pPr lvl="1"/>
            <a:r>
              <a:rPr lang="cs-CZ" dirty="0" smtClean="0"/>
              <a:t>plán </a:t>
            </a:r>
            <a:r>
              <a:rPr lang="cs-CZ" dirty="0"/>
              <a:t>zabezpečení objektu a zabezpečených oblastí v krizových situacích.</a:t>
            </a:r>
          </a:p>
          <a:p>
            <a:r>
              <a:rPr lang="cs-CZ" dirty="0" smtClean="0"/>
              <a:t>Projekt </a:t>
            </a:r>
            <a:r>
              <a:rPr lang="cs-CZ" dirty="0"/>
              <a:t>fyzické bezpečnosti v případech, kdy se v objektu nachází zabezpečená oblast pouze kategorie Vyhrazené, obsahuje</a:t>
            </a:r>
          </a:p>
          <a:p>
            <a:pPr lvl="1"/>
            <a:r>
              <a:rPr lang="cs-CZ" dirty="0" smtClean="0"/>
              <a:t>určení </a:t>
            </a:r>
            <a:r>
              <a:rPr lang="cs-CZ" dirty="0"/>
              <a:t>objektu a zabezpečených oblastí, včetně jejich hranic a určení kategorií a tříd zabezpečených oblastí a</a:t>
            </a:r>
          </a:p>
          <a:p>
            <a:pPr lvl="1"/>
            <a:r>
              <a:rPr lang="cs-CZ" dirty="0" smtClean="0"/>
              <a:t>způsob </a:t>
            </a:r>
            <a:r>
              <a:rPr lang="cs-CZ" dirty="0"/>
              <a:t>použití opatření fyzické bezpečnosti.</a:t>
            </a:r>
          </a:p>
          <a:p>
            <a:r>
              <a:rPr lang="cs-CZ" dirty="0" smtClean="0"/>
              <a:t>Projekt </a:t>
            </a:r>
            <a:r>
              <a:rPr lang="cs-CZ" dirty="0"/>
              <a:t>fyzické bezpečnosti v případech, kdy se v objektu nachází jednací oblast, obsahuje</a:t>
            </a:r>
          </a:p>
          <a:p>
            <a:pPr lvl="1"/>
            <a:r>
              <a:rPr lang="cs-CZ" dirty="0" smtClean="0"/>
              <a:t>určení </a:t>
            </a:r>
            <a:r>
              <a:rPr lang="cs-CZ" dirty="0"/>
              <a:t>objektu a jednací oblasti, včetně jejich hranic,</a:t>
            </a:r>
          </a:p>
          <a:p>
            <a:pPr lvl="1"/>
            <a:r>
              <a:rPr lang="cs-CZ" dirty="0" smtClean="0"/>
              <a:t>vyhodnocení </a:t>
            </a:r>
            <a:r>
              <a:rPr lang="cs-CZ" dirty="0"/>
              <a:t>rizik,</a:t>
            </a:r>
          </a:p>
          <a:p>
            <a:pPr lvl="1"/>
            <a:r>
              <a:rPr lang="cs-CZ" dirty="0" smtClean="0"/>
              <a:t>způsob </a:t>
            </a:r>
            <a:r>
              <a:rPr lang="cs-CZ" dirty="0"/>
              <a:t>použití opatření fyzické bezpečnosti,</a:t>
            </a:r>
          </a:p>
          <a:p>
            <a:pPr lvl="1"/>
            <a:r>
              <a:rPr lang="cs-CZ" dirty="0" smtClean="0"/>
              <a:t>provozní </a:t>
            </a:r>
            <a:r>
              <a:rPr lang="cs-CZ" dirty="0"/>
              <a:t>řád objektu a</a:t>
            </a:r>
          </a:p>
          <a:p>
            <a:pPr lvl="1"/>
            <a:r>
              <a:rPr lang="cs-CZ" dirty="0" smtClean="0"/>
              <a:t>plán </a:t>
            </a:r>
            <a:r>
              <a:rPr lang="cs-CZ" dirty="0"/>
              <a:t>zabezpečení objektu a jednací oblasti v krizových situacích.</a:t>
            </a:r>
          </a:p>
          <a:p>
            <a:r>
              <a:rPr lang="cs-CZ" dirty="0" smtClean="0"/>
              <a:t>Projekt </a:t>
            </a:r>
            <a:r>
              <a:rPr lang="cs-CZ" dirty="0"/>
              <a:t>fyzické bezpečnosti objektu kategorie Přísně tajné, Tajné a Důvěrné bez zabezpečené oblasti nebo jednací oblasti obsahuje</a:t>
            </a:r>
          </a:p>
          <a:p>
            <a:pPr lvl="1"/>
            <a:r>
              <a:rPr lang="cs-CZ" dirty="0" smtClean="0"/>
              <a:t>určení </a:t>
            </a:r>
            <a:r>
              <a:rPr lang="cs-CZ" dirty="0"/>
              <a:t>objektu včetně jeho hranic,</a:t>
            </a:r>
          </a:p>
          <a:p>
            <a:pPr lvl="1"/>
            <a:r>
              <a:rPr lang="cs-CZ" dirty="0" smtClean="0"/>
              <a:t>způsob </a:t>
            </a:r>
            <a:r>
              <a:rPr lang="cs-CZ" dirty="0"/>
              <a:t>použití opatření fyzické bezpečnosti,</a:t>
            </a:r>
          </a:p>
          <a:p>
            <a:pPr lvl="1"/>
            <a:r>
              <a:rPr lang="cs-CZ" dirty="0" smtClean="0"/>
              <a:t>provozní </a:t>
            </a:r>
            <a:r>
              <a:rPr lang="cs-CZ" dirty="0"/>
              <a:t>řád objektu a</a:t>
            </a:r>
          </a:p>
          <a:p>
            <a:pPr lvl="1"/>
            <a:r>
              <a:rPr lang="cs-CZ" dirty="0" smtClean="0"/>
              <a:t>plán </a:t>
            </a:r>
            <a:r>
              <a:rPr lang="cs-CZ" dirty="0"/>
              <a:t>zabezpečení objektu v krizových situacích.</a:t>
            </a:r>
          </a:p>
          <a:p>
            <a:r>
              <a:rPr lang="cs-CZ" dirty="0" smtClean="0"/>
              <a:t>Projekt </a:t>
            </a:r>
            <a:r>
              <a:rPr lang="cs-CZ" dirty="0"/>
              <a:t>fyzické bezpečnosti objektu kategorie Vyhrazené bez zabezpečené oblasti obsahuje určení objektu včetně jeho hranic.</a:t>
            </a:r>
          </a:p>
          <a:p>
            <a:r>
              <a:rPr lang="cs-CZ" dirty="0" smtClean="0"/>
              <a:t>Projekt </a:t>
            </a:r>
            <a:r>
              <a:rPr lang="cs-CZ" dirty="0"/>
              <a:t>fyzické bezpečnosti se ukládá u odpovědné osoby nebo bezpečnostního ředitele.</a:t>
            </a:r>
          </a:p>
          <a:p>
            <a:endParaRPr lang="cs-CZ" dirty="0"/>
          </a:p>
        </p:txBody>
      </p:sp>
    </p:spTree>
    <p:extLst>
      <p:ext uri="{BB962C8B-B14F-4D97-AF65-F5344CB8AC3E}">
        <p14:creationId xmlns:p14="http://schemas.microsoft.com/office/powerpoint/2010/main" val="36332808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a:bodyPr>
          <a:lstStyle/>
          <a:p>
            <a:r>
              <a:rPr lang="cs-CZ" sz="2400" dirty="0" smtClean="0"/>
              <a:t>Fyzická bezpečnost – zabezpečení objektu a zabezpečené oblasti</a:t>
            </a:r>
            <a:endParaRPr lang="cs-CZ" sz="2400" dirty="0"/>
          </a:p>
        </p:txBody>
      </p:sp>
      <p:sp>
        <p:nvSpPr>
          <p:cNvPr id="3" name="Zástupný symbol pro obsah 2"/>
          <p:cNvSpPr>
            <a:spLocks noGrp="1"/>
          </p:cNvSpPr>
          <p:nvPr>
            <p:ph idx="1"/>
          </p:nvPr>
        </p:nvSpPr>
        <p:spPr>
          <a:xfrm>
            <a:off x="457200" y="1052736"/>
            <a:ext cx="8229600" cy="5073427"/>
          </a:xfrm>
        </p:spPr>
        <p:txBody>
          <a:bodyPr>
            <a:normAutofit fontScale="40000" lnSpcReduction="20000"/>
          </a:bodyPr>
          <a:lstStyle/>
          <a:p>
            <a:r>
              <a:rPr lang="cs-CZ" dirty="0" smtClean="0"/>
              <a:t>Hranici </a:t>
            </a:r>
            <a:r>
              <a:rPr lang="cs-CZ" dirty="0"/>
              <a:t>objektu nebo zabezpečené oblasti, zařazení objektu nebo zabezpečené oblasti do příslušné </a:t>
            </a:r>
            <a:r>
              <a:rPr lang="cs-CZ" dirty="0" smtClean="0"/>
              <a:t>kategorie</a:t>
            </a:r>
            <a:r>
              <a:rPr lang="cs-CZ" b="1" baseline="30000" dirty="0"/>
              <a:t> </a:t>
            </a:r>
            <a:r>
              <a:rPr lang="cs-CZ" dirty="0" smtClean="0"/>
              <a:t>a </a:t>
            </a:r>
            <a:r>
              <a:rPr lang="cs-CZ" dirty="0"/>
              <a:t>zařazení zabezpečené oblasti do příslušné třídy stanoví odpovědná osoba nebo jí pověřená osoba.</a:t>
            </a:r>
          </a:p>
          <a:p>
            <a:r>
              <a:rPr lang="cs-CZ" dirty="0" smtClean="0"/>
              <a:t>Zabezpečení </a:t>
            </a:r>
            <a:r>
              <a:rPr lang="cs-CZ" dirty="0"/>
              <a:t>objektu nebo zabezpečené oblasti je zajišťováno kombinací opatření fyzické </a:t>
            </a:r>
            <a:r>
              <a:rPr lang="cs-CZ" dirty="0" smtClean="0"/>
              <a:t>bezpečnosti.</a:t>
            </a:r>
            <a:endParaRPr lang="cs-CZ" dirty="0"/>
          </a:p>
          <a:p>
            <a:r>
              <a:rPr lang="cs-CZ" dirty="0" smtClean="0"/>
              <a:t>Objekt </a:t>
            </a:r>
            <a:r>
              <a:rPr lang="cs-CZ" dirty="0"/>
              <a:t>je zabezpečován v závislosti na kategorii objektu, s ohledem na charakter hranice objektu a v závislosti na vyhodnocení rizik těmito technickými prostředky</a:t>
            </a:r>
          </a:p>
          <a:p>
            <a:pPr lvl="1"/>
            <a:r>
              <a:rPr lang="cs-CZ" dirty="0" smtClean="0"/>
              <a:t>pro </a:t>
            </a:r>
            <a:r>
              <a:rPr lang="cs-CZ" dirty="0"/>
              <a:t>kategorii Vyhrazené - mechanické zábranné prostředky,</a:t>
            </a:r>
          </a:p>
          <a:p>
            <a:pPr lvl="1"/>
            <a:r>
              <a:rPr lang="cs-CZ" dirty="0" smtClean="0"/>
              <a:t>pro </a:t>
            </a:r>
            <a:r>
              <a:rPr lang="cs-CZ" dirty="0"/>
              <a:t>kategorii Důvěrné a Tajné - mechanické zábranné prostředky a zařízení elektrické zabezpečovací signalizace,</a:t>
            </a:r>
          </a:p>
          <a:p>
            <a:pPr lvl="1"/>
            <a:r>
              <a:rPr lang="cs-CZ" dirty="0" smtClean="0"/>
              <a:t>pro </a:t>
            </a:r>
            <a:r>
              <a:rPr lang="cs-CZ" dirty="0"/>
              <a:t>kategorii Přísně tajné - mechanické zábranné prostředky, zařízení elektrické zabezpečovací signalizace a speciální televizní systémy. Speciální televizní systémy nesmí narušit ochranu utajovaných informací.</a:t>
            </a:r>
          </a:p>
          <a:p>
            <a:r>
              <a:rPr lang="cs-CZ" dirty="0" smtClean="0"/>
              <a:t>Zabezpečená </a:t>
            </a:r>
            <a:r>
              <a:rPr lang="cs-CZ" dirty="0"/>
              <a:t>oblast je zabezpečována v závislosti na její kategorii, třídě a vyhodnocení rizik těmito technickými prostředky</a:t>
            </a:r>
          </a:p>
          <a:p>
            <a:pPr lvl="1"/>
            <a:r>
              <a:rPr lang="cs-CZ" dirty="0" smtClean="0"/>
              <a:t>pro </a:t>
            </a:r>
            <a:r>
              <a:rPr lang="cs-CZ" dirty="0"/>
              <a:t>kategorii Vyhrazené - mechanické zábranné prostředky,</a:t>
            </a:r>
          </a:p>
          <a:p>
            <a:pPr lvl="1"/>
            <a:r>
              <a:rPr lang="cs-CZ" dirty="0" smtClean="0"/>
              <a:t>pro </a:t>
            </a:r>
            <a:r>
              <a:rPr lang="cs-CZ" dirty="0"/>
              <a:t>kategorii Důvěrné - mechanické zábranné prostředky a zařízení elektrické zabezpečovací signalizace,</a:t>
            </a:r>
          </a:p>
          <a:p>
            <a:pPr lvl="1"/>
            <a:r>
              <a:rPr lang="cs-CZ" dirty="0" smtClean="0"/>
              <a:t>pro </a:t>
            </a:r>
            <a:r>
              <a:rPr lang="cs-CZ" dirty="0"/>
              <a:t>kategorii Tajné a Přísně tajné - mechanické zábranné prostředky, systémy pro kontrolu vstupů, zařízení elektrické zabezpečovací signalizace, speciální televizní systémy, zařízení elektrické požární signalizace. Speciální televizní systémy lze nahradit tísňovými systémy. Při použití speciálních televizních systémů nesmí být narušena ochrana utajovaných informací.</a:t>
            </a:r>
          </a:p>
          <a:p>
            <a:r>
              <a:rPr lang="cs-CZ" dirty="0" smtClean="0"/>
              <a:t>Objekty </a:t>
            </a:r>
            <a:r>
              <a:rPr lang="cs-CZ" dirty="0"/>
              <a:t>a zabezpečené oblasti kategorie Důvěrné a vyšší, v nichž je zajištěna trvalá přítomnost zde pracujících osob, se zabezpečují mechanickými zábrannými prostředky.</a:t>
            </a:r>
          </a:p>
          <a:p>
            <a:r>
              <a:rPr lang="cs-CZ" dirty="0" smtClean="0"/>
              <a:t>K </a:t>
            </a:r>
            <a:r>
              <a:rPr lang="cs-CZ" dirty="0"/>
              <a:t>zabezpečení zabezpečených oblastí se používají certifikované nebo necertifikované technické </a:t>
            </a:r>
            <a:r>
              <a:rPr lang="cs-CZ" dirty="0" smtClean="0"/>
              <a:t>prostředky.</a:t>
            </a:r>
            <a:endParaRPr lang="cs-CZ" dirty="0"/>
          </a:p>
          <a:p>
            <a:r>
              <a:rPr lang="cs-CZ" dirty="0" smtClean="0"/>
              <a:t>Utajovaná </a:t>
            </a:r>
            <a:r>
              <a:rPr lang="cs-CZ" dirty="0"/>
              <a:t>informace se ukládá v zabezpečené oblasti příslušné kategorie nebo vyšší, popřípadě v úschovném objektu, je-li jeho bodová hodnota uplatněna v projektu fyzické bezpečnosti pro příslušnou zabezpečenou oblast.</a:t>
            </a:r>
          </a:p>
          <a:p>
            <a:r>
              <a:rPr lang="cs-CZ" dirty="0" smtClean="0"/>
              <a:t>V </a:t>
            </a:r>
            <a:r>
              <a:rPr lang="cs-CZ" dirty="0"/>
              <a:t>objektu se umísťuje zařízení fyzického ničení nosičů informací </a:t>
            </a:r>
            <a:endParaRPr lang="cs-CZ" dirty="0" smtClean="0"/>
          </a:p>
          <a:p>
            <a:r>
              <a:rPr lang="cs-CZ" dirty="0" smtClean="0"/>
              <a:t>V </a:t>
            </a:r>
            <a:r>
              <a:rPr lang="cs-CZ" dirty="0"/>
              <a:t>případě, že hranice objektu je totožná s hranicí zabezpečené oblasti, je rozsah použití opatření fyzické bezpečnosti určen požadavky na kategorii zabezpečené oblasti.</a:t>
            </a:r>
          </a:p>
          <a:p>
            <a:endParaRPr lang="cs-CZ" dirty="0"/>
          </a:p>
        </p:txBody>
      </p:sp>
    </p:spTree>
    <p:extLst>
      <p:ext uri="{BB962C8B-B14F-4D97-AF65-F5344CB8AC3E}">
        <p14:creationId xmlns:p14="http://schemas.microsoft.com/office/powerpoint/2010/main" val="900814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Fyzická bezpečnost – zabezpečení jednacích oblastí</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smtClean="0"/>
              <a:t>Hranici </a:t>
            </a:r>
            <a:r>
              <a:rPr lang="cs-CZ" dirty="0"/>
              <a:t>jednací oblasti stanoví odpovědná osoba nebo jí pověřená osoba.</a:t>
            </a:r>
          </a:p>
          <a:p>
            <a:r>
              <a:rPr lang="cs-CZ" dirty="0" smtClean="0"/>
              <a:t>Zabezpečení </a:t>
            </a:r>
            <a:r>
              <a:rPr lang="cs-CZ" dirty="0"/>
              <a:t>jednací oblasti je zajišťováno kombinací opatření fyzické </a:t>
            </a:r>
            <a:r>
              <a:rPr lang="cs-CZ" dirty="0" smtClean="0"/>
              <a:t>bezpečnosti.</a:t>
            </a:r>
            <a:endParaRPr lang="cs-CZ" dirty="0"/>
          </a:p>
          <a:p>
            <a:r>
              <a:rPr lang="cs-CZ" dirty="0" smtClean="0"/>
              <a:t>Rozsah </a:t>
            </a:r>
            <a:r>
              <a:rPr lang="cs-CZ" dirty="0"/>
              <a:t>použití opatření fyzické bezpečnosti k zabezpečení jednací oblasti se stanoví v závislosti na stupni utajovaných informací, které jsou v jednací oblasti pravidelně projednávány, a na vyhodnocení rizik.</a:t>
            </a:r>
          </a:p>
          <a:p>
            <a:r>
              <a:rPr lang="cs-CZ" dirty="0" smtClean="0"/>
              <a:t>Jednací </a:t>
            </a:r>
            <a:r>
              <a:rPr lang="cs-CZ" dirty="0"/>
              <a:t>oblasti pro pravidelné projednávání utajovaných informací stupňů utajení Tajné a Přísně tajné se zabezpečují mechanickými zábrannými prostředky, systémy pro kontrolu vstupů, zařízeními elektrické zabezpečovací signalizace, speciálními televizními systémy, zařízeními elektrické požární signalizace, zařízeními proti pasivnímu a aktivnímu odposlechu utajované informace.</a:t>
            </a:r>
          </a:p>
          <a:p>
            <a:r>
              <a:rPr lang="cs-CZ" dirty="0" smtClean="0"/>
              <a:t>K </a:t>
            </a:r>
            <a:r>
              <a:rPr lang="cs-CZ" dirty="0"/>
              <a:t>zabezpečení jednacích oblastí se používají certifikované nebo necertifikované technické prostředky. </a:t>
            </a:r>
            <a:endParaRPr lang="cs-CZ" dirty="0" smtClean="0"/>
          </a:p>
          <a:p>
            <a:r>
              <a:rPr lang="cs-CZ" dirty="0" smtClean="0"/>
              <a:t>V </a:t>
            </a:r>
            <a:r>
              <a:rPr lang="cs-CZ" dirty="0"/>
              <a:t>případě, že hranice objektu je totožná s hranicí jednací oblasti, je rozsah použití opatření fyzické bezpečnosti určen požadavky na zabezpečení jednací oblasti.</a:t>
            </a:r>
          </a:p>
          <a:p>
            <a:endParaRPr lang="cs-CZ" dirty="0"/>
          </a:p>
        </p:txBody>
      </p:sp>
    </p:spTree>
    <p:extLst>
      <p:ext uri="{BB962C8B-B14F-4D97-AF65-F5344CB8AC3E}">
        <p14:creationId xmlns:p14="http://schemas.microsoft.com/office/powerpoint/2010/main" val="34924623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18058"/>
          </a:xfrm>
        </p:spPr>
        <p:txBody>
          <a:bodyPr>
            <a:normAutofit/>
          </a:bodyPr>
          <a:lstStyle/>
          <a:p>
            <a:r>
              <a:rPr lang="cs-CZ" sz="1800" dirty="0" smtClean="0"/>
              <a:t>Fyzická bezpečnost</a:t>
            </a:r>
            <a:endParaRPr lang="cs-CZ" sz="1800" dirty="0"/>
          </a:p>
        </p:txBody>
      </p:sp>
      <p:sp>
        <p:nvSpPr>
          <p:cNvPr id="3" name="Zástupný symbol pro obsah 2"/>
          <p:cNvSpPr>
            <a:spLocks noGrp="1"/>
          </p:cNvSpPr>
          <p:nvPr>
            <p:ph idx="1"/>
          </p:nvPr>
        </p:nvSpPr>
        <p:spPr>
          <a:xfrm>
            <a:off x="457200" y="764704"/>
            <a:ext cx="8229600" cy="5361459"/>
          </a:xfrm>
        </p:spPr>
        <p:txBody>
          <a:bodyPr>
            <a:normAutofit fontScale="32500" lnSpcReduction="20000"/>
          </a:bodyPr>
          <a:lstStyle/>
          <a:p>
            <a:pPr marL="0" indent="0">
              <a:buNone/>
            </a:pPr>
            <a:r>
              <a:rPr lang="cs-CZ" dirty="0"/>
              <a:t>ZABEZPEČENÉ OBLASTI</a:t>
            </a:r>
          </a:p>
          <a:p>
            <a:pPr marL="0" indent="0">
              <a:buNone/>
            </a:pPr>
            <a:r>
              <a:rPr lang="cs-CZ" dirty="0"/>
              <a:t>Určení typu zabezpečené oblasti je dáno nejméně odolným prvkem její hranice.</a:t>
            </a:r>
          </a:p>
          <a:p>
            <a:r>
              <a:rPr lang="cs-CZ" dirty="0" smtClean="0"/>
              <a:t>Zabezpečená </a:t>
            </a:r>
            <a:r>
              <a:rPr lang="cs-CZ" dirty="0"/>
              <a:t>oblast typ 4</a:t>
            </a:r>
            <a:r>
              <a:rPr lang="cs-CZ" dirty="0" smtClean="0"/>
              <a:t>:</a:t>
            </a:r>
            <a:endParaRPr lang="cs-CZ" dirty="0"/>
          </a:p>
          <a:p>
            <a:pPr lvl="1"/>
            <a:r>
              <a:rPr lang="cs-CZ" dirty="0"/>
              <a:t>Stěny, podlahy a stropy musí mít následující stavební konstrukci:</a:t>
            </a:r>
          </a:p>
          <a:p>
            <a:pPr lvl="2"/>
            <a:r>
              <a:rPr lang="cs-CZ" dirty="0" smtClean="0"/>
              <a:t>zděnou </a:t>
            </a:r>
            <a:r>
              <a:rPr lang="cs-CZ" dirty="0"/>
              <a:t>(cihelné nebo vápenocementové bloky, pórobetonové tvárnice) tloušťky větší než 300 mm, nebo</a:t>
            </a:r>
          </a:p>
          <a:p>
            <a:pPr lvl="2"/>
            <a:r>
              <a:rPr lang="cs-CZ" dirty="0" smtClean="0"/>
              <a:t>z </a:t>
            </a:r>
            <a:r>
              <a:rPr lang="cs-CZ" dirty="0"/>
              <a:t>vyztuženého betonu tloušťky větší než 150 mm.</a:t>
            </a:r>
          </a:p>
          <a:p>
            <a:pPr lvl="2"/>
            <a:r>
              <a:rPr lang="cs-CZ" dirty="0" smtClean="0"/>
              <a:t>Okna</a:t>
            </a:r>
            <a:r>
              <a:rPr lang="cs-CZ" dirty="0"/>
              <a:t>, dveře a další uzávěry musí splňovat požadavky bezpečnostní třídy RC 4 nebo třídy RC 5 podle ČSN EN 1627 Okna, dveře, uzávěry - Odolnost proti násilnému vniknutí - Požadavky a klasifikace.</a:t>
            </a:r>
          </a:p>
          <a:p>
            <a:r>
              <a:rPr lang="cs-CZ" dirty="0" smtClean="0"/>
              <a:t>Zabezpečená </a:t>
            </a:r>
            <a:r>
              <a:rPr lang="cs-CZ" dirty="0"/>
              <a:t>oblast typ 3</a:t>
            </a:r>
            <a:r>
              <a:rPr lang="cs-CZ" dirty="0" smtClean="0"/>
              <a:t>:</a:t>
            </a:r>
            <a:endParaRPr lang="cs-CZ" dirty="0"/>
          </a:p>
          <a:p>
            <a:pPr lvl="1"/>
            <a:r>
              <a:rPr lang="cs-CZ" dirty="0"/>
              <a:t>Stěny, podlahy a stropy musí mít následující stavební konstrukci:</a:t>
            </a:r>
          </a:p>
          <a:p>
            <a:pPr lvl="2"/>
            <a:r>
              <a:rPr lang="cs-CZ" dirty="0" smtClean="0"/>
              <a:t>zděnou </a:t>
            </a:r>
            <a:r>
              <a:rPr lang="cs-CZ" dirty="0"/>
              <a:t>(cihelné nebo vápenocementové bloky, pórobetonové tvárnice) tloušťky větší než 150 mm, nebo</a:t>
            </a:r>
          </a:p>
          <a:p>
            <a:pPr lvl="2"/>
            <a:r>
              <a:rPr lang="cs-CZ" dirty="0" smtClean="0"/>
              <a:t>z </a:t>
            </a:r>
            <a:r>
              <a:rPr lang="cs-CZ" dirty="0"/>
              <a:t>vyztuženého betonu tloušťky větší než 100 mm.</a:t>
            </a:r>
          </a:p>
          <a:p>
            <a:pPr lvl="2"/>
            <a:r>
              <a:rPr lang="cs-CZ" dirty="0" smtClean="0"/>
              <a:t>Okna</a:t>
            </a:r>
            <a:r>
              <a:rPr lang="cs-CZ" dirty="0"/>
              <a:t>, dveře a uzávěry musí splňovat požadavky bezpečnostní třídy RC 3 podle ČSN EN 1627.</a:t>
            </a:r>
          </a:p>
          <a:p>
            <a:r>
              <a:rPr lang="cs-CZ" dirty="0" smtClean="0"/>
              <a:t>Zabezpečená </a:t>
            </a:r>
            <a:r>
              <a:rPr lang="cs-CZ" dirty="0"/>
              <a:t>oblast typ 2</a:t>
            </a:r>
            <a:r>
              <a:rPr lang="cs-CZ" dirty="0" smtClean="0"/>
              <a:t>:</a:t>
            </a:r>
            <a:endParaRPr lang="cs-CZ" dirty="0"/>
          </a:p>
          <a:p>
            <a:pPr lvl="1"/>
            <a:r>
              <a:rPr lang="cs-CZ" dirty="0"/>
              <a:t>Stěny, podlahy a stropy musí mít následující stavební konstrukci:</a:t>
            </a:r>
          </a:p>
          <a:p>
            <a:pPr lvl="2"/>
            <a:r>
              <a:rPr lang="cs-CZ" dirty="0" smtClean="0"/>
              <a:t>zděnou </a:t>
            </a:r>
            <a:r>
              <a:rPr lang="cs-CZ" dirty="0"/>
              <a:t>(cihelné nebo vápenocementové bloky, pórobetonové tvárnice) tloušťky 100 až 150 mm, nebo</a:t>
            </a:r>
          </a:p>
          <a:p>
            <a:pPr lvl="2"/>
            <a:r>
              <a:rPr lang="cs-CZ" dirty="0" smtClean="0"/>
              <a:t>z </a:t>
            </a:r>
            <a:r>
              <a:rPr lang="cs-CZ" dirty="0"/>
              <a:t>vyztuženého betonu tloušťky do 100 mm.</a:t>
            </a:r>
          </a:p>
          <a:p>
            <a:pPr lvl="2"/>
            <a:r>
              <a:rPr lang="cs-CZ" dirty="0"/>
              <a:t>Podlahy a stropy mohou být i z jiného materiálu tloušťky větší než 150 mm (např. dřevěná sendvičová trámová konstrukce).</a:t>
            </a:r>
          </a:p>
          <a:p>
            <a:pPr lvl="2"/>
            <a:r>
              <a:rPr lang="cs-CZ" dirty="0" smtClean="0"/>
              <a:t>Okna</a:t>
            </a:r>
            <a:r>
              <a:rPr lang="cs-CZ" dirty="0"/>
              <a:t>, dveře a uzávěry musí splňovat požadavky bezpečnostní třídy RC 2 podle ČSN EN 1627.</a:t>
            </a:r>
          </a:p>
          <a:p>
            <a:pPr lvl="2"/>
            <a:r>
              <a:rPr lang="cs-CZ" dirty="0"/>
              <a:t>Průlezné otvory nemusí být zabezpečeny certifikovanými mechanickými zábrannými prostředky, pokud spodní okraj průlezného otvoru splňuje následující požadavky:</a:t>
            </a:r>
          </a:p>
          <a:p>
            <a:pPr lvl="3"/>
            <a:r>
              <a:rPr lang="cs-CZ" dirty="0" smtClean="0"/>
              <a:t>nachází </a:t>
            </a:r>
            <a:r>
              <a:rPr lang="cs-CZ" dirty="0"/>
              <a:t>se alespoň 5,5 m nad terénem,</a:t>
            </a:r>
          </a:p>
          <a:p>
            <a:pPr lvl="3"/>
            <a:r>
              <a:rPr lang="cs-CZ" dirty="0" smtClean="0"/>
              <a:t>nelze </a:t>
            </a:r>
            <a:r>
              <a:rPr lang="cs-CZ" dirty="0"/>
              <a:t>k němu jednoduše proniknout ze střechy nebo za pomoci hromosvodů, okapů, parapetů, jiných stavebních prvků, terénních nerovností, stromů či jiných staveb.</a:t>
            </a:r>
          </a:p>
          <a:p>
            <a:r>
              <a:rPr lang="cs-CZ" dirty="0"/>
              <a:t>Mechanické zábranné prostředky nesmí vykazovat takové znaky poškození nebo opotřebení, které by znemožnily identifikovat pokusy o neoprávněný vstup.</a:t>
            </a:r>
          </a:p>
          <a:p>
            <a:r>
              <a:rPr lang="cs-CZ" dirty="0" smtClean="0"/>
              <a:t>Zabezpečená </a:t>
            </a:r>
            <a:r>
              <a:rPr lang="cs-CZ" dirty="0"/>
              <a:t>oblast typ 1:</a:t>
            </a:r>
          </a:p>
          <a:p>
            <a:r>
              <a:rPr lang="cs-CZ" dirty="0" smtClean="0"/>
              <a:t>Stěny</a:t>
            </a:r>
            <a:r>
              <a:rPr lang="cs-CZ" dirty="0"/>
              <a:t>, podlahy a stropy jsou lehké stavební konstrukce z materiálů jako například:</a:t>
            </a:r>
          </a:p>
          <a:p>
            <a:pPr lvl="1"/>
            <a:r>
              <a:rPr lang="cs-CZ" b="1" dirty="0"/>
              <a:t>-</a:t>
            </a:r>
            <a:r>
              <a:rPr lang="cs-CZ" dirty="0"/>
              <a:t> sádrokartónu,</a:t>
            </a:r>
          </a:p>
          <a:p>
            <a:pPr lvl="1"/>
            <a:r>
              <a:rPr lang="cs-CZ" dirty="0" smtClean="0"/>
              <a:t>lehké </a:t>
            </a:r>
            <a:r>
              <a:rPr lang="cs-CZ" dirty="0"/>
              <a:t>zděné stavební konstrukce,</a:t>
            </a:r>
          </a:p>
          <a:p>
            <a:pPr lvl="1"/>
            <a:r>
              <a:rPr lang="cs-CZ" dirty="0" smtClean="0"/>
              <a:t>dřeva</a:t>
            </a:r>
            <a:r>
              <a:rPr lang="cs-CZ" dirty="0"/>
              <a:t>, dřevotřískových desek,</a:t>
            </a:r>
          </a:p>
          <a:p>
            <a:pPr lvl="1"/>
            <a:r>
              <a:rPr lang="cs-CZ" dirty="0" smtClean="0"/>
              <a:t>plastických </a:t>
            </a:r>
            <a:r>
              <a:rPr lang="cs-CZ" dirty="0"/>
              <a:t>tvrzených hmot,</a:t>
            </a:r>
          </a:p>
          <a:p>
            <a:pPr lvl="1"/>
            <a:r>
              <a:rPr lang="cs-CZ" dirty="0" smtClean="0"/>
              <a:t>profilovaného </a:t>
            </a:r>
            <a:r>
              <a:rPr lang="cs-CZ" dirty="0"/>
              <a:t>nebo vlnitého plechu,</a:t>
            </a:r>
          </a:p>
          <a:p>
            <a:pPr lvl="1"/>
            <a:r>
              <a:rPr lang="cs-CZ" dirty="0" smtClean="0"/>
              <a:t>skla</a:t>
            </a:r>
            <a:r>
              <a:rPr lang="cs-CZ" dirty="0"/>
              <a:t>.</a:t>
            </a:r>
          </a:p>
          <a:p>
            <a:pPr lvl="1"/>
            <a:r>
              <a:rPr lang="cs-CZ" dirty="0"/>
              <a:t>Průlezné otvory musí být zabezpečeny mechanickými zábrannými prostředky, které poskytují stejný stupeň odolnosti jako zbývající části hranice zabezpečené oblasti typu 1, nebo jsou chráněny certifikovanými zařízeními elektrické zabezpečovací signalizace (EZS), jejichž instalace odpovídá minimálně hodnotě SS92 = 3.</a:t>
            </a:r>
          </a:p>
          <a:p>
            <a:pPr lvl="1"/>
            <a:r>
              <a:rPr lang="cs-CZ" dirty="0"/>
              <a:t>Průlezné otvory nemusí být zabezpečeny těmito mechanickými zábrannými prostředky, pokud spodní okraj průlezného otvoru splňuje následující požadavky:</a:t>
            </a:r>
          </a:p>
          <a:p>
            <a:pPr lvl="2"/>
            <a:r>
              <a:rPr lang="cs-CZ" dirty="0" smtClean="0"/>
              <a:t>nachází </a:t>
            </a:r>
            <a:r>
              <a:rPr lang="cs-CZ" dirty="0"/>
              <a:t>se alespoň 5,5 m nad terénem,</a:t>
            </a:r>
          </a:p>
          <a:p>
            <a:pPr lvl="2"/>
            <a:r>
              <a:rPr lang="cs-CZ" dirty="0" smtClean="0"/>
              <a:t>nelze </a:t>
            </a:r>
            <a:r>
              <a:rPr lang="cs-CZ" dirty="0"/>
              <a:t>k němu jednoduše proniknout ze střechy nebo za pomoci hromosvodů, okapů, parapetů, jiných stavebních prvků, terénních nerovností, stromů či jiných staveb</a:t>
            </a:r>
            <a:r>
              <a:rPr lang="cs-CZ" dirty="0" smtClean="0"/>
              <a:t>.</a:t>
            </a:r>
          </a:p>
          <a:p>
            <a:endParaRPr lang="cs-CZ" dirty="0"/>
          </a:p>
        </p:txBody>
      </p:sp>
    </p:spTree>
    <p:extLst>
      <p:ext uri="{BB962C8B-B14F-4D97-AF65-F5344CB8AC3E}">
        <p14:creationId xmlns:p14="http://schemas.microsoft.com/office/powerpoint/2010/main" val="1551584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Právní předpisy </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a:t>zákon č. 412/2005 Sb., o ochraně utajovaných informací a o bezpečnostní způsobilosti, ve znění pozdějších </a:t>
            </a:r>
            <a:r>
              <a:rPr lang="cs-CZ" dirty="0" smtClean="0"/>
              <a:t>předpisů</a:t>
            </a:r>
            <a:endParaRPr lang="cs-CZ" dirty="0"/>
          </a:p>
          <a:p>
            <a:r>
              <a:rPr lang="cs-CZ" dirty="0"/>
              <a:t>nařízení </a:t>
            </a:r>
            <a:r>
              <a:rPr lang="cs-CZ" dirty="0" smtClean="0"/>
              <a:t> vlády č</a:t>
            </a:r>
            <a:r>
              <a:rPr lang="cs-CZ" dirty="0"/>
              <a:t>. 522/2005 Sb., kterým se stanoví seznam utajovaných informací, v platném znění</a:t>
            </a:r>
          </a:p>
          <a:p>
            <a:pPr lvl="0"/>
            <a:r>
              <a:rPr lang="cs-CZ" dirty="0"/>
              <a:t>vyhláška č. 363/2011 Sb., o personální bezpečnosti o bezpečnostní způsobilosti, v platném znění</a:t>
            </a:r>
          </a:p>
          <a:p>
            <a:pPr lvl="0"/>
            <a:r>
              <a:rPr lang="cs-CZ" dirty="0"/>
              <a:t>vyhláška č. 529/2005 Sb., o administrativní bezpečnosti a o registrech utajovaných informací, v platném znění</a:t>
            </a:r>
          </a:p>
          <a:p>
            <a:pPr lvl="0"/>
            <a:r>
              <a:rPr lang="cs-CZ" dirty="0"/>
              <a:t>vyhláška č. 528/2005 Sb., o fyzické bezpečnosti a certifikaci technických prostředků, v platném znění</a:t>
            </a:r>
          </a:p>
          <a:p>
            <a:pPr lvl="0"/>
            <a:r>
              <a:rPr lang="cs-CZ" dirty="0"/>
              <a:t>vyhláška č. 523/2005 Sb., o bezpečnosti informačních a komunikačních systémů a dalších elektronických zařízení nakládajících s utajovanými informacemi a o certifikaci stínicích komor, v platném znění</a:t>
            </a:r>
          </a:p>
          <a:p>
            <a:pPr lvl="0"/>
            <a:r>
              <a:rPr lang="cs-CZ" dirty="0"/>
              <a:t>vyhláška č. 432/2011 Sb., o zajištění kryptografické ochrany utajovaných informací, v platném znění</a:t>
            </a:r>
          </a:p>
          <a:p>
            <a:pPr lvl="0"/>
            <a:r>
              <a:rPr lang="cs-CZ" dirty="0"/>
              <a:t>vyhláška č. 525/2005 Sb., o provádění certifikace při zabezpečování kryptografické ochrany utajovaných informací, v platném znění</a:t>
            </a:r>
          </a:p>
          <a:p>
            <a:pPr lvl="0"/>
            <a:r>
              <a:rPr lang="cs-CZ" dirty="0"/>
              <a:t>vyhláška č. 405/2011 Sb., o průmyslové bezpečnosti, v platném znění</a:t>
            </a:r>
          </a:p>
          <a:p>
            <a:endParaRPr lang="cs-CZ" dirty="0"/>
          </a:p>
        </p:txBody>
      </p:sp>
    </p:spTree>
    <p:extLst>
      <p:ext uri="{BB962C8B-B14F-4D97-AF65-F5344CB8AC3E}">
        <p14:creationId xmlns:p14="http://schemas.microsoft.com/office/powerpoint/2010/main" val="38778198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a:bodyPr>
          <a:lstStyle/>
          <a:p>
            <a:r>
              <a:rPr lang="cs-CZ" sz="1800" dirty="0" smtClean="0"/>
              <a:t>Fyzická bezpečnost</a:t>
            </a:r>
            <a:endParaRPr lang="cs-CZ" sz="1800" dirty="0"/>
          </a:p>
        </p:txBody>
      </p:sp>
      <p:sp>
        <p:nvSpPr>
          <p:cNvPr id="3" name="Zástupný symbol pro obsah 2"/>
          <p:cNvSpPr>
            <a:spLocks noGrp="1"/>
          </p:cNvSpPr>
          <p:nvPr>
            <p:ph idx="1"/>
          </p:nvPr>
        </p:nvSpPr>
        <p:spPr>
          <a:xfrm>
            <a:off x="457200" y="764704"/>
            <a:ext cx="8229600" cy="5361459"/>
          </a:xfrm>
        </p:spPr>
        <p:txBody>
          <a:bodyPr>
            <a:normAutofit fontScale="47500" lnSpcReduction="20000"/>
          </a:bodyPr>
          <a:lstStyle/>
          <a:p>
            <a:pPr marL="0" indent="0">
              <a:buNone/>
            </a:pPr>
            <a:r>
              <a:rPr lang="cs-CZ" dirty="0"/>
              <a:t>HRANICE OBJEKTU</a:t>
            </a:r>
          </a:p>
          <a:p>
            <a:r>
              <a:rPr lang="cs-CZ" dirty="0" smtClean="0"/>
              <a:t>Objekt </a:t>
            </a:r>
            <a:r>
              <a:rPr lang="cs-CZ" dirty="0"/>
              <a:t>typ 4</a:t>
            </a:r>
            <a:r>
              <a:rPr lang="cs-CZ" dirty="0" smtClean="0"/>
              <a:t>:</a:t>
            </a:r>
            <a:endParaRPr lang="cs-CZ" dirty="0"/>
          </a:p>
          <a:p>
            <a:pPr lvl="1"/>
            <a:r>
              <a:rPr lang="cs-CZ" dirty="0"/>
              <a:t>Stěny, podlahy a stropy musí mít zvýšenou nebo zvlášť pevnou stavební konstrukci (např. železobetonová konstrukce). Objekt typu 4 má minimální počet dveří, oken a ostatních průlezných otvorů, které musí být zabezpečeny mechanickými zábrannými prostředky a poskytují stejný stupeň odolnosti proti narušiteli jako ostatní části hranice objektu typu 4.</a:t>
            </a:r>
          </a:p>
          <a:p>
            <a:r>
              <a:rPr lang="cs-CZ" dirty="0" smtClean="0"/>
              <a:t>Objekt </a:t>
            </a:r>
            <a:r>
              <a:rPr lang="cs-CZ" dirty="0"/>
              <a:t>typ 3</a:t>
            </a:r>
            <a:r>
              <a:rPr lang="cs-CZ" dirty="0" smtClean="0"/>
              <a:t>:</a:t>
            </a:r>
            <a:endParaRPr lang="cs-CZ" dirty="0"/>
          </a:p>
          <a:p>
            <a:pPr lvl="1"/>
            <a:r>
              <a:rPr lang="cs-CZ" dirty="0"/>
              <a:t>Stěny, podlahy a stropy musí mít pevnou stavební konstrukci z cihel nebo tvárnic, případně je použita stavební technologie využívající prefabrikovaných a montovaných panelů apod. Průlezné otvory musí být zabezpečeny mechanickými zábrannými prostředky, které poskytují stejný stupeň odolnosti proti narušiteli jako ostatní části hranice objektu typu 3.</a:t>
            </a:r>
          </a:p>
          <a:p>
            <a:pPr lvl="1"/>
            <a:r>
              <a:rPr lang="cs-CZ" dirty="0"/>
              <a:t>Průlezné otvory nemusí být zabezpečeny těmito mechanickými zábrannými prostředky, pokud spodní okraj průlezného otvoru splňuje následující požadavky:</a:t>
            </a:r>
          </a:p>
          <a:p>
            <a:pPr lvl="2"/>
            <a:r>
              <a:rPr lang="cs-CZ" dirty="0" smtClean="0"/>
              <a:t>nachází </a:t>
            </a:r>
            <a:r>
              <a:rPr lang="cs-CZ" dirty="0"/>
              <a:t>se alespoň 5,5 m nad terénem,</a:t>
            </a:r>
          </a:p>
          <a:p>
            <a:pPr lvl="2"/>
            <a:r>
              <a:rPr lang="cs-CZ" dirty="0" smtClean="0"/>
              <a:t>nelze </a:t>
            </a:r>
            <a:r>
              <a:rPr lang="cs-CZ" dirty="0"/>
              <a:t>k němu jednoduše proniknout ze střechy nebo za pomoci hromosvodů, okapů, parapetů, jiných stavebních prvků, terénních nerovností, stromů či jiných staveb.</a:t>
            </a:r>
          </a:p>
          <a:p>
            <a:r>
              <a:rPr lang="cs-CZ" dirty="0" smtClean="0"/>
              <a:t>Objekt </a:t>
            </a:r>
            <a:r>
              <a:rPr lang="cs-CZ" dirty="0"/>
              <a:t>typ 2</a:t>
            </a:r>
            <a:r>
              <a:rPr lang="cs-CZ" dirty="0" smtClean="0"/>
              <a:t>:</a:t>
            </a:r>
            <a:endParaRPr lang="cs-CZ" dirty="0"/>
          </a:p>
          <a:p>
            <a:pPr lvl="1"/>
            <a:r>
              <a:rPr lang="cs-CZ" dirty="0"/>
              <a:t>Objekt je lehké stavební konstrukce. Průlezné otvory musí být zabezpečeny mechanickými zábrannými prostředky nebo technickými prostředky EZS minimálně s instalací SS92 = 1. Tato podmínka neplatí, pokud spodní okraj průlezného otvoru splňuje následující požadavky:</a:t>
            </a:r>
          </a:p>
          <a:p>
            <a:pPr lvl="2"/>
            <a:r>
              <a:rPr lang="cs-CZ" dirty="0" smtClean="0"/>
              <a:t>nachází </a:t>
            </a:r>
            <a:r>
              <a:rPr lang="cs-CZ" dirty="0"/>
              <a:t>se alespoň 5,5 m nad terénem,</a:t>
            </a:r>
          </a:p>
          <a:p>
            <a:pPr lvl="2"/>
            <a:r>
              <a:rPr lang="cs-CZ" dirty="0" smtClean="0"/>
              <a:t>nelze </a:t>
            </a:r>
            <a:r>
              <a:rPr lang="cs-CZ" dirty="0"/>
              <a:t>k němu jednoduše proniknout ze střechy nebo za pomoci hromosvodů, okapů, parapetů, jiných stavebních prvků, terénních nerovností, stromů či jiných staveb.</a:t>
            </a:r>
          </a:p>
          <a:p>
            <a:r>
              <a:rPr lang="cs-CZ" dirty="0" smtClean="0"/>
              <a:t>Objekt </a:t>
            </a:r>
            <a:r>
              <a:rPr lang="cs-CZ" dirty="0"/>
              <a:t>typ 1</a:t>
            </a:r>
            <a:r>
              <a:rPr lang="cs-CZ" dirty="0" smtClean="0"/>
              <a:t>:</a:t>
            </a:r>
            <a:endParaRPr lang="cs-CZ" dirty="0"/>
          </a:p>
          <a:p>
            <a:pPr lvl="1"/>
            <a:r>
              <a:rPr lang="cs-CZ" dirty="0"/>
              <a:t>Objekt je vylehčená prefabrikovaná konstrukce, která chrání osoby, materiál a zařízení před povětrnostními vlivy.</a:t>
            </a:r>
          </a:p>
          <a:p>
            <a:endParaRPr lang="cs-CZ" dirty="0"/>
          </a:p>
          <a:p>
            <a:endParaRPr lang="cs-CZ" dirty="0" smtClean="0"/>
          </a:p>
          <a:p>
            <a:endParaRPr lang="cs-CZ" dirty="0"/>
          </a:p>
        </p:txBody>
      </p:sp>
    </p:spTree>
    <p:extLst>
      <p:ext uri="{BB962C8B-B14F-4D97-AF65-F5344CB8AC3E}">
        <p14:creationId xmlns:p14="http://schemas.microsoft.com/office/powerpoint/2010/main" val="14837613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a:bodyPr>
          <a:lstStyle/>
          <a:p>
            <a:r>
              <a:rPr lang="cs-CZ" sz="1800" dirty="0" smtClean="0"/>
              <a:t>Fyzická bezpečnost</a:t>
            </a:r>
            <a:endParaRPr lang="cs-CZ" sz="1800" dirty="0"/>
          </a:p>
        </p:txBody>
      </p:sp>
      <p:sp>
        <p:nvSpPr>
          <p:cNvPr id="3" name="Zástupný symbol pro obsah 2"/>
          <p:cNvSpPr>
            <a:spLocks noGrp="1"/>
          </p:cNvSpPr>
          <p:nvPr>
            <p:ph idx="1"/>
          </p:nvPr>
        </p:nvSpPr>
        <p:spPr>
          <a:xfrm>
            <a:off x="457200" y="836712"/>
            <a:ext cx="8229600" cy="5289451"/>
          </a:xfrm>
        </p:spPr>
        <p:txBody>
          <a:bodyPr>
            <a:normAutofit fontScale="40000" lnSpcReduction="20000"/>
          </a:bodyPr>
          <a:lstStyle/>
          <a:p>
            <a:pPr marL="0" indent="0">
              <a:buNone/>
            </a:pPr>
            <a:r>
              <a:rPr lang="cs-CZ" dirty="0" smtClean="0"/>
              <a:t>OSTRAHA</a:t>
            </a:r>
            <a:endParaRPr lang="cs-CZ" dirty="0"/>
          </a:p>
          <a:p>
            <a:r>
              <a:rPr lang="cs-CZ" dirty="0" smtClean="0"/>
              <a:t>Ostraha </a:t>
            </a:r>
            <a:r>
              <a:rPr lang="cs-CZ" dirty="0"/>
              <a:t>typ 5:</a:t>
            </a:r>
          </a:p>
          <a:p>
            <a:pPr lvl="1"/>
            <a:r>
              <a:rPr lang="cs-CZ" dirty="0" smtClean="0"/>
              <a:t>Ostrahu </a:t>
            </a:r>
            <a:r>
              <a:rPr lang="cs-CZ" dirty="0"/>
              <a:t>typu 5 zabezpečují pouze příslušníci ozbrojených sil nebo ozbrojených sborů a je vykonávaná způsobem nepravidelných obchůzek.</a:t>
            </a:r>
          </a:p>
          <a:p>
            <a:pPr lvl="1"/>
            <a:r>
              <a:rPr lang="cs-CZ" dirty="0"/>
              <a:t>Ostraha provádí obchůzky po náhodně vybraných trasách v náhodných intervalech ne větších než 2 hodiny.</a:t>
            </a:r>
          </a:p>
          <a:p>
            <a:pPr lvl="1"/>
            <a:r>
              <a:rPr lang="cs-CZ" dirty="0"/>
              <a:t>V průběhu výkonu ostrahy, včetně doby obchůzky, musí být na stanovišti stálé ostrahy neustále přítomna nejméně jedna osoba určená pro výkon ostrahy.</a:t>
            </a:r>
          </a:p>
          <a:p>
            <a:r>
              <a:rPr lang="cs-CZ" dirty="0" smtClean="0"/>
              <a:t>Ostraha </a:t>
            </a:r>
            <a:r>
              <a:rPr lang="cs-CZ" dirty="0"/>
              <a:t>typ 4</a:t>
            </a:r>
            <a:r>
              <a:rPr lang="cs-CZ" dirty="0" smtClean="0"/>
              <a:t>:</a:t>
            </a:r>
            <a:endParaRPr lang="cs-CZ" dirty="0"/>
          </a:p>
          <a:p>
            <a:pPr lvl="1"/>
            <a:r>
              <a:rPr lang="cs-CZ" dirty="0"/>
              <a:t>Ostrahu typu 4 zabezpečují pouze příslušníci ozbrojených sil nebo ozbrojených sborů a je vykonávaná způsobem nepravidelných obchůzek.</a:t>
            </a:r>
          </a:p>
          <a:p>
            <a:pPr lvl="1"/>
            <a:r>
              <a:rPr lang="cs-CZ" dirty="0"/>
              <a:t>Ostraha provádí obchůzky v intervalu ne větším než 6 hodin.</a:t>
            </a:r>
          </a:p>
          <a:p>
            <a:pPr lvl="1"/>
            <a:r>
              <a:rPr lang="cs-CZ" dirty="0"/>
              <a:t>V noci a v mimopracovní době se četnost obchůzek zvyšuje.</a:t>
            </a:r>
          </a:p>
          <a:p>
            <a:pPr lvl="1"/>
            <a:r>
              <a:rPr lang="cs-CZ" dirty="0"/>
              <a:t>V průběhu výkonu ostrahy, včetně doby obchůzky, musí být na stanovišti stálé ostrahy neustále přítomna nejméně jedna osoba určená pro výkon ostrahy.</a:t>
            </a:r>
          </a:p>
          <a:p>
            <a:r>
              <a:rPr lang="cs-CZ" dirty="0" smtClean="0"/>
              <a:t>Ostraha </a:t>
            </a:r>
            <a:r>
              <a:rPr lang="cs-CZ" dirty="0"/>
              <a:t>typ 3</a:t>
            </a:r>
            <a:r>
              <a:rPr lang="cs-CZ" dirty="0" smtClean="0"/>
              <a:t>:</a:t>
            </a:r>
            <a:endParaRPr lang="cs-CZ" dirty="0"/>
          </a:p>
          <a:p>
            <a:pPr lvl="1"/>
            <a:r>
              <a:rPr lang="cs-CZ" dirty="0"/>
              <a:t>Ostrahu typu 3 zabezpečují zaměstnanci orgánu státu, právnické osoby nebo podnikající fyzické osoby, o jejichž objekt jde, příslušníci ozbrojených sil nebo ozbrojených sborů anebo zaměstnanci bezpečnostní ochranné služby.</a:t>
            </a:r>
          </a:p>
          <a:p>
            <a:pPr lvl="1"/>
            <a:r>
              <a:rPr lang="cs-CZ" dirty="0"/>
              <a:t>Intervaly obchůzek jsou závislé na vnitřním provozu a míře předpokládaného rizika.</a:t>
            </a:r>
          </a:p>
          <a:p>
            <a:pPr lvl="1"/>
            <a:r>
              <a:rPr lang="cs-CZ" dirty="0"/>
              <a:t>V průběhu výkonu ostrahy, včetně doby obchůzky, musí být na stanovišti stálé ostrahy neustále přítomna nejméně jedna osoba určená pro výkon ostrahy.</a:t>
            </a:r>
          </a:p>
          <a:p>
            <a:r>
              <a:rPr lang="cs-CZ" dirty="0" smtClean="0"/>
              <a:t>Ostraha </a:t>
            </a:r>
            <a:r>
              <a:rPr lang="cs-CZ" dirty="0"/>
              <a:t>typ 2</a:t>
            </a:r>
            <a:r>
              <a:rPr lang="cs-CZ" dirty="0" smtClean="0"/>
              <a:t>:</a:t>
            </a:r>
            <a:endParaRPr lang="cs-CZ" dirty="0"/>
          </a:p>
          <a:p>
            <a:pPr lvl="1"/>
            <a:r>
              <a:rPr lang="cs-CZ" dirty="0"/>
              <a:t>Ostrahu typu 2 zabezpečují zaměstnanci orgánu státu, právnické osoby nebo podnikající fyzické osoby, o jejichž objekt jde, příslušníci ozbrojených sil nebo ozbrojených sborů anebo zaměstnanci bezpečnostní ochranné služby.</a:t>
            </a:r>
          </a:p>
          <a:p>
            <a:pPr lvl="1"/>
            <a:r>
              <a:rPr lang="cs-CZ" dirty="0"/>
              <a:t>U ostrahy typu 2 nejsou vyžadovány obchůzky.</a:t>
            </a:r>
          </a:p>
          <a:p>
            <a:r>
              <a:rPr lang="cs-CZ" dirty="0" smtClean="0"/>
              <a:t>Ostraha </a:t>
            </a:r>
            <a:r>
              <a:rPr lang="cs-CZ" dirty="0"/>
              <a:t>typ 1</a:t>
            </a:r>
            <a:r>
              <a:rPr lang="cs-CZ" dirty="0" smtClean="0"/>
              <a:t>:</a:t>
            </a:r>
            <a:endParaRPr lang="cs-CZ" dirty="0"/>
          </a:p>
          <a:p>
            <a:pPr lvl="1"/>
            <a:r>
              <a:rPr lang="cs-CZ" dirty="0"/>
              <a:t>Ostraha typu 1 odpovídá střežení objektu napojením na dohledové a poplachové přijímací centrum umožňující rychlý zásah.</a:t>
            </a:r>
          </a:p>
          <a:p>
            <a:endParaRPr lang="cs-CZ" dirty="0"/>
          </a:p>
        </p:txBody>
      </p:sp>
    </p:spTree>
    <p:extLst>
      <p:ext uri="{BB962C8B-B14F-4D97-AF65-F5344CB8AC3E}">
        <p14:creationId xmlns:p14="http://schemas.microsoft.com/office/powerpoint/2010/main" val="14156128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a:bodyPr>
          <a:lstStyle/>
          <a:p>
            <a:r>
              <a:rPr lang="cs-CZ" sz="1600" dirty="0" smtClean="0"/>
              <a:t>Fyzická bezpečnost</a:t>
            </a:r>
            <a:endParaRPr lang="cs-CZ" sz="1600" dirty="0"/>
          </a:p>
        </p:txBody>
      </p:sp>
      <p:sp>
        <p:nvSpPr>
          <p:cNvPr id="3" name="Zástupný symbol pro obsah 2"/>
          <p:cNvSpPr>
            <a:spLocks noGrp="1"/>
          </p:cNvSpPr>
          <p:nvPr>
            <p:ph idx="1"/>
          </p:nvPr>
        </p:nvSpPr>
        <p:spPr>
          <a:xfrm>
            <a:off x="457200" y="836712"/>
            <a:ext cx="8229600" cy="5289451"/>
          </a:xfrm>
        </p:spPr>
        <p:txBody>
          <a:bodyPr>
            <a:normAutofit fontScale="47500" lnSpcReduction="20000"/>
          </a:bodyPr>
          <a:lstStyle/>
          <a:p>
            <a:pPr marL="0" lvl="0" indent="0" algn="just" eaLnBrk="0" fontAlgn="base" hangingPunct="0">
              <a:spcBef>
                <a:spcPct val="0"/>
              </a:spcBef>
              <a:spcAft>
                <a:spcPct val="0"/>
              </a:spcAft>
              <a:buNone/>
            </a:pPr>
            <a:r>
              <a:rPr lang="cs-CZ" altLang="cs-CZ" sz="2300" b="1" dirty="0">
                <a:solidFill>
                  <a:srgbClr val="000000"/>
                </a:solidFill>
                <a:latin typeface="Arial" pitchFamily="34" charset="0"/>
                <a:cs typeface="Arial" pitchFamily="34" charset="0"/>
              </a:rPr>
              <a:t>Zařízení elektrické zabezpečovací signalizace </a:t>
            </a:r>
            <a:r>
              <a:rPr lang="cs-CZ" altLang="cs-CZ" sz="2300" dirty="0" smtClean="0">
                <a:solidFill>
                  <a:srgbClr val="000000"/>
                </a:solidFill>
                <a:latin typeface="Arial" pitchFamily="34" charset="0"/>
                <a:cs typeface="Arial" pitchFamily="34" charset="0"/>
              </a:rPr>
              <a:t>:</a:t>
            </a:r>
          </a:p>
          <a:p>
            <a:pPr marL="0" lvl="0" indent="0" algn="just" eaLnBrk="0" fontAlgn="base" hangingPunct="0">
              <a:spcBef>
                <a:spcPct val="0"/>
              </a:spcBef>
              <a:spcAft>
                <a:spcPct val="0"/>
              </a:spcAft>
              <a:buNone/>
            </a:pPr>
            <a:endParaRPr lang="cs-CZ" altLang="cs-CZ" sz="2300" dirty="0">
              <a:latin typeface="Arial" pitchFamily="34" charset="0"/>
              <a:cs typeface="Arial" pitchFamily="34" charset="0"/>
            </a:endParaRPr>
          </a:p>
          <a:p>
            <a:pPr lvl="0" algn="just" eaLnBrk="0" fontAlgn="base" hangingPunct="0">
              <a:spcBef>
                <a:spcPct val="0"/>
              </a:spcBef>
              <a:spcAft>
                <a:spcPct val="0"/>
              </a:spcAft>
            </a:pPr>
            <a:r>
              <a:rPr lang="cs-CZ" altLang="cs-CZ" sz="2300" dirty="0" smtClean="0">
                <a:solidFill>
                  <a:srgbClr val="000000"/>
                </a:solidFill>
                <a:latin typeface="Arial" pitchFamily="34" charset="0"/>
                <a:cs typeface="Arial" pitchFamily="34" charset="0"/>
              </a:rPr>
              <a:t>Typ 4 </a:t>
            </a:r>
            <a:endParaRPr lang="cs-CZ" altLang="cs-CZ" sz="2300" dirty="0">
              <a:solidFill>
                <a:srgbClr val="000000"/>
              </a:solidFill>
              <a:latin typeface="Arial" pitchFamily="34" charset="0"/>
              <a:cs typeface="Arial" pitchFamily="34" charset="0"/>
            </a:endParaRPr>
          </a:p>
          <a:p>
            <a:pPr lvl="1" algn="just" eaLnBrk="0" fontAlgn="base" hangingPunct="0">
              <a:spcBef>
                <a:spcPct val="0"/>
              </a:spcBef>
              <a:spcAft>
                <a:spcPct val="0"/>
              </a:spcAft>
            </a:pPr>
            <a:r>
              <a:rPr lang="cs-CZ" altLang="cs-CZ" sz="2300" dirty="0" smtClean="0">
                <a:solidFill>
                  <a:srgbClr val="000000"/>
                </a:solidFill>
                <a:latin typeface="Arial" pitchFamily="34" charset="0"/>
                <a:cs typeface="Arial" pitchFamily="34" charset="0"/>
              </a:rPr>
              <a:t>musí </a:t>
            </a:r>
            <a:r>
              <a:rPr lang="cs-CZ" altLang="cs-CZ" sz="2300" dirty="0">
                <a:solidFill>
                  <a:srgbClr val="000000"/>
                </a:solidFill>
                <a:latin typeface="Arial" pitchFamily="34" charset="0"/>
                <a:cs typeface="Arial" pitchFamily="34" charset="0"/>
              </a:rPr>
              <a:t>být certifikováno Úřadem a splňuje požadavky podle ČSN EN 50131-1 pro stupeň zabezpečení 4 - vysoké riziko. </a:t>
            </a:r>
          </a:p>
          <a:p>
            <a:pPr lvl="0"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typ 3:</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musí být certifikováno Úřadem a splňuje požadavky podle ČSN EN 50131-1 pro stupeň zabezpečení 3 - střední až vysoké riziko. </a:t>
            </a:r>
          </a:p>
          <a:p>
            <a:pPr lvl="0"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typ 2:</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musí být certifikováno Úřadem a splňuje požadavky podle ČSN EN 50131-1 pro stupeň zabezpečení 2 - nízké až střední riziko..</a:t>
            </a:r>
            <a:endParaRPr lang="cs-CZ" altLang="cs-CZ" sz="2300" dirty="0">
              <a:latin typeface="Arial" pitchFamily="34" charset="0"/>
              <a:cs typeface="Arial" pitchFamily="34" charset="0"/>
            </a:endParaRPr>
          </a:p>
          <a:p>
            <a:pPr lvl="0"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typ 1:</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Zařízení elektrické zabezpečovací signalizace typu 1 nejsou certifikovaná Úřadem.</a:t>
            </a:r>
            <a:endParaRPr lang="cs-CZ" altLang="cs-CZ" sz="2300" dirty="0">
              <a:latin typeface="Arial" pitchFamily="34" charset="0"/>
              <a:cs typeface="Arial" pitchFamily="34" charset="0"/>
            </a:endParaRPr>
          </a:p>
          <a:p>
            <a:pPr marL="0" lvl="0" indent="0" algn="just" eaLnBrk="0" fontAlgn="base" hangingPunct="0">
              <a:spcBef>
                <a:spcPct val="0"/>
              </a:spcBef>
              <a:spcAft>
                <a:spcPct val="0"/>
              </a:spcAft>
              <a:buNone/>
            </a:pPr>
            <a:r>
              <a:rPr lang="cs-CZ" altLang="cs-CZ" sz="2300" dirty="0">
                <a:solidFill>
                  <a:srgbClr val="000000"/>
                </a:solidFill>
                <a:latin typeface="Arial" pitchFamily="34" charset="0"/>
                <a:cs typeface="Arial" pitchFamily="34" charset="0"/>
              </a:rPr>
              <a:t>.</a:t>
            </a:r>
            <a:endParaRPr lang="cs-CZ" altLang="cs-CZ" sz="2300" b="1" dirty="0">
              <a:solidFill>
                <a:srgbClr val="08A8F8"/>
              </a:solidFill>
              <a:latin typeface="Arial" pitchFamily="34" charset="0"/>
              <a:cs typeface="Arial" pitchFamily="34" charset="0"/>
            </a:endParaRPr>
          </a:p>
          <a:p>
            <a:pPr marL="0" lvl="0" indent="0" algn="just" eaLnBrk="0" fontAlgn="base" hangingPunct="0">
              <a:spcBef>
                <a:spcPct val="0"/>
              </a:spcBef>
              <a:spcAft>
                <a:spcPct val="0"/>
              </a:spcAft>
              <a:buNone/>
            </a:pPr>
            <a:r>
              <a:rPr lang="cs-CZ" altLang="cs-CZ" sz="2300" b="1" dirty="0" smtClean="0">
                <a:solidFill>
                  <a:srgbClr val="000000"/>
                </a:solidFill>
                <a:latin typeface="Arial" pitchFamily="34" charset="0"/>
                <a:cs typeface="Arial" pitchFamily="34" charset="0"/>
              </a:rPr>
              <a:t>Instalace </a:t>
            </a:r>
            <a:r>
              <a:rPr lang="cs-CZ" altLang="cs-CZ" sz="2300" b="1" dirty="0">
                <a:solidFill>
                  <a:srgbClr val="000000"/>
                </a:solidFill>
                <a:latin typeface="Arial" pitchFamily="34" charset="0"/>
                <a:cs typeface="Arial" pitchFamily="34" charset="0"/>
              </a:rPr>
              <a:t>zařízení elektrické zabezpečovací signalizace </a:t>
            </a:r>
            <a:r>
              <a:rPr lang="cs-CZ" altLang="cs-CZ" sz="2300" dirty="0" smtClean="0">
                <a:solidFill>
                  <a:srgbClr val="000000"/>
                </a:solidFill>
                <a:latin typeface="Arial" pitchFamily="34" charset="0"/>
                <a:cs typeface="Arial" pitchFamily="34" charset="0"/>
              </a:rPr>
              <a:t>:</a:t>
            </a:r>
          </a:p>
          <a:p>
            <a:pPr marL="0" lvl="0" indent="0" algn="just" eaLnBrk="0" fontAlgn="base" hangingPunct="0">
              <a:spcBef>
                <a:spcPct val="0"/>
              </a:spcBef>
              <a:spcAft>
                <a:spcPct val="0"/>
              </a:spcAft>
              <a:buNone/>
            </a:pPr>
            <a:endParaRPr lang="cs-CZ" altLang="cs-CZ" sz="2300" dirty="0">
              <a:latin typeface="Arial" pitchFamily="34" charset="0"/>
              <a:cs typeface="Arial" pitchFamily="34" charset="0"/>
            </a:endParaRPr>
          </a:p>
          <a:p>
            <a:pPr lvl="0"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typ 4:</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smtClean="0">
                <a:solidFill>
                  <a:srgbClr val="000000"/>
                </a:solidFill>
                <a:latin typeface="Arial" pitchFamily="34" charset="0"/>
                <a:cs typeface="Arial" pitchFamily="34" charset="0"/>
              </a:rPr>
              <a:t>prostorová </a:t>
            </a:r>
            <a:r>
              <a:rPr lang="cs-CZ" altLang="cs-CZ" sz="2300" dirty="0">
                <a:solidFill>
                  <a:srgbClr val="000000"/>
                </a:solidFill>
                <a:latin typeface="Arial" pitchFamily="34" charset="0"/>
                <a:cs typeface="Arial" pitchFamily="34" charset="0"/>
              </a:rPr>
              <a:t>ochrana,</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smtClean="0">
                <a:solidFill>
                  <a:srgbClr val="000000"/>
                </a:solidFill>
                <a:latin typeface="Arial" pitchFamily="34" charset="0"/>
                <a:cs typeface="Arial" pitchFamily="34" charset="0"/>
              </a:rPr>
              <a:t>plášťová </a:t>
            </a:r>
            <a:r>
              <a:rPr lang="cs-CZ" altLang="cs-CZ" sz="2300" dirty="0">
                <a:solidFill>
                  <a:srgbClr val="000000"/>
                </a:solidFill>
                <a:latin typeface="Arial" pitchFamily="34" charset="0"/>
                <a:cs typeface="Arial" pitchFamily="34" charset="0"/>
              </a:rPr>
              <a:t>ochrana,</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smtClean="0">
                <a:solidFill>
                  <a:srgbClr val="000000"/>
                </a:solidFill>
                <a:latin typeface="Arial" pitchFamily="34" charset="0"/>
                <a:cs typeface="Arial" pitchFamily="34" charset="0"/>
              </a:rPr>
              <a:t>tísňový </a:t>
            </a:r>
            <a:r>
              <a:rPr lang="cs-CZ" altLang="cs-CZ" sz="2300" dirty="0">
                <a:solidFill>
                  <a:srgbClr val="000000"/>
                </a:solidFill>
                <a:latin typeface="Arial" pitchFamily="34" charset="0"/>
                <a:cs typeface="Arial" pitchFamily="34" charset="0"/>
              </a:rPr>
              <a:t>systém,</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smtClean="0">
                <a:solidFill>
                  <a:srgbClr val="000000"/>
                </a:solidFill>
                <a:latin typeface="Arial" pitchFamily="34" charset="0"/>
                <a:cs typeface="Arial" pitchFamily="34" charset="0"/>
              </a:rPr>
              <a:t>otřesové </a:t>
            </a:r>
            <a:r>
              <a:rPr lang="cs-CZ" altLang="cs-CZ" sz="2300" dirty="0">
                <a:solidFill>
                  <a:srgbClr val="000000"/>
                </a:solidFill>
                <a:latin typeface="Arial" pitchFamily="34" charset="0"/>
                <a:cs typeface="Arial" pitchFamily="34" charset="0"/>
              </a:rPr>
              <a:t>detektory nebo speciální televizní systém snímající nepřetržitě průlezné otvory zabezpečené oblasti.</a:t>
            </a:r>
            <a:endParaRPr lang="cs-CZ" altLang="cs-CZ" sz="2300" dirty="0">
              <a:latin typeface="Arial" pitchFamily="34" charset="0"/>
              <a:cs typeface="Arial" pitchFamily="34" charset="0"/>
            </a:endParaRPr>
          </a:p>
          <a:p>
            <a:pPr lvl="0"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typ </a:t>
            </a:r>
            <a:r>
              <a:rPr lang="cs-CZ" altLang="cs-CZ" sz="2300" dirty="0" smtClean="0">
                <a:solidFill>
                  <a:srgbClr val="000000"/>
                </a:solidFill>
                <a:latin typeface="Arial" pitchFamily="34" charset="0"/>
                <a:cs typeface="Arial" pitchFamily="34" charset="0"/>
              </a:rPr>
              <a:t>3:</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smtClean="0">
                <a:solidFill>
                  <a:srgbClr val="000000"/>
                </a:solidFill>
                <a:latin typeface="Arial" pitchFamily="34" charset="0"/>
                <a:cs typeface="Arial" pitchFamily="34" charset="0"/>
              </a:rPr>
              <a:t>prostorová </a:t>
            </a:r>
            <a:r>
              <a:rPr lang="cs-CZ" altLang="cs-CZ" sz="2300" dirty="0">
                <a:solidFill>
                  <a:srgbClr val="000000"/>
                </a:solidFill>
                <a:latin typeface="Arial" pitchFamily="34" charset="0"/>
                <a:cs typeface="Arial" pitchFamily="34" charset="0"/>
              </a:rPr>
              <a:t>ochrana,</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smtClean="0">
                <a:solidFill>
                  <a:srgbClr val="000000"/>
                </a:solidFill>
                <a:latin typeface="Arial" pitchFamily="34" charset="0"/>
                <a:cs typeface="Arial" pitchFamily="34" charset="0"/>
              </a:rPr>
              <a:t>plášťová </a:t>
            </a:r>
            <a:r>
              <a:rPr lang="cs-CZ" altLang="cs-CZ" sz="2300" dirty="0">
                <a:solidFill>
                  <a:srgbClr val="000000"/>
                </a:solidFill>
                <a:latin typeface="Arial" pitchFamily="34" charset="0"/>
                <a:cs typeface="Arial" pitchFamily="34" charset="0"/>
              </a:rPr>
              <a:t>ochrana,</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smtClean="0">
                <a:solidFill>
                  <a:srgbClr val="000000"/>
                </a:solidFill>
                <a:latin typeface="Arial" pitchFamily="34" charset="0"/>
                <a:cs typeface="Arial" pitchFamily="34" charset="0"/>
              </a:rPr>
              <a:t>tísňový </a:t>
            </a:r>
            <a:r>
              <a:rPr lang="cs-CZ" altLang="cs-CZ" sz="2300" dirty="0">
                <a:solidFill>
                  <a:srgbClr val="000000"/>
                </a:solidFill>
                <a:latin typeface="Arial" pitchFamily="34" charset="0"/>
                <a:cs typeface="Arial" pitchFamily="34" charset="0"/>
              </a:rPr>
              <a:t>systém nebo speciální televizní systém snímající nepřetržitě průlezné otvory zabezpečené oblasti.</a:t>
            </a:r>
            <a:endParaRPr lang="cs-CZ" altLang="cs-CZ" sz="2300" dirty="0">
              <a:latin typeface="Arial" pitchFamily="34" charset="0"/>
              <a:cs typeface="Arial" pitchFamily="34" charset="0"/>
            </a:endParaRPr>
          </a:p>
          <a:p>
            <a:pPr lvl="0"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typ </a:t>
            </a:r>
            <a:r>
              <a:rPr lang="cs-CZ" altLang="cs-CZ" sz="2300" dirty="0" smtClean="0">
                <a:solidFill>
                  <a:srgbClr val="000000"/>
                </a:solidFill>
                <a:latin typeface="Arial" pitchFamily="34" charset="0"/>
                <a:cs typeface="Arial" pitchFamily="34" charset="0"/>
              </a:rPr>
              <a:t>2:</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smtClean="0">
                <a:solidFill>
                  <a:srgbClr val="000000"/>
                </a:solidFill>
                <a:latin typeface="Arial" pitchFamily="34" charset="0"/>
                <a:cs typeface="Arial" pitchFamily="34" charset="0"/>
              </a:rPr>
              <a:t>prostorová </a:t>
            </a:r>
            <a:r>
              <a:rPr lang="cs-CZ" altLang="cs-CZ" sz="2300" dirty="0">
                <a:solidFill>
                  <a:srgbClr val="000000"/>
                </a:solidFill>
                <a:latin typeface="Arial" pitchFamily="34" charset="0"/>
                <a:cs typeface="Arial" pitchFamily="34" charset="0"/>
              </a:rPr>
              <a:t>ochrana,</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smtClean="0">
                <a:solidFill>
                  <a:srgbClr val="000000"/>
                </a:solidFill>
                <a:latin typeface="Arial" pitchFamily="34" charset="0"/>
                <a:cs typeface="Arial" pitchFamily="34" charset="0"/>
              </a:rPr>
              <a:t>plášťová </a:t>
            </a:r>
            <a:r>
              <a:rPr lang="cs-CZ" altLang="cs-CZ" sz="2300" dirty="0">
                <a:solidFill>
                  <a:srgbClr val="000000"/>
                </a:solidFill>
                <a:latin typeface="Arial" pitchFamily="34" charset="0"/>
                <a:cs typeface="Arial" pitchFamily="34" charset="0"/>
              </a:rPr>
              <a:t>ochrana.</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Průlezné otvory v hranici zabezpečené oblasti v případě instalace zařízení elektrické zabezpečovací signalizace typu 2 nemusí být chráněny prvky plášťové ochrany, pokud jejich spodní okraj splňuje následující podmínky:</a:t>
            </a:r>
            <a:endParaRPr lang="cs-CZ" altLang="cs-CZ" sz="2300" dirty="0">
              <a:latin typeface="Arial" pitchFamily="34" charset="0"/>
              <a:cs typeface="Arial" pitchFamily="34" charset="0"/>
            </a:endParaRPr>
          </a:p>
          <a:p>
            <a:pPr lvl="2" algn="just" eaLnBrk="0" fontAlgn="base" hangingPunct="0">
              <a:spcBef>
                <a:spcPct val="0"/>
              </a:spcBef>
              <a:spcAft>
                <a:spcPct val="0"/>
              </a:spcAft>
            </a:pPr>
            <a:r>
              <a:rPr lang="cs-CZ" altLang="cs-CZ" sz="2300" dirty="0" smtClean="0">
                <a:solidFill>
                  <a:srgbClr val="000000"/>
                </a:solidFill>
                <a:latin typeface="Arial" pitchFamily="34" charset="0"/>
                <a:cs typeface="Arial" pitchFamily="34" charset="0"/>
              </a:rPr>
              <a:t>nachází </a:t>
            </a:r>
            <a:r>
              <a:rPr lang="cs-CZ" altLang="cs-CZ" sz="2300" dirty="0">
                <a:solidFill>
                  <a:srgbClr val="000000"/>
                </a:solidFill>
                <a:latin typeface="Arial" pitchFamily="34" charset="0"/>
                <a:cs typeface="Arial" pitchFamily="34" charset="0"/>
              </a:rPr>
              <a:t>se alespoň 5,5 m nad terénem,</a:t>
            </a:r>
            <a:endParaRPr lang="cs-CZ" altLang="cs-CZ" sz="2300" dirty="0">
              <a:latin typeface="Arial" pitchFamily="34" charset="0"/>
              <a:cs typeface="Arial" pitchFamily="34" charset="0"/>
            </a:endParaRPr>
          </a:p>
          <a:p>
            <a:pPr lvl="2" algn="just" eaLnBrk="0" fontAlgn="base" hangingPunct="0">
              <a:spcBef>
                <a:spcPct val="0"/>
              </a:spcBef>
              <a:spcAft>
                <a:spcPct val="0"/>
              </a:spcAft>
            </a:pPr>
            <a:r>
              <a:rPr lang="cs-CZ" altLang="cs-CZ" sz="2300" dirty="0" smtClean="0">
                <a:solidFill>
                  <a:srgbClr val="000000"/>
                </a:solidFill>
                <a:latin typeface="Arial" pitchFamily="34" charset="0"/>
                <a:cs typeface="Arial" pitchFamily="34" charset="0"/>
              </a:rPr>
              <a:t>nelze </a:t>
            </a:r>
            <a:r>
              <a:rPr lang="cs-CZ" altLang="cs-CZ" sz="2300" dirty="0">
                <a:solidFill>
                  <a:srgbClr val="000000"/>
                </a:solidFill>
                <a:latin typeface="Arial" pitchFamily="34" charset="0"/>
                <a:cs typeface="Arial" pitchFamily="34" charset="0"/>
              </a:rPr>
              <a:t>k němu jednoduše proniknout ze střechy nebo za pomoci hromosvodů, okapů, parapetů, jiných stavebních prvků, terénních nerovností, stromů či jiných staveb.</a:t>
            </a:r>
            <a:endParaRPr lang="cs-CZ" altLang="cs-CZ" sz="2300" dirty="0">
              <a:latin typeface="Arial" pitchFamily="34" charset="0"/>
              <a:cs typeface="Arial" pitchFamily="34" charset="0"/>
            </a:endParaRPr>
          </a:p>
          <a:p>
            <a:pPr lvl="0" algn="just" eaLnBrk="0" fontAlgn="base" hangingPunct="0">
              <a:spcBef>
                <a:spcPct val="0"/>
              </a:spcBef>
              <a:spcAft>
                <a:spcPct val="0"/>
              </a:spcAft>
            </a:pPr>
            <a:r>
              <a:rPr lang="cs-CZ" altLang="cs-CZ" sz="2300">
                <a:solidFill>
                  <a:srgbClr val="000000"/>
                </a:solidFill>
                <a:latin typeface="Arial" pitchFamily="34" charset="0"/>
                <a:cs typeface="Arial" pitchFamily="34" charset="0"/>
              </a:rPr>
              <a:t>typ </a:t>
            </a:r>
            <a:r>
              <a:rPr lang="cs-CZ" altLang="cs-CZ" sz="2300" smtClean="0">
                <a:solidFill>
                  <a:srgbClr val="000000"/>
                </a:solidFill>
                <a:latin typeface="Arial" pitchFamily="34" charset="0"/>
                <a:cs typeface="Arial" pitchFamily="34" charset="0"/>
              </a:rPr>
              <a:t>1:</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Instalace typu 1 je realizovaná v rozsahu prostorové ochrany zabezpečené oblasti.</a:t>
            </a:r>
            <a:endParaRPr lang="cs-CZ" altLang="cs-CZ" sz="2300" dirty="0">
              <a:latin typeface="Arial" pitchFamily="34" charset="0"/>
              <a:cs typeface="Arial" pitchFamily="34" charset="0"/>
            </a:endParaRPr>
          </a:p>
          <a:p>
            <a:endParaRPr lang="cs-CZ" dirty="0"/>
          </a:p>
        </p:txBody>
      </p:sp>
    </p:spTree>
    <p:extLst>
      <p:ext uri="{BB962C8B-B14F-4D97-AF65-F5344CB8AC3E}">
        <p14:creationId xmlns:p14="http://schemas.microsoft.com/office/powerpoint/2010/main" val="12235066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Administrativní bezpečnost</a:t>
            </a:r>
            <a:endParaRPr lang="cs-CZ" dirty="0"/>
          </a:p>
        </p:txBody>
      </p:sp>
      <p:sp>
        <p:nvSpPr>
          <p:cNvPr id="3" name="Zástupný symbol pro obsah 2"/>
          <p:cNvSpPr>
            <a:spLocks noGrp="1"/>
          </p:cNvSpPr>
          <p:nvPr>
            <p:ph idx="1"/>
          </p:nvPr>
        </p:nvSpPr>
        <p:spPr/>
        <p:txBody>
          <a:bodyPr>
            <a:normAutofit fontScale="62500" lnSpcReduction="20000"/>
          </a:bodyPr>
          <a:lstStyle/>
          <a:p>
            <a:pPr marL="0" indent="0">
              <a:buNone/>
            </a:pPr>
            <a:r>
              <a:rPr lang="cs-CZ" b="1" dirty="0"/>
              <a:t>Administrativní pomůcky</a:t>
            </a:r>
            <a:endParaRPr lang="cs-CZ" dirty="0"/>
          </a:p>
          <a:p>
            <a:pPr lvl="1"/>
            <a:r>
              <a:rPr lang="cs-CZ" dirty="0"/>
              <a:t>jednací protokol – slouží k evidenci utajované informace; ostatní administrativní pomůcky slouží pouze k záznamu o pohybu utajované informace, včetně potvrzení o jejím předání či převzetí,</a:t>
            </a:r>
          </a:p>
          <a:p>
            <a:pPr lvl="1"/>
            <a:r>
              <a:rPr lang="cs-CZ" dirty="0"/>
              <a:t>pomocný jednací protokol – slouží k zaznamenávání pohybu utajovaného dokumentu v rámci (uvnitř) subjektu,</a:t>
            </a:r>
          </a:p>
          <a:p>
            <a:pPr lvl="1"/>
            <a:r>
              <a:rPr lang="cs-CZ" dirty="0"/>
              <a:t>manipulační kniha – je určena pro zaznamenávání utajovaného dokumentu při jeho vytváření, převzetí a předávání. Manipulační kniha se přiděluje fyzické osobě nejpozději při přidělení prvního utajovaného dokumentu k vyřízení,</a:t>
            </a:r>
          </a:p>
          <a:p>
            <a:pPr lvl="1"/>
            <a:r>
              <a:rPr lang="cs-CZ" dirty="0"/>
              <a:t>doručovací kniha – slouží k záznamu předání utajovaného dokumentu mimo organizaci,</a:t>
            </a:r>
          </a:p>
          <a:p>
            <a:pPr lvl="1"/>
            <a:r>
              <a:rPr lang="cs-CZ" dirty="0"/>
              <a:t>zápůjční kniha – je určena k zaznamenávání zápůjček výhradně již uloženého utajovaného dokumentu,</a:t>
            </a:r>
          </a:p>
          <a:p>
            <a:pPr lvl="1"/>
            <a:r>
              <a:rPr lang="cs-CZ" dirty="0"/>
              <a:t>kontrolní list (povinný pro stupeň utajení Důvěrné a vyšší) – slouží k vedení přehledu osob, které se s obsahem utajovaného dokumentu seznámily, a</a:t>
            </a:r>
          </a:p>
          <a:p>
            <a:pPr lvl="1"/>
            <a:r>
              <a:rPr lang="cs-CZ" dirty="0"/>
              <a:t>sběrný arch – je určen pro rozšíření evidenčního záznamu v jednacím protokolu v případě evidování většího počtu utajovaných dokumentů k jedné věci; založení sběrného archu se vyznačí v jednacím protokolu.</a:t>
            </a:r>
          </a:p>
          <a:p>
            <a:endParaRPr lang="cs-CZ" dirty="0"/>
          </a:p>
        </p:txBody>
      </p:sp>
    </p:spTree>
    <p:extLst>
      <p:ext uri="{BB962C8B-B14F-4D97-AF65-F5344CB8AC3E}">
        <p14:creationId xmlns:p14="http://schemas.microsoft.com/office/powerpoint/2010/main" val="36654745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Administrativní bezpečnost</a:t>
            </a:r>
            <a:endParaRPr lang="cs-CZ" dirty="0"/>
          </a:p>
        </p:txBody>
      </p:sp>
      <p:sp>
        <p:nvSpPr>
          <p:cNvPr id="8" name="Zástupný symbol pro obsah 7"/>
          <p:cNvSpPr>
            <a:spLocks noGrp="1"/>
          </p:cNvSpPr>
          <p:nvPr>
            <p:ph idx="1"/>
          </p:nvPr>
        </p:nvSpPr>
        <p:spPr/>
        <p:txBody>
          <a:bodyPr>
            <a:normAutofit fontScale="70000" lnSpcReduction="20000"/>
          </a:bodyPr>
          <a:lstStyle/>
          <a:p>
            <a:pPr marL="0" indent="0">
              <a:buNone/>
            </a:pPr>
            <a:r>
              <a:rPr lang="cs-CZ" b="1" dirty="0"/>
              <a:t>Stanovení, změna a zrušení stupně utajení, personální změny</a:t>
            </a:r>
            <a:endParaRPr lang="cs-CZ" dirty="0"/>
          </a:p>
          <a:p>
            <a:r>
              <a:rPr lang="cs-CZ" dirty="0"/>
              <a:t>stupeň utajení na utajované informaci vyznačí původce při jejím vzniku a toto vyznačení musí být zachováno po celou dobu trvání důvodů utajení,</a:t>
            </a:r>
          </a:p>
          <a:p>
            <a:pPr lvl="1"/>
            <a:r>
              <a:rPr lang="cs-CZ" dirty="0"/>
              <a:t>vyžaduje-li to charakter utajované informace, musí původce vyznačit na utajované informaci dobu, po kterou bude informace utajována - stupeň utajení zaniká uplynutím vyznačené doby,</a:t>
            </a:r>
          </a:p>
          <a:p>
            <a:pPr lvl="1"/>
            <a:r>
              <a:rPr lang="cs-CZ" dirty="0"/>
              <a:t>původce je povinen prověřit, zda důvod pro utajení informace trvá, a to nejméně jednou za 5 let ode dne jejího vzniku,</a:t>
            </a:r>
          </a:p>
          <a:p>
            <a:pPr lvl="0"/>
            <a:r>
              <a:rPr lang="cs-CZ" dirty="0"/>
              <a:t>bez souhlasu původce nesmí být stupeň utajení změněn nebo zrušen,</a:t>
            </a:r>
          </a:p>
          <a:p>
            <a:pPr lvl="0"/>
            <a:r>
              <a:rPr lang="cs-CZ" dirty="0" smtClean="0"/>
              <a:t>při </a:t>
            </a:r>
            <a:r>
              <a:rPr lang="cs-CZ" dirty="0"/>
              <a:t>změně osoby pověřené vedením jednacího protokolu musí být provedeno komisionální předání všech utajovaných dokumentů a administrativních pomůcek vč. zpracování předávacího protokolu vždy za přítomnosti bezpečnostního ředitele.</a:t>
            </a:r>
          </a:p>
          <a:p>
            <a:endParaRPr lang="cs-CZ" dirty="0"/>
          </a:p>
        </p:txBody>
      </p:sp>
    </p:spTree>
    <p:extLst>
      <p:ext uri="{BB962C8B-B14F-4D97-AF65-F5344CB8AC3E}">
        <p14:creationId xmlns:p14="http://schemas.microsoft.com/office/powerpoint/2010/main" val="10287523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Administrativní bezpečnost</a:t>
            </a:r>
            <a:endParaRPr lang="cs-CZ" dirty="0"/>
          </a:p>
        </p:txBody>
      </p:sp>
      <p:sp>
        <p:nvSpPr>
          <p:cNvPr id="3" name="Zástupný symbol pro obsah 2"/>
          <p:cNvSpPr>
            <a:spLocks noGrp="1"/>
          </p:cNvSpPr>
          <p:nvPr>
            <p:ph idx="1"/>
          </p:nvPr>
        </p:nvSpPr>
        <p:spPr/>
        <p:txBody>
          <a:bodyPr>
            <a:normAutofit fontScale="47500" lnSpcReduction="20000"/>
          </a:bodyPr>
          <a:lstStyle/>
          <a:p>
            <a:pPr marL="0" indent="0">
              <a:buNone/>
            </a:pPr>
            <a:r>
              <a:rPr lang="cs-CZ" b="1" dirty="0"/>
              <a:t>Evidenci administrativních pomůcek</a:t>
            </a:r>
            <a:endParaRPr lang="cs-CZ" dirty="0"/>
          </a:p>
          <a:p>
            <a:pPr lvl="1"/>
            <a:r>
              <a:rPr lang="cs-CZ" dirty="0"/>
              <a:t>vede bezpečnostní ředitel, který přiděluje evidenční čísla.</a:t>
            </a:r>
          </a:p>
          <a:p>
            <a:pPr marL="0" indent="0">
              <a:buNone/>
            </a:pPr>
            <a:r>
              <a:rPr lang="cs-CZ" b="1" dirty="0"/>
              <a:t>Převzetí a vrácení administrativních pomůcek</a:t>
            </a:r>
            <a:endParaRPr lang="cs-CZ" dirty="0"/>
          </a:p>
          <a:p>
            <a:pPr lvl="1"/>
            <a:r>
              <a:rPr lang="cs-CZ" dirty="0"/>
              <a:t>vede osoba pověřená vedením jednacího protokolu nebo určená bezpečnostním ředitelem.</a:t>
            </a:r>
          </a:p>
          <a:p>
            <a:pPr marL="0" indent="0">
              <a:buNone/>
            </a:pPr>
            <a:r>
              <a:rPr lang="cs-CZ" b="1" dirty="0"/>
              <a:t>Doložku v administrativních pomůckách</a:t>
            </a:r>
            <a:endParaRPr lang="cs-CZ" dirty="0"/>
          </a:p>
          <a:p>
            <a:pPr lvl="1"/>
            <a:r>
              <a:rPr lang="cs-CZ" dirty="0"/>
              <a:t>podepisuje bezpečnostní ředitel nebo osoba pověřená vedením jednacího protokolu - mimo jednacího protokolu, který vede.</a:t>
            </a:r>
          </a:p>
          <a:p>
            <a:pPr marL="0" indent="0">
              <a:buNone/>
            </a:pPr>
            <a:r>
              <a:rPr lang="cs-CZ" b="1" dirty="0"/>
              <a:t>Jednací protokol</a:t>
            </a:r>
            <a:endParaRPr lang="cs-CZ" dirty="0"/>
          </a:p>
          <a:p>
            <a:pPr lvl="1"/>
            <a:r>
              <a:rPr lang="cs-CZ" dirty="0"/>
              <a:t>vede bezpečnostní ředitel.</a:t>
            </a:r>
          </a:p>
          <a:p>
            <a:pPr marL="0" indent="0">
              <a:buNone/>
            </a:pPr>
            <a:r>
              <a:rPr lang="cs-CZ" b="1" dirty="0"/>
              <a:t>Utajované informace</a:t>
            </a:r>
            <a:endParaRPr lang="cs-CZ" dirty="0"/>
          </a:p>
          <a:p>
            <a:pPr lvl="1"/>
            <a:r>
              <a:rPr lang="cs-CZ" dirty="0"/>
              <a:t>předávají se na podpis.</a:t>
            </a:r>
          </a:p>
          <a:p>
            <a:pPr marL="0" indent="0">
              <a:buNone/>
            </a:pPr>
            <a:r>
              <a:rPr lang="cs-CZ" b="1" dirty="0"/>
              <a:t>Číslo jednací utajovaného dokumentu tvoří</a:t>
            </a:r>
            <a:endParaRPr lang="cs-CZ" dirty="0"/>
          </a:p>
          <a:p>
            <a:pPr lvl="1"/>
            <a:r>
              <a:rPr lang="cs-CZ" dirty="0"/>
              <a:t>zkratka stupně utajení,</a:t>
            </a:r>
          </a:p>
          <a:p>
            <a:pPr lvl="1"/>
            <a:r>
              <a:rPr lang="cs-CZ" dirty="0"/>
              <a:t>pořadové číslo z příslušného jednacího protokolu,</a:t>
            </a:r>
          </a:p>
          <a:p>
            <a:pPr lvl="1"/>
            <a:r>
              <a:rPr lang="cs-CZ" dirty="0"/>
              <a:t>lomítko,</a:t>
            </a:r>
          </a:p>
          <a:p>
            <a:pPr lvl="1"/>
            <a:r>
              <a:rPr lang="cs-CZ" dirty="0"/>
              <a:t>rok, ve kterém bylo pořadové číslo podle písmene b) přiděleno.</a:t>
            </a:r>
          </a:p>
          <a:p>
            <a:pPr marL="0" indent="0">
              <a:buNone/>
            </a:pPr>
            <a:r>
              <a:rPr lang="cs-CZ" dirty="0"/>
              <a:t> </a:t>
            </a:r>
            <a:r>
              <a:rPr lang="cs-CZ" b="1" dirty="0" smtClean="0"/>
              <a:t>Skartační </a:t>
            </a:r>
            <a:r>
              <a:rPr lang="cs-CZ" b="1" dirty="0"/>
              <a:t>řízení</a:t>
            </a:r>
            <a:endParaRPr lang="cs-CZ" dirty="0"/>
          </a:p>
          <a:p>
            <a:pPr lvl="1"/>
            <a:r>
              <a:rPr lang="cs-CZ" dirty="0"/>
              <a:t>provádí skartační komise určená odpovědnou osobou. Členem skartační komise je vždy bezpečnostní ředitel. Fyzické ničení utajovaných dokumentů probíhá v objektu, který určí bezpečnostní ředitel.</a:t>
            </a:r>
          </a:p>
          <a:p>
            <a:pPr marL="0" indent="0">
              <a:buNone/>
            </a:pPr>
            <a:r>
              <a:rPr lang="cs-CZ" b="1" dirty="0"/>
              <a:t>Příjem utajovaného dokumentu</a:t>
            </a:r>
            <a:endParaRPr lang="cs-CZ" dirty="0"/>
          </a:p>
          <a:p>
            <a:pPr lvl="1"/>
            <a:r>
              <a:rPr lang="cs-CZ" dirty="0"/>
              <a:t>dokument se označí podacím razítkem organizace.</a:t>
            </a:r>
          </a:p>
          <a:p>
            <a:endParaRPr lang="cs-CZ" dirty="0"/>
          </a:p>
        </p:txBody>
      </p:sp>
    </p:spTree>
    <p:extLst>
      <p:ext uri="{BB962C8B-B14F-4D97-AF65-F5344CB8AC3E}">
        <p14:creationId xmlns:p14="http://schemas.microsoft.com/office/powerpoint/2010/main" val="2793361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Administrativní bezpečnost</a:t>
            </a:r>
            <a:endParaRPr lang="cs-CZ" dirty="0"/>
          </a:p>
        </p:txBody>
      </p:sp>
      <p:sp>
        <p:nvSpPr>
          <p:cNvPr id="3" name="Zástupný symbol pro obsah 2"/>
          <p:cNvSpPr>
            <a:spLocks noGrp="1"/>
          </p:cNvSpPr>
          <p:nvPr>
            <p:ph idx="1"/>
          </p:nvPr>
        </p:nvSpPr>
        <p:spPr/>
        <p:txBody>
          <a:bodyPr>
            <a:normAutofit fontScale="55000" lnSpcReduction="20000"/>
          </a:bodyPr>
          <a:lstStyle/>
          <a:p>
            <a:pPr marL="0" indent="0">
              <a:buNone/>
            </a:pPr>
            <a:r>
              <a:rPr lang="cs-CZ" b="1" dirty="0"/>
              <a:t>Vyhotovení utajovaného dokumentu</a:t>
            </a:r>
            <a:endParaRPr lang="cs-CZ" dirty="0"/>
          </a:p>
          <a:p>
            <a:pPr lvl="0"/>
            <a:r>
              <a:rPr lang="cs-CZ" dirty="0"/>
              <a:t>na utajovaném dokumentu v listinné podobě musí být uveden název původce, číslo jednací, stupeň utajení, datum vyhotovení, číslo výtisku, počet listů, počet utajovaných a neutajovaných příloh v listinné podobě a počet jejich listů (příp. obdobně u příloh v nelistinné podobě),</a:t>
            </a:r>
          </a:p>
          <a:p>
            <a:pPr lvl="0"/>
            <a:r>
              <a:rPr lang="cs-CZ" dirty="0"/>
              <a:t>vznik utajovaného dokumentu se zaznamená v manipulační knize zpracovatele,</a:t>
            </a:r>
          </a:p>
          <a:p>
            <a:pPr lvl="0"/>
            <a:r>
              <a:rPr lang="cs-CZ" dirty="0"/>
              <a:t>počet výtisků čistopisu utajovaného dokumentu se uvádí v rozdělovníku (rozdělovník na výtisku určeném k založení),</a:t>
            </a:r>
          </a:p>
          <a:p>
            <a:pPr lvl="0"/>
            <a:r>
              <a:rPr lang="cs-CZ" dirty="0"/>
              <a:t>po schválení čistopisu neprodleně zničí vadné výtisky, návrhy, podkladový materiál (není-li evidován).</a:t>
            </a:r>
          </a:p>
          <a:p>
            <a:pPr marL="0" indent="0">
              <a:buNone/>
            </a:pPr>
            <a:r>
              <a:rPr lang="cs-CZ" b="1" dirty="0"/>
              <a:t>Ukládání a zapůjčování vyřízeného utajovaného dokumentu</a:t>
            </a:r>
            <a:endParaRPr lang="cs-CZ" dirty="0"/>
          </a:p>
          <a:p>
            <a:pPr lvl="0"/>
            <a:r>
              <a:rPr lang="cs-CZ" dirty="0"/>
              <a:t>zpracovatel po vyřízení utajovaného dokumentu na dokument uvede skartační znak a rok skartačního řízení a vrátí utajovaný dokument osobě, která vede jednací protokol k uložení,</a:t>
            </a:r>
          </a:p>
          <a:p>
            <a:pPr lvl="0"/>
            <a:r>
              <a:rPr lang="cs-CZ" dirty="0"/>
              <a:t>zapůjčení založeného utajovaného dokumentu na dobu nezbytně nutnou lze v rámci subjektu cestou zápůjční knihy,</a:t>
            </a:r>
          </a:p>
          <a:p>
            <a:pPr lvl="0"/>
            <a:r>
              <a:rPr lang="cs-CZ" dirty="0"/>
              <a:t>nadpočetné výtisky lze zničit mimo skartační řízení se souhlasem bezpečnostního ředitele, o zničení se pořídí písemný zápis.</a:t>
            </a:r>
          </a:p>
          <a:p>
            <a:endParaRPr lang="cs-CZ" dirty="0"/>
          </a:p>
        </p:txBody>
      </p:sp>
    </p:spTree>
    <p:extLst>
      <p:ext uri="{BB962C8B-B14F-4D97-AF65-F5344CB8AC3E}">
        <p14:creationId xmlns:p14="http://schemas.microsoft.com/office/powerpoint/2010/main" val="13846416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Administrativní bezpečnost</a:t>
            </a:r>
            <a:endParaRPr lang="cs-CZ" dirty="0"/>
          </a:p>
        </p:txBody>
      </p:sp>
      <p:sp>
        <p:nvSpPr>
          <p:cNvPr id="3" name="Zástupný symbol pro obsah 2"/>
          <p:cNvSpPr>
            <a:spLocks noGrp="1"/>
          </p:cNvSpPr>
          <p:nvPr>
            <p:ph idx="1"/>
          </p:nvPr>
        </p:nvSpPr>
        <p:spPr/>
        <p:txBody>
          <a:bodyPr>
            <a:normAutofit fontScale="47500" lnSpcReduction="20000"/>
          </a:bodyPr>
          <a:lstStyle/>
          <a:p>
            <a:pPr marL="0" indent="0">
              <a:buNone/>
            </a:pPr>
            <a:r>
              <a:rPr lang="cs-CZ" b="1" dirty="0"/>
              <a:t>Příprava zásilky k přepravě</a:t>
            </a:r>
          </a:p>
          <a:p>
            <a:r>
              <a:rPr lang="cs-CZ" dirty="0" smtClean="0"/>
              <a:t>Utajovaný </a:t>
            </a:r>
            <a:r>
              <a:rPr lang="cs-CZ" dirty="0"/>
              <a:t>dokument se vkládá do dvou obálek tak, že</a:t>
            </a:r>
          </a:p>
          <a:p>
            <a:pPr lvl="1"/>
            <a:r>
              <a:rPr lang="cs-CZ" dirty="0" smtClean="0"/>
              <a:t>na </a:t>
            </a:r>
            <a:r>
              <a:rPr lang="cs-CZ" dirty="0"/>
              <a:t>vnitřní obálce se v levé horní části uvede odesílatel, celé číslo jednací utajovaného dokumentu</a:t>
            </a:r>
            <a:r>
              <a:rPr lang="cs-CZ" dirty="0" smtClean="0"/>
              <a:t>,</a:t>
            </a:r>
          </a:p>
          <a:p>
            <a:pPr lvl="1"/>
            <a:r>
              <a:rPr lang="cs-CZ" dirty="0" smtClean="0"/>
              <a:t>v </a:t>
            </a:r>
            <a:r>
              <a:rPr lang="cs-CZ" dirty="0"/>
              <a:t>pravé horní části stupeň utajení a v dolní název a úplná adresa adresáta, a je-li zásilka adresována fyzické osobě, uvede se rovněž její jméno, příjmení a funkce. </a:t>
            </a:r>
            <a:endParaRPr lang="cs-CZ" dirty="0" smtClean="0"/>
          </a:p>
          <a:p>
            <a:pPr lvl="1"/>
            <a:r>
              <a:rPr lang="cs-CZ" dirty="0" smtClean="0"/>
              <a:t>Obálka </a:t>
            </a:r>
            <a:r>
              <a:rPr lang="cs-CZ" dirty="0"/>
              <a:t>se zajistí tak, že se všechny spoje obálky po celé délce přelepí lepicí páskou a opatří otisky razítka orgánu státu, právnické osoby nebo podnikající fyzické osoby a podpisy osoby pověřené vedením jednacího protokolu, nebo osoby, která provedla zajištění obálky. Otisky razítka a podpisy musí přesahovat mimo lepicí pásku. Při použití průhledné lepicí pásky se otisky razítka a podpisy touto páskou přelepí. Obálka s utajovaným dokumentem zasílaná kurýrní službou se označí nápisem "KURÝREM". Má-li být zásilka otevřena pouze adresátem, označí se obálka nápisem "OTEVŘE ADRESÁT",</a:t>
            </a:r>
          </a:p>
          <a:p>
            <a:r>
              <a:rPr lang="cs-CZ" dirty="0" smtClean="0"/>
              <a:t>na </a:t>
            </a:r>
            <a:r>
              <a:rPr lang="cs-CZ" dirty="0"/>
              <a:t>vnější obálce se v případě přepravy utajovaného dokumentu držitelem poštovní licence uvede odesílatel, číslo jednací utajovaného dokumentu bez uvedení zkratky stupně utajení a název a úplná adresa adresáta. Vnější obálka musí být takové kvality, aby údaje na vnitřní obálce nebyly čitelné,</a:t>
            </a:r>
          </a:p>
          <a:p>
            <a:r>
              <a:rPr lang="cs-CZ" dirty="0" smtClean="0"/>
              <a:t>v </a:t>
            </a:r>
            <a:r>
              <a:rPr lang="cs-CZ" dirty="0"/>
              <a:t>případě přepravy utajovaného dokumentu kurýrní službou je vnější obálkou vždy přenosná schránka.</a:t>
            </a:r>
          </a:p>
          <a:p>
            <a:r>
              <a:rPr lang="cs-CZ" dirty="0" smtClean="0"/>
              <a:t>Do </a:t>
            </a:r>
            <a:r>
              <a:rPr lang="cs-CZ" dirty="0"/>
              <a:t>vnitřní obálky s utajovaným dokumentem stupně utajení Přísně tajné, Tajné nebo Důvěrné se vloží stvrzenka o převzetí utajovaného dokumentu, kterou adresát potvrdí podpisem a otiskem razítka, opatří datem a neprodleně vrátí </a:t>
            </a:r>
            <a:r>
              <a:rPr lang="cs-CZ" dirty="0" smtClean="0"/>
              <a:t>odesílateli.</a:t>
            </a:r>
            <a:endParaRPr lang="cs-CZ" dirty="0"/>
          </a:p>
        </p:txBody>
      </p:sp>
    </p:spTree>
    <p:extLst>
      <p:ext uri="{BB962C8B-B14F-4D97-AF65-F5344CB8AC3E}">
        <p14:creationId xmlns:p14="http://schemas.microsoft.com/office/powerpoint/2010/main" val="4609363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Administrativní bezpečnost</a:t>
            </a:r>
            <a:endParaRPr lang="cs-CZ" dirty="0"/>
          </a:p>
        </p:txBody>
      </p:sp>
      <p:sp>
        <p:nvSpPr>
          <p:cNvPr id="3" name="Zástupný symbol pro obsah 2"/>
          <p:cNvSpPr>
            <a:spLocks noGrp="1"/>
          </p:cNvSpPr>
          <p:nvPr>
            <p:ph idx="1"/>
          </p:nvPr>
        </p:nvSpPr>
        <p:spPr/>
        <p:txBody>
          <a:bodyPr>
            <a:normAutofit fontScale="55000" lnSpcReduction="20000"/>
          </a:bodyPr>
          <a:lstStyle/>
          <a:p>
            <a:pPr marL="0" indent="0">
              <a:buNone/>
            </a:pPr>
            <a:r>
              <a:rPr lang="cs-CZ" b="1" dirty="0"/>
              <a:t>Přeprava zásilky</a:t>
            </a:r>
          </a:p>
          <a:p>
            <a:r>
              <a:rPr lang="cs-CZ" dirty="0" smtClean="0"/>
              <a:t>Držitelem </a:t>
            </a:r>
            <a:r>
              <a:rPr lang="cs-CZ" dirty="0"/>
              <a:t>poštovní </a:t>
            </a:r>
            <a:r>
              <a:rPr lang="cs-CZ" dirty="0" smtClean="0"/>
              <a:t>licence</a:t>
            </a:r>
            <a:r>
              <a:rPr lang="cs-CZ" b="1" baseline="30000" dirty="0"/>
              <a:t> </a:t>
            </a:r>
            <a:r>
              <a:rPr lang="cs-CZ" dirty="0" smtClean="0"/>
              <a:t>lze </a:t>
            </a:r>
            <a:r>
              <a:rPr lang="cs-CZ" dirty="0"/>
              <a:t>přepravovat zásilku stupně utajení Důvěrné, a to formou poštovní služby, při které</a:t>
            </a:r>
          </a:p>
          <a:p>
            <a:pPr lvl="1"/>
            <a:r>
              <a:rPr lang="cs-CZ" dirty="0" smtClean="0"/>
              <a:t>je </a:t>
            </a:r>
            <a:r>
              <a:rPr lang="cs-CZ" dirty="0"/>
              <a:t>místo dodání zásilky v České republice,</a:t>
            </a:r>
          </a:p>
          <a:p>
            <a:pPr lvl="1"/>
            <a:r>
              <a:rPr lang="cs-CZ" dirty="0" smtClean="0"/>
              <a:t>držitel </a:t>
            </a:r>
            <a:r>
              <a:rPr lang="cs-CZ" dirty="0"/>
              <a:t>poštovní licence písemně potvrzuje odesílateli převzetí zásilky,</a:t>
            </a:r>
          </a:p>
          <a:p>
            <a:pPr lvl="1"/>
            <a:r>
              <a:rPr lang="cs-CZ" dirty="0" smtClean="0"/>
              <a:t>adresát </a:t>
            </a:r>
            <a:r>
              <a:rPr lang="cs-CZ" dirty="0"/>
              <a:t>písemně potvrzuje držiteli poštovní licence převzetí zásilky,</a:t>
            </a:r>
          </a:p>
          <a:p>
            <a:pPr lvl="1"/>
            <a:r>
              <a:rPr lang="cs-CZ" dirty="0" smtClean="0"/>
              <a:t>držitel </a:t>
            </a:r>
            <a:r>
              <a:rPr lang="cs-CZ" dirty="0"/>
              <a:t>poštovní licence doručí odesílateli písemné potvrzení prokazující doručení zásilky,</a:t>
            </a:r>
          </a:p>
          <a:p>
            <a:pPr lvl="1"/>
            <a:r>
              <a:rPr lang="cs-CZ" dirty="0" smtClean="0"/>
              <a:t>držitel </a:t>
            </a:r>
            <a:r>
              <a:rPr lang="cs-CZ" dirty="0"/>
              <a:t>poštovní licence odpovídá za ztrátu, poškození a úbytek obsahu zásilky.</a:t>
            </a:r>
          </a:p>
          <a:p>
            <a:r>
              <a:rPr lang="cs-CZ" dirty="0" smtClean="0"/>
              <a:t>V </a:t>
            </a:r>
            <a:r>
              <a:rPr lang="cs-CZ" dirty="0"/>
              <a:t>případě přepravy zásilky kurýrní službou se kurýr, který bude přepravovat zásilku s utajovaným dokumentem stupně utajení Důvěrné, Tajné nebo Přísně tajné, prokáže platným osvědčením fyzické </a:t>
            </a:r>
            <a:r>
              <a:rPr lang="cs-CZ" dirty="0" smtClean="0"/>
              <a:t>osoby</a:t>
            </a:r>
            <a:r>
              <a:rPr lang="cs-CZ" dirty="0"/>
              <a:t> pro příslušný stupeň utajení.</a:t>
            </a:r>
          </a:p>
          <a:p>
            <a:r>
              <a:rPr lang="cs-CZ" dirty="0" smtClean="0"/>
              <a:t>Zásilku </a:t>
            </a:r>
            <a:r>
              <a:rPr lang="cs-CZ" dirty="0"/>
              <a:t>stupně utajení Přísně tajné nebo Tajné přepravuje vždy 1 kurýr v doprovodu nejméně 1 osoby. Tato zásilka je vyloučena z přepravy veřejnými dopravními prostředky, s výjimkou přepravy letecké, námořní a vnitrozemské vodní.</a:t>
            </a:r>
          </a:p>
          <a:p>
            <a:r>
              <a:rPr lang="cs-CZ" dirty="0" smtClean="0"/>
              <a:t>Pokud </a:t>
            </a:r>
            <a:r>
              <a:rPr lang="cs-CZ" dirty="0"/>
              <a:t>při přepravě zásilky kurýrní službou nastane mimořádná situace, například v důsledku nehody nebo havárie, kurýr nebo případně jeho doprovod učiní taková opatření, aby se zabránilo přístupu neoprávněné </a:t>
            </a:r>
            <a:r>
              <a:rPr lang="cs-CZ" dirty="0" smtClean="0"/>
              <a:t>osoby</a:t>
            </a:r>
            <a:r>
              <a:rPr lang="cs-CZ" dirty="0"/>
              <a:t> k utajované informaci.</a:t>
            </a:r>
          </a:p>
          <a:p>
            <a:endParaRPr lang="cs-CZ" dirty="0"/>
          </a:p>
        </p:txBody>
      </p:sp>
    </p:spTree>
    <p:extLst>
      <p:ext uri="{BB962C8B-B14F-4D97-AF65-F5344CB8AC3E}">
        <p14:creationId xmlns:p14="http://schemas.microsoft.com/office/powerpoint/2010/main" val="5336351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04664"/>
            <a:ext cx="8229600" cy="490066"/>
          </a:xfrm>
        </p:spPr>
        <p:txBody>
          <a:bodyPr>
            <a:noAutofit/>
          </a:bodyPr>
          <a:lstStyle/>
          <a:p>
            <a:r>
              <a:rPr lang="cs-CZ" sz="2000" dirty="0"/>
              <a:t>Osvědčení fyzické osoby a osvědčení podnikatele</a:t>
            </a:r>
            <a:br>
              <a:rPr lang="cs-CZ" sz="2000" dirty="0"/>
            </a:br>
            <a:endParaRPr lang="cs-CZ" sz="2000" dirty="0"/>
          </a:p>
        </p:txBody>
      </p:sp>
      <p:sp>
        <p:nvSpPr>
          <p:cNvPr id="3" name="Zástupný symbol pro obsah 2"/>
          <p:cNvSpPr>
            <a:spLocks noGrp="1"/>
          </p:cNvSpPr>
          <p:nvPr>
            <p:ph idx="1"/>
          </p:nvPr>
        </p:nvSpPr>
        <p:spPr>
          <a:xfrm>
            <a:off x="457200" y="980728"/>
            <a:ext cx="8229600" cy="5145435"/>
          </a:xfrm>
        </p:spPr>
        <p:txBody>
          <a:bodyPr>
            <a:normAutofit fontScale="47500" lnSpcReduction="20000"/>
          </a:bodyPr>
          <a:lstStyle/>
          <a:p>
            <a:pPr marL="0" indent="0">
              <a:buNone/>
            </a:pPr>
            <a:endParaRPr lang="cs-CZ" b="1" dirty="0"/>
          </a:p>
          <a:p>
            <a:r>
              <a:rPr lang="cs-CZ" dirty="0" smtClean="0"/>
              <a:t>Osvědčení </a:t>
            </a:r>
            <a:r>
              <a:rPr lang="cs-CZ" dirty="0"/>
              <a:t>fyzické osoby a osvědčení podnikatele jsou veřejnými listinami.</a:t>
            </a:r>
          </a:p>
          <a:p>
            <a:r>
              <a:rPr lang="cs-CZ" dirty="0" smtClean="0"/>
              <a:t>Osvědčení </a:t>
            </a:r>
            <a:r>
              <a:rPr lang="cs-CZ" dirty="0"/>
              <a:t>fyzické osoby obsahuje</a:t>
            </a:r>
          </a:p>
          <a:p>
            <a:pPr lvl="1"/>
            <a:r>
              <a:rPr lang="cs-CZ" dirty="0" smtClean="0"/>
              <a:t>jméno</a:t>
            </a:r>
            <a:r>
              <a:rPr lang="cs-CZ" dirty="0"/>
              <a:t>, příjmení, rodné příjmení,</a:t>
            </a:r>
          </a:p>
          <a:p>
            <a:pPr lvl="1"/>
            <a:r>
              <a:rPr lang="cs-CZ" dirty="0" smtClean="0"/>
              <a:t>den</a:t>
            </a:r>
            <a:r>
              <a:rPr lang="cs-CZ" dirty="0"/>
              <a:t>, měsíc, rok a místo narození,</a:t>
            </a:r>
          </a:p>
          <a:p>
            <a:pPr lvl="1"/>
            <a:r>
              <a:rPr lang="cs-CZ" dirty="0" smtClean="0"/>
              <a:t>rodné </a:t>
            </a:r>
            <a:r>
              <a:rPr lang="cs-CZ" dirty="0"/>
              <a:t>číslo,</a:t>
            </a:r>
          </a:p>
          <a:p>
            <a:pPr lvl="1"/>
            <a:r>
              <a:rPr lang="cs-CZ" dirty="0" smtClean="0"/>
              <a:t>státní </a:t>
            </a:r>
            <a:r>
              <a:rPr lang="cs-CZ" dirty="0"/>
              <a:t>občanství,</a:t>
            </a:r>
          </a:p>
          <a:p>
            <a:pPr lvl="1"/>
            <a:r>
              <a:rPr lang="cs-CZ" dirty="0" smtClean="0"/>
              <a:t>uvedení </a:t>
            </a:r>
            <a:r>
              <a:rPr lang="cs-CZ" dirty="0"/>
              <a:t>nejvyššího stupně utajení utajované informace, pro přístup k níž osvědčení fyzické osoby opravňuje,</a:t>
            </a:r>
          </a:p>
          <a:p>
            <a:pPr lvl="1"/>
            <a:r>
              <a:rPr lang="cs-CZ" dirty="0" smtClean="0"/>
              <a:t>datum </a:t>
            </a:r>
            <a:r>
              <a:rPr lang="cs-CZ" dirty="0"/>
              <a:t>vydání a dobu platnosti a</a:t>
            </a:r>
          </a:p>
          <a:p>
            <a:pPr lvl="1"/>
            <a:r>
              <a:rPr lang="cs-CZ" dirty="0" smtClean="0"/>
              <a:t>otisk </a:t>
            </a:r>
            <a:r>
              <a:rPr lang="cs-CZ" dirty="0"/>
              <a:t>úředního razítka a podpis oprávněného zástupce Úřadu; otisk úředního razítka se nevyžaduje, bylo-li osvědčení vydáno v elektronické podobě.</a:t>
            </a:r>
          </a:p>
          <a:p>
            <a:r>
              <a:rPr lang="cs-CZ" dirty="0" smtClean="0"/>
              <a:t>Osvědčení </a:t>
            </a:r>
            <a:r>
              <a:rPr lang="cs-CZ" dirty="0"/>
              <a:t>podnikatele obsahuje</a:t>
            </a:r>
          </a:p>
          <a:p>
            <a:pPr lvl="1"/>
            <a:r>
              <a:rPr lang="cs-CZ" dirty="0" smtClean="0"/>
              <a:t>identifikaci </a:t>
            </a:r>
            <a:r>
              <a:rPr lang="cs-CZ" dirty="0"/>
              <a:t>podnikatele firmou nebo názvem, identifikačním číslem a sídlem, jde-li o právnickou osobu, a jde-li o osobu fyzickou, údaje podle odstavce 2 písm. a) až d),</a:t>
            </a:r>
          </a:p>
          <a:p>
            <a:pPr lvl="1"/>
            <a:r>
              <a:rPr lang="cs-CZ" dirty="0" smtClean="0"/>
              <a:t>uvedení </a:t>
            </a:r>
            <a:r>
              <a:rPr lang="cs-CZ" dirty="0"/>
              <a:t>nejvyššího stupně utajení utajované informace, pro přístup k níž osvědčení podnikatele opravňuje,</a:t>
            </a:r>
          </a:p>
          <a:p>
            <a:pPr lvl="1"/>
            <a:r>
              <a:rPr lang="cs-CZ" dirty="0" smtClean="0"/>
              <a:t>formu </a:t>
            </a:r>
            <a:r>
              <a:rPr lang="cs-CZ" dirty="0"/>
              <a:t>přístupu podle § 20,</a:t>
            </a:r>
          </a:p>
          <a:p>
            <a:pPr lvl="1"/>
            <a:r>
              <a:rPr lang="cs-CZ" dirty="0" smtClean="0"/>
              <a:t>datum </a:t>
            </a:r>
            <a:r>
              <a:rPr lang="cs-CZ" dirty="0"/>
              <a:t>vydání a dobu platnosti a</a:t>
            </a:r>
          </a:p>
          <a:p>
            <a:pPr lvl="1"/>
            <a:r>
              <a:rPr lang="cs-CZ" dirty="0" smtClean="0"/>
              <a:t>otisk </a:t>
            </a:r>
            <a:r>
              <a:rPr lang="cs-CZ" dirty="0"/>
              <a:t>úředního razítka a podpis oprávněného zástupce Úřadu; otisk úředního razítka se nevyžaduje, bylo-li osvědčení vydáno v elektronické podobě</a:t>
            </a:r>
            <a:r>
              <a:rPr lang="cs-CZ" dirty="0" smtClean="0"/>
              <a:t>.</a:t>
            </a:r>
            <a:endParaRPr lang="cs-CZ" b="1" dirty="0"/>
          </a:p>
          <a:p>
            <a:r>
              <a:rPr lang="cs-CZ" dirty="0"/>
              <a:t>Platnost osvědčení fyzické osoby a osvědčení podnikatele je pro stupeň utajení</a:t>
            </a:r>
          </a:p>
          <a:p>
            <a:pPr lvl="1"/>
            <a:r>
              <a:rPr lang="cs-CZ" dirty="0" smtClean="0"/>
              <a:t>Přísně </a:t>
            </a:r>
            <a:r>
              <a:rPr lang="cs-CZ" dirty="0"/>
              <a:t>tajné 5 let,</a:t>
            </a:r>
          </a:p>
          <a:p>
            <a:pPr lvl="1"/>
            <a:r>
              <a:rPr lang="cs-CZ" dirty="0" smtClean="0"/>
              <a:t>Tajné </a:t>
            </a:r>
            <a:r>
              <a:rPr lang="cs-CZ" dirty="0"/>
              <a:t>7 let a</a:t>
            </a:r>
          </a:p>
          <a:p>
            <a:pPr lvl="1"/>
            <a:r>
              <a:rPr lang="cs-CZ" dirty="0" smtClean="0"/>
              <a:t>Důvěrné </a:t>
            </a:r>
            <a:r>
              <a:rPr lang="cs-CZ" dirty="0"/>
              <a:t>9 let.</a:t>
            </a:r>
          </a:p>
          <a:p>
            <a:endParaRPr lang="cs-CZ" dirty="0"/>
          </a:p>
        </p:txBody>
      </p:sp>
    </p:spTree>
    <p:extLst>
      <p:ext uri="{BB962C8B-B14F-4D97-AF65-F5344CB8AC3E}">
        <p14:creationId xmlns:p14="http://schemas.microsoft.com/office/powerpoint/2010/main" val="2876542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Utajovaná informace</a:t>
            </a:r>
            <a:endParaRPr lang="cs-CZ" dirty="0"/>
          </a:p>
        </p:txBody>
      </p:sp>
      <p:sp>
        <p:nvSpPr>
          <p:cNvPr id="3" name="Zástupný symbol pro obsah 2"/>
          <p:cNvSpPr>
            <a:spLocks noGrp="1"/>
          </p:cNvSpPr>
          <p:nvPr>
            <p:ph idx="1"/>
          </p:nvPr>
        </p:nvSpPr>
        <p:spPr/>
        <p:txBody>
          <a:bodyPr>
            <a:normAutofit fontScale="92500"/>
          </a:bodyPr>
          <a:lstStyle/>
          <a:p>
            <a:r>
              <a:rPr lang="cs-CZ" b="1" dirty="0"/>
              <a:t>Utajovanou informací je jakákoli </a:t>
            </a:r>
            <a:r>
              <a:rPr lang="cs-CZ" b="1" dirty="0" smtClean="0"/>
              <a:t>informace</a:t>
            </a:r>
            <a:endParaRPr lang="cs-CZ" dirty="0"/>
          </a:p>
          <a:p>
            <a:pPr lvl="1"/>
            <a:r>
              <a:rPr lang="cs-CZ" dirty="0"/>
              <a:t>zaznamenaná v jakékoliv podobě na jakémkoliv nosiči,</a:t>
            </a:r>
          </a:p>
          <a:p>
            <a:pPr lvl="1"/>
            <a:r>
              <a:rPr lang="cs-CZ" dirty="0"/>
              <a:t>označená v souladu se zákonem,</a:t>
            </a:r>
          </a:p>
          <a:p>
            <a:pPr lvl="1"/>
            <a:r>
              <a:rPr lang="cs-CZ" dirty="0"/>
              <a:t>jejíž vyzrazení nebo zneužití může způsobit újmu </a:t>
            </a:r>
            <a:r>
              <a:rPr lang="cs-CZ" b="1" dirty="0"/>
              <a:t>zájmu ČR </a:t>
            </a:r>
            <a:r>
              <a:rPr lang="cs-CZ" dirty="0"/>
              <a:t>nebo může být pro tento zájem nevýhodné</a:t>
            </a:r>
            <a:r>
              <a:rPr lang="cs-CZ" dirty="0" smtClean="0"/>
              <a:t>.</a:t>
            </a:r>
          </a:p>
          <a:p>
            <a:pPr lvl="2"/>
            <a:r>
              <a:rPr lang="cs-CZ" dirty="0" smtClean="0"/>
              <a:t>Zájem ČR: zachování její ústavnosti, svrchovanosti a územní celistvosti, zajištění vnitřního pořádku a bezpečnosti, mezinárodních závazků a obrany, ochrana ekonomiky a ochrana života nebo zdraví fyzických osob</a:t>
            </a:r>
            <a:endParaRPr lang="cs-CZ" dirty="0"/>
          </a:p>
          <a:p>
            <a:pPr lvl="1"/>
            <a:r>
              <a:rPr lang="cs-CZ" dirty="0"/>
              <a:t>je uvedena v seznamu utajovaných informací.</a:t>
            </a:r>
          </a:p>
          <a:p>
            <a:endParaRPr lang="cs-CZ" dirty="0"/>
          </a:p>
        </p:txBody>
      </p:sp>
    </p:spTree>
    <p:extLst>
      <p:ext uri="{BB962C8B-B14F-4D97-AF65-F5344CB8AC3E}">
        <p14:creationId xmlns:p14="http://schemas.microsoft.com/office/powerpoint/2010/main" val="8684360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3259326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a:bodyPr>
          <a:lstStyle/>
          <a:p>
            <a:r>
              <a:rPr lang="cs-CZ" sz="1400" dirty="0" smtClean="0"/>
              <a:t>Újma zájmu ČR</a:t>
            </a:r>
            <a:endParaRPr lang="cs-CZ" sz="1400" dirty="0"/>
          </a:p>
        </p:txBody>
      </p:sp>
      <p:sp>
        <p:nvSpPr>
          <p:cNvPr id="3" name="Zástupný symbol pro obsah 2"/>
          <p:cNvSpPr>
            <a:spLocks noGrp="1"/>
          </p:cNvSpPr>
          <p:nvPr>
            <p:ph idx="1"/>
          </p:nvPr>
        </p:nvSpPr>
        <p:spPr>
          <a:xfrm>
            <a:off x="457200" y="764704"/>
            <a:ext cx="8229600" cy="5904656"/>
          </a:xfrm>
        </p:spPr>
        <p:txBody>
          <a:bodyPr>
            <a:noAutofit/>
          </a:bodyPr>
          <a:lstStyle/>
          <a:p>
            <a:pPr marL="0" indent="0">
              <a:buNone/>
            </a:pPr>
            <a:r>
              <a:rPr lang="cs-CZ" sz="900" dirty="0" smtClean="0"/>
              <a:t>Mimořádně </a:t>
            </a:r>
            <a:r>
              <a:rPr lang="cs-CZ" sz="900" dirty="0"/>
              <a:t>vážná újma </a:t>
            </a:r>
            <a:endParaRPr lang="cs-CZ" sz="900" dirty="0" smtClean="0"/>
          </a:p>
          <a:p>
            <a:pPr marL="400050" lvl="1" indent="0">
              <a:buNone/>
            </a:pPr>
            <a:r>
              <a:rPr lang="cs-CZ" sz="900" b="1" dirty="0" smtClean="0"/>
              <a:t>a</a:t>
            </a:r>
            <a:r>
              <a:rPr lang="cs-CZ" sz="900" b="1" dirty="0"/>
              <a:t>)</a:t>
            </a:r>
            <a:r>
              <a:rPr lang="cs-CZ" sz="900" dirty="0"/>
              <a:t> bezprostřední ohrožení svrchovanosti, územní celistvosti nebo demokratických základů České republiky,</a:t>
            </a:r>
          </a:p>
          <a:p>
            <a:pPr marL="400050" lvl="1" indent="0">
              <a:buNone/>
            </a:pPr>
            <a:r>
              <a:rPr lang="cs-CZ" sz="900" b="1" dirty="0" smtClean="0"/>
              <a:t>b</a:t>
            </a:r>
            <a:r>
              <a:rPr lang="cs-CZ" sz="900" b="1" dirty="0"/>
              <a:t>)</a:t>
            </a:r>
            <a:r>
              <a:rPr lang="cs-CZ" sz="900" dirty="0"/>
              <a:t> rozsáhlé ztráty na lidských životech nebo rozsáhlé ohrožení zdraví obyvatel,</a:t>
            </a:r>
          </a:p>
          <a:p>
            <a:pPr marL="400050" lvl="1" indent="0">
              <a:buNone/>
            </a:pPr>
            <a:r>
              <a:rPr lang="cs-CZ" sz="900" b="1" dirty="0" smtClean="0"/>
              <a:t>c</a:t>
            </a:r>
            <a:r>
              <a:rPr lang="cs-CZ" sz="900" b="1" dirty="0"/>
              <a:t>)</a:t>
            </a:r>
            <a:r>
              <a:rPr lang="cs-CZ" sz="900" dirty="0"/>
              <a:t> mimořádně vážné nebo dlouhodobé poškození ekonomiky České republiky,</a:t>
            </a:r>
          </a:p>
          <a:p>
            <a:pPr marL="400050" lvl="1" indent="0">
              <a:buNone/>
            </a:pPr>
            <a:r>
              <a:rPr lang="cs-CZ" sz="900" b="1" dirty="0" smtClean="0"/>
              <a:t>d</a:t>
            </a:r>
            <a:r>
              <a:rPr lang="cs-CZ" sz="900" b="1" dirty="0"/>
              <a:t>)</a:t>
            </a:r>
            <a:r>
              <a:rPr lang="cs-CZ" sz="900" dirty="0"/>
              <a:t> značné narušení vnitřního pořádku a bezpečnosti České republiky,</a:t>
            </a:r>
          </a:p>
          <a:p>
            <a:pPr marL="400050" lvl="1" indent="0">
              <a:buNone/>
            </a:pPr>
            <a:r>
              <a:rPr lang="cs-CZ" sz="900" b="1" dirty="0" smtClean="0"/>
              <a:t>e</a:t>
            </a:r>
            <a:r>
              <a:rPr lang="cs-CZ" sz="900" b="1" dirty="0"/>
              <a:t>)</a:t>
            </a:r>
            <a:r>
              <a:rPr lang="cs-CZ" sz="900" dirty="0"/>
              <a:t> mimořádně vážné ohrožení významných bezpečnostních operací nebo činnosti zpravodajských služeb,</a:t>
            </a:r>
          </a:p>
          <a:p>
            <a:pPr marL="400050" lvl="1" indent="0">
              <a:buNone/>
            </a:pPr>
            <a:r>
              <a:rPr lang="cs-CZ" sz="900" b="1" dirty="0" smtClean="0"/>
              <a:t>f</a:t>
            </a:r>
            <a:r>
              <a:rPr lang="cs-CZ" sz="900" b="1" dirty="0"/>
              <a:t>)</a:t>
            </a:r>
            <a:r>
              <a:rPr lang="cs-CZ" sz="900" dirty="0"/>
              <a:t> mimořádně vážné ohrožení činnosti Organizace Severoatlantické smlouvy, Evropské unie nebo členského státu,</a:t>
            </a:r>
          </a:p>
          <a:p>
            <a:pPr marL="400050" lvl="1" indent="0">
              <a:buNone/>
            </a:pPr>
            <a:r>
              <a:rPr lang="cs-CZ" sz="900" b="1" dirty="0" smtClean="0"/>
              <a:t>g</a:t>
            </a:r>
            <a:r>
              <a:rPr lang="cs-CZ" sz="900" b="1" dirty="0"/>
              <a:t>)</a:t>
            </a:r>
            <a:r>
              <a:rPr lang="cs-CZ" sz="900" dirty="0"/>
              <a:t> mimořádně vážné ohrožení bojeschopnosti ozbrojených sil České republiky, Organizace Severoatlantické smlouvy nebo jejího členského státu nebo </a:t>
            </a:r>
            <a:r>
              <a:rPr lang="cs-CZ" sz="900" dirty="0" smtClean="0"/>
              <a:t>členského </a:t>
            </a:r>
            <a:r>
              <a:rPr lang="cs-CZ" sz="900" dirty="0"/>
              <a:t>státu Evropské unie, nebo</a:t>
            </a:r>
          </a:p>
          <a:p>
            <a:pPr marL="0" indent="0">
              <a:buNone/>
            </a:pPr>
            <a:r>
              <a:rPr lang="cs-CZ" sz="900" b="1" dirty="0"/>
              <a:t> </a:t>
            </a:r>
            <a:r>
              <a:rPr lang="cs-CZ" sz="900" b="1" dirty="0" smtClean="0"/>
              <a:t>               h</a:t>
            </a:r>
            <a:r>
              <a:rPr lang="cs-CZ" sz="900" b="1" dirty="0"/>
              <a:t>)</a:t>
            </a:r>
            <a:r>
              <a:rPr lang="cs-CZ" sz="900" dirty="0"/>
              <a:t> mimořádně vážné poškození diplomatických nebo jiných vztahů České republiky k Organizaci Severoatlantické smlouvy, Evropské unii nebo členskému </a:t>
            </a:r>
            <a:r>
              <a:rPr lang="cs-CZ" sz="900" dirty="0" smtClean="0"/>
              <a:t>	státu</a:t>
            </a:r>
            <a:r>
              <a:rPr lang="cs-CZ" sz="900" dirty="0"/>
              <a:t>.</a:t>
            </a:r>
          </a:p>
          <a:p>
            <a:pPr marL="0" indent="0">
              <a:buNone/>
            </a:pPr>
            <a:r>
              <a:rPr lang="cs-CZ" sz="900" dirty="0" smtClean="0"/>
              <a:t>Vážná újma</a:t>
            </a:r>
            <a:endParaRPr lang="cs-CZ" sz="900" dirty="0"/>
          </a:p>
          <a:p>
            <a:pPr marL="400050" lvl="1" indent="0">
              <a:buNone/>
            </a:pPr>
            <a:r>
              <a:rPr lang="cs-CZ" sz="900" b="1" dirty="0"/>
              <a:t>a)</a:t>
            </a:r>
            <a:r>
              <a:rPr lang="cs-CZ" sz="900" dirty="0"/>
              <a:t> ohrožení svrchovanosti, územní celistvosti a demokratických základů České republiky,</a:t>
            </a:r>
          </a:p>
          <a:p>
            <a:pPr marL="400050" lvl="1" indent="0">
              <a:buNone/>
            </a:pPr>
            <a:r>
              <a:rPr lang="cs-CZ" sz="900" b="1" dirty="0"/>
              <a:t>b)</a:t>
            </a:r>
            <a:r>
              <a:rPr lang="cs-CZ" sz="900" dirty="0"/>
              <a:t> značnou škodu České republiky ve finanční, měnové nebo hospodářské oblasti,</a:t>
            </a:r>
          </a:p>
          <a:p>
            <a:pPr marL="400050" lvl="1" indent="0">
              <a:buNone/>
            </a:pPr>
            <a:r>
              <a:rPr lang="cs-CZ" sz="900" b="1" dirty="0"/>
              <a:t>c)</a:t>
            </a:r>
            <a:r>
              <a:rPr lang="cs-CZ" sz="900" dirty="0"/>
              <a:t> ztráty na lidských životech nebo ohrožení zdraví obyvatel,</a:t>
            </a:r>
          </a:p>
          <a:p>
            <a:pPr marL="400050" lvl="1" indent="0">
              <a:buNone/>
            </a:pPr>
            <a:r>
              <a:rPr lang="cs-CZ" sz="900" b="1" dirty="0"/>
              <a:t>d)</a:t>
            </a:r>
            <a:r>
              <a:rPr lang="cs-CZ" sz="900" dirty="0"/>
              <a:t> narušení vnitřního pořádku a bezpečnosti České republiky,</a:t>
            </a:r>
          </a:p>
          <a:p>
            <a:pPr marL="400050" lvl="1" indent="0">
              <a:buNone/>
            </a:pPr>
            <a:r>
              <a:rPr lang="cs-CZ" sz="900" b="1" dirty="0"/>
              <a:t>e)</a:t>
            </a:r>
            <a:r>
              <a:rPr lang="cs-CZ" sz="900" dirty="0"/>
              <a:t> vážné ohrožení bojeschopnosti ozbrojených sil České republiky, Organizace Severoatlantické smlouvy nebo jejího členského státu nebo členského státu Evropské unie,</a:t>
            </a:r>
          </a:p>
          <a:p>
            <a:pPr marL="400050" lvl="1" indent="0">
              <a:buNone/>
            </a:pPr>
            <a:r>
              <a:rPr lang="cs-CZ" sz="900" b="1" dirty="0"/>
              <a:t>f)</a:t>
            </a:r>
            <a:r>
              <a:rPr lang="cs-CZ" sz="900" dirty="0"/>
              <a:t> vážné ohrožení významných bezpečnostních operací nebo činnosti zpravodajských služeb,</a:t>
            </a:r>
          </a:p>
          <a:p>
            <a:pPr marL="400050" lvl="1" indent="0">
              <a:buNone/>
            </a:pPr>
            <a:r>
              <a:rPr lang="cs-CZ" sz="900" b="1" dirty="0"/>
              <a:t>g)</a:t>
            </a:r>
            <a:r>
              <a:rPr lang="cs-CZ" sz="900" dirty="0"/>
              <a:t> vážné ohrožení činnosti Organizace Severoatlantické smlouvy, Evropské unie nebo členského státu,</a:t>
            </a:r>
          </a:p>
          <a:p>
            <a:pPr marL="400050" lvl="1" indent="0">
              <a:buNone/>
            </a:pPr>
            <a:r>
              <a:rPr lang="cs-CZ" sz="900" b="1" dirty="0"/>
              <a:t>h)</a:t>
            </a:r>
            <a:r>
              <a:rPr lang="cs-CZ" sz="900" dirty="0"/>
              <a:t> vážné narušení diplomatických vztahů České republiky k Organizaci Severoatlantické smlouvy, Evropské unii nebo členskému státu nebo jinému státu, nebo</a:t>
            </a:r>
          </a:p>
          <a:p>
            <a:pPr marL="400050" lvl="1" indent="0">
              <a:buNone/>
            </a:pPr>
            <a:r>
              <a:rPr lang="cs-CZ" sz="900" b="1" dirty="0"/>
              <a:t>i)</a:t>
            </a:r>
            <a:r>
              <a:rPr lang="cs-CZ" sz="900" dirty="0"/>
              <a:t> vážné zvýšení mezinárodního napětí.</a:t>
            </a:r>
          </a:p>
          <a:p>
            <a:pPr marL="0" indent="0">
              <a:buNone/>
            </a:pPr>
            <a:r>
              <a:rPr lang="cs-CZ" sz="900" dirty="0" smtClean="0"/>
              <a:t>Prostá újma</a:t>
            </a:r>
            <a:endParaRPr lang="cs-CZ" sz="900" dirty="0"/>
          </a:p>
          <a:p>
            <a:pPr marL="400050" lvl="1" indent="0">
              <a:buNone/>
            </a:pPr>
            <a:r>
              <a:rPr lang="cs-CZ" sz="900" b="1" dirty="0"/>
              <a:t>a)</a:t>
            </a:r>
            <a:r>
              <a:rPr lang="cs-CZ" sz="900" dirty="0"/>
              <a:t> zhoršení vztahů České republiky s cizí mocí,</a:t>
            </a:r>
          </a:p>
          <a:p>
            <a:pPr marL="400050" lvl="1" indent="0">
              <a:buNone/>
            </a:pPr>
            <a:r>
              <a:rPr lang="cs-CZ" sz="900" b="1" dirty="0"/>
              <a:t>b)</a:t>
            </a:r>
            <a:r>
              <a:rPr lang="cs-CZ" sz="900" dirty="0"/>
              <a:t> ohrožení bezpečnosti jednotlivce,</a:t>
            </a:r>
          </a:p>
          <a:p>
            <a:pPr marL="400050" lvl="1" indent="0">
              <a:buNone/>
            </a:pPr>
            <a:r>
              <a:rPr lang="cs-CZ" sz="900" b="1" dirty="0"/>
              <a:t>c)</a:t>
            </a:r>
            <a:r>
              <a:rPr lang="cs-CZ" sz="900" dirty="0"/>
              <a:t> ohrožení bojeschopnosti ozbrojených sil České republiky, Organizace Severoatlantické smlouvy nebo jejího členského státu nebo členského státu Evropské unie,</a:t>
            </a:r>
          </a:p>
          <a:p>
            <a:pPr marL="400050" lvl="1" indent="0">
              <a:buNone/>
            </a:pPr>
            <a:r>
              <a:rPr lang="cs-CZ" sz="900" b="1" dirty="0"/>
              <a:t>d)</a:t>
            </a:r>
            <a:r>
              <a:rPr lang="cs-CZ" sz="900" dirty="0"/>
              <a:t> ohrožení bezpečnostních operací nebo činnosti zpravodajských služeb,</a:t>
            </a:r>
          </a:p>
          <a:p>
            <a:pPr marL="400050" lvl="1" indent="0">
              <a:buNone/>
            </a:pPr>
            <a:r>
              <a:rPr lang="cs-CZ" sz="900" b="1" dirty="0"/>
              <a:t>e)</a:t>
            </a:r>
            <a:r>
              <a:rPr lang="cs-CZ" sz="900" dirty="0"/>
              <a:t> ohrožení činnosti Organizace Severoatlantické smlouvy, Evropské unie nebo jejich členského státu,</a:t>
            </a:r>
          </a:p>
          <a:p>
            <a:pPr marL="400050" lvl="1" indent="0">
              <a:buNone/>
            </a:pPr>
            <a:r>
              <a:rPr lang="cs-CZ" sz="900" b="1" dirty="0"/>
              <a:t>f)</a:t>
            </a:r>
            <a:r>
              <a:rPr lang="cs-CZ" sz="900" dirty="0"/>
              <a:t> zmaření, ztížení anebo ohrožení prověřování nebo vyšetřování zvlášť závažných zločinů</a:t>
            </a:r>
            <a:r>
              <a:rPr lang="cs-CZ" sz="900" b="1" baseline="30000" dirty="0">
                <a:hlinkClick r:id="rId2"/>
              </a:rPr>
              <a:t>10</a:t>
            </a:r>
            <a:r>
              <a:rPr lang="cs-CZ" sz="900" b="1" dirty="0">
                <a:hlinkClick r:id="rId2"/>
              </a:rPr>
              <a:t>)</a:t>
            </a:r>
            <a:r>
              <a:rPr lang="cs-CZ" sz="900" dirty="0"/>
              <a:t> nebo usnadnění jejich páchání,</a:t>
            </a:r>
          </a:p>
          <a:p>
            <a:pPr marL="400050" lvl="1" indent="0">
              <a:buNone/>
            </a:pPr>
            <a:r>
              <a:rPr lang="cs-CZ" sz="900" b="1" dirty="0"/>
              <a:t>g)</a:t>
            </a:r>
            <a:r>
              <a:rPr lang="cs-CZ" sz="900" dirty="0"/>
              <a:t> vznik nezanedbatelné škody České republice, nebo</a:t>
            </a:r>
          </a:p>
          <a:p>
            <a:pPr marL="400050" lvl="1" indent="0">
              <a:buNone/>
            </a:pPr>
            <a:r>
              <a:rPr lang="cs-CZ" sz="900" b="1" dirty="0"/>
              <a:t>h)</a:t>
            </a:r>
            <a:r>
              <a:rPr lang="cs-CZ" sz="900" dirty="0"/>
              <a:t> závažné narušení ekonomických zájmů České republiky.</a:t>
            </a:r>
          </a:p>
          <a:p>
            <a:pPr marL="0" indent="0">
              <a:buNone/>
            </a:pPr>
            <a:r>
              <a:rPr lang="cs-CZ" sz="900" dirty="0" smtClean="0"/>
              <a:t>Nevýhodné </a:t>
            </a:r>
            <a:r>
              <a:rPr lang="cs-CZ" sz="900" dirty="0"/>
              <a:t>pro zájmy České republiky </a:t>
            </a:r>
            <a:endParaRPr lang="cs-CZ" sz="900" dirty="0" smtClean="0"/>
          </a:p>
          <a:p>
            <a:pPr marL="0" indent="0">
              <a:buNone/>
            </a:pPr>
            <a:r>
              <a:rPr lang="cs-CZ" sz="900" b="1" dirty="0" smtClean="0"/>
              <a:t>                a</a:t>
            </a:r>
            <a:r>
              <a:rPr lang="cs-CZ" sz="900" b="1" dirty="0"/>
              <a:t>)</a:t>
            </a:r>
            <a:r>
              <a:rPr lang="cs-CZ" sz="900" dirty="0"/>
              <a:t> narušení činnosti ozbrojených sil České republiky, Organizace Severoatlantické smlouvy nebo jejího členského státu nebo členského státu Evropské unie,</a:t>
            </a:r>
          </a:p>
          <a:p>
            <a:pPr marL="400050" lvl="1" indent="0">
              <a:buNone/>
            </a:pPr>
            <a:r>
              <a:rPr lang="cs-CZ" sz="900" b="1" dirty="0"/>
              <a:t>b)</a:t>
            </a:r>
            <a:r>
              <a:rPr lang="cs-CZ" sz="900" dirty="0"/>
              <a:t> zmaření, ztížení anebo ohrožení prověřování nebo vyšetřování ostatních trestných činů než uvedených v odstavci 4 písm. f) nebo usnadnění jejich páchání,</a:t>
            </a:r>
          </a:p>
          <a:p>
            <a:pPr marL="400050" lvl="1" indent="0">
              <a:buNone/>
            </a:pPr>
            <a:r>
              <a:rPr lang="cs-CZ" sz="900" b="1" dirty="0"/>
              <a:t>c)</a:t>
            </a:r>
            <a:r>
              <a:rPr lang="cs-CZ" sz="900" dirty="0"/>
              <a:t> poškození významných ekonomických zájmů České republiky nebo Evropské unie nebo jejího členského státu,</a:t>
            </a:r>
          </a:p>
          <a:p>
            <a:pPr marL="400050" lvl="1" indent="0">
              <a:buNone/>
            </a:pPr>
            <a:r>
              <a:rPr lang="cs-CZ" sz="900" b="1" dirty="0"/>
              <a:t>d)</a:t>
            </a:r>
            <a:r>
              <a:rPr lang="cs-CZ" sz="900" dirty="0"/>
              <a:t> narušení důležitých obchodních nebo politických jednání České republiky s cizí mocí, nebo</a:t>
            </a:r>
          </a:p>
          <a:p>
            <a:pPr marL="400050" lvl="1" indent="0">
              <a:buNone/>
            </a:pPr>
            <a:r>
              <a:rPr lang="cs-CZ" sz="900" b="1" dirty="0"/>
              <a:t>e)</a:t>
            </a:r>
            <a:r>
              <a:rPr lang="cs-CZ" sz="900" dirty="0"/>
              <a:t> narušení bezpečnostních operací nebo činnosti zpravodajských služeb.</a:t>
            </a:r>
          </a:p>
        </p:txBody>
      </p:sp>
    </p:spTree>
    <p:extLst>
      <p:ext uri="{BB962C8B-B14F-4D97-AF65-F5344CB8AC3E}">
        <p14:creationId xmlns:p14="http://schemas.microsoft.com/office/powerpoint/2010/main" val="2941031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Stupně utajení</a:t>
            </a:r>
            <a:endParaRPr lang="cs-CZ" dirty="0"/>
          </a:p>
        </p:txBody>
      </p:sp>
      <p:sp>
        <p:nvSpPr>
          <p:cNvPr id="3" name="Zástupný symbol pro obsah 2"/>
          <p:cNvSpPr>
            <a:spLocks noGrp="1"/>
          </p:cNvSpPr>
          <p:nvPr>
            <p:ph idx="1"/>
          </p:nvPr>
        </p:nvSpPr>
        <p:spPr/>
        <p:txBody>
          <a:bodyPr>
            <a:normAutofit fontScale="85000" lnSpcReduction="20000"/>
          </a:bodyPr>
          <a:lstStyle/>
          <a:p>
            <a:r>
              <a:rPr lang="cs-CZ" b="1" dirty="0" smtClean="0"/>
              <a:t>Přísně </a:t>
            </a:r>
            <a:r>
              <a:rPr lang="cs-CZ" b="1" dirty="0"/>
              <a:t>tajné</a:t>
            </a:r>
            <a:r>
              <a:rPr lang="cs-CZ" dirty="0"/>
              <a:t>, jestliže její vyzrazení neoprávněné osobě nebo zneužití může způsobit mimořádně vážnou újmu zájmům České republiky,</a:t>
            </a:r>
          </a:p>
          <a:p>
            <a:r>
              <a:rPr lang="cs-CZ" b="1" dirty="0" smtClean="0"/>
              <a:t>Tajné</a:t>
            </a:r>
            <a:r>
              <a:rPr lang="cs-CZ" dirty="0"/>
              <a:t>, jestliže její vyzrazení neoprávněné osobě nebo zneužití může způsobit vážnou újmu zájmům České republiky,</a:t>
            </a:r>
          </a:p>
          <a:p>
            <a:r>
              <a:rPr lang="cs-CZ" b="1" dirty="0" smtClean="0"/>
              <a:t>Důvěrné</a:t>
            </a:r>
            <a:r>
              <a:rPr lang="cs-CZ" dirty="0"/>
              <a:t>, jestliže její vyzrazení neoprávněné osobě nebo zneužití může způsobit prostou újmu zájmům České republiky</a:t>
            </a:r>
            <a:r>
              <a:rPr lang="cs-CZ" b="1" dirty="0"/>
              <a:t>,</a:t>
            </a:r>
          </a:p>
          <a:p>
            <a:r>
              <a:rPr lang="cs-CZ" b="1" dirty="0" smtClean="0"/>
              <a:t>Vyhrazené</a:t>
            </a:r>
            <a:r>
              <a:rPr lang="cs-CZ" dirty="0"/>
              <a:t>, jestliže její vyzrazení neoprávněné osobě nebo zneužití může být nevýhodné pro zájmy České republiky.</a:t>
            </a:r>
          </a:p>
          <a:p>
            <a:endParaRPr lang="cs-CZ" dirty="0"/>
          </a:p>
        </p:txBody>
      </p:sp>
    </p:spTree>
    <p:extLst>
      <p:ext uri="{BB962C8B-B14F-4D97-AF65-F5344CB8AC3E}">
        <p14:creationId xmlns:p14="http://schemas.microsoft.com/office/powerpoint/2010/main" val="3585421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Druhy zajištění ochrany utajovaných informací</a:t>
            </a:r>
            <a:endParaRPr lang="cs-CZ" dirty="0"/>
          </a:p>
        </p:txBody>
      </p:sp>
      <p:sp>
        <p:nvSpPr>
          <p:cNvPr id="3" name="Zástupný symbol pro obsah 2"/>
          <p:cNvSpPr>
            <a:spLocks noGrp="1"/>
          </p:cNvSpPr>
          <p:nvPr>
            <p:ph idx="1"/>
          </p:nvPr>
        </p:nvSpPr>
        <p:spPr/>
        <p:txBody>
          <a:bodyPr>
            <a:normAutofit fontScale="47500" lnSpcReduction="20000"/>
          </a:bodyPr>
          <a:lstStyle/>
          <a:p>
            <a:pPr marL="0" indent="0">
              <a:buNone/>
            </a:pPr>
            <a:r>
              <a:rPr lang="cs-CZ" dirty="0" smtClean="0"/>
              <a:t>Ochrana </a:t>
            </a:r>
            <a:r>
              <a:rPr lang="cs-CZ" dirty="0"/>
              <a:t>utajovaných informací je zajišťována</a:t>
            </a:r>
          </a:p>
          <a:p>
            <a:r>
              <a:rPr lang="cs-CZ" b="1" dirty="0" smtClean="0"/>
              <a:t>personální </a:t>
            </a:r>
            <a:r>
              <a:rPr lang="cs-CZ" b="1" dirty="0"/>
              <a:t>bezpečností</a:t>
            </a:r>
            <a:r>
              <a:rPr lang="cs-CZ" dirty="0"/>
              <a:t>, kterou tvoří výběr fyzických osob, které mají mít přístup k utajovaným informacím, ověřování podmínek pro jejich přístup k utajovaným informacím, jejich výchova a ochrana,</a:t>
            </a:r>
          </a:p>
          <a:p>
            <a:r>
              <a:rPr lang="cs-CZ" b="1" dirty="0" smtClean="0"/>
              <a:t>průmyslovou </a:t>
            </a:r>
            <a:r>
              <a:rPr lang="cs-CZ" b="1" dirty="0"/>
              <a:t>bezpečností</a:t>
            </a:r>
            <a:r>
              <a:rPr lang="cs-CZ" dirty="0"/>
              <a:t>, kterou tvoří systém opatření k zjišťování a ověřování podmínek pro přístup podnikatele k utajovaným informacím a k zajištění nakládání s utajovanou informací u podnikatele v souladu s tímto zákonem,</a:t>
            </a:r>
          </a:p>
          <a:p>
            <a:r>
              <a:rPr lang="cs-CZ" b="1" dirty="0" smtClean="0"/>
              <a:t>administrativní </a:t>
            </a:r>
            <a:r>
              <a:rPr lang="cs-CZ" b="1" dirty="0"/>
              <a:t>bezpečností</a:t>
            </a:r>
            <a:r>
              <a:rPr lang="cs-CZ" dirty="0"/>
              <a:t>, kterou tvoří systém opatření při tvorbě, příjmu, evidenci, zpracování, odesílání, přepravě, přenášení, ukládání, skartačním řízení, archivaci, případně jiném nakládání s utajovanými informacemi,</a:t>
            </a:r>
          </a:p>
          <a:p>
            <a:r>
              <a:rPr lang="cs-CZ" b="1" dirty="0" smtClean="0"/>
              <a:t>fyzickou </a:t>
            </a:r>
            <a:r>
              <a:rPr lang="cs-CZ" b="1" dirty="0"/>
              <a:t>bezpečností</a:t>
            </a:r>
            <a:r>
              <a:rPr lang="cs-CZ" dirty="0"/>
              <a:t>, kterou tvoří systém opatření, která mají neoprávněné osobě zabránit nebo ztížit přístup k utajovaným informacím, popřípadě přístup nebo pokus o něj zaznamenat,</a:t>
            </a:r>
          </a:p>
          <a:p>
            <a:r>
              <a:rPr lang="cs-CZ" b="1" dirty="0" smtClean="0"/>
              <a:t>bezpečností </a:t>
            </a:r>
            <a:r>
              <a:rPr lang="cs-CZ" b="1" dirty="0"/>
              <a:t>informačních nebo komunikačních systémů</a:t>
            </a:r>
            <a:r>
              <a:rPr lang="cs-CZ" dirty="0"/>
              <a:t>, kterou tvoří systém opatření, jejichž cílem je zajistit důvěrnost, integritu a dostupnost utajovaných informací, s nimiž tyto systémy nakládají, a odpovědnost správy a uživatele za jejich činnost v informačním nebo komunikačním systému a</a:t>
            </a:r>
          </a:p>
          <a:p>
            <a:r>
              <a:rPr lang="cs-CZ" b="1" dirty="0" smtClean="0"/>
              <a:t>kryptografickou </a:t>
            </a:r>
            <a:r>
              <a:rPr lang="cs-CZ" b="1" dirty="0"/>
              <a:t>ochranou</a:t>
            </a:r>
            <a:r>
              <a:rPr lang="cs-CZ" dirty="0"/>
              <a:t>, kterou tvoří systém opatření na ochranu utajovaných informací použitím kryptografických metod a kryptografických materiálů při zpracování, přenosu nebo ukládání utajovaných informací.</a:t>
            </a:r>
          </a:p>
          <a:p>
            <a:endParaRPr lang="cs-CZ" dirty="0"/>
          </a:p>
        </p:txBody>
      </p:sp>
    </p:spTree>
    <p:extLst>
      <p:ext uri="{BB962C8B-B14F-4D97-AF65-F5344CB8AC3E}">
        <p14:creationId xmlns:p14="http://schemas.microsoft.com/office/powerpoint/2010/main" val="14064640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3"/>
          <p:cNvGraphicFramePr>
            <a:graphicFrameLocks noGrp="1"/>
          </p:cNvGraphicFramePr>
          <p:nvPr>
            <p:ph idx="1"/>
            <p:extLst>
              <p:ext uri="{D42A27DB-BD31-4B8C-83A1-F6EECF244321}">
                <p14:modId xmlns:p14="http://schemas.microsoft.com/office/powerpoint/2010/main" val="3538673640"/>
              </p:ext>
            </p:extLst>
          </p:nvPr>
        </p:nvGraphicFramePr>
        <p:xfrm>
          <a:off x="299893" y="1412776"/>
          <a:ext cx="7992889" cy="2884737"/>
        </p:xfrm>
        <a:graphic>
          <a:graphicData uri="http://schemas.openxmlformats.org/drawingml/2006/table">
            <a:tbl>
              <a:tblPr/>
              <a:tblGrid>
                <a:gridCol w="637123"/>
                <a:gridCol w="6403127"/>
                <a:gridCol w="952639"/>
              </a:tblGrid>
              <a:tr h="444486">
                <a:tc>
                  <a:txBody>
                    <a:bodyPr/>
                    <a:lstStyle/>
                    <a:p>
                      <a:pPr algn="l" fontAlgn="ctr"/>
                      <a:r>
                        <a:rPr lang="cs-CZ" sz="1100" dirty="0">
                          <a:effectLst/>
                        </a:rPr>
                        <a:t>Pořadové číslo</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0F0F0"/>
                    </a:solidFill>
                  </a:tcPr>
                </a:tc>
                <a:tc>
                  <a:txBody>
                    <a:bodyPr/>
                    <a:lstStyle/>
                    <a:p>
                      <a:pPr algn="l" fontAlgn="ctr"/>
                      <a:r>
                        <a:rPr lang="cs-CZ" sz="1100" dirty="0">
                          <a:effectLst/>
                        </a:rPr>
                        <a:t>Informace</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0F0F0"/>
                    </a:solidFill>
                  </a:tcPr>
                </a:tc>
                <a:tc>
                  <a:txBody>
                    <a:bodyPr/>
                    <a:lstStyle/>
                    <a:p>
                      <a:pPr algn="l" fontAlgn="ctr"/>
                      <a:r>
                        <a:rPr lang="cs-CZ" sz="1100">
                          <a:effectLst/>
                        </a:rPr>
                        <a:t>Stupeň utajení</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0F0F0"/>
                    </a:solidFill>
                  </a:tcPr>
                </a:tc>
              </a:tr>
              <a:tr h="1558007">
                <a:tc>
                  <a:txBody>
                    <a:bodyPr/>
                    <a:lstStyle/>
                    <a:p>
                      <a:pPr algn="l" fontAlgn="ctr"/>
                      <a:r>
                        <a:rPr lang="cs-CZ" sz="1100">
                          <a:effectLst/>
                        </a:rPr>
                        <a:t>1.</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100">
                          <a:effectLst/>
                        </a:rPr>
                        <a:t>Projektová dokumentace skutečného provedení elektrické zabezpečovací signalizace, uzavřeného televizního systému, tísňového systému nebo systému pro kontrolu vstupů sloužící ochraně objektů, v nichž jsou uchovávány kulturní statky, proti krádežím, loupežím a poškozování cizí věci a k ochraně míst s vysokou koncentrací osob a nízkou úrovní zabezpečení proti násilným útokům</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100">
                          <a:effectLst/>
                        </a:rPr>
                        <a:t>V</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r>
              <a:tr h="882244">
                <a:tc>
                  <a:txBody>
                    <a:bodyPr/>
                    <a:lstStyle/>
                    <a:p>
                      <a:pPr algn="l" fontAlgn="ctr"/>
                      <a:r>
                        <a:rPr lang="cs-CZ" sz="1100">
                          <a:effectLst/>
                        </a:rPr>
                        <a:t>2.</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100">
                          <a:effectLst/>
                        </a:rPr>
                        <a:t>Bezpečnostní posouzení objektu, v němž jsou uchovávány kulturní statky, o zabezpečení proti krádežím, loupežím a poškozování cizí věci a k ochraně míst s vysokou koncentrací osob a nízkou úrovní zabezpečení proti násilným útokům</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100" dirty="0">
                          <a:effectLst/>
                        </a:rPr>
                        <a:t>V</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r>
            </a:tbl>
          </a:graphicData>
        </a:graphic>
      </p:graphicFrame>
      <p:sp>
        <p:nvSpPr>
          <p:cNvPr id="5" name="Rectangle 1"/>
          <p:cNvSpPr>
            <a:spLocks noChangeArrowheads="1"/>
          </p:cNvSpPr>
          <p:nvPr/>
        </p:nvSpPr>
        <p:spPr bwMode="auto">
          <a:xfrm>
            <a:off x="323528" y="484891"/>
            <a:ext cx="7062925" cy="58477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dirty="0" smtClean="0">
                <a:ln>
                  <a:noFill/>
                </a:ln>
                <a:solidFill>
                  <a:srgbClr val="000000"/>
                </a:solidFill>
                <a:effectLst/>
                <a:latin typeface="Arial" pitchFamily="34" charset="0"/>
                <a:cs typeface="Arial" pitchFamily="34" charset="0"/>
              </a:rPr>
              <a:t>Příloha č. 4 k nařízení vlády č. 522/2005 Sb.</a:t>
            </a:r>
            <a:endParaRPr kumimoji="0" lang="cs-CZ" sz="1100" b="1" i="0" u="none" strike="noStrike" cap="none" normalizeH="0" baseline="0" dirty="0" smtClean="0">
              <a:ln>
                <a:noFill/>
              </a:ln>
              <a:solidFill>
                <a:srgbClr val="08A8F8"/>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sz="1100" b="1" i="0" u="none" strike="noStrike" cap="none" normalizeH="0" baseline="0" dirty="0" smtClean="0">
                <a:ln>
                  <a:noFill/>
                </a:ln>
                <a:solidFill>
                  <a:srgbClr val="08A8F8"/>
                </a:solidFill>
                <a:effectLst/>
                <a:latin typeface="Arial" pitchFamily="34" charset="0"/>
                <a:cs typeface="Arial" pitchFamily="34" charset="0"/>
              </a:rPr>
              <a:t>Seznam utajovaných informací v oblasti působnosti Ministerstva kultury</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625439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3"/>
          <p:cNvGraphicFramePr>
            <a:graphicFrameLocks noGrp="1"/>
          </p:cNvGraphicFramePr>
          <p:nvPr>
            <p:ph idx="1"/>
            <p:extLst>
              <p:ext uri="{D42A27DB-BD31-4B8C-83A1-F6EECF244321}">
                <p14:modId xmlns:p14="http://schemas.microsoft.com/office/powerpoint/2010/main" val="2261275167"/>
              </p:ext>
            </p:extLst>
          </p:nvPr>
        </p:nvGraphicFramePr>
        <p:xfrm>
          <a:off x="611560" y="1196751"/>
          <a:ext cx="7632847" cy="5252656"/>
        </p:xfrm>
        <a:graphic>
          <a:graphicData uri="http://schemas.openxmlformats.org/drawingml/2006/table">
            <a:tbl>
              <a:tblPr/>
              <a:tblGrid>
                <a:gridCol w="513749"/>
                <a:gridCol w="6471027"/>
                <a:gridCol w="648071"/>
              </a:tblGrid>
              <a:tr h="248592">
                <a:tc>
                  <a:txBody>
                    <a:bodyPr/>
                    <a:lstStyle/>
                    <a:p>
                      <a:pPr algn="l" fontAlgn="ctr"/>
                      <a:r>
                        <a:rPr lang="cs-CZ" sz="1200" dirty="0">
                          <a:effectLst/>
                        </a:rPr>
                        <a:t>Pořadové číslo</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0F0F0"/>
                    </a:solidFill>
                  </a:tcPr>
                </a:tc>
                <a:tc>
                  <a:txBody>
                    <a:bodyPr/>
                    <a:lstStyle/>
                    <a:p>
                      <a:pPr algn="l" fontAlgn="ctr"/>
                      <a:r>
                        <a:rPr lang="cs-CZ" sz="1200" dirty="0">
                          <a:effectLst/>
                        </a:rPr>
                        <a:t>Informace</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0F0F0"/>
                    </a:solidFill>
                  </a:tcPr>
                </a:tc>
                <a:tc>
                  <a:txBody>
                    <a:bodyPr/>
                    <a:lstStyle/>
                    <a:p>
                      <a:pPr algn="l" fontAlgn="ctr"/>
                      <a:r>
                        <a:rPr lang="cs-CZ" sz="1200" dirty="0">
                          <a:effectLst/>
                        </a:rPr>
                        <a:t>Stupeň utajení</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0F0F0"/>
                    </a:solidFill>
                  </a:tcPr>
                </a:tc>
              </a:tr>
              <a:tr h="250524">
                <a:tc>
                  <a:txBody>
                    <a:bodyPr/>
                    <a:lstStyle/>
                    <a:p>
                      <a:pPr algn="l" fontAlgn="ctr"/>
                      <a:r>
                        <a:rPr lang="cs-CZ" sz="1200" dirty="0">
                          <a:effectLst/>
                        </a:rPr>
                        <a:t>1.</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pt-BR" sz="1200">
                          <a:effectLst/>
                        </a:rPr>
                        <a:t>Informace o obsahu diplomatické a kurýrní zásilky</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T</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r>
              <a:tr h="729597">
                <a:tc>
                  <a:txBody>
                    <a:bodyPr/>
                    <a:lstStyle/>
                    <a:p>
                      <a:pPr algn="l" fontAlgn="ctr"/>
                      <a:r>
                        <a:rPr lang="cs-CZ" sz="1200">
                          <a:effectLst/>
                        </a:rPr>
                        <a:t>2.</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Informace o opatřeních k zajištění bezpečnosti objektů a personálu zastupitelských úřadů České republiky v zahraničí a k zabezpečení ochrany objektů cizích zastupitelských úřadů v České republice</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D</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r>
              <a:tr h="330370">
                <a:tc>
                  <a:txBody>
                    <a:bodyPr/>
                    <a:lstStyle/>
                    <a:p>
                      <a:pPr algn="l" fontAlgn="ctr"/>
                      <a:r>
                        <a:rPr lang="cs-CZ" sz="1200">
                          <a:effectLst/>
                        </a:rPr>
                        <a:t>3.</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Návrhy na jmenování velvyslanců a vojenských a leteckých přidělenců do udělených </a:t>
                      </a:r>
                      <a:r>
                        <a:rPr lang="cs-CZ" sz="1200" dirty="0" err="1">
                          <a:effectLst/>
                        </a:rPr>
                        <a:t>agrément</a:t>
                      </a:r>
                      <a:endParaRPr lang="cs-CZ" sz="1200" dirty="0">
                        <a:effectLst/>
                      </a:endParaRP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r>
              <a:tr h="410214">
                <a:tc>
                  <a:txBody>
                    <a:bodyPr/>
                    <a:lstStyle/>
                    <a:p>
                      <a:pPr algn="l" fontAlgn="ctr"/>
                      <a:r>
                        <a:rPr lang="cs-CZ" sz="1200">
                          <a:effectLst/>
                        </a:rPr>
                        <a:t>4.</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Spolupráce útvarů Ministerstva zahraničních věcí se zpravodajskými službami České republiky, včetně její evidence</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PT</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r>
              <a:tr h="132297">
                <a:tc>
                  <a:txBody>
                    <a:bodyPr/>
                    <a:lstStyle/>
                    <a:p>
                      <a:pPr algn="l" fontAlgn="ctr"/>
                      <a:r>
                        <a:rPr lang="cs-CZ" sz="1200">
                          <a:effectLst/>
                        </a:rPr>
                        <a:t>5.</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Informace o udělování víz</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T</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r>
              <a:tr h="330370">
                <a:tc>
                  <a:txBody>
                    <a:bodyPr/>
                    <a:lstStyle/>
                    <a:p>
                      <a:pPr algn="l" fontAlgn="ctr"/>
                      <a:r>
                        <a:rPr lang="cs-CZ" sz="1200">
                          <a:effectLst/>
                        </a:rPr>
                        <a:t>6.</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Krizová dokumentace a evakuační plány zastupitelských úřadů České republiky</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T</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r>
              <a:tr h="569907">
                <a:tc>
                  <a:txBody>
                    <a:bodyPr/>
                    <a:lstStyle/>
                    <a:p>
                      <a:pPr algn="l" fontAlgn="ctr"/>
                      <a:r>
                        <a:rPr lang="cs-CZ" sz="1200">
                          <a:effectLst/>
                        </a:rPr>
                        <a:t>7.</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Informace obsahující hodnocení stykových akcí ústavních činitelů České republiky s představiteli jiného státu nebo mezinárodní vládní organizace v zahraničí</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T</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r>
              <a:tr h="490060">
                <a:tc>
                  <a:txBody>
                    <a:bodyPr/>
                    <a:lstStyle/>
                    <a:p>
                      <a:pPr algn="l" fontAlgn="ctr"/>
                      <a:r>
                        <a:rPr lang="cs-CZ" sz="1200">
                          <a:effectLst/>
                        </a:rPr>
                        <a:t>8.</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Informace o připravovaných obchodních jednáních a kontraktech, jejichž vyzrazení by zvýhodnilo zahraničního konkurenta na úkor českého dodavatele</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D</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r>
              <a:tr h="250524">
                <a:tc>
                  <a:txBody>
                    <a:bodyPr/>
                    <a:lstStyle/>
                    <a:p>
                      <a:pPr algn="l" fontAlgn="ctr"/>
                      <a:r>
                        <a:rPr lang="cs-CZ" sz="1200">
                          <a:effectLst/>
                        </a:rPr>
                        <a:t>9.</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Informace a dokumenty v oblasti bezpečnostní politiky České republiky</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-PT</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r>
              <a:tr h="250524">
                <a:tc>
                  <a:txBody>
                    <a:bodyPr/>
                    <a:lstStyle/>
                    <a:p>
                      <a:pPr algn="l" fontAlgn="ctr"/>
                      <a:r>
                        <a:rPr lang="cs-CZ" sz="1200">
                          <a:effectLst/>
                        </a:rPr>
                        <a:t>10.</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Návrhy na udělení řádů a vyznamenání cizím státním příslušníkům</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r>
              <a:tr h="330370">
                <a:tc>
                  <a:txBody>
                    <a:bodyPr/>
                    <a:lstStyle/>
                    <a:p>
                      <a:pPr algn="l" fontAlgn="ctr"/>
                      <a:r>
                        <a:rPr lang="cs-CZ" sz="1200">
                          <a:effectLst/>
                        </a:rPr>
                        <a:t>11.</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Příprava a stanoviska České republiky projednání před mezinárodními a rozhodčími institucemi</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T</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r>
              <a:tr h="490060">
                <a:tc>
                  <a:txBody>
                    <a:bodyPr/>
                    <a:lstStyle/>
                    <a:p>
                      <a:pPr algn="l" fontAlgn="ctr"/>
                      <a:r>
                        <a:rPr lang="cs-CZ" sz="1200">
                          <a:effectLst/>
                        </a:rPr>
                        <a:t>12.</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Dokumentace související s licenčním řízením, včetně zdůvodnění zamítavých závazných stanovisek Ministerstva zahraničních věcí</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T</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r>
              <a:tr h="250524">
                <a:tc>
                  <a:txBody>
                    <a:bodyPr/>
                    <a:lstStyle/>
                    <a:p>
                      <a:pPr algn="l" fontAlgn="ctr"/>
                      <a:r>
                        <a:rPr lang="cs-CZ" sz="1200">
                          <a:effectLst/>
                        </a:rPr>
                        <a:t>13.</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Informace o zamítnutých žádostech o exportní licenci v rámci Evropské unie</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V</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r>
            </a:tbl>
          </a:graphicData>
        </a:graphic>
      </p:graphicFrame>
      <p:sp>
        <p:nvSpPr>
          <p:cNvPr id="5" name="Rectangle 1"/>
          <p:cNvSpPr>
            <a:spLocks noChangeArrowheads="1"/>
          </p:cNvSpPr>
          <p:nvPr/>
        </p:nvSpPr>
        <p:spPr bwMode="auto">
          <a:xfrm>
            <a:off x="179512" y="261159"/>
            <a:ext cx="4572000" cy="75405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rgbClr val="000000"/>
                </a:solidFill>
                <a:effectLst/>
                <a:latin typeface="Arial" pitchFamily="34" charset="0"/>
                <a:cs typeface="Arial" pitchFamily="34" charset="0"/>
              </a:rPr>
              <a:t>Příloha č. 9 k nařízení vlády č. 522/2005 Sb.</a:t>
            </a:r>
            <a:endParaRPr kumimoji="0" lang="cs-CZ" sz="1100" b="1" i="0" u="none" strike="noStrike" cap="none" normalizeH="0" baseline="0" smtClean="0">
              <a:ln>
                <a:noFill/>
              </a:ln>
              <a:solidFill>
                <a:srgbClr val="08A8F8"/>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sz="1100" b="1" i="0" u="none" strike="noStrike" cap="none" normalizeH="0" baseline="0" smtClean="0">
                <a:ln>
                  <a:noFill/>
                </a:ln>
                <a:solidFill>
                  <a:srgbClr val="08A8F8"/>
                </a:solidFill>
                <a:effectLst/>
                <a:latin typeface="Arial" pitchFamily="34" charset="0"/>
                <a:cs typeface="Arial" pitchFamily="34" charset="0"/>
              </a:rPr>
              <a:t>Seznam utajovaných informací v oblasti působnosti Ministerstva zahraničních věcí</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0477079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Bezpečnostní ředitel</a:t>
            </a:r>
            <a:endParaRPr lang="cs-CZ" dirty="0"/>
          </a:p>
        </p:txBody>
      </p:sp>
      <p:sp>
        <p:nvSpPr>
          <p:cNvPr id="3" name="Zástupný symbol pro obsah 2"/>
          <p:cNvSpPr>
            <a:spLocks noGrp="1"/>
          </p:cNvSpPr>
          <p:nvPr>
            <p:ph idx="1"/>
          </p:nvPr>
        </p:nvSpPr>
        <p:spPr/>
        <p:txBody>
          <a:bodyPr>
            <a:normAutofit fontScale="55000" lnSpcReduction="20000"/>
          </a:bodyPr>
          <a:lstStyle/>
          <a:p>
            <a:pPr marL="0" indent="0">
              <a:buNone/>
            </a:pPr>
            <a:r>
              <a:rPr lang="cs-CZ" b="1" dirty="0" smtClean="0"/>
              <a:t>(</a:t>
            </a:r>
            <a:r>
              <a:rPr lang="cs-CZ" b="1" dirty="0"/>
              <a:t>1)</a:t>
            </a:r>
            <a:r>
              <a:rPr lang="cs-CZ" dirty="0"/>
              <a:t> Orgán státu, u kterého utajovaná informace vzniká nebo kterému je poskytnuta, a dále právnická osoba a podnikající fyzická osoba, které mají přístup k utajované informaci, jsou povinni zřídit a obsadit funkci bezpečnostního ředitele. Funkci bezpečnostního ředitele může vykonávat i odpovědná osoba sama; jinak je bezpečnostní ředitel přímo podřízen odpovědné osobě.</a:t>
            </a:r>
          </a:p>
          <a:p>
            <a:pPr marL="0" indent="0">
              <a:buNone/>
            </a:pPr>
            <a:r>
              <a:rPr lang="cs-CZ" b="1" dirty="0"/>
              <a:t>(2)</a:t>
            </a:r>
            <a:r>
              <a:rPr lang="cs-CZ" dirty="0"/>
              <a:t> Orgán státu, právnická osoba a podnikající fyzická osoba </a:t>
            </a:r>
            <a:r>
              <a:rPr lang="cs-CZ" dirty="0" smtClean="0"/>
              <a:t>podle </a:t>
            </a:r>
            <a:r>
              <a:rPr lang="cs-CZ" dirty="0"/>
              <a:t>jsou povinni do 15 dnů ode dne obsazení funkce bezpečnostního ředitele oznámit písemně Úřadu jméno, příjmení a rodné číslo osoby vykonávající tuto funkci.</a:t>
            </a:r>
          </a:p>
          <a:p>
            <a:pPr marL="0" indent="0">
              <a:buNone/>
            </a:pPr>
            <a:r>
              <a:rPr lang="cs-CZ" b="1" dirty="0"/>
              <a:t>(3)</a:t>
            </a:r>
            <a:r>
              <a:rPr lang="cs-CZ" dirty="0"/>
              <a:t> Bezpečnostní ředitel schvaluje přehled míst nebo </a:t>
            </a:r>
            <a:r>
              <a:rPr lang="cs-CZ" dirty="0" smtClean="0"/>
              <a:t>funkcí, </a:t>
            </a:r>
            <a:r>
              <a:rPr lang="cs-CZ" dirty="0"/>
              <a:t>u nichž je vyžadován přístup k utajované </a:t>
            </a:r>
            <a:r>
              <a:rPr lang="cs-CZ" dirty="0" smtClean="0"/>
              <a:t>informaci…</a:t>
            </a:r>
          </a:p>
          <a:p>
            <a:pPr marL="0" indent="0">
              <a:buNone/>
            </a:pPr>
            <a:r>
              <a:rPr lang="cs-CZ" b="1" dirty="0" smtClean="0"/>
              <a:t>(4</a:t>
            </a:r>
            <a:r>
              <a:rPr lang="cs-CZ" b="1" dirty="0"/>
              <a:t>)</a:t>
            </a:r>
            <a:r>
              <a:rPr lang="cs-CZ" dirty="0"/>
              <a:t> Funkci bezpečnostního ředitele může vykonávat pouze fyzická osoba, která splňuje podmínky přístupu k utajovaným informacím takového stupně utajení, ke kterým bude mít při výkonu této funkce přístup. U podnikatele musí fyzická osoba ve funkci bezpečnostního ředitele být držitelem osvědčení fyzické osoby pro přístup k utajované informaci nejméně takového stupně utajení, pro který má podnikatel vydané osvědčení.</a:t>
            </a:r>
          </a:p>
          <a:p>
            <a:pPr marL="0" indent="0">
              <a:buNone/>
            </a:pPr>
            <a:r>
              <a:rPr lang="cs-CZ" b="1" dirty="0" smtClean="0"/>
              <a:t>(5)</a:t>
            </a:r>
            <a:r>
              <a:rPr lang="cs-CZ" dirty="0" smtClean="0"/>
              <a:t> Funkci </a:t>
            </a:r>
            <a:r>
              <a:rPr lang="cs-CZ" dirty="0"/>
              <a:t>bezpečnostního ředitele nelze vykonávat u více orgánů státu nebo podnikatelů souběžně.</a:t>
            </a:r>
          </a:p>
          <a:p>
            <a:endParaRPr lang="cs-CZ" dirty="0"/>
          </a:p>
        </p:txBody>
      </p:sp>
    </p:spTree>
    <p:extLst>
      <p:ext uri="{BB962C8B-B14F-4D97-AF65-F5344CB8AC3E}">
        <p14:creationId xmlns:p14="http://schemas.microsoft.com/office/powerpoint/2010/main" val="2276209747"/>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970</TotalTime>
  <Words>5101</Words>
  <Application>Microsoft Office PowerPoint</Application>
  <PresentationFormat>Předvádění na obrazovce (4:3)</PresentationFormat>
  <Paragraphs>483</Paragraphs>
  <Slides>30</Slides>
  <Notes>0</Notes>
  <HiddenSlides>0</HiddenSlides>
  <MMClips>0</MMClips>
  <ScaleCrop>false</ScaleCrop>
  <HeadingPairs>
    <vt:vector size="4" baseType="variant">
      <vt:variant>
        <vt:lpstr>Motiv</vt:lpstr>
      </vt:variant>
      <vt:variant>
        <vt:i4>1</vt:i4>
      </vt:variant>
      <vt:variant>
        <vt:lpstr>Nadpisy snímků</vt:lpstr>
      </vt:variant>
      <vt:variant>
        <vt:i4>30</vt:i4>
      </vt:variant>
    </vt:vector>
  </HeadingPairs>
  <TitlesOfParts>
    <vt:vector size="31" baseType="lpstr">
      <vt:lpstr>Motiv systému Office</vt:lpstr>
      <vt:lpstr>Ochrana utajovaných informací</vt:lpstr>
      <vt:lpstr>Právní předpisy </vt:lpstr>
      <vt:lpstr>Utajovaná informace</vt:lpstr>
      <vt:lpstr>Újma zájmu ČR</vt:lpstr>
      <vt:lpstr>Stupně utajení</vt:lpstr>
      <vt:lpstr>Druhy zajištění ochrany utajovaných informací</vt:lpstr>
      <vt:lpstr>Prezentace aplikace PowerPoint</vt:lpstr>
      <vt:lpstr>Prezentace aplikace PowerPoint</vt:lpstr>
      <vt:lpstr>Bezpečnostní ředitel</vt:lpstr>
      <vt:lpstr>Personální bezpečnost</vt:lpstr>
      <vt:lpstr>Personální bezpečnost</vt:lpstr>
      <vt:lpstr>Podmínky přístupu k utajované informaci</vt:lpstr>
      <vt:lpstr>Fyzická bezpečnost</vt:lpstr>
      <vt:lpstr>Fyzická bezpečnost -zabezpečená oblast</vt:lpstr>
      <vt:lpstr>Fyzická bezpečnost - projednávání utajovaných informací</vt:lpstr>
      <vt:lpstr>Fyzická bezpečnost - projekt fyzické bezpečnosti</vt:lpstr>
      <vt:lpstr>Fyzická bezpečnost – zabezpečení objektu a zabezpečené oblasti</vt:lpstr>
      <vt:lpstr>Fyzická bezpečnost – zabezpečení jednacích oblastí</vt:lpstr>
      <vt:lpstr>Fyzická bezpečnost</vt:lpstr>
      <vt:lpstr>Fyzická bezpečnost</vt:lpstr>
      <vt:lpstr>Fyzická bezpečnost</vt:lpstr>
      <vt:lpstr>Fyzická bezpečnost</vt:lpstr>
      <vt:lpstr>Administrativní bezpečnost</vt:lpstr>
      <vt:lpstr>Administrativní bezpečnost</vt:lpstr>
      <vt:lpstr>Administrativní bezpečnost</vt:lpstr>
      <vt:lpstr>Administrativní bezpečnost</vt:lpstr>
      <vt:lpstr>Administrativní bezpečnost</vt:lpstr>
      <vt:lpstr>Administrativní bezpečnost</vt:lpstr>
      <vt:lpstr>Osvědčení fyzické osoby a osvědčení podnikatele </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Ochrana utajovaných informací</dc:title>
  <dc:creator>Kučera Michal</dc:creator>
  <cp:lastModifiedBy>Kučera Michal</cp:lastModifiedBy>
  <cp:revision>39</cp:revision>
  <dcterms:created xsi:type="dcterms:W3CDTF">2019-03-27T06:36:02Z</dcterms:created>
  <dcterms:modified xsi:type="dcterms:W3CDTF">2020-04-03T06:01:43Z</dcterms:modified>
</cp:coreProperties>
</file>