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65" r:id="rId5"/>
    <p:sldId id="269" r:id="rId6"/>
    <p:sldId id="290" r:id="rId7"/>
    <p:sldId id="270" r:id="rId8"/>
    <p:sldId id="272" r:id="rId9"/>
    <p:sldId id="258" r:id="rId10"/>
    <p:sldId id="276" r:id="rId11"/>
    <p:sldId id="288" r:id="rId12"/>
    <p:sldId id="263" r:id="rId13"/>
    <p:sldId id="282" r:id="rId14"/>
    <p:sldId id="284" r:id="rId15"/>
    <p:sldId id="285" r:id="rId16"/>
    <p:sldId id="286" r:id="rId17"/>
    <p:sldId id="266" r:id="rId18"/>
    <p:sldId id="281" r:id="rId19"/>
    <p:sldId id="267" r:id="rId20"/>
    <p:sldId id="283" r:id="rId21"/>
    <p:sldId id="280" r:id="rId22"/>
    <p:sldId id="26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784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94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13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61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94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03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3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99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76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3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4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95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05767-9ACC-412B-A778-C66AC8194AC9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AA5D7-7DA5-4939-98D8-0BE71A3575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69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hop.normy.biz/detail/8902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Technické prostředky ochrany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21. 3. 2019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664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Kategorizace odolnosti skel dle ČSN EN 356</a:t>
            </a:r>
            <a:endParaRPr lang="cs-CZ" sz="2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580452"/>
              </p:ext>
            </p:extLst>
          </p:nvPr>
        </p:nvGraphicFramePr>
        <p:xfrm>
          <a:off x="481408" y="836712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6131024"/>
              </a:tblGrid>
              <a:tr h="30375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 odolnosti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zkouška</a:t>
                      </a:r>
                      <a:endParaRPr lang="cs-CZ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P1A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pád zkušebního tělesa z výšky 1 500 mm + 3 údery zkušební sekyrou do trojúhelníku</a:t>
                      </a:r>
                      <a:endParaRPr lang="cs-CZ" sz="1000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P2A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pád zkušebního tělesa z výšky 3 000 mm + 3 údery zkušební sekyrou do trojúhelníku</a:t>
                      </a:r>
                      <a:endParaRPr lang="cs-CZ" sz="1000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P3A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pád zkušebního tělesa z výšky 6 000 mm + 3 údery zkušební sekyrou do trojúhelníku</a:t>
                      </a:r>
                      <a:endParaRPr lang="cs-CZ" sz="1000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P4A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pád zkušebního tělesa z výšky 9 000 mm + 3 údery zkušební sekyrou do trojúhelníku</a:t>
                      </a:r>
                      <a:endParaRPr lang="cs-CZ" sz="1000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P5A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pád zkušebního tělesa z výšky 9 000 mm + 3krát 3 údery zkušební sekyrou do trojúhelníku</a:t>
                      </a:r>
                      <a:endParaRPr lang="cs-CZ" sz="1000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P6B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30–50 úderů zkušební sekyrou</a:t>
                      </a:r>
                      <a:endParaRPr lang="cs-CZ" sz="1000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P7B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51–70 úderů zkušební sekyrou</a:t>
                      </a:r>
                      <a:endParaRPr lang="cs-CZ" sz="1000" dirty="0"/>
                    </a:p>
                  </a:txBody>
                  <a:tcPr/>
                </a:tc>
              </a:tr>
              <a:tr h="22306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P8B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 70 úderů zkušební sekyrou</a:t>
                      </a:r>
                      <a:endParaRPr lang="cs-CZ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539552" y="50851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1408" y="3269302"/>
            <a:ext cx="81950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1000" dirty="0"/>
              <a:t>Příklady použití</a:t>
            </a:r>
            <a:r>
              <a:rPr lang="cs-CZ" sz="1000" dirty="0" smtClean="0"/>
              <a:t>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P1A</a:t>
            </a:r>
            <a:r>
              <a:rPr lang="cs-CZ" sz="1000" dirty="0"/>
              <a:t>, P2A objekty, kde nejsou značné materiální hodnoty, jsou pod centrální nebo vnitřní fyzickou bezpečnostní ochranou; nepostačuje pro výlohy obchodů, kde jsou poblíž skla umístěny hodnotné výrobky</a:t>
            </a:r>
            <a:r>
              <a:rPr lang="cs-CZ" sz="1000" dirty="0" smtClean="0"/>
              <a:t>;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P3A</a:t>
            </a:r>
            <a:r>
              <a:rPr lang="cs-CZ" sz="1000" dirty="0"/>
              <a:t>, P4A objekty, kde jsou značné materiální hodnoty, jsou pod centrální nebo vnitřní fyzickou bezpečnostní ochranou, hodnotné nebo chráněné výrobky nezůstávají vystaveny mimo pracovní dobu, ochrana zabezpečených oblastí typu 2</a:t>
            </a:r>
            <a:r>
              <a:rPr lang="cs-CZ" sz="1000" dirty="0" smtClean="0"/>
              <a:t>;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P5A</a:t>
            </a:r>
            <a:r>
              <a:rPr lang="cs-CZ" sz="1000" dirty="0"/>
              <a:t>, P6B objekty, kde nejsou značné materiální hodnoty, nejsou pod centrální nebo vnitřní fyzickou bezpečnostní ochranou, ochrana zabezpečených oblastí typu 3 (P5A) nebo 4 (P6B</a:t>
            </a:r>
            <a:r>
              <a:rPr lang="cs-CZ" sz="1000" dirty="0" smtClean="0"/>
              <a:t>);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P6B</a:t>
            </a:r>
            <a:r>
              <a:rPr lang="cs-CZ" sz="1000" dirty="0"/>
              <a:t>, P7B archivy a depozitáře muzeí, jsou pod centrální nebo vnitřní fyzickou bezpečnostní ochranou</a:t>
            </a:r>
            <a:r>
              <a:rPr lang="cs-CZ" sz="1000" dirty="0" smtClean="0"/>
              <a:t>;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P7B</a:t>
            </a:r>
            <a:r>
              <a:rPr lang="cs-CZ" sz="1000" dirty="0"/>
              <a:t>, P8B objekty s velmi vysokými užitnými hodnotami materiálů, archivy a depozitáře muzeí, které nejsou pod centrální nebo vnitřní fyzickou bezpečnostní ochranou, klenotnictví a podobně, která mají vystaveno zboží vysoké hodnoty mimo pracovní dobu, vnitřní prostory bank (není-li požadavek na neprůstřelná skla</a:t>
            </a:r>
            <a:r>
              <a:rPr lang="cs-CZ" sz="1000" dirty="0" smtClean="0"/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Běžné </a:t>
            </a:r>
            <a:r>
              <a:rPr lang="cs-CZ" sz="1000" dirty="0"/>
              <a:t>třídy použití pro rodinné domy jsou P1A až P4A. </a:t>
            </a:r>
          </a:p>
          <a:p>
            <a:pPr lvl="1"/>
            <a:r>
              <a:rPr lang="cs-CZ" sz="1000" dirty="0" smtClean="0"/>
              <a:t>Třída </a:t>
            </a:r>
            <a:r>
              <a:rPr lang="cs-CZ" sz="1000" dirty="0"/>
              <a:t>bezpečnosti z hlediska odolnosti proti střelám podle ČSN EN 1063 (Sklo zajistí ochranu proti střelným </a:t>
            </a:r>
            <a:r>
              <a:rPr lang="cs-CZ" sz="1000" dirty="0" smtClean="0"/>
              <a:t>zbraním)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BR1 </a:t>
            </a:r>
            <a:r>
              <a:rPr lang="cs-CZ" sz="1000" dirty="0"/>
              <a:t>až BR7 – proti kulovým zbraním různé razance a ráže</a:t>
            </a:r>
            <a:r>
              <a:rPr lang="cs-CZ" sz="1000" dirty="0" smtClean="0"/>
              <a:t>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000" dirty="0" smtClean="0"/>
              <a:t>SG1 </a:t>
            </a:r>
            <a:r>
              <a:rPr lang="cs-CZ" sz="1000" dirty="0"/>
              <a:t>až SG2 – proti střelám z brokových </a:t>
            </a:r>
            <a:r>
              <a:rPr lang="cs-CZ" sz="1000" dirty="0" smtClean="0"/>
              <a:t>zbraní.</a:t>
            </a:r>
          </a:p>
          <a:p>
            <a:pPr lvl="1"/>
            <a:r>
              <a:rPr lang="cs-CZ" sz="1000" dirty="0" smtClean="0"/>
              <a:t>Třída </a:t>
            </a:r>
            <a:r>
              <a:rPr lang="cs-CZ" sz="1000" dirty="0"/>
              <a:t>bezpečnosti z hlediska odolnosti proti výbuchu podle ČSN EN </a:t>
            </a:r>
            <a:r>
              <a:rPr lang="cs-CZ" sz="1000" dirty="0" smtClean="0"/>
              <a:t>13541</a:t>
            </a:r>
            <a:r>
              <a:rPr lang="cs-CZ" sz="1000" dirty="0"/>
              <a:t/>
            </a:r>
            <a:br>
              <a:rPr lang="cs-CZ" sz="1000" dirty="0"/>
            </a:br>
            <a:r>
              <a:rPr lang="cs-CZ" sz="1000" dirty="0" smtClean="0"/>
              <a:t>	BR </a:t>
            </a:r>
            <a:r>
              <a:rPr lang="cs-CZ" sz="1000" dirty="0"/>
              <a:t>až ER4 – podle charakteru a intenzity tlakové vlny.</a:t>
            </a:r>
            <a:br>
              <a:rPr lang="cs-CZ" sz="1000" dirty="0"/>
            </a:b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21035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1600" dirty="0" smtClean="0"/>
              <a:t>Úroveň rizika a způsoby zabezpečení (dle ČSN CEN/TS 14383-3)</a:t>
            </a:r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36352" y="321096"/>
            <a:ext cx="5543178" cy="672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77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ČSN 73 44 00 Prevence kriminality - řízení bezpečnosti při plánování, realizaci a užívání škol a školských </a:t>
            </a:r>
            <a:r>
              <a:rPr lang="cs-CZ" dirty="0" smtClean="0"/>
              <a:t>zařízení</a:t>
            </a:r>
          </a:p>
          <a:p>
            <a:r>
              <a:rPr lang="cs-CZ" dirty="0">
                <a:hlinkClick r:id="rId2"/>
              </a:rPr>
              <a:t>ČSN P CEN/TR 14383-8</a:t>
            </a:r>
            <a:r>
              <a:rPr lang="cs-CZ" dirty="0"/>
              <a:t> (734400)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Prevence kriminality - Plánování městské výstavby a navrhování budov - Část 8: Ochrana budov a prostorů před kriminálními útoky páchanými pomocí </a:t>
            </a:r>
            <a:r>
              <a:rPr lang="cs-CZ" dirty="0" smtClean="0"/>
              <a:t>vozidel</a:t>
            </a:r>
          </a:p>
          <a:p>
            <a:r>
              <a:rPr lang="cs-CZ" dirty="0"/>
              <a:t>TR 14383-5 Čerpací stanice </a:t>
            </a:r>
            <a:r>
              <a:rPr lang="cs-CZ" dirty="0" smtClean="0"/>
              <a:t>PHM</a:t>
            </a:r>
            <a:r>
              <a:rPr lang="cs-CZ" dirty="0"/>
              <a:t>  </a:t>
            </a:r>
          </a:p>
          <a:p>
            <a:r>
              <a:rPr lang="cs-CZ" dirty="0"/>
              <a:t>TR 14383-7 Objekty veřejné dopravy </a:t>
            </a:r>
            <a:endParaRPr lang="cs-CZ" dirty="0" smtClean="0"/>
          </a:p>
          <a:p>
            <a:r>
              <a:rPr lang="cs-CZ" dirty="0" smtClean="0"/>
              <a:t>VYHLÁŠKA ze dne 17. října 2016 o zabezpečení jaderného zařízení a jaderného </a:t>
            </a:r>
            <a:r>
              <a:rPr lang="cs-CZ" dirty="0" smtClean="0"/>
              <a:t>materiálu</a:t>
            </a:r>
          </a:p>
          <a:p>
            <a:r>
              <a:rPr lang="cs-CZ" dirty="0"/>
              <a:t>Z</a:t>
            </a:r>
            <a:r>
              <a:rPr lang="cs-CZ" dirty="0" smtClean="0"/>
              <a:t>ákona </a:t>
            </a:r>
            <a:r>
              <a:rPr lang="cs-CZ" dirty="0"/>
              <a:t>č. 307/2013 Sb. o povinném značení lihu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299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PZTS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komponenty</a:t>
            </a:r>
          </a:p>
          <a:p>
            <a:pPr lvl="1"/>
            <a:r>
              <a:rPr lang="cs-CZ" dirty="0" smtClean="0"/>
              <a:t>ústředna</a:t>
            </a:r>
          </a:p>
          <a:p>
            <a:pPr lvl="1"/>
            <a:r>
              <a:rPr lang="cs-CZ" dirty="0" smtClean="0"/>
              <a:t>Jedno nebo více čidel</a:t>
            </a:r>
          </a:p>
          <a:p>
            <a:pPr lvl="1"/>
            <a:r>
              <a:rPr lang="cs-CZ" dirty="0"/>
              <a:t>Jedno nebo více signalizačních zařízení, případně poplachových přenosových </a:t>
            </a:r>
            <a:r>
              <a:rPr lang="cs-CZ" dirty="0" smtClean="0"/>
              <a:t>systémů</a:t>
            </a:r>
          </a:p>
          <a:p>
            <a:pPr lvl="1"/>
            <a:r>
              <a:rPr lang="cs-CZ" dirty="0"/>
              <a:t>Jedno nebo více napájecích zařízení </a:t>
            </a:r>
            <a:endParaRPr lang="cs-CZ" dirty="0" smtClean="0"/>
          </a:p>
          <a:p>
            <a:pPr lvl="1"/>
            <a:r>
              <a:rPr lang="cs-CZ" dirty="0"/>
              <a:t>Ovládání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3172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PZTS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40000" lnSpcReduction="20000"/>
          </a:bodyPr>
          <a:lstStyle/>
          <a:p>
            <a:r>
              <a:rPr lang="cs-CZ" dirty="0" smtClean="0"/>
              <a:t>Prvky PZTS</a:t>
            </a:r>
          </a:p>
          <a:p>
            <a:pPr lvl="1"/>
            <a:r>
              <a:rPr lang="cs-CZ" dirty="0"/>
              <a:t>Prvky pro plášťovou </a:t>
            </a:r>
            <a:r>
              <a:rPr lang="cs-CZ" dirty="0" smtClean="0"/>
              <a:t>ochranu</a:t>
            </a:r>
          </a:p>
          <a:p>
            <a:pPr lvl="2"/>
            <a:r>
              <a:rPr lang="cs-CZ" dirty="0" smtClean="0"/>
              <a:t>Magnetické kontakty</a:t>
            </a:r>
          </a:p>
          <a:p>
            <a:pPr lvl="2"/>
            <a:r>
              <a:rPr lang="pl-PL" dirty="0"/>
              <a:t>Čidla na ochranu skleněných ploch </a:t>
            </a:r>
            <a:endParaRPr lang="pl-PL" dirty="0" smtClean="0"/>
          </a:p>
          <a:p>
            <a:pPr lvl="2"/>
            <a:r>
              <a:rPr lang="cs-CZ" dirty="0"/>
              <a:t>Vibrační čidla </a:t>
            </a:r>
            <a:endParaRPr lang="cs-CZ" dirty="0" smtClean="0"/>
          </a:p>
          <a:p>
            <a:pPr lvl="1"/>
            <a:r>
              <a:rPr lang="cs-CZ" dirty="0" smtClean="0"/>
              <a:t>Prvky </a:t>
            </a:r>
            <a:r>
              <a:rPr lang="cs-CZ" dirty="0"/>
              <a:t>pro prostorovou </a:t>
            </a:r>
            <a:r>
              <a:rPr lang="cs-CZ" dirty="0" smtClean="0"/>
              <a:t>ochranu</a:t>
            </a:r>
          </a:p>
          <a:p>
            <a:pPr lvl="2"/>
            <a:r>
              <a:rPr lang="cs-CZ" dirty="0"/>
              <a:t>Pasivní infračervená čidla (PIR) </a:t>
            </a:r>
            <a:endParaRPr lang="cs-CZ" dirty="0" smtClean="0"/>
          </a:p>
          <a:p>
            <a:pPr lvl="2"/>
            <a:r>
              <a:rPr lang="cs-CZ" dirty="0"/>
              <a:t>Aktivní infračervená čidla (AIR) </a:t>
            </a:r>
            <a:endParaRPr lang="cs-CZ" dirty="0" smtClean="0"/>
          </a:p>
          <a:p>
            <a:pPr lvl="2"/>
            <a:r>
              <a:rPr lang="cs-CZ" dirty="0"/>
              <a:t>Aktivní ultrazvuková čidla (US) </a:t>
            </a:r>
            <a:endParaRPr lang="cs-CZ" dirty="0" smtClean="0"/>
          </a:p>
          <a:p>
            <a:pPr lvl="2"/>
            <a:r>
              <a:rPr lang="cs-CZ" dirty="0"/>
              <a:t>Aktivní Mikrovlnná čidla (MW) </a:t>
            </a:r>
            <a:endParaRPr lang="cs-CZ" dirty="0" smtClean="0"/>
          </a:p>
          <a:p>
            <a:pPr lvl="2"/>
            <a:r>
              <a:rPr lang="cs-CZ" dirty="0"/>
              <a:t>Čidla duální (kombinovaná PIR-MW nebo PIR-US a další) </a:t>
            </a:r>
            <a:endParaRPr lang="cs-CZ" dirty="0" smtClean="0"/>
          </a:p>
          <a:p>
            <a:pPr lvl="1"/>
            <a:r>
              <a:rPr lang="cs-CZ" dirty="0" smtClean="0"/>
              <a:t>Prvky </a:t>
            </a:r>
            <a:r>
              <a:rPr lang="cs-CZ" dirty="0"/>
              <a:t>tísňové </a:t>
            </a:r>
            <a:r>
              <a:rPr lang="cs-CZ" dirty="0" smtClean="0"/>
              <a:t>ochrany</a:t>
            </a:r>
          </a:p>
          <a:p>
            <a:pPr lvl="2"/>
            <a:r>
              <a:rPr lang="cs-CZ" dirty="0" smtClean="0"/>
              <a:t>Manuální stisknutí tlačítka</a:t>
            </a:r>
          </a:p>
          <a:p>
            <a:pPr lvl="1"/>
            <a:r>
              <a:rPr lang="cs-CZ" dirty="0" smtClean="0"/>
              <a:t>Prvky </a:t>
            </a:r>
            <a:r>
              <a:rPr lang="cs-CZ" dirty="0"/>
              <a:t>předmětové </a:t>
            </a:r>
            <a:r>
              <a:rPr lang="cs-CZ" dirty="0" smtClean="0"/>
              <a:t>ochrany</a:t>
            </a:r>
          </a:p>
          <a:p>
            <a:pPr lvl="2"/>
            <a:r>
              <a:rPr lang="cs-CZ" dirty="0"/>
              <a:t>Seismická čidla </a:t>
            </a:r>
            <a:endParaRPr lang="cs-CZ" dirty="0" smtClean="0"/>
          </a:p>
          <a:p>
            <a:pPr lvl="2"/>
            <a:r>
              <a:rPr lang="cs-CZ" dirty="0"/>
              <a:t>Závěsová </a:t>
            </a:r>
            <a:r>
              <a:rPr lang="cs-CZ" dirty="0" smtClean="0"/>
              <a:t>čidla</a:t>
            </a:r>
          </a:p>
          <a:p>
            <a:pPr lvl="2"/>
            <a:r>
              <a:rPr lang="cs-CZ" dirty="0"/>
              <a:t>Čidla polohová</a:t>
            </a:r>
            <a:endParaRPr lang="cs-CZ" dirty="0" smtClean="0"/>
          </a:p>
          <a:p>
            <a:pPr lvl="1"/>
            <a:r>
              <a:rPr lang="cs-CZ" dirty="0" smtClean="0"/>
              <a:t>Prvky </a:t>
            </a:r>
            <a:r>
              <a:rPr lang="cs-CZ" dirty="0"/>
              <a:t>venkovní (perimetrické) </a:t>
            </a:r>
            <a:r>
              <a:rPr lang="cs-CZ" dirty="0" smtClean="0"/>
              <a:t>ochrany</a:t>
            </a:r>
          </a:p>
          <a:p>
            <a:pPr lvl="2"/>
            <a:r>
              <a:rPr lang="cs-CZ" dirty="0" smtClean="0"/>
              <a:t>Otřesové kabely</a:t>
            </a:r>
          </a:p>
          <a:p>
            <a:pPr lvl="2"/>
            <a:r>
              <a:rPr lang="cs-CZ" dirty="0" smtClean="0"/>
              <a:t>Štěrbinové kabely</a:t>
            </a:r>
          </a:p>
          <a:p>
            <a:pPr lvl="2"/>
            <a:r>
              <a:rPr lang="cs-CZ" dirty="0" smtClean="0"/>
              <a:t>Závory</a:t>
            </a:r>
          </a:p>
          <a:p>
            <a:pPr lvl="2"/>
            <a:r>
              <a:rPr lang="cs-CZ" dirty="0" smtClean="0"/>
              <a:t>Zemní senzory</a:t>
            </a:r>
          </a:p>
          <a:p>
            <a:pPr lvl="2"/>
            <a:r>
              <a:rPr lang="cs-CZ" dirty="0" smtClean="0"/>
              <a:t>Kamerové senzory </a:t>
            </a:r>
          </a:p>
          <a:p>
            <a:pPr lvl="1"/>
            <a:r>
              <a:rPr lang="cs-CZ" dirty="0"/>
              <a:t>Poplachové </a:t>
            </a:r>
            <a:r>
              <a:rPr lang="cs-CZ" dirty="0" smtClean="0"/>
              <a:t>ústředny</a:t>
            </a:r>
          </a:p>
          <a:p>
            <a:pPr lvl="1"/>
            <a:r>
              <a:rPr lang="cs-CZ" dirty="0" smtClean="0"/>
              <a:t>Ovládací zařízení</a:t>
            </a:r>
          </a:p>
          <a:p>
            <a:pPr lvl="1"/>
            <a:r>
              <a:rPr lang="cs-CZ" dirty="0" smtClean="0"/>
              <a:t>Signalizační </a:t>
            </a:r>
            <a:r>
              <a:rPr lang="cs-CZ" dirty="0"/>
              <a:t>(výstražná) </a:t>
            </a:r>
            <a:r>
              <a:rPr lang="cs-CZ" dirty="0" smtClean="0"/>
              <a:t>zařízení</a:t>
            </a:r>
          </a:p>
          <a:p>
            <a:pPr lvl="1"/>
            <a:r>
              <a:rPr lang="cs-CZ" dirty="0" smtClean="0"/>
              <a:t>Přenosová zařízení</a:t>
            </a:r>
          </a:p>
          <a:p>
            <a:pPr lvl="1"/>
            <a:r>
              <a:rPr lang="cs-CZ" dirty="0" smtClean="0"/>
              <a:t>Speciální čidla</a:t>
            </a:r>
          </a:p>
          <a:p>
            <a:pPr lvl="2"/>
            <a:r>
              <a:rPr lang="cs-CZ" dirty="0" smtClean="0"/>
              <a:t>Detektory zaplavení</a:t>
            </a:r>
          </a:p>
          <a:p>
            <a:pPr lvl="2"/>
            <a:r>
              <a:rPr lang="cs-CZ" dirty="0" smtClean="0"/>
              <a:t>Detektory úniku plynu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5471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CCTV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Základní prvky</a:t>
            </a:r>
          </a:p>
          <a:p>
            <a:pPr lvl="1"/>
            <a:r>
              <a:rPr lang="cs-CZ" dirty="0" smtClean="0"/>
              <a:t>Kamery</a:t>
            </a:r>
          </a:p>
          <a:p>
            <a:pPr lvl="2"/>
            <a:r>
              <a:rPr lang="cs-CZ" dirty="0" smtClean="0"/>
              <a:t>Černobílé/barevné/kombinované</a:t>
            </a:r>
          </a:p>
          <a:p>
            <a:pPr lvl="2"/>
            <a:r>
              <a:rPr lang="cs-CZ" dirty="0" smtClean="0"/>
              <a:t>Analogové (formát PAL 704x576 obr. bodů)/digitální (IP </a:t>
            </a:r>
            <a:r>
              <a:rPr lang="cs-CZ" dirty="0" err="1" smtClean="0"/>
              <a:t>mpx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Standardní</a:t>
            </a:r>
          </a:p>
          <a:p>
            <a:pPr lvl="2"/>
            <a:r>
              <a:rPr lang="cs-CZ" dirty="0" smtClean="0"/>
              <a:t>Kompaktní</a:t>
            </a:r>
          </a:p>
          <a:p>
            <a:pPr lvl="2"/>
            <a:r>
              <a:rPr lang="cs-CZ" dirty="0" smtClean="0"/>
              <a:t>Dome</a:t>
            </a:r>
          </a:p>
          <a:p>
            <a:pPr lvl="2"/>
            <a:r>
              <a:rPr lang="cs-CZ" dirty="0" smtClean="0"/>
              <a:t>Otočné</a:t>
            </a:r>
          </a:p>
          <a:p>
            <a:pPr lvl="2"/>
            <a:r>
              <a:rPr lang="cs-CZ" dirty="0" smtClean="0"/>
              <a:t>Bezdrátové</a:t>
            </a:r>
          </a:p>
          <a:p>
            <a:pPr lvl="2"/>
            <a:r>
              <a:rPr lang="cs-CZ" dirty="0" smtClean="0"/>
              <a:t>Deskové</a:t>
            </a:r>
          </a:p>
          <a:p>
            <a:pPr lvl="2"/>
            <a:r>
              <a:rPr lang="cs-CZ" dirty="0" smtClean="0"/>
              <a:t>Skryté</a:t>
            </a:r>
          </a:p>
          <a:p>
            <a:pPr lvl="2"/>
            <a:r>
              <a:rPr lang="cs-CZ" dirty="0" smtClean="0"/>
              <a:t>Chytré</a:t>
            </a:r>
          </a:p>
          <a:p>
            <a:pPr lvl="2"/>
            <a:r>
              <a:rPr lang="cs-CZ" dirty="0" smtClean="0"/>
              <a:t>Panoramatické (</a:t>
            </a:r>
            <a:r>
              <a:rPr lang="cs-CZ" dirty="0" err="1" smtClean="0"/>
              <a:t>fish</a:t>
            </a:r>
            <a:r>
              <a:rPr lang="cs-CZ" dirty="0" smtClean="0"/>
              <a:t> </a:t>
            </a:r>
            <a:r>
              <a:rPr lang="cs-CZ" dirty="0" err="1" smtClean="0"/>
              <a:t>eye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Objektivy</a:t>
            </a:r>
          </a:p>
          <a:p>
            <a:pPr lvl="1"/>
            <a:r>
              <a:rPr lang="cs-CZ" dirty="0" smtClean="0"/>
              <a:t>Monitory</a:t>
            </a:r>
          </a:p>
          <a:p>
            <a:pPr lvl="1"/>
            <a:r>
              <a:rPr lang="cs-CZ" dirty="0" smtClean="0"/>
              <a:t>Kamerové přepínače</a:t>
            </a:r>
          </a:p>
          <a:p>
            <a:pPr lvl="2"/>
            <a:r>
              <a:rPr lang="cs-CZ" dirty="0" smtClean="0"/>
              <a:t>Sekvenční</a:t>
            </a:r>
          </a:p>
          <a:p>
            <a:pPr lvl="2"/>
            <a:r>
              <a:rPr lang="cs-CZ" dirty="0" smtClean="0"/>
              <a:t>Děliče obrazu</a:t>
            </a:r>
          </a:p>
          <a:p>
            <a:pPr lvl="2"/>
            <a:r>
              <a:rPr lang="cs-CZ" dirty="0" err="1" smtClean="0"/>
              <a:t>Multiplexery</a:t>
            </a:r>
            <a:endParaRPr lang="cs-CZ" dirty="0" smtClean="0"/>
          </a:p>
          <a:p>
            <a:pPr lvl="2"/>
            <a:r>
              <a:rPr lang="cs-CZ" dirty="0" err="1"/>
              <a:t>V</a:t>
            </a:r>
            <a:r>
              <a:rPr lang="cs-CZ" dirty="0" err="1" smtClean="0"/>
              <a:t>ideodetektory</a:t>
            </a:r>
            <a:endParaRPr lang="cs-CZ" dirty="0" smtClean="0"/>
          </a:p>
          <a:p>
            <a:pPr lvl="1"/>
            <a:r>
              <a:rPr lang="cs-CZ" dirty="0" smtClean="0"/>
              <a:t>Záznamová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21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 smtClean="0"/>
              <a:t>Základní </a:t>
            </a:r>
            <a:r>
              <a:rPr lang="cs-CZ" dirty="0"/>
              <a:t>entity: </a:t>
            </a:r>
            <a:r>
              <a:rPr lang="cs-CZ" dirty="0" smtClean="0"/>
              <a:t> </a:t>
            </a:r>
          </a:p>
          <a:p>
            <a:r>
              <a:rPr lang="cs-CZ" dirty="0" smtClean="0"/>
              <a:t>Žadatel - </a:t>
            </a:r>
            <a:r>
              <a:rPr lang="cs-CZ" dirty="0"/>
              <a:t>osoba žádající o přístup k </a:t>
            </a:r>
            <a:r>
              <a:rPr lang="cs-CZ" dirty="0" smtClean="0"/>
              <a:t>aktivům</a:t>
            </a:r>
          </a:p>
          <a:p>
            <a:r>
              <a:rPr lang="cs-CZ" dirty="0" err="1" smtClean="0"/>
              <a:t>Autentizátor</a:t>
            </a:r>
            <a:r>
              <a:rPr lang="cs-CZ" dirty="0" smtClean="0"/>
              <a:t> - </a:t>
            </a:r>
            <a:r>
              <a:rPr lang="cs-CZ" dirty="0"/>
              <a:t>zařízení, které ověřuje identitu </a:t>
            </a:r>
            <a:r>
              <a:rPr lang="cs-CZ" dirty="0" smtClean="0"/>
              <a:t>žadatele</a:t>
            </a:r>
          </a:p>
          <a:p>
            <a:r>
              <a:rPr lang="cs-CZ" dirty="0" smtClean="0"/>
              <a:t>Kontrolér - </a:t>
            </a:r>
            <a:r>
              <a:rPr lang="cs-CZ" dirty="0"/>
              <a:t>zařízení, které zjišťuje práva </a:t>
            </a:r>
            <a:r>
              <a:rPr lang="cs-CZ" dirty="0" smtClean="0"/>
              <a:t>žadatele</a:t>
            </a:r>
          </a:p>
          <a:p>
            <a:r>
              <a:rPr lang="cs-CZ" dirty="0" smtClean="0"/>
              <a:t>Brána - </a:t>
            </a:r>
            <a:r>
              <a:rPr lang="cs-CZ" dirty="0"/>
              <a:t>zařízení, které umožňuje žadateli přístup k aktivům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Způsoby autentizace</a:t>
            </a:r>
          </a:p>
          <a:p>
            <a:r>
              <a:rPr lang="cs-CZ" dirty="0" smtClean="0"/>
              <a:t>Znalostí (heslo, PIN)</a:t>
            </a:r>
          </a:p>
          <a:p>
            <a:r>
              <a:rPr lang="cs-CZ" dirty="0" smtClean="0"/>
              <a:t>Předmětem</a:t>
            </a:r>
          </a:p>
          <a:p>
            <a:pPr lvl="1"/>
            <a:r>
              <a:rPr lang="cs-CZ" dirty="0"/>
              <a:t>Karty magnetické</a:t>
            </a:r>
          </a:p>
          <a:p>
            <a:pPr lvl="1"/>
            <a:r>
              <a:rPr lang="cs-CZ" dirty="0"/>
              <a:t>Karty bezkontaktní</a:t>
            </a:r>
          </a:p>
          <a:p>
            <a:pPr lvl="1"/>
            <a:r>
              <a:rPr lang="cs-CZ" dirty="0"/>
              <a:t>Karty s čárovým kódem</a:t>
            </a:r>
          </a:p>
          <a:p>
            <a:pPr lvl="1"/>
            <a:r>
              <a:rPr lang="cs-CZ" dirty="0" smtClean="0"/>
              <a:t>čipy</a:t>
            </a:r>
          </a:p>
          <a:p>
            <a:r>
              <a:rPr lang="cs-CZ" dirty="0"/>
              <a:t>Autentizací pomocí biometrických </a:t>
            </a:r>
            <a:r>
              <a:rPr lang="cs-CZ" dirty="0" smtClean="0"/>
              <a:t>parametrů</a:t>
            </a:r>
          </a:p>
          <a:p>
            <a:pPr lvl="1"/>
            <a:r>
              <a:rPr lang="cs-CZ" dirty="0"/>
              <a:t>Otisku </a:t>
            </a:r>
            <a:r>
              <a:rPr lang="cs-CZ" dirty="0" smtClean="0"/>
              <a:t>prstů</a:t>
            </a:r>
          </a:p>
          <a:p>
            <a:pPr lvl="1"/>
            <a:r>
              <a:rPr lang="cs-CZ" dirty="0" smtClean="0"/>
              <a:t>Morfologie </a:t>
            </a:r>
            <a:r>
              <a:rPr lang="cs-CZ" dirty="0"/>
              <a:t>(geometrie) </a:t>
            </a:r>
            <a:r>
              <a:rPr lang="cs-CZ" dirty="0" smtClean="0"/>
              <a:t>ruky</a:t>
            </a:r>
          </a:p>
          <a:p>
            <a:pPr lvl="1"/>
            <a:r>
              <a:rPr lang="cs-CZ" dirty="0" smtClean="0"/>
              <a:t>Identifikace </a:t>
            </a:r>
            <a:r>
              <a:rPr lang="cs-CZ" dirty="0"/>
              <a:t>podle rozpoznání obličeje </a:t>
            </a:r>
          </a:p>
          <a:p>
            <a:pPr lvl="1"/>
            <a:r>
              <a:rPr lang="cs-CZ" dirty="0" smtClean="0"/>
              <a:t>Identifikace </a:t>
            </a:r>
            <a:r>
              <a:rPr lang="cs-CZ" dirty="0"/>
              <a:t>podle oční </a:t>
            </a:r>
            <a:r>
              <a:rPr lang="cs-CZ" dirty="0" smtClean="0"/>
              <a:t>duhovky</a:t>
            </a:r>
          </a:p>
          <a:p>
            <a:pPr lvl="1"/>
            <a:r>
              <a:rPr lang="cs-CZ" dirty="0" smtClean="0"/>
              <a:t>Identifikace </a:t>
            </a:r>
            <a:r>
              <a:rPr lang="cs-CZ" dirty="0"/>
              <a:t>podle oční </a:t>
            </a:r>
            <a:r>
              <a:rPr lang="cs-CZ" dirty="0" smtClean="0"/>
              <a:t>sítnice</a:t>
            </a:r>
          </a:p>
          <a:p>
            <a:pPr lvl="1"/>
            <a:r>
              <a:rPr lang="cs-CZ" dirty="0" smtClean="0"/>
              <a:t>Identifikace </a:t>
            </a:r>
            <a:r>
              <a:rPr lang="cs-CZ" dirty="0"/>
              <a:t>podle tvaru nehtového lůžka </a:t>
            </a:r>
            <a:endParaRPr lang="cs-CZ" dirty="0" smtClean="0"/>
          </a:p>
          <a:p>
            <a:pPr lvl="1"/>
            <a:r>
              <a:rPr lang="cs-CZ" dirty="0" smtClean="0"/>
              <a:t>Dynamiky podpisu</a:t>
            </a:r>
          </a:p>
          <a:p>
            <a:pPr lvl="1"/>
            <a:r>
              <a:rPr lang="cs-CZ" dirty="0" smtClean="0"/>
              <a:t>Analýzy řeči</a:t>
            </a:r>
          </a:p>
          <a:p>
            <a:pPr lvl="1"/>
            <a:r>
              <a:rPr lang="cs-CZ" dirty="0" smtClean="0"/>
              <a:t>Dynamiky </a:t>
            </a:r>
            <a:r>
              <a:rPr lang="cs-CZ" dirty="0"/>
              <a:t>klávesových </a:t>
            </a:r>
            <a:r>
              <a:rPr lang="cs-CZ" dirty="0" smtClean="0"/>
              <a:t>úderů</a:t>
            </a:r>
          </a:p>
          <a:p>
            <a:pPr lvl="1"/>
            <a:r>
              <a:rPr lang="cs-CZ" dirty="0" smtClean="0"/>
              <a:t>Analýzou </a:t>
            </a:r>
            <a:r>
              <a:rPr lang="cs-CZ" dirty="0"/>
              <a:t>tvaru ušního </a:t>
            </a:r>
            <a:r>
              <a:rPr lang="cs-CZ" dirty="0" smtClean="0"/>
              <a:t>boltce</a:t>
            </a:r>
          </a:p>
          <a:p>
            <a:pPr lvl="1"/>
            <a:r>
              <a:rPr lang="cs-CZ" dirty="0" smtClean="0"/>
              <a:t>Analýzou </a:t>
            </a:r>
            <a:r>
              <a:rPr lang="cs-CZ" dirty="0"/>
              <a:t>způsobu chůze 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865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Mechanické technické prostředky ochrany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Ploty/vrcholové zábrany/</a:t>
            </a:r>
            <a:r>
              <a:rPr lang="cs-CZ" dirty="0" err="1" smtClean="0"/>
              <a:t>podhrabové</a:t>
            </a:r>
            <a:r>
              <a:rPr lang="cs-CZ" dirty="0" smtClean="0"/>
              <a:t> překážky</a:t>
            </a:r>
          </a:p>
          <a:p>
            <a:r>
              <a:rPr lang="cs-CZ" dirty="0" smtClean="0"/>
              <a:t>Brány</a:t>
            </a:r>
          </a:p>
          <a:p>
            <a:r>
              <a:rPr lang="cs-CZ" dirty="0" smtClean="0"/>
              <a:t>Závory</a:t>
            </a:r>
          </a:p>
          <a:p>
            <a:r>
              <a:rPr lang="cs-CZ" dirty="0" smtClean="0"/>
              <a:t>Mechanické výsuvné systémy</a:t>
            </a:r>
          </a:p>
          <a:p>
            <a:r>
              <a:rPr lang="cs-CZ" dirty="0" smtClean="0"/>
              <a:t>Turnikety</a:t>
            </a:r>
          </a:p>
          <a:p>
            <a:r>
              <a:rPr lang="cs-CZ" dirty="0" smtClean="0"/>
              <a:t>Stavební prvky budov</a:t>
            </a:r>
          </a:p>
          <a:p>
            <a:r>
              <a:rPr lang="cs-CZ" dirty="0" smtClean="0"/>
              <a:t>Mříže a rolety</a:t>
            </a:r>
          </a:p>
          <a:p>
            <a:r>
              <a:rPr lang="cs-CZ" dirty="0" smtClean="0"/>
              <a:t>Otvorové výplně</a:t>
            </a:r>
          </a:p>
          <a:p>
            <a:r>
              <a:rPr lang="cs-CZ" dirty="0" smtClean="0"/>
              <a:t>Bezpečnostní a ochranné folie</a:t>
            </a:r>
          </a:p>
          <a:p>
            <a:r>
              <a:rPr lang="cs-CZ" dirty="0" smtClean="0"/>
              <a:t>trezory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350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PCO soukromých subjektů</a:t>
            </a:r>
          </a:p>
          <a:p>
            <a:r>
              <a:rPr lang="cs-CZ" dirty="0" smtClean="0"/>
              <a:t>Městský kamerový dohlížecí systém</a:t>
            </a:r>
          </a:p>
          <a:p>
            <a:r>
              <a:rPr lang="cs-CZ" dirty="0" smtClean="0"/>
              <a:t>PCO (SCO) PČR</a:t>
            </a:r>
          </a:p>
          <a:p>
            <a:pPr lvl="1"/>
            <a:r>
              <a:rPr lang="cs-CZ" dirty="0" smtClean="0"/>
              <a:t>Zabezpečení důležitých objektů</a:t>
            </a:r>
          </a:p>
          <a:p>
            <a:pPr lvl="1"/>
            <a:r>
              <a:rPr lang="cs-CZ" dirty="0" smtClean="0"/>
              <a:t>Přenos zajišťován soukromým subjektem</a:t>
            </a:r>
          </a:p>
          <a:p>
            <a:pPr lvl="1"/>
            <a:r>
              <a:rPr lang="cs-CZ" dirty="0" smtClean="0"/>
              <a:t>Objektová stanice (přenosové zařízení)</a:t>
            </a:r>
          </a:p>
          <a:p>
            <a:pPr lvl="1"/>
            <a:r>
              <a:rPr lang="cs-CZ" dirty="0" smtClean="0"/>
              <a:t>Oddělení technické ochrany KŘ PČR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575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Ochrana osobních údajů (CCTV)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cs-CZ" sz="1100" dirty="0" smtClean="0"/>
              <a:t>Občanský zákoník, GDPR, Úřad pro ochranu osobních údajů (nepodléhá registraci)</a:t>
            </a:r>
          </a:p>
          <a:p>
            <a:r>
              <a:rPr lang="cs-CZ" sz="1100" dirty="0"/>
              <a:t>Provozování kamerového systému je považováno za zpracování osobních údajů podléhající povinnostem podle obecného nařízení, pokud je automatizovaně prováděn záznam monitorovaného veřejného prostoru a zároveň je účelem pořizovaných informací a záznamů využití k identifikaci fyzických osob v souvislosti s určitým jednáním</a:t>
            </a:r>
            <a:r>
              <a:rPr lang="cs-CZ" sz="1100" dirty="0" smtClean="0"/>
              <a:t>.</a:t>
            </a:r>
          </a:p>
          <a:p>
            <a:r>
              <a:rPr lang="cs-CZ" sz="1100" dirty="0"/>
              <a:t>Údaje uchovávané v záznamovém </a:t>
            </a:r>
            <a:r>
              <a:rPr lang="cs-CZ" sz="1100" dirty="0" smtClean="0"/>
              <a:t>zařízení </a:t>
            </a:r>
            <a:r>
              <a:rPr lang="cs-CZ" sz="1100" dirty="0"/>
              <a:t>jsou osobními údaji za předpokladu, že na základě těchto záznamů </a:t>
            </a:r>
            <a:r>
              <a:rPr lang="cs-CZ" sz="1100" dirty="0" smtClean="0"/>
              <a:t>lze </a:t>
            </a:r>
            <a:r>
              <a:rPr lang="cs-CZ" sz="1100" dirty="0"/>
              <a:t>přímo či nepřímo identifikovat konkrétní fyzickou osobu. Fyzická osoba je identifikovatelná, pokud ze snímku, na němž je zachycena, jsou patrné její charakteristické rozpoznávací znaky (zejména obličej) a na základě propojení rozpoznávacích znaků s dalšími disponibilními údaji je možná plná identifikace osoby. </a:t>
            </a:r>
            <a:endParaRPr lang="cs-CZ" sz="1100" dirty="0" smtClean="0"/>
          </a:p>
          <a:p>
            <a:r>
              <a:rPr lang="cs-CZ" sz="1100" dirty="0" smtClean="0"/>
              <a:t>Provozování kamerového systému se záznamem je povoleno</a:t>
            </a:r>
          </a:p>
          <a:p>
            <a:pPr lvl="1"/>
            <a:r>
              <a:rPr lang="cs-CZ" sz="1100" dirty="0" smtClean="0"/>
              <a:t>zpracování </a:t>
            </a:r>
            <a:r>
              <a:rPr lang="cs-CZ" sz="1100" dirty="0"/>
              <a:t>nezbytné pro splnění úkolu prováděného při výkonu veřejné služby; v těchto případech je třeba dbát ustanovení příslušného zákona nařizujícího, resp. upravujícího zvláštní podmínky kamerové sledování, </a:t>
            </a:r>
            <a:endParaRPr lang="cs-CZ" sz="1100" dirty="0" smtClean="0"/>
          </a:p>
          <a:p>
            <a:pPr lvl="1"/>
            <a:r>
              <a:rPr lang="cs-CZ" sz="1100" dirty="0" smtClean="0"/>
              <a:t>zpracování </a:t>
            </a:r>
            <a:r>
              <a:rPr lang="cs-CZ" sz="1100" dirty="0"/>
              <a:t>nezbytné pro účely oprávněných zájmů příslušného správce</a:t>
            </a:r>
            <a:r>
              <a:rPr lang="cs-CZ" sz="1100" dirty="0" smtClean="0"/>
              <a:t>.</a:t>
            </a:r>
          </a:p>
          <a:p>
            <a:r>
              <a:rPr lang="cs-CZ" sz="1100" dirty="0" smtClean="0"/>
              <a:t>Základní pravidla používání kamerového systému</a:t>
            </a:r>
          </a:p>
          <a:p>
            <a:pPr lvl="1"/>
            <a:r>
              <a:rPr lang="cs-CZ" sz="1100" dirty="0"/>
              <a:t>nesmí nadměrně zasahovat do </a:t>
            </a:r>
            <a:r>
              <a:rPr lang="cs-CZ" sz="1100" dirty="0" smtClean="0"/>
              <a:t>soukromí</a:t>
            </a:r>
          </a:p>
          <a:p>
            <a:pPr lvl="1"/>
            <a:r>
              <a:rPr lang="cs-CZ" sz="1100" dirty="0"/>
              <a:t>je vyloučeno užití kamerového systému v prostorách určených k ryze soukromým </a:t>
            </a:r>
            <a:r>
              <a:rPr lang="cs-CZ" sz="1100" dirty="0" smtClean="0"/>
              <a:t>úkonům</a:t>
            </a:r>
          </a:p>
          <a:p>
            <a:pPr lvl="1"/>
            <a:r>
              <a:rPr lang="cs-CZ" sz="1100" dirty="0"/>
              <a:t>Je třeba předem jednoznačně stanovit účel pořizování záznamů, který musí korespondovat s důležitými, právem chráněnými zájmy </a:t>
            </a:r>
            <a:r>
              <a:rPr lang="cs-CZ" sz="1100" dirty="0" smtClean="0"/>
              <a:t>správce</a:t>
            </a:r>
          </a:p>
          <a:p>
            <a:pPr lvl="1"/>
            <a:r>
              <a:rPr lang="cs-CZ" sz="1100" dirty="0"/>
              <a:t>Přípustnost využití záznamů pro jiný účel musí být omezena na významný veřejný zájem, např. boj proti pouliční kriminalitě</a:t>
            </a:r>
            <a:r>
              <a:rPr lang="cs-CZ" sz="1100" dirty="0" smtClean="0"/>
              <a:t>.</a:t>
            </a:r>
          </a:p>
          <a:p>
            <a:pPr lvl="1"/>
            <a:r>
              <a:rPr lang="cs-CZ" sz="1100" dirty="0"/>
              <a:t>Doba uchovávání dat by neměla přesáhnout časový limit maximálně přípustný pro naplnění účelu provozování kamerového systému. </a:t>
            </a:r>
            <a:r>
              <a:rPr lang="cs-CZ" sz="1100" dirty="0" smtClean="0"/>
              <a:t>24 </a:t>
            </a:r>
            <a:r>
              <a:rPr lang="cs-CZ" sz="1100" dirty="0"/>
              <a:t>hodin, pokud jde o trvale střežený objekt, nebo případně i dobu delší, v zásadě však nepřesahující několik dnů, nejde-li o pořizování záznamů policejním orgánem podle zvláštního zákona, a po uplynutí této doby vymazána. </a:t>
            </a:r>
            <a:endParaRPr lang="cs-CZ" sz="1100" dirty="0" smtClean="0"/>
          </a:p>
          <a:p>
            <a:pPr lvl="1"/>
            <a:r>
              <a:rPr lang="cs-CZ" sz="1100" dirty="0"/>
              <a:t>Pouze v případě existujícího bezpečnostního incidentu by měla být data zpřístupněna orgánům činným v trestním řízení, soudu nebo jinému oprávněnému subjektu</a:t>
            </a:r>
            <a:r>
              <a:rPr lang="cs-CZ" sz="1100" dirty="0" smtClean="0"/>
              <a:t>.</a:t>
            </a:r>
          </a:p>
          <a:p>
            <a:pPr lvl="1"/>
            <a:r>
              <a:rPr lang="cs-CZ" sz="1100" dirty="0"/>
              <a:t>řádně zajistit ochranu snímacích </a:t>
            </a:r>
            <a:r>
              <a:rPr lang="cs-CZ" sz="1100" dirty="0" smtClean="0"/>
              <a:t>zařízení</a:t>
            </a:r>
          </a:p>
          <a:p>
            <a:pPr lvl="1"/>
            <a:r>
              <a:rPr lang="cs-CZ" sz="1100" dirty="0"/>
              <a:t>Subjekt údajů musí být o užití kamerového systému a o tom kdo jej provozuje v převážné většině případů vhodným způsobem </a:t>
            </a:r>
            <a:r>
              <a:rPr lang="cs-CZ" sz="1100" dirty="0" smtClean="0"/>
              <a:t>informován</a:t>
            </a:r>
          </a:p>
          <a:p>
            <a:pPr lvl="1"/>
            <a:r>
              <a:rPr lang="cs-CZ" sz="1100" dirty="0"/>
              <a:t>Záběr kamery nesmí nepřiměřeně zasahovat ani veřejné prostranství v okolí nemovitosti (ulice, náměstí) nad rámec nezbytný pro identifikaci případného útočníka proti plášti budovy nebo oplocení soukromého pozemku. </a:t>
            </a:r>
            <a:endParaRPr lang="cs-CZ" sz="1100" dirty="0" smtClean="0"/>
          </a:p>
        </p:txBody>
      </p:sp>
    </p:spTree>
    <p:extLst>
      <p:ext uri="{BB962C8B-B14F-4D97-AF65-F5344CB8AC3E}">
        <p14:creationId xmlns:p14="http://schemas.microsoft.com/office/powerpoint/2010/main" val="196354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ovlivňující výběr technických prostředků ochrany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Zákony</a:t>
            </a:r>
          </a:p>
          <a:p>
            <a:r>
              <a:rPr lang="cs-CZ" dirty="0" smtClean="0"/>
              <a:t>Technické normy</a:t>
            </a:r>
          </a:p>
          <a:p>
            <a:r>
              <a:rPr lang="cs-CZ" dirty="0" smtClean="0"/>
              <a:t>Interní předpisy</a:t>
            </a:r>
          </a:p>
          <a:p>
            <a:r>
              <a:rPr lang="cs-CZ" dirty="0" smtClean="0"/>
              <a:t>Pojišťovny</a:t>
            </a:r>
          </a:p>
          <a:p>
            <a:r>
              <a:rPr lang="cs-CZ" dirty="0" smtClean="0"/>
              <a:t>Technický stav a možnosti objektu</a:t>
            </a:r>
          </a:p>
          <a:p>
            <a:r>
              <a:rPr lang="cs-CZ" dirty="0" smtClean="0"/>
              <a:t>Klimatické podmínky</a:t>
            </a:r>
          </a:p>
          <a:p>
            <a:r>
              <a:rPr lang="cs-CZ" dirty="0" smtClean="0"/>
              <a:t>Dostupnost finančních prostředků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577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osobních údajů (CCTV)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Záznam o činnostech zpracování pro kamerový systém musí obsahovat tyto údaje:</a:t>
            </a:r>
            <a:endParaRPr lang="cs-CZ" dirty="0"/>
          </a:p>
          <a:p>
            <a:pPr lvl="1"/>
            <a:r>
              <a:rPr lang="cs-CZ" dirty="0"/>
              <a:t>Označení správce.</a:t>
            </a:r>
          </a:p>
          <a:p>
            <a:pPr lvl="1"/>
            <a:r>
              <a:rPr lang="cs-CZ" dirty="0"/>
              <a:t>Běžná identifikace správce, tj. subjektu, který provádí zpracování.</a:t>
            </a:r>
          </a:p>
          <a:p>
            <a:pPr lvl="1"/>
            <a:r>
              <a:rPr lang="cs-CZ" dirty="0"/>
              <a:t>Účel zpracování (např. ochrana majetku správce, života a zdraví osob prostřednictvím stálého kamerového systému).</a:t>
            </a:r>
          </a:p>
          <a:p>
            <a:pPr lvl="1"/>
            <a:r>
              <a:rPr lang="cs-CZ" dirty="0"/>
              <a:t>Popis kategorií subjektů údajů.</a:t>
            </a:r>
          </a:p>
          <a:p>
            <a:pPr lvl="1"/>
            <a:r>
              <a:rPr lang="cs-CZ" dirty="0"/>
              <a:t>Zaměstnanci a příležitostně vstupující osoby do monitorovaného prostoru (dodavatelé, návštěvy apod.).</a:t>
            </a:r>
          </a:p>
          <a:p>
            <a:pPr lvl="1"/>
            <a:r>
              <a:rPr lang="cs-CZ" dirty="0"/>
              <a:t>Popis kategorií osobních údajů. </a:t>
            </a:r>
          </a:p>
          <a:p>
            <a:pPr lvl="1"/>
            <a:r>
              <a:rPr lang="cs-CZ" dirty="0"/>
              <a:t>Podoba a obrazové informace o chování a jednání zaznamenaných osob.</a:t>
            </a:r>
          </a:p>
          <a:p>
            <a:pPr lvl="1"/>
            <a:r>
              <a:rPr lang="cs-CZ" dirty="0" smtClean="0"/>
              <a:t>Příjemci </a:t>
            </a:r>
            <a:r>
              <a:rPr lang="cs-CZ" dirty="0"/>
              <a:t>osobních údajů a informace o případném předání osobních údajů do třetích zemí. </a:t>
            </a:r>
          </a:p>
          <a:p>
            <a:pPr lvl="1"/>
            <a:r>
              <a:rPr lang="cs-CZ" dirty="0"/>
              <a:t>V odůvodněných případech orgány činné v trestním řízení, případně jiné zainteresované subjekty pro naplnění účelu zpracování (např. pojišťovna).</a:t>
            </a:r>
          </a:p>
          <a:p>
            <a:pPr lvl="1"/>
            <a:r>
              <a:rPr lang="cs-CZ" dirty="0"/>
              <a:t>Lhůta pro výmaz (doba uchování záznamu je X dní). </a:t>
            </a:r>
          </a:p>
          <a:p>
            <a:pPr lvl="1"/>
            <a:r>
              <a:rPr lang="cs-CZ" dirty="0"/>
              <a:t>Záznam zachyceného incident je uchován po dobu nezbytnou pro projednání případu.</a:t>
            </a:r>
          </a:p>
          <a:p>
            <a:pPr lvl="1"/>
            <a:r>
              <a:rPr lang="cs-CZ" dirty="0"/>
              <a:t>Technická a organizační bezpečnostní opatření.</a:t>
            </a:r>
          </a:p>
          <a:p>
            <a:pPr lvl="1"/>
            <a:r>
              <a:rPr lang="cs-CZ" dirty="0"/>
              <a:t>Bezpečnostní kryt (řízený přístup k datům, školení oprávněných osob, vedení záznamů o předání nahrávek oprávněným orgánům a osobám)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740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Ochrana osobních údajů (biometrická identifikace)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zařazení biometrických údajů mezi zvláštní kategorii osobních údajů. Pro tyto kategorie osobních údajů obecně platí, že jejich zpracování se zakazuje. Z tohoto obecného zákazu pak existuje několik výjimek, kdy lze tyto údaje zpracovávat</a:t>
            </a:r>
            <a:r>
              <a:rPr lang="cs-CZ" dirty="0" smtClean="0"/>
              <a:t>.</a:t>
            </a:r>
          </a:p>
          <a:p>
            <a:r>
              <a:rPr lang="cs-CZ" dirty="0"/>
              <a:t>Jakýkoliv systém, který shromažďuje biometrická data za účelem identifikace konkrétních osob bude považován za systém zpracovávající zvláštní kategorii osobních údajů</a:t>
            </a:r>
            <a:r>
              <a:rPr lang="cs-CZ" dirty="0" smtClean="0"/>
              <a:t>.</a:t>
            </a:r>
          </a:p>
          <a:p>
            <a:r>
              <a:rPr lang="cs-CZ" dirty="0"/>
              <a:t>nutnost zejména získat výslovný souhlas subjektu údajů ke zpracování biometrických údajů</a:t>
            </a:r>
            <a:r>
              <a:rPr lang="cs-CZ" dirty="0" smtClean="0"/>
              <a:t>.</a:t>
            </a:r>
          </a:p>
          <a:p>
            <a:r>
              <a:rPr lang="cs-CZ" dirty="0"/>
              <a:t>není možné využít oprávněný zájem </a:t>
            </a:r>
            <a:r>
              <a:rPr lang="cs-CZ" dirty="0" smtClean="0"/>
              <a:t>správce</a:t>
            </a:r>
          </a:p>
          <a:p>
            <a:r>
              <a:rPr lang="cs-CZ" dirty="0"/>
              <a:t>biometrický údaj jako údaj spojený s vyšším rizikem pro subjekt údajů by měl být podroben vyšší úrovni zabezpečení</a:t>
            </a:r>
            <a:r>
              <a:rPr lang="cs-CZ" dirty="0" smtClean="0"/>
              <a:t>.</a:t>
            </a:r>
          </a:p>
          <a:p>
            <a:r>
              <a:rPr lang="cs-CZ" dirty="0"/>
              <a:t>povinnost vypracovat Posouzení vlivu na ochranu osobních údajů (Data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- DPIA). Povinnost vypracovat DPIA má správce v případě, že je pravděpodobné, že určitý druh zpracování bude s přihlédnutím k povaze, rozsahu, kontextu a účelům mít za následek vysoké riziko pro práva a svobody fyzických osob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porušení zabezpečení biometrických údajů, zejména jejich únik, bude pro správce obvykle znamenat i povinnost oznámit toto porušení nejen Úřadu pro ochranu osobních údajů ale i samotnému subjektu </a:t>
            </a:r>
            <a:r>
              <a:rPr lang="cs-CZ" dirty="0" smtClean="0"/>
              <a:t>údajů</a:t>
            </a:r>
          </a:p>
          <a:p>
            <a:r>
              <a:rPr lang="cs-CZ" dirty="0" err="1"/>
              <a:t>okud</a:t>
            </a:r>
            <a:r>
              <a:rPr lang="cs-CZ" dirty="0"/>
              <a:t> provozovatel sledovacího systému tyto údaje shromažďuje neúmyslně, jako nedílnou součást shromažďování běžných  identifikačních  údajů (podoba člověka), a nijak s nimi dále nepracuje, i nadále platí, že se jedná o zpracování osobních, nikoliv citlivých osobních údajů</a:t>
            </a:r>
          </a:p>
        </p:txBody>
      </p:sp>
    </p:spTree>
    <p:extLst>
      <p:ext uri="{BB962C8B-B14F-4D97-AF65-F5344CB8AC3E}">
        <p14:creationId xmlns:p14="http://schemas.microsoft.com/office/powerpoint/2010/main" val="4207771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3999535" cy="4202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070" y="404665"/>
            <a:ext cx="455050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64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b="1" dirty="0"/>
              <a:t>ČSN P CEN/TS 14383-3 (734400) </a:t>
            </a:r>
            <a:r>
              <a:rPr lang="cs-CZ" sz="1200" b="1" dirty="0" smtClean="0"/>
              <a:t> Prevence </a:t>
            </a:r>
            <a:r>
              <a:rPr lang="cs-CZ" sz="1200" b="1" dirty="0"/>
              <a:t>kriminality - Plánování městské výstavby a navrhování </a:t>
            </a:r>
            <a:r>
              <a:rPr lang="cs-CZ" sz="1200" b="1" dirty="0" smtClean="0"/>
              <a:t>budov</a:t>
            </a:r>
            <a:endParaRPr lang="cs-CZ" sz="12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5151"/>
              </p:ext>
            </p:extLst>
          </p:nvPr>
        </p:nvGraphicFramePr>
        <p:xfrm>
          <a:off x="1187624" y="2348880"/>
          <a:ext cx="7128792" cy="389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728192"/>
                <a:gridCol w="3888432"/>
              </a:tblGrid>
              <a:tr h="655252">
                <a:tc>
                  <a:txBody>
                    <a:bodyPr/>
                    <a:lstStyle/>
                    <a:p>
                      <a:r>
                        <a:rPr lang="cs-CZ" dirty="0" smtClean="0"/>
                        <a:t>Úroveň zabezpečení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Úroveň rizika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Preventivní opatření</a:t>
                      </a:r>
                      <a:endParaRPr lang="cs-CZ" dirty="0"/>
                    </a:p>
                  </a:txBody>
                  <a:tcPr/>
                </a:tc>
              </a:tr>
              <a:tr h="93607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Velmi nízké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mechanické zabezpečení </a:t>
                      </a:r>
                      <a:endParaRPr lang="cs-CZ" dirty="0"/>
                    </a:p>
                  </a:txBody>
                  <a:tcPr/>
                </a:tc>
              </a:tr>
              <a:tr h="37963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Nízké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Zvýšené mechanické zabezpečení</a:t>
                      </a:r>
                      <a:endParaRPr lang="cs-CZ" dirty="0"/>
                    </a:p>
                  </a:txBody>
                  <a:tcPr/>
                </a:tc>
              </a:tr>
              <a:tr h="37963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Zvýšené mechanické zabezpečení a minimální elektronické zabezpečení</a:t>
                      </a:r>
                      <a:endParaRPr lang="cs-CZ" dirty="0"/>
                    </a:p>
                  </a:txBody>
                  <a:tcPr/>
                </a:tc>
              </a:tr>
              <a:tr h="37963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Vysoké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Rozsáhlé mechanické zabezpečení a střední elektronické zabezpečení</a:t>
                      </a:r>
                      <a:endParaRPr lang="cs-CZ" dirty="0"/>
                    </a:p>
                  </a:txBody>
                  <a:tcPr/>
                </a:tc>
              </a:tr>
              <a:tr h="37963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Velmi vysoké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Rozsáhlé mechanické zabezpečení a vysoké elektronické zabezpečení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95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b="1" dirty="0"/>
              <a:t>ČSN P CEN/TS 14383-4 (734400) </a:t>
            </a:r>
            <a:br>
              <a:rPr lang="cs-CZ" sz="1200" b="1" dirty="0"/>
            </a:br>
            <a:r>
              <a:rPr lang="cs-CZ" sz="1200" b="1" dirty="0"/>
              <a:t>Prevence kriminality - Plánování městské výstavby a navrhování budov - Část 4: Obchodní a administrativní budovy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7344816" cy="431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087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Stupně zabezpečení PZTS (ČSN EN 50131-1)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824787"/>
              </p:ext>
            </p:extLst>
          </p:nvPr>
        </p:nvGraphicFramePr>
        <p:xfrm>
          <a:off x="467544" y="1340768"/>
          <a:ext cx="8229600" cy="39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736304"/>
                <a:gridCol w="4341168"/>
              </a:tblGrid>
              <a:tr h="61148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Stupeň zabezpečení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riziko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Znalost narušitele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Nízké riziko (byty, RD)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Předpokládá se, že narušitelé mají malou znalost PZTS a mají omezený sortiment běžně dostupných nástrojů.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Nízké</a:t>
                      </a:r>
                      <a:r>
                        <a:rPr lang="cs-CZ" sz="1400" baseline="0" dirty="0" smtClean="0"/>
                        <a:t> až střední riziko (komerční objekty)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Předpokládá se, že narušitelé mají určité znalosti o PZTS a používají základní sortiment nástrojů a přenosných přístrojů.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Střední až vysoké riziko (peněžní ústavy, směnárny, památky, zbraně, narkotika)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Předpokládá se, že narušitelé znají dobře PZTS a mají k dispozici úplný sortiment nástrojů a přenosných elektrických zařízení.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Vysoké riziko (objekty nejvyššího významu, jaderná zařízení apod.)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Používá se tehdy, má-li kvalita zabezpečení prioritu před všemi ostatními hledisky. Předpokládá se, že narušitelé jsou schopní nebo mají zdroje na vypracování podrobného plánu vniknutí a mají kompletní sortiment zařízení včetně prostředků umožňujících nahradit prvky PZTS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88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Stupně zabezpečení CCTV (ČSN EN 50132-1)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850400"/>
              </p:ext>
            </p:extLst>
          </p:nvPr>
        </p:nvGraphicFramePr>
        <p:xfrm>
          <a:off x="467544" y="1340768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639"/>
                <a:gridCol w="2053519"/>
                <a:gridCol w="2053519"/>
                <a:gridCol w="3257923"/>
              </a:tblGrid>
              <a:tr h="57606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Stupeň zabezpečení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riziko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Znalost narušitele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1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Nízké riziko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malé</a:t>
                      </a:r>
                      <a:r>
                        <a:rPr lang="cs-CZ" sz="1000" baseline="0" dirty="0" smtClean="0"/>
                        <a:t> sklady s nízkou hodnotou zboží, prostor s nízkou úrovní rizika (sklady potravin)</a:t>
                      </a:r>
                      <a:endParaRPr lang="cs-CZ" sz="1000" dirty="0" smtClean="0"/>
                    </a:p>
                    <a:p>
                      <a:pPr algn="ctr"/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Systém nemá ochranu proti narušení a není požadováno monitorování základních funkcí</a:t>
                      </a:r>
                      <a:endParaRPr lang="cs-CZ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2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Nízké</a:t>
                      </a:r>
                      <a:r>
                        <a:rPr lang="cs-CZ" sz="1000" baseline="0" dirty="0" smtClean="0"/>
                        <a:t> až střední riziko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aseline="0" dirty="0" smtClean="0"/>
                        <a:t>velké sklady nad 400m, nízká atraktivita zboží, prostor s nízkou úrovní rizika (sklady potravin, papírny, lékařská laboratoř.)</a:t>
                      </a:r>
                      <a:endParaRPr lang="cs-CZ" sz="1000" dirty="0" smtClean="0"/>
                    </a:p>
                    <a:p>
                      <a:pPr algn="ctr"/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Systém</a:t>
                      </a:r>
                      <a:r>
                        <a:rPr lang="cs-CZ" sz="1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jednoduchou ochranou proti narušení a není požadováno monitorování základních funkcí</a:t>
                      </a:r>
                      <a:endParaRPr lang="cs-CZ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3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Střední až vysoké riziko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velké</a:t>
                      </a:r>
                      <a:r>
                        <a:rPr lang="cs-CZ" sz="1000" baseline="0" dirty="0" smtClean="0"/>
                        <a:t> sklady, nízká hodnota zboží, nízká úroveň rizika, podniky služeb, jejichž aktivity mohou ovlivnit hodnoty (nákupní centra, sklady cigaret, přístavy, letiště, banky)</a:t>
                      </a:r>
                      <a:endParaRPr lang="cs-CZ" sz="1000" dirty="0" smtClean="0"/>
                    </a:p>
                    <a:p>
                      <a:pPr algn="ctr"/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Střední</a:t>
                      </a:r>
                      <a:r>
                        <a:rPr lang="cs-CZ" sz="1000" b="1" baseline="0" dirty="0" smtClean="0"/>
                        <a:t> ochrana proti narušení a jednoduché monitorování základních funkcí</a:t>
                      </a:r>
                      <a:endParaRPr lang="cs-CZ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4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Vysoké riziko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Sklady</a:t>
                      </a:r>
                      <a:r>
                        <a:rPr lang="cs-CZ" sz="1000" baseline="0" dirty="0" smtClean="0"/>
                        <a:t> s vysokou atraktivitou, vysoká úroveň rizika, podniky služeb, jejichž aktivity mohou ovlivnit hodnoty a důvěrné informace (prodejní místa cigaret, armádní laboratoře, vládní budovy)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Vysoká ochrana proti narušení a stálé monitorování základních funkcí</a:t>
                      </a:r>
                      <a:endParaRPr lang="cs-CZ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86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Třídy prostředí PZTS/CCTV (ČSN EN 50131-1/50132-1)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515607"/>
              </p:ext>
            </p:extLst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Třída prostředí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00050" indent="-400050">
                        <a:buAutoNum type="romanUcPeriod"/>
                      </a:pPr>
                      <a:r>
                        <a:rPr lang="cs-CZ" dirty="0" smtClean="0"/>
                        <a:t>vnitřní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 prostory při stálé teplotě (+5 až</a:t>
                      </a:r>
                      <a:r>
                        <a:rPr lang="cs-CZ" baseline="0" dirty="0" smtClean="0"/>
                        <a:t> + 40 stupňů, vlhkost 75% 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II. vnitřní všeobecné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 prostory</a:t>
                      </a:r>
                      <a:r>
                        <a:rPr lang="cs-CZ" baseline="0" dirty="0" smtClean="0"/>
                        <a:t> bez stálé teploty (-10 až +40 stupňů, vlhkost 75%)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III. venkovní chráněné nebo extrémní vnitřní podmínky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Vně objektu</a:t>
                      </a:r>
                      <a:r>
                        <a:rPr lang="cs-CZ" baseline="0" dirty="0" smtClean="0"/>
                        <a:t> bez plného vystavení povětrnostním vlivům (-25 až +50 stupňů, vlhkost 75% - 95%)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IV. venkovní všeobecné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Vně budov s plným vystavením povětrnostním vlivům (-25 až +60 stupňů, vlhkost 75% až 95%)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199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ROZSAH STŘEŽENÍ OBJEKTU POPLACHOVÝM ZABEZPEČOVACÍM SYSTÉMEM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sz="1200" b="1" u="sng" dirty="0"/>
              <a:t>ČSN CLC/TS 50131-7 - Poplachové systémy - Poplachové zabezpečovací a tísňové systémy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15260"/>
              </p:ext>
            </p:extLst>
          </p:nvPr>
        </p:nvGraphicFramePr>
        <p:xfrm>
          <a:off x="1187624" y="1556792"/>
          <a:ext cx="691277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554"/>
                <a:gridCol w="1382554"/>
                <a:gridCol w="1382554"/>
                <a:gridCol w="1382554"/>
                <a:gridCol w="1382554"/>
              </a:tblGrid>
              <a:tr h="266643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Vzít v úvahu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Stupeň 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Stupeň 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Stupeň 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Stupeň 4</a:t>
                      </a:r>
                      <a:endParaRPr lang="cs-CZ" sz="1200" dirty="0"/>
                    </a:p>
                  </a:txBody>
                  <a:tcPr/>
                </a:tc>
              </a:tr>
              <a:tr h="40046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Obvodové dveře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 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O + P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 + P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</a:tr>
              <a:tr h="40046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Okna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 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 + P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 + P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</a:tr>
              <a:tr h="40046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Ostatní otvory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 + P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O + P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/>
                </a:tc>
              </a:tr>
              <a:tr h="266643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Stěny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P</a:t>
                      </a:r>
                      <a:endParaRPr lang="cs-CZ" sz="1200" dirty="0"/>
                    </a:p>
                  </a:txBody>
                  <a:tcPr/>
                </a:tc>
              </a:tr>
              <a:tr h="40046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Stropy nebo střechy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P</a:t>
                      </a:r>
                      <a:endParaRPr lang="cs-CZ" sz="1200" dirty="0"/>
                    </a:p>
                  </a:txBody>
                  <a:tcPr/>
                </a:tc>
              </a:tr>
              <a:tr h="266643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Podlahy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P</a:t>
                      </a:r>
                      <a:endParaRPr lang="cs-CZ" sz="1200" dirty="0"/>
                    </a:p>
                  </a:txBody>
                  <a:tcPr/>
                </a:tc>
              </a:tr>
              <a:tr h="266643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Místnosti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T</a:t>
                      </a:r>
                      <a:endParaRPr lang="cs-CZ" sz="1200" dirty="0"/>
                    </a:p>
                  </a:txBody>
                  <a:tcPr/>
                </a:tc>
              </a:tr>
              <a:tr h="400464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Předmět (vysoké riziko)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S</a:t>
                      </a:r>
                      <a:endParaRPr lang="cs-CZ" sz="1200" dirty="0"/>
                    </a:p>
                  </a:txBody>
                  <a:tcPr/>
                </a:tc>
              </a:tr>
              <a:tr h="747533">
                <a:tc gridSpan="5">
                  <a:txBody>
                    <a:bodyPr/>
                    <a:lstStyle/>
                    <a:p>
                      <a:r>
                        <a:rPr lang="cs-CZ" sz="1000" dirty="0" smtClean="0"/>
                        <a:t>Legenda:</a:t>
                      </a:r>
                    </a:p>
                    <a:p>
                      <a:r>
                        <a:rPr lang="cs-CZ" sz="1000" dirty="0" smtClean="0"/>
                        <a:t>O = otevření</a:t>
                      </a:r>
                    </a:p>
                    <a:p>
                      <a:r>
                        <a:rPr lang="cs-CZ" sz="1000" dirty="0" smtClean="0"/>
                        <a:t>P = průnik (tj. dohled na stavební komponenty pro detekci</a:t>
                      </a:r>
                      <a:r>
                        <a:rPr lang="cs-CZ" sz="1000" baseline="0" dirty="0" smtClean="0"/>
                        <a:t> narušení nebo pokusu o narušení)</a:t>
                      </a:r>
                    </a:p>
                    <a:p>
                      <a:r>
                        <a:rPr lang="cs-CZ" sz="1000" baseline="0" dirty="0" smtClean="0"/>
                        <a:t>S = objekt vyžadující zvláštní pozornost</a:t>
                      </a:r>
                    </a:p>
                    <a:p>
                      <a:r>
                        <a:rPr lang="cs-CZ" sz="1000" baseline="0" dirty="0" smtClean="0"/>
                        <a:t>T = past (dohled ve vybraných prostorech, v nichž je vysoká pravděpodobnost detekce)</a:t>
                      </a:r>
                      <a:endParaRPr lang="cs-CZ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408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1600" dirty="0" smtClean="0"/>
              <a:t>CHARAKTERISTIKY BEZPEČNOSTNÍCH TŘÍD BEZPEČNOSTNÍCH DVEŘÍ, OKEN, LEHKÝCH OBVODOVÝCH PLÁŠTŮ, MŘÍŽÍ A OKENIC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1200" b="1" u="sng" dirty="0"/>
              <a:t>ČSN EN 1627 - </a:t>
            </a:r>
            <a:r>
              <a:rPr lang="cs-CZ" sz="1200" b="1" u="sng" dirty="0" err="1" smtClean="0"/>
              <a:t>DvEře</a:t>
            </a:r>
            <a:r>
              <a:rPr lang="cs-CZ" sz="1200" b="1" u="sng" dirty="0"/>
              <a:t>, okna, lehké obvodové pláště, mříže a okenice - Odolnost proti vloupání - Požadavky a klasifikace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035672"/>
              </p:ext>
            </p:extLst>
          </p:nvPr>
        </p:nvGraphicFramePr>
        <p:xfrm>
          <a:off x="899592" y="1340768"/>
          <a:ext cx="7416824" cy="411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5112568"/>
              </a:tblGrid>
              <a:tr h="505880">
                <a:tc>
                  <a:txBody>
                    <a:bodyPr/>
                    <a:lstStyle/>
                    <a:p>
                      <a:r>
                        <a:rPr lang="cs-CZ" dirty="0" smtClean="0"/>
                        <a:t>Bezpečnostní třída RC/čas napadení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Předpokládané metody a pokusy o vloupání</a:t>
                      </a:r>
                      <a:endParaRPr lang="cs-CZ" dirty="0"/>
                    </a:p>
                  </a:txBody>
                  <a:tcPr/>
                </a:tc>
              </a:tr>
              <a:tr h="728072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RC 1 </a:t>
                      </a:r>
                    </a:p>
                    <a:p>
                      <a:pPr algn="ctr"/>
                      <a:r>
                        <a:rPr lang="cs-CZ" sz="1000" dirty="0" smtClean="0"/>
                        <a:t>Neaplikuje se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Příležitostný zloděj se pokouší o vloupání s použitím malého jednoduchého nářadí a fyzickým násilím, např. kopáním, narážením ramenem, zdviháním, vytrháváním. Zloděj nemá žádné zvláštní znalosti o úrovni odolnosti mechanických zábranných systémů (MZS), má málo času a snaží se nezpůsobit hluk.</a:t>
                      </a:r>
                      <a:endParaRPr lang="cs-CZ" sz="10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RC 2 </a:t>
                      </a:r>
                    </a:p>
                    <a:p>
                      <a:pPr algn="ctr"/>
                      <a:r>
                        <a:rPr lang="cs-CZ" sz="1000" dirty="0" smtClean="0"/>
                        <a:t>3 min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Příležitostný zloděj se navíc pokouší o vloupání s použitím jednoduchého nářadí a fyzickým násilím. Má malé znalosti o úrovni odolnosti MZS, má málo času a snaží se nezpůsobit hluk.</a:t>
                      </a:r>
                      <a:endParaRPr lang="cs-CZ" sz="100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RC 3 </a:t>
                      </a:r>
                    </a:p>
                    <a:p>
                      <a:pPr algn="ctr"/>
                      <a:r>
                        <a:rPr lang="cs-CZ" sz="1000" dirty="0" smtClean="0"/>
                        <a:t>5 min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Zloděj se pokouší překonat MZS při použití páčidla délky 710 mm a dalšího šroubováku, ručního nářadí, jako malé kladívko, důlčíky a mechanická ruční vrtačka. Zloděj má určité povědomí o systému uzávěru a s tímto nářadím je schopen těchto znalostí využít. Při použití páčidla délka 710 mm lze aplikovat zvýšené fyzické násilí.</a:t>
                      </a:r>
                      <a:endParaRPr lang="cs-CZ" sz="10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RC 4 </a:t>
                      </a:r>
                    </a:p>
                    <a:p>
                      <a:pPr algn="ctr"/>
                      <a:r>
                        <a:rPr lang="cs-CZ" sz="1000" dirty="0" smtClean="0"/>
                        <a:t>10 min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Zkušený zloděj používá navíc zámečnické kladivo, sekeru, dláta, sekáče, přenosnou akumulátorovou vrtačku atd. Toto další nářadí umožňuje zloději rozšířit počet způsobů napadení, případně jejich kombinace - vrtání, sekání, páčení, atd. Problém hluku zloděj neřeší.</a:t>
                      </a:r>
                      <a:endParaRPr lang="cs-CZ" sz="1000" dirty="0"/>
                    </a:p>
                  </a:txBody>
                  <a:tcPr/>
                </a:tc>
              </a:tr>
              <a:tr h="401703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RC 5 </a:t>
                      </a:r>
                    </a:p>
                    <a:p>
                      <a:pPr algn="ctr"/>
                      <a:r>
                        <a:rPr lang="cs-CZ" sz="1000" dirty="0" smtClean="0"/>
                        <a:t>15 min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Velmi zkušený zloděj používá navíc jednoruční elektrické nářadí např. úhlovou brusku do průměru kotouče 125 mm, přímočarou pilu atd. Neznepokojuje se hlukem.</a:t>
                      </a:r>
                      <a:endParaRPr lang="cs-CZ" sz="1000" dirty="0"/>
                    </a:p>
                  </a:txBody>
                  <a:tcPr/>
                </a:tc>
              </a:tr>
              <a:tr h="401703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RC 6 </a:t>
                      </a:r>
                    </a:p>
                    <a:p>
                      <a:pPr algn="ctr"/>
                      <a:r>
                        <a:rPr lang="cs-CZ" sz="1000" dirty="0" smtClean="0"/>
                        <a:t>20 min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Velmi zkušený zloděj používá navíc dvouruční elektrické nářadí např. úhlovou brusku do průměru kotouče 230 mm, přímočarou pilu atd. Neznepokojuje se hlukem.</a:t>
                      </a:r>
                      <a:endParaRPr lang="cs-CZ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7098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1824</Words>
  <Application>Microsoft Office PowerPoint</Application>
  <PresentationFormat>Předvádění na obrazovce (4:3)</PresentationFormat>
  <Paragraphs>323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Technické prostředky ochrany</vt:lpstr>
      <vt:lpstr>Faktory ovlivňující výběr technických prostředků ochrany</vt:lpstr>
      <vt:lpstr>Úrovně zabezpečení</vt:lpstr>
      <vt:lpstr>Úrovně zabezpečení</vt:lpstr>
      <vt:lpstr>Stupně zabezpečení PZTS (ČSN EN 50131-1)</vt:lpstr>
      <vt:lpstr>Stupně zabezpečení CCTV (ČSN EN 50132-1)</vt:lpstr>
      <vt:lpstr>Třídy prostředí PZTS/CCTV (ČSN EN 50131-1/50132-1)</vt:lpstr>
      <vt:lpstr>ROZSAH STŘEŽENÍ OBJEKTU POPLACHOVÝM ZABEZPEČOVACÍM SYSTÉMEM</vt:lpstr>
      <vt:lpstr>CHARAKTERISTIKY BEZPEČNOSTNÍCH TŘÍD BEZPEČNOSTNÍCH DVEŘÍ, OKEN, LEHKÝCH OBVODOVÝCH PLÁŠTŮ, MŘÍŽÍ A OKENIC</vt:lpstr>
      <vt:lpstr>Kategorizace odolnosti skel dle ČSN EN 356</vt:lpstr>
      <vt:lpstr>Úroveň rizika a způsoby zabezpečení (dle ČSN CEN/TS 14383-3)</vt:lpstr>
      <vt:lpstr>Další normy</vt:lpstr>
      <vt:lpstr>PZTS</vt:lpstr>
      <vt:lpstr>PZTS </vt:lpstr>
      <vt:lpstr>CCTV</vt:lpstr>
      <vt:lpstr>EKV</vt:lpstr>
      <vt:lpstr>Mechanické technické prostředky ochrany</vt:lpstr>
      <vt:lpstr>PCO</vt:lpstr>
      <vt:lpstr>Ochrana osobních údajů (CCTV)</vt:lpstr>
      <vt:lpstr>Ochrana osobních údajů (CCTV)</vt:lpstr>
      <vt:lpstr>Ochrana osobních údajů (biometrická identifikace)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Technické prostředky ochrany</dc:title>
  <dc:creator>Kučera Michal</dc:creator>
  <cp:lastModifiedBy>Kučera Michal</cp:lastModifiedBy>
  <cp:revision>28</cp:revision>
  <dcterms:created xsi:type="dcterms:W3CDTF">2019-03-20T05:43:57Z</dcterms:created>
  <dcterms:modified xsi:type="dcterms:W3CDTF">2019-03-21T14:10:29Z</dcterms:modified>
</cp:coreProperties>
</file>