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0cf27328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0cf27328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0cf27328b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0cf27328b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0cf27328b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0cf27328b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0cf27328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0cf27328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0cf27328b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0cf27328b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0cf27328b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0cf27328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0cf27328b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0cf27328b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0cf27328b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0cf27328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0cf27328b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0cf27328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0cf27328b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0cf27328b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008e657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008e657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0cf27328b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0cf27328b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0cf27328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0cf2732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0cf2732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0cf2732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0008e65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0008e65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0cf2732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0cf2732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0cf27328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0cf27328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0cf27328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0cf27328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0cf27328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0cf27328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0cf27328b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0cf27328b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0cf27328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0cf27328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webmd.com/drugs/index-drugs.aspx" TargetMode="External"/><Relationship Id="rId3" Type="http://schemas.openxmlformats.org/officeDocument/2006/relationships/hyperlink" Target="https://www.webmd.com/allergies/default.htm" TargetMode="External"/><Relationship Id="rId7" Type="http://schemas.openxmlformats.org/officeDocument/2006/relationships/hyperlink" Target="https://www.webmd.com/allergies/guide/spring-allergi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webmd.com/allergies/features/11-surprising-sneezing-facts" TargetMode="External"/><Relationship Id="rId5" Type="http://schemas.openxmlformats.org/officeDocument/2006/relationships/hyperlink" Target="https://www.webmd.com/allergies/rhinitis" TargetMode="External"/><Relationship Id="rId4" Type="http://schemas.openxmlformats.org/officeDocument/2006/relationships/hyperlink" Target="https://www.webmd.com/allergies/guide/pollen-allergies-symptoms-triggers-treatments" TargetMode="Externa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webmd.com/drugs/index-drugs.aspx" TargetMode="External"/><Relationship Id="rId3" Type="http://schemas.openxmlformats.org/officeDocument/2006/relationships/hyperlink" Target="https://www.webmd.com/allergies/default.htm" TargetMode="External"/><Relationship Id="rId7" Type="http://schemas.openxmlformats.org/officeDocument/2006/relationships/hyperlink" Target="https://www.webmd.com/allergies/guide/spring-allergi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webmd.com/allergies/features/11-surprising-sneezing-facts" TargetMode="External"/><Relationship Id="rId5" Type="http://schemas.openxmlformats.org/officeDocument/2006/relationships/hyperlink" Target="https://www.webmd.com/allergies/rhinitis" TargetMode="External"/><Relationship Id="rId4" Type="http://schemas.openxmlformats.org/officeDocument/2006/relationships/hyperlink" Target="https://www.webmd.com/allergies/guide/pollen-allergies-symptoms-triggers-treatments"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drsaraheaton.wordpress.com/2012/05/22/language-register-and-why-it-matters-or-why-you-cant-write-an-academic-paper-in-gangsta-sla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youtube.com/watch?v=MDs71AgphkI"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uefap.com/vocab/select/awl.ht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9oYfhTC9lIQ"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9oYfhTC9lIQ"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online.seu.edu/articles/high-and-low-context-cultur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omniglot.com/language/idioms/incomprehensible.ph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language</a:t>
            </a:r>
            <a:endParaRPr b="1"/>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week 3 (4th March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register / degree of formality</a:t>
            </a:r>
            <a:endParaRPr b="1"/>
          </a:p>
        </p:txBody>
      </p:sp>
      <p:sp>
        <p:nvSpPr>
          <p:cNvPr id="118" name="Google Shape;11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register</a:t>
            </a:r>
            <a:endParaRPr b="1"/>
          </a:p>
        </p:txBody>
      </p:sp>
      <p:sp>
        <p:nvSpPr>
          <p:cNvPr id="124" name="Google Shape;124;p23"/>
          <p:cNvSpPr txBox="1">
            <a:spLocks noGrp="1"/>
          </p:cNvSpPr>
          <p:nvPr>
            <p:ph type="body" idx="1"/>
          </p:nvPr>
        </p:nvSpPr>
        <p:spPr>
          <a:xfrm>
            <a:off x="7963650" y="3457575"/>
            <a:ext cx="1053600" cy="12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7200">
                <a:solidFill>
                  <a:srgbClr val="FFFF00"/>
                </a:solidFill>
              </a:rPr>
              <a:t>❔</a:t>
            </a:r>
            <a:endParaRPr sz="7200">
              <a:solidFill>
                <a:srgbClr val="FFFF00"/>
              </a:solidFill>
            </a:endParaRPr>
          </a:p>
        </p:txBody>
      </p:sp>
      <p:sp>
        <p:nvSpPr>
          <p:cNvPr id="125" name="Google Shape;125;p23"/>
          <p:cNvSpPr/>
          <p:nvPr/>
        </p:nvSpPr>
        <p:spPr>
          <a:xfrm>
            <a:off x="136325" y="1017725"/>
            <a:ext cx="3916500" cy="1010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When daffodils begin to peer, </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With heigh! the doxy, over the dale,</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Why, then comes in the sweet o’ the year;</a:t>
            </a:r>
            <a:endParaRPr>
              <a:solidFill>
                <a:schemeClr val="dk1"/>
              </a:solidFill>
              <a:highlight>
                <a:srgbClr val="00FF00"/>
              </a:highlight>
            </a:endParaRPr>
          </a:p>
          <a:p>
            <a:pPr marL="0" lvl="0" indent="0" algn="l" rtl="0">
              <a:spcBef>
                <a:spcPts val="0"/>
              </a:spcBef>
              <a:spcAft>
                <a:spcPts val="0"/>
              </a:spcAft>
              <a:buNone/>
            </a:pPr>
            <a:r>
              <a:rPr lang="en">
                <a:solidFill>
                  <a:schemeClr val="dk1"/>
                </a:solidFill>
                <a:highlight>
                  <a:srgbClr val="00FF00"/>
                </a:highlight>
              </a:rPr>
              <a:t>For the red blood reigns in the winter’s pale.</a:t>
            </a:r>
            <a:endParaRPr>
              <a:highlight>
                <a:srgbClr val="00FF00"/>
              </a:highlight>
            </a:endParaRPr>
          </a:p>
        </p:txBody>
      </p:sp>
      <p:sp>
        <p:nvSpPr>
          <p:cNvPr id="126" name="Google Shape;126;p23"/>
          <p:cNvSpPr/>
          <p:nvPr/>
        </p:nvSpPr>
        <p:spPr>
          <a:xfrm>
            <a:off x="5626875" y="74450"/>
            <a:ext cx="3205500" cy="19533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00FFFF"/>
                </a:highlight>
              </a:rPr>
              <a:t>Oh man, this sucks. I have this running nose and keep like sniffling and sneezing! I have this like allergy. And the doc is a real weirdo. He´s nuts! I Hate spring. It´s only March now! Weeks to go. Oh man...</a:t>
            </a:r>
            <a:endParaRPr>
              <a:highlight>
                <a:srgbClr val="00FFFF"/>
              </a:highlight>
            </a:endParaRPr>
          </a:p>
        </p:txBody>
      </p:sp>
      <p:sp>
        <p:nvSpPr>
          <p:cNvPr id="127" name="Google Shape;127;p23"/>
          <p:cNvSpPr/>
          <p:nvPr/>
        </p:nvSpPr>
        <p:spPr>
          <a:xfrm>
            <a:off x="136325" y="2144150"/>
            <a:ext cx="2553300" cy="28506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FFE599"/>
                </a:highlight>
              </a:rPr>
              <a:t>Hey Bunny, you are my little Easter baby...</a:t>
            </a: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p>
        </p:txBody>
      </p:sp>
      <p:sp>
        <p:nvSpPr>
          <p:cNvPr id="128" name="Google Shape;128;p23"/>
          <p:cNvSpPr/>
          <p:nvPr/>
        </p:nvSpPr>
        <p:spPr>
          <a:xfrm>
            <a:off x="2788650" y="2144150"/>
            <a:ext cx="6246600" cy="1010100"/>
          </a:xfrm>
          <a:prstGeom prst="roundRect">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800"/>
              </a:spcBef>
              <a:spcAft>
                <a:spcPts val="0"/>
              </a:spcAft>
              <a:buClr>
                <a:schemeClr val="dk1"/>
              </a:buClr>
              <a:buSzPts val="1100"/>
              <a:buFont typeface="Arial"/>
              <a:buNone/>
            </a:pPr>
            <a:r>
              <a:rPr lang="en" sz="1300"/>
              <a:t>Spring is beautiful, but it's also a key time of year for </a:t>
            </a:r>
            <a:r>
              <a:rPr lang="en" sz="1300">
                <a:uFill>
                  <a:noFill/>
                </a:uFill>
                <a:hlinkClick r:id="rId3"/>
              </a:rPr>
              <a:t>seasonal allergies</a:t>
            </a:r>
            <a:r>
              <a:rPr lang="en" sz="1300"/>
              <a:t>. As plants release </a:t>
            </a:r>
            <a:r>
              <a:rPr lang="en" sz="1300">
                <a:uFill>
                  <a:noFill/>
                </a:uFill>
                <a:hlinkClick r:id="rId4"/>
              </a:rPr>
              <a:t>pollen</a:t>
            </a:r>
            <a:r>
              <a:rPr lang="en" sz="1300"/>
              <a:t>, millions of people with </a:t>
            </a:r>
            <a:r>
              <a:rPr lang="en" sz="1300">
                <a:uFill>
                  <a:noFill/>
                </a:uFill>
                <a:hlinkClick r:id="rId5"/>
              </a:rPr>
              <a:t>hay fever</a:t>
            </a:r>
            <a:r>
              <a:rPr lang="en" sz="1300"/>
              <a:t> start to sniffle and </a:t>
            </a:r>
            <a:r>
              <a:rPr lang="en" sz="1300">
                <a:uFill>
                  <a:noFill/>
                </a:uFill>
                <a:hlinkClick r:id="rId6"/>
              </a:rPr>
              <a:t>sneeze</a:t>
            </a:r>
            <a:r>
              <a:rPr lang="en" sz="1300"/>
              <a:t>. There's no cure but you can take steps to curb </a:t>
            </a:r>
            <a:r>
              <a:rPr lang="en" sz="1300">
                <a:uFill>
                  <a:noFill/>
                </a:uFill>
                <a:hlinkClick r:id="rId7"/>
              </a:rPr>
              <a:t>springtime allergies</a:t>
            </a:r>
            <a:r>
              <a:rPr lang="en" sz="1300"/>
              <a:t>, from </a:t>
            </a:r>
            <a:r>
              <a:rPr lang="en" sz="1300">
                <a:uFill>
                  <a:noFill/>
                </a:uFill>
                <a:hlinkClick r:id="rId8"/>
              </a:rPr>
              <a:t>medication</a:t>
            </a:r>
            <a:r>
              <a:rPr lang="en" sz="1300"/>
              <a:t> to household habits.</a:t>
            </a:r>
            <a:endParaRPr sz="1300"/>
          </a:p>
          <a:p>
            <a:pPr marL="0" lvl="0" indent="0" algn="l" rtl="0">
              <a:spcBef>
                <a:spcPts val="800"/>
              </a:spcBef>
              <a:spcAft>
                <a:spcPts val="0"/>
              </a:spcAft>
              <a:buNone/>
            </a:pPr>
            <a:endParaRPr/>
          </a:p>
        </p:txBody>
      </p:sp>
      <p:sp>
        <p:nvSpPr>
          <p:cNvPr id="129" name="Google Shape;129;p23"/>
          <p:cNvSpPr/>
          <p:nvPr/>
        </p:nvSpPr>
        <p:spPr>
          <a:xfrm>
            <a:off x="2788650" y="3270575"/>
            <a:ext cx="5175000" cy="172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solidFill>
                <a:srgbClr val="1F1F1F"/>
              </a:solidFill>
              <a:highlight>
                <a:srgbClr val="FFE599"/>
              </a:highlight>
            </a:endParaRPr>
          </a:p>
          <a:p>
            <a:pPr marL="0" lvl="0" indent="0" algn="l" rtl="0">
              <a:spcBef>
                <a:spcPts val="0"/>
              </a:spcBef>
              <a:spcAft>
                <a:spcPts val="0"/>
              </a:spcAft>
              <a:buClr>
                <a:schemeClr val="dk1"/>
              </a:buClr>
              <a:buSzPts val="1100"/>
              <a:buFont typeface="Arial"/>
              <a:buNone/>
            </a:pPr>
            <a:r>
              <a:rPr lang="en" sz="1350">
                <a:solidFill>
                  <a:srgbClr val="1F1F1F"/>
                </a:solidFill>
                <a:highlight>
                  <a:srgbClr val="EA9999"/>
                </a:highlight>
              </a:rPr>
              <a:t>The spring season associated with the vernal equinox, called astronomical spring, takes place around March 20 in the Northern Hemisphere, however meteorologists recognize March 1 as the first day of meteorological spring, which is based on annual temperature cycles and the Gregorian calendar. Leap years and the elliptical shape of that orbit around the sun affect when the astronomical seasons, or summer/winter solstices and vernal/autumnal equinoxes, occur.</a:t>
            </a:r>
            <a:endParaRPr>
              <a:solidFill>
                <a:schemeClr val="dk1"/>
              </a:solidFill>
              <a:highlight>
                <a:srgbClr val="EA9999"/>
              </a:highlight>
            </a:endParaRPr>
          </a:p>
          <a:p>
            <a:pPr marL="0" lvl="0" indent="0" algn="l" rtl="0">
              <a:spcBef>
                <a:spcPts val="0"/>
              </a:spcBef>
              <a:spcAft>
                <a:spcPts val="0"/>
              </a:spcAft>
              <a:buNone/>
            </a:pPr>
            <a:endParaRPr/>
          </a:p>
        </p:txBody>
      </p:sp>
      <p:sp>
        <p:nvSpPr>
          <p:cNvPr id="130" name="Google Shape;130;p23"/>
          <p:cNvSpPr txBox="1"/>
          <p:nvPr/>
        </p:nvSpPr>
        <p:spPr>
          <a:xfrm>
            <a:off x="4288325" y="881025"/>
            <a:ext cx="979200" cy="101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7200">
                <a:solidFill>
                  <a:srgbClr val="FFFF00"/>
                </a:solidFill>
              </a:rPr>
              <a:t>❔</a:t>
            </a:r>
            <a:endParaRPr/>
          </a:p>
        </p:txBody>
      </p:sp>
      <p:pic>
        <p:nvPicPr>
          <p:cNvPr id="131" name="Google Shape;131;p23"/>
          <p:cNvPicPr preferRelativeResize="0"/>
          <p:nvPr/>
        </p:nvPicPr>
        <p:blipFill>
          <a:blip r:embed="rId9">
            <a:alphaModFix/>
          </a:blip>
          <a:stretch>
            <a:fillRect/>
          </a:stretch>
        </p:blipFill>
        <p:spPr>
          <a:xfrm>
            <a:off x="615975" y="3154241"/>
            <a:ext cx="1593999" cy="16638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137" name="Google Shape;137;p24"/>
          <p:cNvSpPr txBox="1">
            <a:spLocks noGrp="1"/>
          </p:cNvSpPr>
          <p:nvPr>
            <p:ph type="body" idx="1"/>
          </p:nvPr>
        </p:nvSpPr>
        <p:spPr>
          <a:xfrm>
            <a:off x="7963650" y="3457575"/>
            <a:ext cx="1053600" cy="12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7200">
              <a:solidFill>
                <a:srgbClr val="FFFF00"/>
              </a:solidFill>
            </a:endParaRPr>
          </a:p>
        </p:txBody>
      </p:sp>
      <p:sp>
        <p:nvSpPr>
          <p:cNvPr id="138" name="Google Shape;138;p24"/>
          <p:cNvSpPr/>
          <p:nvPr/>
        </p:nvSpPr>
        <p:spPr>
          <a:xfrm>
            <a:off x="136325" y="74450"/>
            <a:ext cx="3916500" cy="1010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When daffodils begin to peer, </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With heigh! the doxy, over the dale,</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Why, then comes in the sweet o’ the year;</a:t>
            </a:r>
            <a:endParaRPr>
              <a:solidFill>
                <a:schemeClr val="dk1"/>
              </a:solidFill>
              <a:highlight>
                <a:srgbClr val="00FF00"/>
              </a:highlight>
            </a:endParaRPr>
          </a:p>
          <a:p>
            <a:pPr marL="0" lvl="0" indent="0" algn="l" rtl="0">
              <a:spcBef>
                <a:spcPts val="0"/>
              </a:spcBef>
              <a:spcAft>
                <a:spcPts val="0"/>
              </a:spcAft>
              <a:buNone/>
            </a:pPr>
            <a:r>
              <a:rPr lang="en">
                <a:solidFill>
                  <a:schemeClr val="dk1"/>
                </a:solidFill>
                <a:highlight>
                  <a:srgbClr val="00FF00"/>
                </a:highlight>
              </a:rPr>
              <a:t>For the red blood reigns in the winter’s pale.</a:t>
            </a:r>
            <a:endParaRPr>
              <a:highlight>
                <a:srgbClr val="00FF00"/>
              </a:highlight>
            </a:endParaRPr>
          </a:p>
        </p:txBody>
      </p:sp>
      <p:sp>
        <p:nvSpPr>
          <p:cNvPr id="139" name="Google Shape;139;p24"/>
          <p:cNvSpPr/>
          <p:nvPr/>
        </p:nvSpPr>
        <p:spPr>
          <a:xfrm>
            <a:off x="176275" y="3780850"/>
            <a:ext cx="5135100" cy="9639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00FFFF"/>
                </a:highlight>
              </a:rPr>
              <a:t>Oh man, this sucks. I have this running nose and keep like sniffling and sneezing! I have this like allergy. And the doc is a real weirdo. He´s nuts! I Hate spring. It´s only March now! Weeks to go. Oh man...</a:t>
            </a:r>
            <a:endParaRPr>
              <a:highlight>
                <a:srgbClr val="00FFFF"/>
              </a:highlight>
            </a:endParaRPr>
          </a:p>
        </p:txBody>
      </p:sp>
      <p:sp>
        <p:nvSpPr>
          <p:cNvPr id="140" name="Google Shape;140;p24"/>
          <p:cNvSpPr/>
          <p:nvPr/>
        </p:nvSpPr>
        <p:spPr>
          <a:xfrm>
            <a:off x="6062325" y="2462575"/>
            <a:ext cx="2087400" cy="24468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FFE599"/>
                </a:highlight>
              </a:rPr>
              <a:t>Hey Bunny, you are my little Easter baby...</a:t>
            </a: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p>
        </p:txBody>
      </p:sp>
      <p:sp>
        <p:nvSpPr>
          <p:cNvPr id="141" name="Google Shape;141;p24"/>
          <p:cNvSpPr/>
          <p:nvPr/>
        </p:nvSpPr>
        <p:spPr>
          <a:xfrm>
            <a:off x="176275" y="2395750"/>
            <a:ext cx="5067000" cy="1240200"/>
          </a:xfrm>
          <a:prstGeom prst="roundRect">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800"/>
              </a:spcBef>
              <a:spcAft>
                <a:spcPts val="0"/>
              </a:spcAft>
              <a:buClr>
                <a:schemeClr val="dk1"/>
              </a:buClr>
              <a:buSzPts val="1100"/>
              <a:buFont typeface="Arial"/>
              <a:buNone/>
            </a:pPr>
            <a:r>
              <a:rPr lang="en" sz="1300"/>
              <a:t>Spring is beautiful, but it's also a key time of year for </a:t>
            </a:r>
            <a:r>
              <a:rPr lang="en" sz="1300">
                <a:uFill>
                  <a:noFill/>
                </a:uFill>
                <a:hlinkClick r:id="rId3"/>
              </a:rPr>
              <a:t>seasonal allergies</a:t>
            </a:r>
            <a:r>
              <a:rPr lang="en" sz="1300"/>
              <a:t>. As plants release </a:t>
            </a:r>
            <a:r>
              <a:rPr lang="en" sz="1300">
                <a:uFill>
                  <a:noFill/>
                </a:uFill>
                <a:hlinkClick r:id="rId4"/>
              </a:rPr>
              <a:t>pollen</a:t>
            </a:r>
            <a:r>
              <a:rPr lang="en" sz="1300"/>
              <a:t>, millions of people with </a:t>
            </a:r>
            <a:r>
              <a:rPr lang="en" sz="1300">
                <a:uFill>
                  <a:noFill/>
                </a:uFill>
                <a:hlinkClick r:id="rId5"/>
              </a:rPr>
              <a:t>hay fever</a:t>
            </a:r>
            <a:r>
              <a:rPr lang="en" sz="1300"/>
              <a:t> start to sniffle and </a:t>
            </a:r>
            <a:r>
              <a:rPr lang="en" sz="1300">
                <a:uFill>
                  <a:noFill/>
                </a:uFill>
                <a:hlinkClick r:id="rId6"/>
              </a:rPr>
              <a:t>sneeze</a:t>
            </a:r>
            <a:r>
              <a:rPr lang="en" sz="1300"/>
              <a:t>. There's no cure but you can take steps to curb </a:t>
            </a:r>
            <a:r>
              <a:rPr lang="en" sz="1300">
                <a:uFill>
                  <a:noFill/>
                </a:uFill>
                <a:hlinkClick r:id="rId7"/>
              </a:rPr>
              <a:t>springtime allergies</a:t>
            </a:r>
            <a:r>
              <a:rPr lang="en" sz="1300"/>
              <a:t>, from </a:t>
            </a:r>
            <a:r>
              <a:rPr lang="en" sz="1300">
                <a:uFill>
                  <a:noFill/>
                </a:uFill>
                <a:hlinkClick r:id="rId8"/>
              </a:rPr>
              <a:t>medication</a:t>
            </a:r>
            <a:r>
              <a:rPr lang="en" sz="1300"/>
              <a:t> to household habits.</a:t>
            </a:r>
            <a:endParaRPr sz="1300"/>
          </a:p>
          <a:p>
            <a:pPr marL="0" lvl="0" indent="0" algn="l" rtl="0">
              <a:spcBef>
                <a:spcPts val="800"/>
              </a:spcBef>
              <a:spcAft>
                <a:spcPts val="0"/>
              </a:spcAft>
              <a:buNone/>
            </a:pPr>
            <a:endParaRPr/>
          </a:p>
        </p:txBody>
      </p:sp>
      <p:sp>
        <p:nvSpPr>
          <p:cNvPr id="142" name="Google Shape;142;p24"/>
          <p:cNvSpPr/>
          <p:nvPr/>
        </p:nvSpPr>
        <p:spPr>
          <a:xfrm>
            <a:off x="136325" y="1183200"/>
            <a:ext cx="8752500" cy="11139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solidFill>
                <a:srgbClr val="1F1F1F"/>
              </a:solidFill>
              <a:highlight>
                <a:srgbClr val="FFE599"/>
              </a:highlight>
            </a:endParaRPr>
          </a:p>
          <a:p>
            <a:pPr marL="0" lvl="0" indent="0" algn="l" rtl="0">
              <a:spcBef>
                <a:spcPts val="0"/>
              </a:spcBef>
              <a:spcAft>
                <a:spcPts val="0"/>
              </a:spcAft>
              <a:buClr>
                <a:schemeClr val="dk1"/>
              </a:buClr>
              <a:buSzPts val="1100"/>
              <a:buFont typeface="Arial"/>
              <a:buNone/>
            </a:pPr>
            <a:r>
              <a:rPr lang="en" sz="1350">
                <a:solidFill>
                  <a:srgbClr val="1F1F1F"/>
                </a:solidFill>
                <a:highlight>
                  <a:srgbClr val="EA9999"/>
                </a:highlight>
              </a:rPr>
              <a:t>The spring season associated with the vernal equinox, called astronomical spring, takes place around March 20 in the Northern Hemisphere, however meteorologists recognize March 1 as the first day of meteorological spring, which is based on annual temperature cycles and the Gregorian calendar. Leap years and the elliptical shape of that orbit around the sun affect when the astronomical seasons, or summer/winter solstices and vernal/autumnal equinoxes, occur.</a:t>
            </a:r>
            <a:endParaRPr>
              <a:solidFill>
                <a:schemeClr val="dk1"/>
              </a:solidFill>
              <a:highlight>
                <a:srgbClr val="EA9999"/>
              </a:highlight>
            </a:endParaRPr>
          </a:p>
          <a:p>
            <a:pPr marL="0" lvl="0" indent="0" algn="l" rtl="0">
              <a:spcBef>
                <a:spcPts val="0"/>
              </a:spcBef>
              <a:spcAft>
                <a:spcPts val="0"/>
              </a:spcAft>
              <a:buNone/>
            </a:pPr>
            <a:endParaRPr/>
          </a:p>
        </p:txBody>
      </p:sp>
      <p:sp>
        <p:nvSpPr>
          <p:cNvPr id="143" name="Google Shape;143;p24"/>
          <p:cNvSpPr txBox="1"/>
          <p:nvPr/>
        </p:nvSpPr>
        <p:spPr>
          <a:xfrm>
            <a:off x="4332125" y="920975"/>
            <a:ext cx="979200" cy="101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pic>
        <p:nvPicPr>
          <p:cNvPr id="144" name="Google Shape;144;p24"/>
          <p:cNvPicPr preferRelativeResize="0"/>
          <p:nvPr/>
        </p:nvPicPr>
        <p:blipFill>
          <a:blip r:embed="rId9">
            <a:alphaModFix/>
          </a:blip>
          <a:stretch>
            <a:fillRect/>
          </a:stretch>
        </p:blipFill>
        <p:spPr>
          <a:xfrm>
            <a:off x="6309025" y="3245728"/>
            <a:ext cx="1593999" cy="16638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5"/>
          <p:cNvSpPr txBox="1">
            <a:spLocks noGrp="1"/>
          </p:cNvSpPr>
          <p:nvPr>
            <p:ph type="body" idx="1"/>
          </p:nvPr>
        </p:nvSpPr>
        <p:spPr>
          <a:xfrm>
            <a:off x="311700" y="445025"/>
            <a:ext cx="8520600" cy="4123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b="1">
              <a:solidFill>
                <a:srgbClr val="000000"/>
              </a:solidFill>
              <a:latin typeface="Calibri"/>
              <a:ea typeface="Calibri"/>
              <a:cs typeface="Calibri"/>
              <a:sym typeface="Calibri"/>
            </a:endParaRPr>
          </a:p>
          <a:p>
            <a:pPr marL="457200" lvl="0" indent="0" algn="l" rtl="0">
              <a:spcBef>
                <a:spcPts val="1600"/>
              </a:spcBef>
              <a:spcAft>
                <a:spcPts val="0"/>
              </a:spcAft>
              <a:buNone/>
            </a:pPr>
            <a:endParaRPr b="1">
              <a:solidFill>
                <a:srgbClr val="000000"/>
              </a:solidFill>
              <a:latin typeface="Calibri"/>
              <a:ea typeface="Calibri"/>
              <a:cs typeface="Calibri"/>
              <a:sym typeface="Calibri"/>
            </a:endParaRPr>
          </a:p>
          <a:p>
            <a:pPr marL="457200" lvl="0" indent="-342900" algn="l" rtl="0">
              <a:spcBef>
                <a:spcPts val="160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FROZEN </a:t>
            </a:r>
            <a:r>
              <a:rPr lang="en">
                <a:solidFill>
                  <a:srgbClr val="333333"/>
                </a:solidFill>
                <a:highlight>
                  <a:srgbClr val="FFFFFF"/>
                </a:highlight>
                <a:latin typeface="Calibri"/>
                <a:ea typeface="Calibri"/>
                <a:cs typeface="Calibri"/>
                <a:sym typeface="Calibri"/>
              </a:rPr>
              <a:t>literally “frozen” in time and form</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FORMAL </a:t>
            </a:r>
            <a:r>
              <a:rPr lang="en">
                <a:solidFill>
                  <a:srgbClr val="333333"/>
                </a:solidFill>
                <a:highlight>
                  <a:srgbClr val="FFFFFF"/>
                </a:highlight>
                <a:latin typeface="Calibri"/>
                <a:ea typeface="Calibri"/>
                <a:cs typeface="Calibri"/>
                <a:sym typeface="Calibri"/>
              </a:rPr>
              <a:t>impersonal, complete sentences, no slang, may use technical or academic vocabulary, used for scientific publishing</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CONSULTATIVE</a:t>
            </a:r>
            <a:r>
              <a:rPr lang="en" sz="900">
                <a:solidFill>
                  <a:srgbClr val="333333"/>
                </a:solidFill>
                <a:highlight>
                  <a:srgbClr val="FFFFFF"/>
                </a:highlight>
                <a:latin typeface="Verdana"/>
                <a:ea typeface="Verdana"/>
                <a:cs typeface="Verdana"/>
                <a:sym typeface="Verdana"/>
              </a:rPr>
              <a:t> </a:t>
            </a:r>
            <a:r>
              <a:rPr lang="en">
                <a:solidFill>
                  <a:srgbClr val="333333"/>
                </a:solidFill>
                <a:highlight>
                  <a:srgbClr val="FFFFFF"/>
                </a:highlight>
                <a:latin typeface="Calibri"/>
                <a:ea typeface="Calibri"/>
                <a:cs typeface="Calibri"/>
                <a:sym typeface="Calibri"/>
              </a:rPr>
              <a:t>used when consulting an expert such, formal register in conversation</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CASUAL </a:t>
            </a:r>
            <a:r>
              <a:rPr lang="en">
                <a:solidFill>
                  <a:srgbClr val="333333"/>
                </a:solidFill>
                <a:highlight>
                  <a:srgbClr val="FFFFFF"/>
                </a:highlight>
                <a:latin typeface="Calibri"/>
                <a:ea typeface="Calibri"/>
                <a:cs typeface="Calibri"/>
                <a:sym typeface="Calibri"/>
              </a:rPr>
              <a:t>conversational tone, among and between friends; general words, rather than technical; may include slang and colloquialisms</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INTIMATE </a:t>
            </a:r>
            <a:r>
              <a:rPr lang="en">
                <a:solidFill>
                  <a:srgbClr val="000000"/>
                </a:solidFill>
                <a:latin typeface="Calibri"/>
                <a:ea typeface="Calibri"/>
                <a:cs typeface="Calibri"/>
                <a:sym typeface="Calibri"/>
              </a:rPr>
              <a:t>private conversations, restricted to families, bedrooms etc. </a:t>
            </a:r>
            <a:endParaRPr>
              <a:solidFill>
                <a:srgbClr val="000000"/>
              </a:solidFill>
              <a:latin typeface="Calibri"/>
              <a:ea typeface="Calibri"/>
              <a:cs typeface="Calibri"/>
              <a:sym typeface="Calibri"/>
            </a:endParaRPr>
          </a:p>
          <a:p>
            <a:pPr marL="0" lvl="0" indent="0" algn="r" rtl="0">
              <a:spcBef>
                <a:spcPts val="1600"/>
              </a:spcBef>
              <a:spcAft>
                <a:spcPts val="0"/>
              </a:spcAft>
              <a:buNone/>
            </a:pPr>
            <a:r>
              <a:rPr lang="en" sz="800" i="1">
                <a:solidFill>
                  <a:srgbClr val="000000"/>
                </a:solidFill>
                <a:highlight>
                  <a:srgbClr val="FFFFFF"/>
                </a:highlight>
                <a:latin typeface="Calibri"/>
                <a:ea typeface="Calibri"/>
                <a:cs typeface="Calibri"/>
                <a:sym typeface="Calibri"/>
              </a:rPr>
              <a:t>Sarah Elaine Eaton: Language Register and Why It Matters (Or: Why You Can’t Write An Academic Paper in Gangsta Slang). Retreived from </a:t>
            </a:r>
            <a:r>
              <a:rPr lang="en" sz="800" i="1">
                <a:solidFill>
                  <a:srgbClr val="000000"/>
                </a:solidFill>
                <a:uFill>
                  <a:noFill/>
                </a:uFill>
                <a:latin typeface="Calibri"/>
                <a:ea typeface="Calibri"/>
                <a:cs typeface="Calibri"/>
                <a:sym typeface="Calibri"/>
                <a:hlinkClick r:id="rId3"/>
              </a:rPr>
              <a:t>https://drsaraheaton.wordpress.com/2012/05/22/language-register-and-why-it-matters-or-why-you-cant-write-an-academic-paper-in-gangsta-slang/</a:t>
            </a:r>
            <a:endParaRPr sz="800" i="1">
              <a:solidFill>
                <a:srgbClr val="000000"/>
              </a:solidFill>
              <a:highlight>
                <a:srgbClr val="FFFFFF"/>
              </a:highlight>
              <a:latin typeface="Calibri"/>
              <a:ea typeface="Calibri"/>
              <a:cs typeface="Calibri"/>
              <a:sym typeface="Calibri"/>
            </a:endParaRPr>
          </a:p>
          <a:p>
            <a:pPr marL="0" lvl="0" indent="0" algn="r" rtl="0">
              <a:spcBef>
                <a:spcPts val="1600"/>
              </a:spcBef>
              <a:spcAft>
                <a:spcPts val="1600"/>
              </a:spcAft>
              <a:buNone/>
            </a:pPr>
            <a:endParaRPr sz="750">
              <a:solidFill>
                <a:srgbClr val="333333"/>
              </a:solidFill>
              <a:highlight>
                <a:srgbClr val="FFFFFF"/>
              </a:highlight>
              <a:latin typeface="Verdana"/>
              <a:ea typeface="Verdana"/>
              <a:cs typeface="Verdana"/>
              <a:sym typeface="Verdana"/>
            </a:endParaRPr>
          </a:p>
        </p:txBody>
      </p:sp>
      <p:pic>
        <p:nvPicPr>
          <p:cNvPr id="151" name="Google Shape;151;p25"/>
          <p:cNvPicPr preferRelativeResize="0"/>
          <p:nvPr/>
        </p:nvPicPr>
        <p:blipFill>
          <a:blip r:embed="rId4">
            <a:alphaModFix/>
          </a:blip>
          <a:stretch>
            <a:fillRect/>
          </a:stretch>
        </p:blipFill>
        <p:spPr>
          <a:xfrm>
            <a:off x="7361375" y="306825"/>
            <a:ext cx="1470925" cy="1470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6"/>
          <p:cNvSpPr txBox="1">
            <a:spLocks noGrp="1"/>
          </p:cNvSpPr>
          <p:nvPr>
            <p:ph type="body" idx="1"/>
          </p:nvPr>
        </p:nvSpPr>
        <p:spPr>
          <a:xfrm>
            <a:off x="311700" y="445025"/>
            <a:ext cx="8520600" cy="4123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b="1">
              <a:solidFill>
                <a:srgbClr val="000000"/>
              </a:solidFill>
              <a:latin typeface="Calibri"/>
              <a:ea typeface="Calibri"/>
              <a:cs typeface="Calibri"/>
              <a:sym typeface="Calibri"/>
            </a:endParaRPr>
          </a:p>
          <a:p>
            <a:pPr marL="457200" lvl="0" indent="0" algn="l" rtl="0">
              <a:spcBef>
                <a:spcPts val="1600"/>
              </a:spcBef>
              <a:spcAft>
                <a:spcPts val="0"/>
              </a:spcAft>
              <a:buNone/>
            </a:pPr>
            <a:endParaRPr b="1">
              <a:solidFill>
                <a:srgbClr val="000000"/>
              </a:solidFill>
              <a:latin typeface="Calibri"/>
              <a:ea typeface="Calibri"/>
              <a:cs typeface="Calibri"/>
              <a:sym typeface="Calibri"/>
            </a:endParaRPr>
          </a:p>
          <a:p>
            <a:pPr marL="457200" lvl="0" indent="-342900" algn="l" rtl="0">
              <a:spcBef>
                <a:spcPts val="160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FROZEN  </a:t>
            </a:r>
            <a:r>
              <a:rPr lang="en" i="1">
                <a:solidFill>
                  <a:srgbClr val="000000"/>
                </a:solidFill>
                <a:latin typeface="Calibri"/>
                <a:ea typeface="Calibri"/>
                <a:cs typeface="Calibri"/>
                <a:sym typeface="Calibri"/>
              </a:rPr>
              <a:t>- archaisms, unusual word forms...</a:t>
            </a:r>
            <a:endParaRPr i="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FORMAL </a:t>
            </a:r>
            <a:r>
              <a:rPr lang="en" i="1">
                <a:solidFill>
                  <a:srgbClr val="000000"/>
                </a:solidFill>
                <a:latin typeface="Calibri"/>
                <a:ea typeface="Calibri"/>
                <a:cs typeface="Calibri"/>
                <a:sym typeface="Calibri"/>
              </a:rPr>
              <a:t>- scientific and academic language, facts and exact data, words of Norman and Latin origin (long words), long complex sentences that link ideas together (linking words) </a:t>
            </a:r>
            <a:endParaRPr i="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CONSULTATIVE </a:t>
            </a:r>
            <a:r>
              <a:rPr lang="en" i="1">
                <a:solidFill>
                  <a:srgbClr val="000000"/>
                </a:solidFill>
                <a:latin typeface="Calibri"/>
                <a:ea typeface="Calibri"/>
                <a:cs typeface="Calibri"/>
                <a:sym typeface="Calibri"/>
              </a:rPr>
              <a:t>- neutral language, proper  words, to the point</a:t>
            </a:r>
            <a:endParaRPr i="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CASUAL </a:t>
            </a:r>
            <a:r>
              <a:rPr lang="en" i="1">
                <a:solidFill>
                  <a:srgbClr val="000000"/>
                </a:solidFill>
                <a:latin typeface="Calibri"/>
                <a:ea typeface="Calibri"/>
                <a:cs typeface="Calibri"/>
                <a:sym typeface="Calibri"/>
              </a:rPr>
              <a:t>- colloquialisms, contracted forms, emotions, unfinished sentences, cursing</a:t>
            </a:r>
            <a:endParaRPr i="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INTIMATE </a:t>
            </a:r>
            <a:r>
              <a:rPr lang="en" i="1">
                <a:solidFill>
                  <a:srgbClr val="000000"/>
                </a:solidFill>
                <a:latin typeface="Calibri"/>
                <a:ea typeface="Calibri"/>
                <a:cs typeface="Calibri"/>
                <a:sym typeface="Calibri"/>
              </a:rPr>
              <a:t>- very emotional, nicknames, diminutives...</a:t>
            </a:r>
            <a:endParaRPr i="1">
              <a:solidFill>
                <a:srgbClr val="000000"/>
              </a:solidFill>
              <a:latin typeface="Calibri"/>
              <a:ea typeface="Calibri"/>
              <a:cs typeface="Calibri"/>
              <a:sym typeface="Calibri"/>
            </a:endParaRPr>
          </a:p>
          <a:p>
            <a:pPr marL="0" lvl="0" indent="0" algn="l" rtl="0">
              <a:spcBef>
                <a:spcPts val="1600"/>
              </a:spcBef>
              <a:spcAft>
                <a:spcPts val="1600"/>
              </a:spcAft>
              <a:buNone/>
            </a:pPr>
            <a:endParaRPr/>
          </a:p>
        </p:txBody>
      </p:sp>
      <p:pic>
        <p:nvPicPr>
          <p:cNvPr id="158" name="Google Shape;158;p26"/>
          <p:cNvPicPr preferRelativeResize="0"/>
          <p:nvPr/>
        </p:nvPicPr>
        <p:blipFill>
          <a:blip r:embed="rId3">
            <a:alphaModFix/>
          </a:blip>
          <a:stretch>
            <a:fillRect/>
          </a:stretch>
        </p:blipFill>
        <p:spPr>
          <a:xfrm>
            <a:off x="7361375" y="306825"/>
            <a:ext cx="1470925" cy="1470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a:t>register and synonyms</a:t>
            </a:r>
            <a:endParaRPr b="1"/>
          </a:p>
        </p:txBody>
      </p:sp>
      <p:sp>
        <p:nvSpPr>
          <p:cNvPr id="164" name="Google Shape;164;p27"/>
          <p:cNvSpPr txBox="1">
            <a:spLocks noGrp="1"/>
          </p:cNvSpPr>
          <p:nvPr>
            <p:ph type="body" idx="1"/>
          </p:nvPr>
        </p:nvSpPr>
        <p:spPr>
          <a:xfrm>
            <a:off x="311700" y="1152475"/>
            <a:ext cx="3336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5" name="Google Shape;165;p27"/>
          <p:cNvPicPr preferRelativeResize="0"/>
          <p:nvPr/>
        </p:nvPicPr>
        <p:blipFill>
          <a:blip r:embed="rId3">
            <a:alphaModFix/>
          </a:blip>
          <a:stretch>
            <a:fillRect/>
          </a:stretch>
        </p:blipFill>
        <p:spPr>
          <a:xfrm>
            <a:off x="311700" y="1152475"/>
            <a:ext cx="3336565" cy="3416399"/>
          </a:xfrm>
          <a:prstGeom prst="rect">
            <a:avLst/>
          </a:prstGeom>
          <a:noFill/>
          <a:ln>
            <a:noFill/>
          </a:ln>
        </p:spPr>
      </p:pic>
      <p:sp>
        <p:nvSpPr>
          <p:cNvPr id="166" name="Google Shape;166;p27"/>
          <p:cNvSpPr txBox="1">
            <a:spLocks noGrp="1"/>
          </p:cNvSpPr>
          <p:nvPr>
            <p:ph type="body" idx="2"/>
          </p:nvPr>
        </p:nvSpPr>
        <p:spPr>
          <a:xfrm>
            <a:off x="3855125" y="1152475"/>
            <a:ext cx="4977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nobility / aristocracy</a:t>
            </a:r>
            <a:endParaRPr b="1"/>
          </a:p>
          <a:p>
            <a:pPr marL="0" lvl="0" indent="0" algn="l" rtl="0">
              <a:spcBef>
                <a:spcPts val="1600"/>
              </a:spcBef>
              <a:spcAft>
                <a:spcPts val="0"/>
              </a:spcAft>
              <a:buNone/>
            </a:pPr>
            <a:endParaRPr b="1"/>
          </a:p>
          <a:p>
            <a:pPr marL="0" lvl="0" indent="0" algn="l" rtl="0">
              <a:spcBef>
                <a:spcPts val="1600"/>
              </a:spcBef>
              <a:spcAft>
                <a:spcPts val="0"/>
              </a:spcAft>
              <a:buNone/>
            </a:pPr>
            <a:endParaRPr b="1"/>
          </a:p>
          <a:p>
            <a:pPr marL="0" lvl="0" indent="0" algn="l" rtl="0">
              <a:spcBef>
                <a:spcPts val="1600"/>
              </a:spcBef>
              <a:spcAft>
                <a:spcPts val="0"/>
              </a:spcAft>
              <a:buNone/>
            </a:pPr>
            <a:r>
              <a:rPr lang="en" b="1"/>
              <a:t>clergy</a:t>
            </a:r>
            <a:endParaRPr b="1"/>
          </a:p>
          <a:p>
            <a:pPr marL="0" lvl="0" indent="0" algn="l" rtl="0">
              <a:spcBef>
                <a:spcPts val="1600"/>
              </a:spcBef>
              <a:spcAft>
                <a:spcPts val="0"/>
              </a:spcAft>
              <a:buNone/>
            </a:pPr>
            <a:endParaRPr b="1"/>
          </a:p>
          <a:p>
            <a:pPr marL="0" lvl="0" indent="0" algn="l" rtl="0">
              <a:spcBef>
                <a:spcPts val="1600"/>
              </a:spcBef>
              <a:spcAft>
                <a:spcPts val="0"/>
              </a:spcAft>
              <a:buNone/>
            </a:pPr>
            <a:endParaRPr b="1"/>
          </a:p>
          <a:p>
            <a:pPr marL="0" lvl="0" indent="0" algn="l" rtl="0">
              <a:spcBef>
                <a:spcPts val="1600"/>
              </a:spcBef>
              <a:spcAft>
                <a:spcPts val="1600"/>
              </a:spcAft>
              <a:buNone/>
            </a:pPr>
            <a:r>
              <a:rPr lang="en" b="1"/>
              <a:t>commoners / peasants</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a:t>register and synonyms</a:t>
            </a:r>
            <a:endParaRPr b="1"/>
          </a:p>
        </p:txBody>
      </p:sp>
      <p:sp>
        <p:nvSpPr>
          <p:cNvPr id="172" name="Google Shape;172;p28"/>
          <p:cNvSpPr txBox="1">
            <a:spLocks noGrp="1"/>
          </p:cNvSpPr>
          <p:nvPr>
            <p:ph type="body" idx="1"/>
          </p:nvPr>
        </p:nvSpPr>
        <p:spPr>
          <a:xfrm>
            <a:off x="311700" y="1152475"/>
            <a:ext cx="3336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3" name="Google Shape;173;p28"/>
          <p:cNvPicPr preferRelativeResize="0"/>
          <p:nvPr/>
        </p:nvPicPr>
        <p:blipFill>
          <a:blip r:embed="rId3">
            <a:alphaModFix/>
          </a:blip>
          <a:stretch>
            <a:fillRect/>
          </a:stretch>
        </p:blipFill>
        <p:spPr>
          <a:xfrm>
            <a:off x="311700" y="1152475"/>
            <a:ext cx="3336565" cy="3416399"/>
          </a:xfrm>
          <a:prstGeom prst="rect">
            <a:avLst/>
          </a:prstGeom>
          <a:noFill/>
          <a:ln>
            <a:noFill/>
          </a:ln>
        </p:spPr>
      </p:pic>
      <p:sp>
        <p:nvSpPr>
          <p:cNvPr id="174" name="Google Shape;174;p28"/>
          <p:cNvSpPr txBox="1">
            <a:spLocks noGrp="1"/>
          </p:cNvSpPr>
          <p:nvPr>
            <p:ph type="body" idx="2"/>
          </p:nvPr>
        </p:nvSpPr>
        <p:spPr>
          <a:xfrm>
            <a:off x="3855125" y="1152475"/>
            <a:ext cx="4977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nobility / aristocracy</a:t>
            </a:r>
            <a:endParaRPr b="1">
              <a:solidFill>
                <a:srgbClr val="000000"/>
              </a:solidFill>
            </a:endParaRPr>
          </a:p>
          <a:p>
            <a:pPr marL="0" lvl="0" indent="0" algn="l" rtl="0">
              <a:spcBef>
                <a:spcPts val="1600"/>
              </a:spcBef>
              <a:spcAft>
                <a:spcPts val="0"/>
              </a:spcAft>
              <a:buNone/>
            </a:pPr>
            <a:r>
              <a:rPr lang="en">
                <a:solidFill>
                  <a:srgbClr val="000000"/>
                </a:solidFill>
              </a:rPr>
              <a:t>French (Norman)</a:t>
            </a: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spcBef>
                <a:spcPts val="1600"/>
              </a:spcBef>
              <a:spcAft>
                <a:spcPts val="0"/>
              </a:spcAft>
              <a:buNone/>
            </a:pPr>
            <a:r>
              <a:rPr lang="en" b="1">
                <a:solidFill>
                  <a:srgbClr val="000000"/>
                </a:solidFill>
              </a:rPr>
              <a:t>clergy</a:t>
            </a:r>
            <a:endParaRPr b="1">
              <a:solidFill>
                <a:srgbClr val="000000"/>
              </a:solidFill>
            </a:endParaRPr>
          </a:p>
          <a:p>
            <a:pPr marL="0" lvl="0" indent="0" algn="l" rtl="0">
              <a:spcBef>
                <a:spcPts val="1600"/>
              </a:spcBef>
              <a:spcAft>
                <a:spcPts val="0"/>
              </a:spcAft>
              <a:buNone/>
            </a:pPr>
            <a:r>
              <a:rPr lang="en">
                <a:solidFill>
                  <a:srgbClr val="000000"/>
                </a:solidFill>
              </a:rPr>
              <a:t>Latin</a:t>
            </a: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spcBef>
                <a:spcPts val="1600"/>
              </a:spcBef>
              <a:spcAft>
                <a:spcPts val="0"/>
              </a:spcAft>
              <a:buNone/>
            </a:pPr>
            <a:r>
              <a:rPr lang="en" b="1">
                <a:solidFill>
                  <a:srgbClr val="000000"/>
                </a:solidFill>
              </a:rPr>
              <a:t>commoners / peasants</a:t>
            </a:r>
            <a:endParaRPr b="1">
              <a:solidFill>
                <a:srgbClr val="000000"/>
              </a:solidFill>
            </a:endParaRPr>
          </a:p>
          <a:p>
            <a:pPr marL="0" lvl="0" indent="0" algn="l" rtl="0">
              <a:spcBef>
                <a:spcPts val="1600"/>
              </a:spcBef>
              <a:spcAft>
                <a:spcPts val="1600"/>
              </a:spcAft>
              <a:buNone/>
            </a:pPr>
            <a:r>
              <a:rPr lang="en">
                <a:solidFill>
                  <a:srgbClr val="000000"/>
                </a:solidFill>
              </a:rPr>
              <a:t>English (Anglo-Saxon) - </a:t>
            </a:r>
            <a:r>
              <a:rPr lang="en" sz="1000" u="sng">
                <a:solidFill>
                  <a:schemeClr val="hlink"/>
                </a:solidFill>
                <a:hlinkClick r:id="rId4"/>
              </a:rPr>
              <a:t>https://www.youtube.com/watch?v=MDs71AgphkI</a:t>
            </a:r>
            <a:endParaRPr sz="10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phrasal verbs</a:t>
            </a:r>
            <a:endParaRPr b="1"/>
          </a:p>
        </p:txBody>
      </p:sp>
      <p:sp>
        <p:nvSpPr>
          <p:cNvPr id="180" name="Google Shape;18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academic word-list</a:t>
            </a:r>
            <a:endParaRPr b="1"/>
          </a:p>
        </p:txBody>
      </p:sp>
      <p:sp>
        <p:nvSpPr>
          <p:cNvPr id="186" name="Google Shape;18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u="sng">
                <a:solidFill>
                  <a:schemeClr val="hlink"/>
                </a:solidFill>
                <a:hlinkClick r:id="rId3"/>
              </a:rPr>
              <a:t>http://www.uefap.com/vocab/select/awl.htm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Edward Hall</a:t>
            </a:r>
            <a:endParaRPr b="1"/>
          </a:p>
        </p:txBody>
      </p:sp>
      <p:sp>
        <p:nvSpPr>
          <p:cNvPr id="192" name="Google Shape;192;p31"/>
          <p:cNvSpPr txBox="1">
            <a:spLocks noGrp="1"/>
          </p:cNvSpPr>
          <p:nvPr>
            <p:ph type="body" idx="1"/>
          </p:nvPr>
        </p:nvSpPr>
        <p:spPr>
          <a:xfrm>
            <a:off x="311700" y="1152475"/>
            <a:ext cx="8578500" cy="3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CONTEXT CULTURE</a:t>
            </a: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i="1"/>
          </a:p>
          <a:p>
            <a:pPr marL="0" lvl="0" indent="0" algn="r" rtl="0">
              <a:spcBef>
                <a:spcPts val="1600"/>
              </a:spcBef>
              <a:spcAft>
                <a:spcPts val="1600"/>
              </a:spcAft>
              <a:buNone/>
            </a:pPr>
            <a:r>
              <a:rPr lang="en" sz="1100" u="sng">
                <a:solidFill>
                  <a:schemeClr val="hlink"/>
                </a:solidFill>
                <a:hlinkClick r:id="rId3"/>
              </a:rPr>
              <a:t>https://www.youtube.com/watch?v=9oYfhTC9lIQ</a:t>
            </a:r>
            <a:r>
              <a:rPr lang="en" sz="1400" i="1"/>
              <a:t> </a:t>
            </a:r>
            <a:endParaRPr sz="1400" i="1"/>
          </a:p>
        </p:txBody>
      </p:sp>
      <p:sp>
        <p:nvSpPr>
          <p:cNvPr id="193" name="Google Shape;193;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LOW CONTEXT CULTURE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0884" y="0"/>
            <a:ext cx="7623116" cy="5143499"/>
          </a:xfrm>
          <a:prstGeom prst="rect">
            <a:avLst/>
          </a:prstGeom>
          <a:noFill/>
          <a:ln>
            <a:noFill/>
          </a:ln>
        </p:spPr>
      </p:pic>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importance of the language...</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Edward Hall</a:t>
            </a:r>
            <a:endParaRPr b="1"/>
          </a:p>
        </p:txBody>
      </p:sp>
      <p:sp>
        <p:nvSpPr>
          <p:cNvPr id="199" name="Google Shape;199;p32"/>
          <p:cNvSpPr txBox="1">
            <a:spLocks noGrp="1"/>
          </p:cNvSpPr>
          <p:nvPr>
            <p:ph type="body" idx="1"/>
          </p:nvPr>
        </p:nvSpPr>
        <p:spPr>
          <a:xfrm>
            <a:off x="161150" y="1152475"/>
            <a:ext cx="8729100" cy="3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CONTEXT CULTURE</a:t>
            </a:r>
            <a:endParaRPr/>
          </a:p>
          <a:p>
            <a:pPr marL="457200" lvl="0" indent="-317500" algn="l" rtl="0">
              <a:spcBef>
                <a:spcPts val="1600"/>
              </a:spcBef>
              <a:spcAft>
                <a:spcPts val="0"/>
              </a:spcAft>
              <a:buSzPts val="1400"/>
              <a:buChar char="-"/>
            </a:pPr>
            <a:r>
              <a:rPr lang="en"/>
              <a:t>high level of shared context</a:t>
            </a:r>
            <a:endParaRPr/>
          </a:p>
          <a:p>
            <a:pPr marL="457200" lvl="0" indent="-317500" algn="l" rtl="0">
              <a:spcBef>
                <a:spcPts val="0"/>
              </a:spcBef>
              <a:spcAft>
                <a:spcPts val="0"/>
              </a:spcAft>
              <a:buSzPts val="1400"/>
              <a:buChar char="-"/>
            </a:pPr>
            <a:r>
              <a:rPr lang="en"/>
              <a:t>Implicit language</a:t>
            </a:r>
            <a:endParaRPr/>
          </a:p>
          <a:p>
            <a:pPr marL="457200" lvl="0" indent="-317500" algn="l" rtl="0">
              <a:spcBef>
                <a:spcPts val="0"/>
              </a:spcBef>
              <a:spcAft>
                <a:spcPts val="0"/>
              </a:spcAft>
              <a:buSzPts val="1400"/>
              <a:buChar char="-"/>
            </a:pPr>
            <a:r>
              <a:rPr lang="en"/>
              <a:t>significance of non-verbal elements in communication</a:t>
            </a:r>
            <a:endParaRPr/>
          </a:p>
          <a:p>
            <a:pPr marL="457200" lvl="0" indent="-317500" algn="l" rtl="0">
              <a:spcBef>
                <a:spcPts val="0"/>
              </a:spcBef>
              <a:spcAft>
                <a:spcPts val="0"/>
              </a:spcAft>
              <a:buSzPts val="1400"/>
              <a:buChar char="-"/>
            </a:pPr>
            <a:r>
              <a:rPr lang="en"/>
              <a:t>relationships built on trust and developed slowly</a:t>
            </a:r>
            <a:endParaRPr/>
          </a:p>
          <a:p>
            <a:pPr marL="457200" lvl="0" indent="-317500" algn="l" rtl="0">
              <a:spcBef>
                <a:spcPts val="0"/>
              </a:spcBef>
              <a:spcAft>
                <a:spcPts val="0"/>
              </a:spcAft>
              <a:buSzPts val="1400"/>
              <a:buChar char="-"/>
            </a:pPr>
            <a:r>
              <a:rPr lang="en"/>
              <a:t>centralization of social structure and authority</a:t>
            </a:r>
            <a:endParaRPr/>
          </a:p>
          <a:p>
            <a:pPr marL="457200" lvl="0" indent="-317500" algn="l" rtl="0">
              <a:spcBef>
                <a:spcPts val="0"/>
              </a:spcBef>
              <a:spcAft>
                <a:spcPts val="0"/>
              </a:spcAft>
              <a:buSzPts val="1400"/>
              <a:buChar char="-"/>
            </a:pPr>
            <a:r>
              <a:rPr lang="en"/>
              <a:t>people sensitive to signs of disagreement</a:t>
            </a:r>
            <a:endParaRPr/>
          </a:p>
          <a:p>
            <a:pPr marL="457200" lvl="0" indent="-317500" algn="l" rtl="0">
              <a:spcBef>
                <a:spcPts val="0"/>
              </a:spcBef>
              <a:spcAft>
                <a:spcPts val="0"/>
              </a:spcAft>
              <a:buSzPts val="1400"/>
              <a:buChar char="-"/>
            </a:pPr>
            <a:r>
              <a:rPr lang="en"/>
              <a:t>space is communal, sharing space ok</a:t>
            </a:r>
            <a:endParaRPr/>
          </a:p>
          <a:p>
            <a:pPr marL="457200" lvl="0" indent="-317500" algn="l" rtl="0">
              <a:spcBef>
                <a:spcPts val="0"/>
              </a:spcBef>
              <a:spcAft>
                <a:spcPts val="0"/>
              </a:spcAft>
              <a:buSzPts val="1400"/>
              <a:buChar char="-"/>
            </a:pPr>
            <a:r>
              <a:rPr lang="en"/>
              <a:t>difficult to schedule time </a:t>
            </a:r>
            <a:endParaRPr/>
          </a:p>
          <a:p>
            <a:pPr marL="457200" lvl="0" indent="-317500" algn="l" rtl="0">
              <a:spcBef>
                <a:spcPts val="0"/>
              </a:spcBef>
              <a:spcAft>
                <a:spcPts val="0"/>
              </a:spcAft>
              <a:buSzPts val="1400"/>
              <a:buChar char="-"/>
            </a:pPr>
            <a:r>
              <a:rPr lang="en"/>
              <a:t>time belongs to others and to nature</a:t>
            </a:r>
            <a:endParaRPr/>
          </a:p>
          <a:p>
            <a:pPr marL="457200" lvl="0" indent="-317500" algn="l" rtl="0">
              <a:spcBef>
                <a:spcPts val="0"/>
              </a:spcBef>
              <a:spcAft>
                <a:spcPts val="0"/>
              </a:spcAft>
              <a:buSzPts val="1400"/>
              <a:buChar char="-"/>
            </a:pPr>
            <a:r>
              <a:rPr lang="en"/>
              <a:t>change is slow</a:t>
            </a:r>
            <a:endParaRPr/>
          </a:p>
          <a:p>
            <a:pPr marL="457200" lvl="0" indent="-317500" algn="l" rtl="0">
              <a:spcBef>
                <a:spcPts val="0"/>
              </a:spcBef>
              <a:spcAft>
                <a:spcPts val="0"/>
              </a:spcAft>
              <a:buSzPts val="1400"/>
              <a:buChar char="-"/>
            </a:pPr>
            <a:r>
              <a:rPr lang="en"/>
              <a:t>groups are preferred </a:t>
            </a:r>
            <a:endParaRPr/>
          </a:p>
          <a:p>
            <a:pPr marL="457200" lvl="0" indent="-317500" algn="l" rtl="0">
              <a:spcBef>
                <a:spcPts val="0"/>
              </a:spcBef>
              <a:spcAft>
                <a:spcPts val="0"/>
              </a:spcAft>
              <a:buSzPts val="1400"/>
              <a:buChar char="-"/>
            </a:pPr>
            <a:r>
              <a:rPr lang="en"/>
              <a:t>accuracy is valued in performance</a:t>
            </a: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i="1"/>
          </a:p>
          <a:p>
            <a:pPr marL="0" lvl="0" indent="0" algn="r" rtl="0">
              <a:spcBef>
                <a:spcPts val="1600"/>
              </a:spcBef>
              <a:spcAft>
                <a:spcPts val="1600"/>
              </a:spcAft>
              <a:buNone/>
            </a:pPr>
            <a:r>
              <a:rPr lang="en" sz="1100" u="sng">
                <a:solidFill>
                  <a:schemeClr val="hlink"/>
                </a:solidFill>
                <a:hlinkClick r:id="rId3"/>
              </a:rPr>
              <a:t>https://www.youtube.com/watch?v=9oYfhTC9lIQ</a:t>
            </a:r>
            <a:r>
              <a:rPr lang="en" sz="1400" i="1"/>
              <a:t> </a:t>
            </a:r>
            <a:endParaRPr sz="1400" i="1"/>
          </a:p>
        </p:txBody>
      </p:sp>
      <p:sp>
        <p:nvSpPr>
          <p:cNvPr id="200" name="Google Shape;200;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LOW CONTEXT CULTURE</a:t>
            </a:r>
            <a:endParaRPr/>
          </a:p>
          <a:p>
            <a:pPr marL="457200" lvl="0" indent="-317500" algn="l" rtl="0">
              <a:spcBef>
                <a:spcPts val="1600"/>
              </a:spcBef>
              <a:spcAft>
                <a:spcPts val="0"/>
              </a:spcAft>
              <a:buSzPts val="1400"/>
              <a:buChar char="-"/>
            </a:pPr>
            <a:r>
              <a:rPr lang="en"/>
              <a:t>low level of shared context</a:t>
            </a:r>
            <a:endParaRPr/>
          </a:p>
          <a:p>
            <a:pPr marL="457200" lvl="0" indent="-317500" algn="l" rtl="0">
              <a:spcBef>
                <a:spcPts val="0"/>
              </a:spcBef>
              <a:spcAft>
                <a:spcPts val="0"/>
              </a:spcAft>
              <a:buSzPts val="1400"/>
              <a:buChar char="-"/>
            </a:pPr>
            <a:r>
              <a:rPr lang="en"/>
              <a:t>explicit and precise language</a:t>
            </a:r>
            <a:endParaRPr/>
          </a:p>
          <a:p>
            <a:pPr marL="457200" lvl="0" indent="-317500" algn="l" rtl="0">
              <a:spcBef>
                <a:spcPts val="0"/>
              </a:spcBef>
              <a:spcAft>
                <a:spcPts val="0"/>
              </a:spcAft>
              <a:buSzPts val="1400"/>
              <a:buChar char="-"/>
            </a:pPr>
            <a:r>
              <a:rPr lang="en"/>
              <a:t>disagreement is depersonalized</a:t>
            </a:r>
            <a:endParaRPr/>
          </a:p>
          <a:p>
            <a:pPr marL="457200" lvl="0" indent="-317500" algn="l" rtl="0">
              <a:spcBef>
                <a:spcPts val="0"/>
              </a:spcBef>
              <a:spcAft>
                <a:spcPts val="0"/>
              </a:spcAft>
              <a:buSzPts val="1400"/>
              <a:buChar char="-"/>
            </a:pPr>
            <a:r>
              <a:rPr lang="en"/>
              <a:t>addressing of the issues is direct</a:t>
            </a:r>
            <a:endParaRPr/>
          </a:p>
          <a:p>
            <a:pPr marL="457200" lvl="0" indent="-317500" algn="l" rtl="0">
              <a:spcBef>
                <a:spcPts val="0"/>
              </a:spcBef>
              <a:spcAft>
                <a:spcPts val="0"/>
              </a:spcAft>
              <a:buSzPts val="1400"/>
              <a:buChar char="-"/>
            </a:pPr>
            <a:r>
              <a:rPr lang="en"/>
              <a:t>relationships begin and end quickly</a:t>
            </a:r>
            <a:endParaRPr/>
          </a:p>
          <a:p>
            <a:pPr marL="457200" lvl="0" indent="-317500" algn="l" rtl="0">
              <a:spcBef>
                <a:spcPts val="0"/>
              </a:spcBef>
              <a:spcAft>
                <a:spcPts val="0"/>
              </a:spcAft>
              <a:buSzPts val="1400"/>
              <a:buChar char="-"/>
            </a:pPr>
            <a:r>
              <a:rPr lang="en"/>
              <a:t>decentralization of social structure</a:t>
            </a:r>
            <a:endParaRPr/>
          </a:p>
          <a:p>
            <a:pPr marL="457200" lvl="0" indent="-317500" algn="l" rtl="0">
              <a:spcBef>
                <a:spcPts val="0"/>
              </a:spcBef>
              <a:spcAft>
                <a:spcPts val="0"/>
              </a:spcAft>
              <a:buSzPts val="1400"/>
              <a:buChar char="-"/>
            </a:pPr>
            <a:r>
              <a:rPr lang="en"/>
              <a:t>privacy is important</a:t>
            </a:r>
            <a:endParaRPr/>
          </a:p>
          <a:p>
            <a:pPr marL="457200" lvl="0" indent="-317500" algn="l" rtl="0">
              <a:spcBef>
                <a:spcPts val="0"/>
              </a:spcBef>
              <a:spcAft>
                <a:spcPts val="0"/>
              </a:spcAft>
              <a:buSzPts val="1400"/>
              <a:buChar char="-"/>
            </a:pPr>
            <a:r>
              <a:rPr lang="en"/>
              <a:t>scheduling tasks</a:t>
            </a:r>
            <a:endParaRPr/>
          </a:p>
          <a:p>
            <a:pPr marL="457200" lvl="0" indent="-317500" algn="l" rtl="0">
              <a:spcBef>
                <a:spcPts val="0"/>
              </a:spcBef>
              <a:spcAft>
                <a:spcPts val="0"/>
              </a:spcAft>
              <a:buSzPts val="1400"/>
              <a:buChar char="-"/>
            </a:pPr>
            <a:r>
              <a:rPr lang="en"/>
              <a:t>Time is “owned” by an individual</a:t>
            </a:r>
            <a:endParaRPr/>
          </a:p>
          <a:p>
            <a:pPr marL="457200" lvl="0" indent="-317500" algn="l" rtl="0">
              <a:spcBef>
                <a:spcPts val="0"/>
              </a:spcBef>
              <a:spcAft>
                <a:spcPts val="0"/>
              </a:spcAft>
              <a:buSzPts val="1400"/>
              <a:buChar char="-"/>
            </a:pPr>
            <a:r>
              <a:rPr lang="en"/>
              <a:t>focus on individual orientation</a:t>
            </a:r>
            <a:endParaRPr/>
          </a:p>
          <a:p>
            <a:pPr marL="457200" lvl="0" indent="-317500" algn="l" rtl="0">
              <a:spcBef>
                <a:spcPts val="0"/>
              </a:spcBef>
              <a:spcAft>
                <a:spcPts val="0"/>
              </a:spcAft>
              <a:buSzPts val="1400"/>
              <a:buChar char="-"/>
            </a:pPr>
            <a:r>
              <a:rPr lang="en"/>
              <a:t>speed and achievements are valued</a:t>
            </a:r>
            <a:endParaRPr/>
          </a:p>
          <a:p>
            <a:pPr marL="0" lvl="0" indent="0" algn="l" rtl="0">
              <a:spcBef>
                <a:spcPts val="1600"/>
              </a:spcBef>
              <a:spcAft>
                <a:spcPts val="1600"/>
              </a:spcAft>
              <a:buNone/>
            </a:pPr>
            <a:r>
              <a:rPr lang="en" sz="1000" i="1">
                <a:solidFill>
                  <a:srgbClr val="000000"/>
                </a:solidFill>
              </a:rPr>
              <a:t>From </a:t>
            </a:r>
            <a:r>
              <a:rPr lang="en" sz="1000" i="1">
                <a:solidFill>
                  <a:srgbClr val="000000"/>
                </a:solidFill>
                <a:uFill>
                  <a:noFill/>
                </a:uFill>
                <a:hlinkClick r:id="rId4"/>
              </a:rPr>
              <a:t>https://online.seu.edu/articles/high-and-low-context-cultures</a:t>
            </a:r>
            <a:r>
              <a:rPr lang="en" sz="1100" u="sng">
                <a:solidFill>
                  <a:schemeClr val="hlink"/>
                </a:solidFill>
                <a:hlinkClick r:id="rId4"/>
              </a:rPr>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Edward Hall</a:t>
            </a:r>
            <a:endParaRPr b="1"/>
          </a:p>
        </p:txBody>
      </p:sp>
      <p:sp>
        <p:nvSpPr>
          <p:cNvPr id="206" name="Google Shape;20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0"/>
              </a:spcAft>
              <a:buNone/>
            </a:pPr>
            <a:endParaRPr/>
          </a:p>
          <a:p>
            <a:pPr marL="0" lvl="0" indent="0" algn="r" rtl="0">
              <a:spcBef>
                <a:spcPts val="1600"/>
              </a:spcBef>
              <a:spcAft>
                <a:spcPts val="1600"/>
              </a:spcAft>
              <a:buNone/>
            </a:pPr>
            <a:r>
              <a:rPr lang="en" sz="1400" i="1"/>
              <a:t>From https://online.seu.edu/wp-content/uploads/795x400-InternationalBusiness-Chart-SEU.png </a:t>
            </a:r>
            <a:endParaRPr sz="1400" i="1"/>
          </a:p>
        </p:txBody>
      </p:sp>
      <p:pic>
        <p:nvPicPr>
          <p:cNvPr id="207" name="Google Shape;207;p33"/>
          <p:cNvPicPr preferRelativeResize="0"/>
          <p:nvPr/>
        </p:nvPicPr>
        <p:blipFill>
          <a:blip r:embed="rId3">
            <a:alphaModFix/>
          </a:blip>
          <a:stretch>
            <a:fillRect/>
          </a:stretch>
        </p:blipFill>
        <p:spPr>
          <a:xfrm>
            <a:off x="1268498" y="909613"/>
            <a:ext cx="6606997" cy="3324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b="1"/>
              <a:t>HW for next week</a:t>
            </a:r>
            <a:endParaRPr b="1"/>
          </a:p>
        </p:txBody>
      </p:sp>
      <p:sp>
        <p:nvSpPr>
          <p:cNvPr id="213" name="Google Shape;21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Choose a genre (tweet, email, facebook post…)</a:t>
            </a:r>
            <a:endParaRPr/>
          </a:p>
          <a:p>
            <a:pPr marL="457200" lvl="0" indent="-342900" algn="l" rtl="0">
              <a:spcBef>
                <a:spcPts val="0"/>
              </a:spcBef>
              <a:spcAft>
                <a:spcPts val="0"/>
              </a:spcAft>
              <a:buSzPts val="1800"/>
              <a:buAutoNum type="arabicParenR"/>
            </a:pPr>
            <a:r>
              <a:rPr lang="en"/>
              <a:t>Write it in formal and informal English</a:t>
            </a:r>
            <a:endParaRPr/>
          </a:p>
          <a:p>
            <a:pPr marL="457200" lvl="0" indent="-342900" algn="l" rtl="0">
              <a:spcBef>
                <a:spcPts val="0"/>
              </a:spcBef>
              <a:spcAft>
                <a:spcPts val="0"/>
              </a:spcAft>
              <a:buSzPts val="1800"/>
              <a:buAutoNum type="arabicParenR"/>
            </a:pPr>
            <a:r>
              <a:rPr lang="en"/>
              <a:t>Bring the two texts to our next class</a:t>
            </a:r>
            <a:endParaRPr/>
          </a:p>
          <a:p>
            <a:pPr marL="457200" lvl="0" indent="-342900" algn="l" rtl="0">
              <a:spcBef>
                <a:spcPts val="0"/>
              </a:spcBef>
              <a:spcAft>
                <a:spcPts val="0"/>
              </a:spcAft>
              <a:buSzPts val="1800"/>
              <a:buAutoNum type="arabicParenR"/>
            </a:pPr>
            <a:r>
              <a:rPr lang="en"/>
              <a:t>Keep them in your portfolio...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importance of language for culture</a:t>
            </a:r>
            <a:endParaRPr/>
          </a:p>
          <a:p>
            <a:pPr marL="457200" lvl="0" indent="-342900" algn="l" rtl="0">
              <a:spcBef>
                <a:spcPts val="0"/>
              </a:spcBef>
              <a:spcAft>
                <a:spcPts val="0"/>
              </a:spcAft>
              <a:buSzPts val="1800"/>
              <a:buChar char="-"/>
            </a:pPr>
            <a:r>
              <a:rPr lang="en"/>
              <a:t>which came first - culture or language?</a:t>
            </a:r>
            <a:endParaRPr/>
          </a:p>
          <a:p>
            <a:pPr marL="457200" lvl="0" indent="-342900" algn="l" rtl="0">
              <a:spcBef>
                <a:spcPts val="0"/>
              </a:spcBef>
              <a:spcAft>
                <a:spcPts val="0"/>
              </a:spcAft>
              <a:buSzPts val="1800"/>
              <a:buChar char="-"/>
            </a:pPr>
            <a:r>
              <a:rPr lang="en"/>
              <a:t>multilingual / multicultural idioms and proverbs</a:t>
            </a:r>
            <a:endParaRPr/>
          </a:p>
          <a:p>
            <a:pPr marL="457200" lvl="0" indent="-342900" algn="l" rtl="0">
              <a:spcBef>
                <a:spcPts val="0"/>
              </a:spcBef>
              <a:spcAft>
                <a:spcPts val="0"/>
              </a:spcAft>
              <a:buSzPts val="1800"/>
              <a:buChar char="-"/>
            </a:pPr>
            <a:r>
              <a:rPr lang="en"/>
              <a:t>degree of formality</a:t>
            </a:r>
            <a:endParaRPr/>
          </a:p>
          <a:p>
            <a:pPr marL="457200" lvl="0" indent="-342900" algn="l" rtl="0">
              <a:spcBef>
                <a:spcPts val="0"/>
              </a:spcBef>
              <a:spcAft>
                <a:spcPts val="0"/>
              </a:spcAft>
              <a:buSzPts val="1800"/>
              <a:buChar char="-"/>
            </a:pPr>
            <a:r>
              <a:rPr lang="en"/>
              <a:t>phrasal verbs versus non-phrasal verbs</a:t>
            </a:r>
            <a:endParaRPr/>
          </a:p>
          <a:p>
            <a:pPr marL="457200" lvl="0" indent="-342900" algn="l" rtl="0">
              <a:spcBef>
                <a:spcPts val="0"/>
              </a:spcBef>
              <a:spcAft>
                <a:spcPts val="0"/>
              </a:spcAft>
              <a:buSzPts val="1800"/>
              <a:buChar char="-"/>
            </a:pPr>
            <a:r>
              <a:rPr lang="en"/>
              <a:t>academic word-list</a:t>
            </a:r>
            <a:endParaRPr/>
          </a:p>
          <a:p>
            <a:pPr marL="457200" lvl="0" indent="-342900" algn="l" rtl="0">
              <a:spcBef>
                <a:spcPts val="0"/>
              </a:spcBef>
              <a:spcAft>
                <a:spcPts val="0"/>
              </a:spcAft>
              <a:buSzPts val="1800"/>
              <a:buChar char="-"/>
            </a:pPr>
            <a:r>
              <a:rPr lang="en"/>
              <a:t>E.Hall: low-context versus high-context cultures</a:t>
            </a:r>
            <a:endParaRPr/>
          </a:p>
          <a:p>
            <a:pPr marL="0" lvl="0" indent="0" algn="l" rtl="0">
              <a:spcBef>
                <a:spcPts val="1600"/>
              </a:spcBef>
              <a:spcAft>
                <a:spcPts val="1600"/>
              </a:spcAft>
              <a:buNone/>
            </a:pPr>
            <a:endParaRPr/>
          </a:p>
        </p:txBody>
      </p:sp>
      <p:pic>
        <p:nvPicPr>
          <p:cNvPr id="69" name="Google Shape;69;p15"/>
          <p:cNvPicPr preferRelativeResize="0"/>
          <p:nvPr/>
        </p:nvPicPr>
        <p:blipFill>
          <a:blip r:embed="rId3">
            <a:alphaModFix/>
          </a:blip>
          <a:stretch>
            <a:fillRect/>
          </a:stretch>
        </p:blipFill>
        <p:spPr>
          <a:xfrm>
            <a:off x="5600100" y="128275"/>
            <a:ext cx="3447074" cy="258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 hen or an egg? a culture or a language?</a:t>
            </a:r>
            <a:endParaRPr b="1"/>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6" name="Google Shape;76;p16"/>
          <p:cNvPicPr preferRelativeResize="0"/>
          <p:nvPr/>
        </p:nvPicPr>
        <p:blipFill>
          <a:blip r:embed="rId3">
            <a:alphaModFix/>
          </a:blip>
          <a:stretch>
            <a:fillRect/>
          </a:stretch>
        </p:blipFill>
        <p:spPr>
          <a:xfrm>
            <a:off x="7036275" y="3452324"/>
            <a:ext cx="1796025" cy="1116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“It´s all Greek to me…” (</a:t>
            </a:r>
            <a:r>
              <a:rPr lang="en" sz="1800" b="1"/>
              <a:t>“Je to pro mě španělská vesnice…”)</a:t>
            </a:r>
            <a:endParaRPr sz="1800" b="1"/>
          </a:p>
        </p:txBody>
      </p:sp>
      <p:sp>
        <p:nvSpPr>
          <p:cNvPr id="82" name="Google Shape;82;p17"/>
          <p:cNvSpPr txBox="1">
            <a:spLocks noGrp="1"/>
          </p:cNvSpPr>
          <p:nvPr>
            <p:ph type="body" idx="1"/>
          </p:nvPr>
        </p:nvSpPr>
        <p:spPr>
          <a:xfrm>
            <a:off x="311700" y="1152475"/>
            <a:ext cx="3515700" cy="34164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
                <a:solidFill>
                  <a:srgbClr val="000000"/>
                </a:solidFill>
              </a:rPr>
              <a:t>هل أنا بتكلم هند</a:t>
            </a:r>
            <a:r>
              <a:rPr lang="en">
                <a:solidFill>
                  <a:srgbClr val="000000"/>
                </a:solidFill>
              </a:rPr>
              <a:t>ي1.</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2. Говориш ми на патагонски                                                                            </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3. 雞腸</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4. C'est de l'hébreu pour moi</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5. За мене тоа е шпанско село</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6. ਕੀ ਮੈਂ ਫਾਰਸੀ ਬੋਲ ਰਿਹੈਂ?</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7. Þetta er hebreska fyrir mér</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8. Ez nekem kínai</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9. Dat is Chinees voor mij</a:t>
            </a:r>
            <a:endParaRPr>
              <a:solidFill>
                <a:srgbClr val="000000"/>
              </a:solidFill>
            </a:endParaRPr>
          </a:p>
          <a:p>
            <a:pPr marL="0" lvl="0" indent="0" algn="l" rtl="0">
              <a:spcBef>
                <a:spcPts val="1600"/>
              </a:spcBef>
              <a:spcAft>
                <a:spcPts val="1600"/>
              </a:spcAft>
              <a:buNone/>
            </a:pPr>
            <a:endParaRPr sz="1200">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“It´s all Greek to me…” (</a:t>
            </a:r>
            <a:r>
              <a:rPr lang="en" sz="1800" b="1"/>
              <a:t>“Je to pro mě španělská vesnice…”)</a:t>
            </a:r>
            <a:endParaRPr sz="1800" b="1"/>
          </a:p>
        </p:txBody>
      </p:sp>
      <p:sp>
        <p:nvSpPr>
          <p:cNvPr id="88" name="Google Shape;88;p18"/>
          <p:cNvSpPr txBox="1">
            <a:spLocks noGrp="1"/>
          </p:cNvSpPr>
          <p:nvPr>
            <p:ph type="body" idx="1"/>
          </p:nvPr>
        </p:nvSpPr>
        <p:spPr>
          <a:xfrm>
            <a:off x="311700" y="1152475"/>
            <a:ext cx="3515700" cy="37896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
                <a:solidFill>
                  <a:srgbClr val="000000"/>
                </a:solidFill>
              </a:rPr>
              <a:t>هل أنا بتكلم هند</a:t>
            </a:r>
            <a:r>
              <a:rPr lang="en">
                <a:solidFill>
                  <a:srgbClr val="000000"/>
                </a:solidFill>
              </a:rPr>
              <a:t>ي1.</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2. Говориш ми на патагонски                                                                            </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3. 雞腸</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4. C'est de l'hébreu pour moi</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5. За мене тоа е шпанско село</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6. ਕੀ ਮੈਂ ਫਾਰਸੀ ਬੋਲ ਰਿਹੈਂ?</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7. Þetta er hebreska fyrir mér</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8. Ez nekem kínai</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9. Dat is Chinees voor mij</a:t>
            </a:r>
            <a:endParaRPr>
              <a:solidFill>
                <a:srgbClr val="000000"/>
              </a:solidFill>
            </a:endParaRPr>
          </a:p>
          <a:p>
            <a:pPr marL="0" lvl="0" indent="0" algn="l" rtl="0">
              <a:spcBef>
                <a:spcPts val="1600"/>
              </a:spcBef>
              <a:spcAft>
                <a:spcPts val="1600"/>
              </a:spcAft>
              <a:buNone/>
            </a:pPr>
            <a:endParaRPr sz="1200">
              <a:solidFill>
                <a:schemeClr val="dk1"/>
              </a:solidFill>
              <a:highlight>
                <a:srgbClr val="FFFFFF"/>
              </a:highlight>
            </a:endParaRPr>
          </a:p>
        </p:txBody>
      </p:sp>
      <p:sp>
        <p:nvSpPr>
          <p:cNvPr id="89" name="Google Shape;89;p18"/>
          <p:cNvSpPr txBox="1"/>
          <p:nvPr/>
        </p:nvSpPr>
        <p:spPr>
          <a:xfrm>
            <a:off x="3827400" y="1152425"/>
            <a:ext cx="1974300" cy="37896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Arabic</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Bulgarian</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Chinese</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French</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Macedonian</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Punjabi</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Icelandic</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Hungarian</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Dutch</a:t>
            </a:r>
            <a:endParaRPr i="1"/>
          </a:p>
        </p:txBody>
      </p:sp>
      <p:sp>
        <p:nvSpPr>
          <p:cNvPr id="90" name="Google Shape;90;p18"/>
          <p:cNvSpPr txBox="1"/>
          <p:nvPr/>
        </p:nvSpPr>
        <p:spPr>
          <a:xfrm>
            <a:off x="5801700" y="1152475"/>
            <a:ext cx="3142200" cy="37896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“It´s all Greek to me…” (</a:t>
            </a:r>
            <a:r>
              <a:rPr lang="en" sz="1800" b="1"/>
              <a:t>“Je to pro mě španělská vesnice…”)</a:t>
            </a:r>
            <a:endParaRPr sz="1800" b="1"/>
          </a:p>
        </p:txBody>
      </p:sp>
      <p:sp>
        <p:nvSpPr>
          <p:cNvPr id="96" name="Google Shape;96;p19"/>
          <p:cNvSpPr txBox="1">
            <a:spLocks noGrp="1"/>
          </p:cNvSpPr>
          <p:nvPr>
            <p:ph type="body" idx="1"/>
          </p:nvPr>
        </p:nvSpPr>
        <p:spPr>
          <a:xfrm>
            <a:off x="311700" y="1152475"/>
            <a:ext cx="3515700" cy="37896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
                <a:solidFill>
                  <a:srgbClr val="000000"/>
                </a:solidFill>
              </a:rPr>
              <a:t>هل أنا بتكلم هند</a:t>
            </a:r>
            <a:r>
              <a:rPr lang="en">
                <a:solidFill>
                  <a:srgbClr val="000000"/>
                </a:solidFill>
              </a:rPr>
              <a:t>ي1.</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2. Говориш ми на патагонски                                                                            </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3. 雞腸</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4. C'est de l'hébreu pour moi</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5. За мене тоа е шпанско село</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6. ਕੀ ਮੈਂ ਫਾਰਸੀ ਬੋਲ ਰਿਹੈਂ?</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7. Þetta er hebreska fyrir mér</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8. Ez nekem kínai</a:t>
            </a:r>
            <a:endParaRPr>
              <a:solidFill>
                <a:srgbClr val="000000"/>
              </a:solidFill>
            </a:endParaRPr>
          </a:p>
          <a:p>
            <a:pPr marL="0" lvl="0" indent="0" algn="l" rtl="0">
              <a:lnSpc>
                <a:spcPct val="80000"/>
              </a:lnSpc>
              <a:spcBef>
                <a:spcPts val="1600"/>
              </a:spcBef>
              <a:spcAft>
                <a:spcPts val="0"/>
              </a:spcAft>
              <a:buNone/>
            </a:pPr>
            <a:r>
              <a:rPr lang="en">
                <a:solidFill>
                  <a:srgbClr val="000000"/>
                </a:solidFill>
              </a:rPr>
              <a:t>9. Dat is Chinees voor mij</a:t>
            </a:r>
            <a:endParaRPr>
              <a:solidFill>
                <a:srgbClr val="000000"/>
              </a:solidFill>
            </a:endParaRPr>
          </a:p>
          <a:p>
            <a:pPr marL="0" lvl="0" indent="0" algn="l" rtl="0">
              <a:spcBef>
                <a:spcPts val="1600"/>
              </a:spcBef>
              <a:spcAft>
                <a:spcPts val="1600"/>
              </a:spcAft>
              <a:buNone/>
            </a:pPr>
            <a:endParaRPr sz="1200">
              <a:solidFill>
                <a:schemeClr val="dk1"/>
              </a:solidFill>
              <a:highlight>
                <a:srgbClr val="FFFFFF"/>
              </a:highlight>
            </a:endParaRPr>
          </a:p>
        </p:txBody>
      </p:sp>
      <p:sp>
        <p:nvSpPr>
          <p:cNvPr id="97" name="Google Shape;97;p19"/>
          <p:cNvSpPr txBox="1"/>
          <p:nvPr/>
        </p:nvSpPr>
        <p:spPr>
          <a:xfrm>
            <a:off x="3746825" y="1152425"/>
            <a:ext cx="1974000" cy="37896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Arabic</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Bulgarian</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Chinese</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French</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Macedonian</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Punjabi</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Icelandic</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Hungarian</a:t>
            </a:r>
            <a:endParaRPr sz="1800" i="1">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AutoNum type="arabicPeriod"/>
            </a:pPr>
            <a:r>
              <a:rPr lang="en" sz="1800" i="1">
                <a:solidFill>
                  <a:schemeClr val="dk1"/>
                </a:solidFill>
                <a:highlight>
                  <a:schemeClr val="lt1"/>
                </a:highlight>
              </a:rPr>
              <a:t>Dutch</a:t>
            </a:r>
            <a:endParaRPr i="1"/>
          </a:p>
        </p:txBody>
      </p:sp>
      <p:sp>
        <p:nvSpPr>
          <p:cNvPr id="98" name="Google Shape;98;p19"/>
          <p:cNvSpPr txBox="1"/>
          <p:nvPr/>
        </p:nvSpPr>
        <p:spPr>
          <a:xfrm>
            <a:off x="5562575" y="1213675"/>
            <a:ext cx="3581400" cy="3789600"/>
          </a:xfrm>
          <a:prstGeom prst="rect">
            <a:avLst/>
          </a:prstGeom>
          <a:noFill/>
          <a:ln>
            <a:noFill/>
          </a:ln>
        </p:spPr>
        <p:txBody>
          <a:bodyPr spcFirstLastPara="1" wrap="square" lIns="91425" tIns="91425" rIns="91425" bIns="91425" anchor="t" anchorCtr="0">
            <a:noAutofit/>
          </a:bodyPr>
          <a:lstStyle/>
          <a:p>
            <a:pPr marL="457200" lvl="0" indent="-317500" algn="l" rtl="0">
              <a:lnSpc>
                <a:spcPct val="190000"/>
              </a:lnSpc>
              <a:spcBef>
                <a:spcPts val="0"/>
              </a:spcBef>
              <a:spcAft>
                <a:spcPts val="0"/>
              </a:spcAft>
              <a:buClr>
                <a:schemeClr val="dk1"/>
              </a:buClr>
              <a:buSzPts val="1400"/>
              <a:buAutoNum type="arabicPeriod"/>
            </a:pPr>
            <a:r>
              <a:rPr lang="en">
                <a:solidFill>
                  <a:schemeClr val="dk1"/>
                </a:solidFill>
                <a:highlight>
                  <a:schemeClr val="lt1"/>
                </a:highlight>
              </a:rPr>
              <a:t>Am I speaking Hindi?</a:t>
            </a:r>
            <a:endParaRPr>
              <a:solidFill>
                <a:schemeClr val="dk1"/>
              </a:solidFill>
              <a:highlight>
                <a:schemeClr val="lt1"/>
              </a:highlight>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highlight>
                  <a:srgbClr val="FFFFFF"/>
                </a:highlight>
              </a:rPr>
              <a:t>You're speaking to me in Patagonian</a:t>
            </a:r>
            <a:endParaRPr>
              <a:solidFill>
                <a:schemeClr val="dk1"/>
              </a:solidFill>
              <a:highlight>
                <a:schemeClr val="lt1"/>
              </a:highlight>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highlight>
                  <a:srgbClr val="FFFFFF"/>
                </a:highlight>
              </a:rPr>
              <a:t>it's like chicken intestines</a:t>
            </a:r>
            <a:endParaRPr>
              <a:solidFill>
                <a:schemeClr val="dk1"/>
              </a:solidFill>
              <a:highlight>
                <a:schemeClr val="lt1"/>
              </a:highlight>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highlight>
                  <a:srgbClr val="FFFFFF"/>
                </a:highlight>
              </a:rPr>
              <a:t>It's Hebrew to me</a:t>
            </a:r>
            <a:endParaRPr>
              <a:solidFill>
                <a:schemeClr val="dk1"/>
              </a:solidFill>
              <a:highlight>
                <a:schemeClr val="lt1"/>
              </a:highlight>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highlight>
                  <a:srgbClr val="FFFFFF"/>
                </a:highlight>
              </a:rPr>
              <a:t>That's a Spanish village to me</a:t>
            </a:r>
            <a:endParaRPr>
              <a:solidFill>
                <a:schemeClr val="dk1"/>
              </a:solidFill>
              <a:highlight>
                <a:schemeClr val="lt1"/>
              </a:highlight>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rPr>
              <a:t>Am I speaking Farsi?</a:t>
            </a:r>
            <a:endParaRPr>
              <a:solidFill>
                <a:schemeClr val="dk1"/>
              </a:solidFill>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rPr>
              <a:t>This is Hebrew to me</a:t>
            </a:r>
            <a:endParaRPr>
              <a:solidFill>
                <a:schemeClr val="dk1"/>
              </a:solidFill>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rPr>
              <a:t>This is Chinese to me</a:t>
            </a:r>
            <a:endParaRPr>
              <a:solidFill>
                <a:schemeClr val="dk1"/>
              </a:solidFill>
            </a:endParaRPr>
          </a:p>
          <a:p>
            <a:pPr marL="457200" lvl="0" indent="-317500" algn="l" rtl="0">
              <a:lnSpc>
                <a:spcPct val="190000"/>
              </a:lnSpc>
              <a:spcBef>
                <a:spcPts val="0"/>
              </a:spcBef>
              <a:spcAft>
                <a:spcPts val="0"/>
              </a:spcAft>
              <a:buClr>
                <a:schemeClr val="dk1"/>
              </a:buClr>
              <a:buSzPts val="1400"/>
              <a:buAutoNum type="arabicPeriod"/>
            </a:pPr>
            <a:r>
              <a:rPr lang="en">
                <a:solidFill>
                  <a:schemeClr val="dk1"/>
                </a:solidFill>
              </a:rPr>
              <a:t>That's Chinese for 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“It´s all Greek to me…” (</a:t>
            </a:r>
            <a:r>
              <a:rPr lang="en" sz="1800" b="1"/>
              <a:t>“Je to pro mě španělská vesnice…”)</a:t>
            </a:r>
            <a:endParaRPr sz="1800" b="1"/>
          </a:p>
        </p:txBody>
      </p:sp>
      <p:sp>
        <p:nvSpPr>
          <p:cNvPr id="104" name="Google Shape;104;p20"/>
          <p:cNvSpPr txBox="1">
            <a:spLocks noGrp="1"/>
          </p:cNvSpPr>
          <p:nvPr>
            <p:ph type="body" idx="1"/>
          </p:nvPr>
        </p:nvSpPr>
        <p:spPr>
          <a:xfrm>
            <a:off x="311700" y="1152475"/>
            <a:ext cx="3515700" cy="37896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1600"/>
              </a:spcAft>
              <a:buNone/>
            </a:pPr>
            <a:endParaRPr sz="1200">
              <a:solidFill>
                <a:schemeClr val="dk1"/>
              </a:solidFill>
              <a:highlight>
                <a:srgbClr val="FFFFFF"/>
              </a:highlight>
            </a:endParaRPr>
          </a:p>
        </p:txBody>
      </p:sp>
      <p:sp>
        <p:nvSpPr>
          <p:cNvPr id="105" name="Google Shape;105;p20"/>
          <p:cNvSpPr txBox="1"/>
          <p:nvPr/>
        </p:nvSpPr>
        <p:spPr>
          <a:xfrm>
            <a:off x="3827400" y="1152425"/>
            <a:ext cx="1974300" cy="3789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endParaRPr i="1"/>
          </a:p>
        </p:txBody>
      </p:sp>
      <p:sp>
        <p:nvSpPr>
          <p:cNvPr id="106" name="Google Shape;106;p20"/>
          <p:cNvSpPr txBox="1"/>
          <p:nvPr/>
        </p:nvSpPr>
        <p:spPr>
          <a:xfrm>
            <a:off x="2001000" y="1152475"/>
            <a:ext cx="6942900" cy="378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u="sng">
                <a:solidFill>
                  <a:schemeClr val="accent5"/>
                </a:solidFill>
                <a:hlinkClick r:id="rId3"/>
              </a:rPr>
              <a:t>https://www.omniglot.com/language/idioms/incomprehensible.php</a:t>
            </a:r>
            <a:endParaRPr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b="1">
                <a:solidFill>
                  <a:schemeClr val="dk2"/>
                </a:solidFill>
              </a:rPr>
              <a:t>multilingual / multicultural idioms and proverbs</a:t>
            </a:r>
            <a:endParaRPr b="1"/>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your examples...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1220</Words>
  <Application>Microsoft Office PowerPoint</Application>
  <PresentationFormat>Předvádění na obrazovce (16:9)</PresentationFormat>
  <Paragraphs>200</Paragraphs>
  <Slides>22</Slides>
  <Notes>22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Verdana</vt:lpstr>
      <vt:lpstr>Simple Light</vt:lpstr>
      <vt:lpstr>language</vt:lpstr>
      <vt:lpstr>the importance of the language...</vt:lpstr>
      <vt:lpstr>Prezentace aplikace PowerPoint</vt:lpstr>
      <vt:lpstr>a hen or an egg? a culture or a language?</vt:lpstr>
      <vt:lpstr>“It´s all Greek to me…” (“Je to pro mě španělská vesnice…”)</vt:lpstr>
      <vt:lpstr>“It´s all Greek to me…” (“Je to pro mě španělská vesnice…”)</vt:lpstr>
      <vt:lpstr>“It´s all Greek to me…” (“Je to pro mě španělská vesnice…”)</vt:lpstr>
      <vt:lpstr>“It´s all Greek to me…” (“Je to pro mě španělská vesnice…”)</vt:lpstr>
      <vt:lpstr>multilingual / multicultural idioms and proverbs</vt:lpstr>
      <vt:lpstr>register / degree of formality</vt:lpstr>
      <vt:lpstr>register</vt:lpstr>
      <vt:lpstr>Prezentace aplikace PowerPoint</vt:lpstr>
      <vt:lpstr>Prezentace aplikace PowerPoint</vt:lpstr>
      <vt:lpstr>Prezentace aplikace PowerPoint</vt:lpstr>
      <vt:lpstr>register and synonyms</vt:lpstr>
      <vt:lpstr>register and synonyms</vt:lpstr>
      <vt:lpstr>phrasal verbs</vt:lpstr>
      <vt:lpstr>academic word-list</vt:lpstr>
      <vt:lpstr>Edward Hall</vt:lpstr>
      <vt:lpstr>Edward Hall</vt:lpstr>
      <vt:lpstr>Edward Hall</vt:lpstr>
      <vt:lpstr>HW 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dc:title>
  <dc:creator>Lenka Zouhar Ludvíková</dc:creator>
  <cp:lastModifiedBy>Lenka Zouhar Ludvíková</cp:lastModifiedBy>
  <cp:revision>1</cp:revision>
  <dcterms:modified xsi:type="dcterms:W3CDTF">2020-03-04T16:09:34Z</dcterms:modified>
</cp:coreProperties>
</file>