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b900d45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b900d45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b900d4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b900d45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b900d45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ab900d45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b900d45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ab900d45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ab900d45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ab900d45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ab900d45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ab900d45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4a26c1af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4a26c1af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4a26c1af9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4a26c1af9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2495600"/>
            <a:ext cx="8520600" cy="177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IF sentences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</a:t>
            </a:r>
            <a:r>
              <a:rPr lang="en">
                <a:solidFill>
                  <a:srgbClr val="38761D"/>
                </a:solidFill>
              </a:rPr>
              <a:t>conditionals)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 rot="10800000" flipH="1">
            <a:off x="311700" y="1676725"/>
            <a:ext cx="8520600" cy="11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VERB…, SUBJECT (will)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VERBed…, SUBJECT would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had VERBed …, SUBJECT would HAVE VERBed…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VERB…, SUBJECT (will)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</a:rPr>
              <a:t>In the classes</a:t>
            </a:r>
            <a:r>
              <a:rPr lang="en" i="1">
                <a:solidFill>
                  <a:srgbClr val="000000"/>
                </a:solidFill>
              </a:rPr>
              <a:t>: If you learn hard, you will pass the exam with flying colours.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000000"/>
                </a:solidFill>
              </a:rPr>
              <a:t>                         You will pass the exam with flying colours if you learn hard.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VERBed…, SUBJECT would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</a:rPr>
              <a:t>At the test</a:t>
            </a:r>
            <a:r>
              <a:rPr lang="en">
                <a:solidFill>
                  <a:srgbClr val="000000"/>
                </a:solidFill>
              </a:rPr>
              <a:t>:</a:t>
            </a:r>
            <a:r>
              <a:rPr lang="en" i="1">
                <a:solidFill>
                  <a:srgbClr val="000000"/>
                </a:solidFill>
              </a:rPr>
              <a:t> If you worked hard, you would pass the exam with flying colours.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000000"/>
                </a:solidFill>
              </a:rPr>
              <a:t>                   You would pass the exam with flying colours if you worked hard.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had VERBed …, SUBJECT would HAVE VERBed…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  <a:highlight>
                  <a:srgbClr val="FFFFFF"/>
                </a:highlight>
              </a:rPr>
              <a:t>After a failed exam:</a:t>
            </a:r>
            <a:r>
              <a:rPr lang="en" i="1">
                <a:solidFill>
                  <a:srgbClr val="000000"/>
                </a:solidFill>
              </a:rPr>
              <a:t> If you had worked hard, you would have passed the exam…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i="1">
                <a:solidFill>
                  <a:srgbClr val="000000"/>
                </a:solidFill>
              </a:rPr>
              <a:t>                                 You would have passed the exam if you had worked hard...</a:t>
            </a: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VERB…, SUBJECT (will)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000000"/>
                </a:solidFill>
              </a:rPr>
              <a:t>If you learn hard, you will pass the exam with flying colours.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VERBed…, SUBJECT would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000000"/>
                </a:solidFill>
              </a:rPr>
              <a:t>If you worked hard, you would pass the exam with flying colours.</a:t>
            </a:r>
            <a:endParaRPr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had VERBed …, SUBJECT would HAVE VERBed…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i="1">
                <a:solidFill>
                  <a:srgbClr val="000000"/>
                </a:solidFill>
              </a:rPr>
              <a:t>If you had worked hard, you would have passed the exam...</a:t>
            </a: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</a:rPr>
              <a:t>your own model sentences: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VERB…, (then) SUBJECT (will)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VERBed…, SUBJECT would VERB…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If SUBJECT had VERBed …, SUBJECT would HAVE VERBed…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241775"/>
            <a:ext cx="8732100" cy="432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lvl="0" indent="-317500" algn="l" rtl="0">
              <a:lnSpc>
                <a:spcPct val="140000"/>
              </a:lnSpc>
              <a:spcBef>
                <a:spcPts val="110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I </a:t>
            </a:r>
            <a:r>
              <a:rPr lang="en" sz="1400" u="sng">
                <a:solidFill>
                  <a:srgbClr val="222222"/>
                </a:solidFill>
              </a:rPr>
              <a:t>am / will be / were / had been / would be / would have been </a:t>
            </a:r>
            <a:r>
              <a:rPr lang="en" sz="1400">
                <a:solidFill>
                  <a:srgbClr val="222222"/>
                </a:solidFill>
              </a:rPr>
              <a:t>stronger, I'd help you carry the piano.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we'd seen you, we </a:t>
            </a:r>
            <a:r>
              <a:rPr lang="en" sz="1400" u="sng">
                <a:solidFill>
                  <a:srgbClr val="222222"/>
                </a:solidFill>
              </a:rPr>
              <a:t>stop / will stop / stopped / had stopped / would stop / would have stopped.</a:t>
            </a:r>
            <a:endParaRPr sz="1400" u="sng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we </a:t>
            </a:r>
            <a:r>
              <a:rPr lang="en" sz="1400" u="sng">
                <a:solidFill>
                  <a:srgbClr val="222222"/>
                </a:solidFill>
              </a:rPr>
              <a:t>meet / will meet / met / had met / would meet / would have met</a:t>
            </a:r>
            <a:r>
              <a:rPr lang="en" sz="1400">
                <a:solidFill>
                  <a:srgbClr val="222222"/>
                </a:solidFill>
              </a:rPr>
              <a:t> him tomorrow, we'll say hello.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He would have repaired the car himself if he </a:t>
            </a:r>
            <a:r>
              <a:rPr lang="en" sz="1400" u="sng">
                <a:solidFill>
                  <a:srgbClr val="222222"/>
                </a:solidFill>
              </a:rPr>
              <a:t>has / will have / had / had had / would have / would have had</a:t>
            </a:r>
            <a:r>
              <a:rPr lang="en" sz="1400">
                <a:solidFill>
                  <a:srgbClr val="222222"/>
                </a:solidFill>
              </a:rPr>
              <a:t> the tools.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you drop the vase, it </a:t>
            </a:r>
            <a:r>
              <a:rPr lang="en" sz="1400" u="sng">
                <a:solidFill>
                  <a:srgbClr val="222222"/>
                </a:solidFill>
              </a:rPr>
              <a:t>breaks / will break / broke / had broken / would break / would have broken</a:t>
            </a:r>
            <a:r>
              <a:rPr lang="en" sz="1400">
                <a:solidFill>
                  <a:srgbClr val="222222"/>
                </a:solidFill>
              </a:rPr>
              <a:t>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I hadn't studied, I </a:t>
            </a:r>
            <a:r>
              <a:rPr lang="en" sz="1400" u="sng">
                <a:solidFill>
                  <a:srgbClr val="222222"/>
                </a:solidFill>
              </a:rPr>
              <a:t>do not pass / will not pass / did not pass / had not passed / would not pass / would not have passed </a:t>
            </a:r>
            <a:r>
              <a:rPr lang="en" sz="1400">
                <a:solidFill>
                  <a:srgbClr val="222222"/>
                </a:solidFill>
              </a:rPr>
              <a:t>the exam.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 wouldn't go to school by bus if I </a:t>
            </a:r>
            <a:r>
              <a:rPr lang="en" sz="1400" u="sng">
                <a:solidFill>
                  <a:srgbClr val="222222"/>
                </a:solidFill>
              </a:rPr>
              <a:t>have / will have / had / had had / would have / would have had</a:t>
            </a:r>
            <a:r>
              <a:rPr lang="en" sz="1400">
                <a:solidFill>
                  <a:srgbClr val="222222"/>
                </a:solidFill>
              </a:rPr>
              <a:t> a driving licence.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she </a:t>
            </a:r>
            <a:r>
              <a:rPr lang="en" sz="1400" u="sng">
                <a:solidFill>
                  <a:srgbClr val="222222"/>
                </a:solidFill>
              </a:rPr>
              <a:t>doesn't see / won't see / hadn't seen / didn't see / wouldn't see / wouldn't have seen</a:t>
            </a:r>
            <a:r>
              <a:rPr lang="en" sz="1400">
                <a:solidFill>
                  <a:srgbClr val="222222"/>
                </a:solidFill>
              </a:rPr>
              <a:t> him every day, she'd be lovesick.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 </a:t>
            </a:r>
            <a:r>
              <a:rPr lang="en" sz="1400" u="sng">
                <a:solidFill>
                  <a:srgbClr val="222222"/>
                </a:solidFill>
              </a:rPr>
              <a:t>don't</a:t>
            </a:r>
            <a:r>
              <a:rPr lang="en" sz="1400">
                <a:solidFill>
                  <a:srgbClr val="222222"/>
                </a:solidFill>
              </a:rPr>
              <a:t> </a:t>
            </a:r>
            <a:r>
              <a:rPr lang="en" sz="1400" u="sng">
                <a:solidFill>
                  <a:srgbClr val="222222"/>
                </a:solidFill>
              </a:rPr>
              <a:t>travel / won't travel / didn't travel / hadn't travelled / wouldn't travel / wouldn't have travelled</a:t>
            </a:r>
            <a:r>
              <a:rPr lang="en" sz="1400">
                <a:solidFill>
                  <a:srgbClr val="222222"/>
                </a:solidFill>
              </a:rPr>
              <a:t> to London if I don't get a cheap flight.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We'd be stupid if we </a:t>
            </a:r>
            <a:r>
              <a:rPr lang="en" sz="1400" u="sng">
                <a:solidFill>
                  <a:srgbClr val="222222"/>
                </a:solidFill>
              </a:rPr>
              <a:t>tell / will tell / told / had told / would tell / would have told</a:t>
            </a:r>
            <a:r>
              <a:rPr lang="en" sz="1400">
                <a:solidFill>
                  <a:srgbClr val="222222"/>
                </a:solidFill>
              </a:rPr>
              <a:t> him about our secret.</a:t>
            </a:r>
            <a:endParaRPr sz="1400">
              <a:solidFill>
                <a:srgbClr val="222222"/>
              </a:solidFill>
            </a:endParaRPr>
          </a:p>
          <a:p>
            <a:pPr marL="0" lvl="0" indent="0" algn="l" rtl="0">
              <a:spcBef>
                <a:spcPts val="15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268025"/>
            <a:ext cx="8676300" cy="43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lvl="0" indent="-317500" algn="l" rtl="0">
              <a:lnSpc>
                <a:spcPct val="140000"/>
              </a:lnSpc>
              <a:spcBef>
                <a:spcPts val="110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I </a:t>
            </a:r>
            <a:r>
              <a:rPr lang="en" sz="1400" u="sng">
                <a:solidFill>
                  <a:srgbClr val="222222"/>
                </a:solidFill>
              </a:rPr>
              <a:t>am / will be /</a:t>
            </a:r>
            <a:r>
              <a:rPr lang="en" sz="1400" b="1" u="sng">
                <a:solidFill>
                  <a:srgbClr val="FF0000"/>
                </a:solidFill>
              </a:rPr>
              <a:t> were </a:t>
            </a:r>
            <a:r>
              <a:rPr lang="en" sz="1400" u="sng">
                <a:solidFill>
                  <a:srgbClr val="222222"/>
                </a:solidFill>
              </a:rPr>
              <a:t>/ had been / would be / would have been </a:t>
            </a:r>
            <a:r>
              <a:rPr lang="en" sz="1400">
                <a:solidFill>
                  <a:srgbClr val="222222"/>
                </a:solidFill>
              </a:rPr>
              <a:t>stronger, I'd help you carry the piano.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we'd seen you, we </a:t>
            </a:r>
            <a:r>
              <a:rPr lang="en" sz="1400" u="sng">
                <a:solidFill>
                  <a:srgbClr val="222222"/>
                </a:solidFill>
              </a:rPr>
              <a:t>stop / will stop / stopped / had stopped / would stop / </a:t>
            </a:r>
            <a:r>
              <a:rPr lang="en" sz="1400" b="1" u="sng">
                <a:solidFill>
                  <a:srgbClr val="FF0000"/>
                </a:solidFill>
              </a:rPr>
              <a:t>would have stopped</a:t>
            </a:r>
            <a:r>
              <a:rPr lang="en" sz="1400" u="sng">
                <a:solidFill>
                  <a:srgbClr val="222222"/>
                </a:solidFill>
              </a:rPr>
              <a:t>.</a:t>
            </a:r>
            <a:endParaRPr sz="1400" u="sng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we </a:t>
            </a:r>
            <a:r>
              <a:rPr lang="en" sz="1400" b="1" u="sng">
                <a:solidFill>
                  <a:srgbClr val="FF0000"/>
                </a:solidFill>
              </a:rPr>
              <a:t>meet</a:t>
            </a:r>
            <a:r>
              <a:rPr lang="en" sz="1400" u="sng">
                <a:solidFill>
                  <a:srgbClr val="222222"/>
                </a:solidFill>
              </a:rPr>
              <a:t> / will meet / met / had met / would meet / would have met</a:t>
            </a:r>
            <a:r>
              <a:rPr lang="en" sz="1400">
                <a:solidFill>
                  <a:srgbClr val="222222"/>
                </a:solidFill>
              </a:rPr>
              <a:t> him tomorrow, we'll say hello.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He would have repaired the car himself if he </a:t>
            </a:r>
            <a:r>
              <a:rPr lang="en" sz="1400" u="sng">
                <a:solidFill>
                  <a:srgbClr val="222222"/>
                </a:solidFill>
              </a:rPr>
              <a:t>has / will have / had / </a:t>
            </a:r>
            <a:r>
              <a:rPr lang="en" sz="1400" b="1" u="sng">
                <a:solidFill>
                  <a:srgbClr val="FF0000"/>
                </a:solidFill>
              </a:rPr>
              <a:t>had had</a:t>
            </a:r>
            <a:r>
              <a:rPr lang="en" sz="1400" u="sng">
                <a:solidFill>
                  <a:srgbClr val="222222"/>
                </a:solidFill>
              </a:rPr>
              <a:t> / would have / would have had</a:t>
            </a:r>
            <a:r>
              <a:rPr lang="en" sz="1400">
                <a:solidFill>
                  <a:srgbClr val="222222"/>
                </a:solidFill>
              </a:rPr>
              <a:t> the tools.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you drop the vase, it </a:t>
            </a:r>
            <a:r>
              <a:rPr lang="en" sz="1400" u="sng">
                <a:solidFill>
                  <a:srgbClr val="000000"/>
                </a:solidFill>
              </a:rPr>
              <a:t>breaks </a:t>
            </a:r>
            <a:r>
              <a:rPr lang="en" sz="1400" u="sng">
                <a:solidFill>
                  <a:srgbClr val="222222"/>
                </a:solidFill>
              </a:rPr>
              <a:t>/ </a:t>
            </a:r>
            <a:r>
              <a:rPr lang="en" sz="1400" b="1" u="sng">
                <a:solidFill>
                  <a:srgbClr val="FF0000"/>
                </a:solidFill>
              </a:rPr>
              <a:t>will break</a:t>
            </a:r>
            <a:r>
              <a:rPr lang="en" sz="1400" u="sng">
                <a:solidFill>
                  <a:srgbClr val="222222"/>
                </a:solidFill>
              </a:rPr>
              <a:t> / broke / had broken / would break / would have broken</a:t>
            </a:r>
            <a:r>
              <a:rPr lang="en" sz="1400">
                <a:solidFill>
                  <a:srgbClr val="222222"/>
                </a:solidFill>
              </a:rPr>
              <a:t>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I hadn't studied, I </a:t>
            </a:r>
            <a:r>
              <a:rPr lang="en" sz="1400" u="sng">
                <a:solidFill>
                  <a:srgbClr val="222222"/>
                </a:solidFill>
              </a:rPr>
              <a:t>do not pass / will not pass / did not pass / had not passed / would not pass / </a:t>
            </a:r>
            <a:r>
              <a:rPr lang="en" sz="1400" b="1" u="sng">
                <a:solidFill>
                  <a:srgbClr val="FF0000"/>
                </a:solidFill>
              </a:rPr>
              <a:t>would not have passed</a:t>
            </a:r>
            <a:r>
              <a:rPr lang="en" sz="1400" u="sng">
                <a:solidFill>
                  <a:srgbClr val="222222"/>
                </a:solidFill>
              </a:rPr>
              <a:t> </a:t>
            </a:r>
            <a:r>
              <a:rPr lang="en" sz="1400">
                <a:solidFill>
                  <a:srgbClr val="222222"/>
                </a:solidFill>
              </a:rPr>
              <a:t>the exam.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 wouldn't go to school by bus if I </a:t>
            </a:r>
            <a:r>
              <a:rPr lang="en" sz="1400" u="sng">
                <a:solidFill>
                  <a:srgbClr val="222222"/>
                </a:solidFill>
              </a:rPr>
              <a:t>have / will have / </a:t>
            </a:r>
            <a:r>
              <a:rPr lang="en" sz="1400" b="1" u="sng">
                <a:solidFill>
                  <a:srgbClr val="FF0000"/>
                </a:solidFill>
              </a:rPr>
              <a:t>had</a:t>
            </a:r>
            <a:r>
              <a:rPr lang="en" sz="1400" u="sng">
                <a:solidFill>
                  <a:srgbClr val="222222"/>
                </a:solidFill>
              </a:rPr>
              <a:t> / had had / would have / would have had</a:t>
            </a:r>
            <a:r>
              <a:rPr lang="en" sz="1400">
                <a:solidFill>
                  <a:srgbClr val="222222"/>
                </a:solidFill>
              </a:rPr>
              <a:t> a driving licence.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If she </a:t>
            </a:r>
            <a:r>
              <a:rPr lang="en" sz="1400" u="sng">
                <a:solidFill>
                  <a:srgbClr val="222222"/>
                </a:solidFill>
              </a:rPr>
              <a:t>doesn't see / won't see / hadn't seen / </a:t>
            </a:r>
            <a:r>
              <a:rPr lang="en" sz="1400" b="1" u="sng">
                <a:solidFill>
                  <a:srgbClr val="FF0000"/>
                </a:solidFill>
              </a:rPr>
              <a:t>didn't see</a:t>
            </a:r>
            <a:r>
              <a:rPr lang="en" sz="1400" u="sng">
                <a:solidFill>
                  <a:srgbClr val="222222"/>
                </a:solidFill>
              </a:rPr>
              <a:t> / wouldn't see / wouldn't have seen</a:t>
            </a:r>
            <a:r>
              <a:rPr lang="en" sz="1400">
                <a:solidFill>
                  <a:srgbClr val="222222"/>
                </a:solidFill>
              </a:rPr>
              <a:t> him every day, she'd be lovesick.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I </a:t>
            </a:r>
            <a:r>
              <a:rPr lang="en" sz="1400" u="sng">
                <a:solidFill>
                  <a:srgbClr val="222222"/>
                </a:solidFill>
              </a:rPr>
              <a:t>don't travel / </a:t>
            </a:r>
            <a:r>
              <a:rPr lang="en" sz="1400" b="1" u="sng">
                <a:solidFill>
                  <a:srgbClr val="FF0000"/>
                </a:solidFill>
              </a:rPr>
              <a:t>won't travel</a:t>
            </a:r>
            <a:r>
              <a:rPr lang="en" sz="1400" u="sng">
                <a:solidFill>
                  <a:srgbClr val="222222"/>
                </a:solidFill>
              </a:rPr>
              <a:t> / didn't travel / hadn't travelled / wouldn't travel / wouldn't have travelled</a:t>
            </a:r>
            <a:r>
              <a:rPr lang="en" sz="1400">
                <a:solidFill>
                  <a:srgbClr val="222222"/>
                </a:solidFill>
              </a:rPr>
              <a:t> to London if I don't get a cheap flight.</a:t>
            </a:r>
            <a:endParaRPr sz="1400">
              <a:solidFill>
                <a:srgbClr val="222222"/>
              </a:solidFill>
            </a:endParaRPr>
          </a:p>
          <a:p>
            <a:pPr marL="508000" lvl="0" indent="-317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AutoNum type="arabicPeriod"/>
            </a:pPr>
            <a:r>
              <a:rPr lang="en" sz="1400">
                <a:solidFill>
                  <a:srgbClr val="222222"/>
                </a:solidFill>
              </a:rPr>
              <a:t>We'd be stupid if we </a:t>
            </a:r>
            <a:r>
              <a:rPr lang="en" sz="1400" u="sng">
                <a:solidFill>
                  <a:srgbClr val="222222"/>
                </a:solidFill>
              </a:rPr>
              <a:t>tell / will tell /</a:t>
            </a:r>
            <a:r>
              <a:rPr lang="en" sz="1400" b="1" u="sng">
                <a:solidFill>
                  <a:srgbClr val="FF0000"/>
                </a:solidFill>
              </a:rPr>
              <a:t> told</a:t>
            </a:r>
            <a:r>
              <a:rPr lang="en" sz="1400" u="sng">
                <a:solidFill>
                  <a:srgbClr val="222222"/>
                </a:solidFill>
              </a:rPr>
              <a:t> / </a:t>
            </a:r>
            <a:r>
              <a:rPr lang="en" sz="1400" u="sng">
                <a:solidFill>
                  <a:srgbClr val="000000"/>
                </a:solidFill>
              </a:rPr>
              <a:t>had told </a:t>
            </a:r>
            <a:r>
              <a:rPr lang="en" sz="1400" u="sng">
                <a:solidFill>
                  <a:srgbClr val="222222"/>
                </a:solidFill>
              </a:rPr>
              <a:t>/ would tell / would have told</a:t>
            </a:r>
            <a:r>
              <a:rPr lang="en" sz="1400">
                <a:solidFill>
                  <a:srgbClr val="222222"/>
                </a:solidFill>
              </a:rPr>
              <a:t> him about our secret.</a:t>
            </a:r>
            <a:endParaRPr sz="1400">
              <a:solidFill>
                <a:srgbClr val="222222"/>
              </a:solidFill>
            </a:endParaRPr>
          </a:p>
          <a:p>
            <a:pPr marL="0" lvl="0" indent="0" algn="l" rtl="0">
              <a:spcBef>
                <a:spcPts val="15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Microsoft Office PowerPoint</Application>
  <PresentationFormat>Předvádění na obrazovce (16:9)</PresentationFormat>
  <Paragraphs>55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IF sentences (conditionals)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your own model sentences: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sentences (conditionals)</dc:title>
  <cp:lastModifiedBy>Lenka Zouhar Ludvíková</cp:lastModifiedBy>
  <cp:revision>1</cp:revision>
  <dcterms:modified xsi:type="dcterms:W3CDTF">2020-04-05T22:16:22Z</dcterms:modified>
</cp:coreProperties>
</file>