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6" d="100"/>
          <a:sy n="26" d="100"/>
        </p:scale>
        <p:origin x="3102" y="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26e2f7bd6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726e2f7bd6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26e2f7bd6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726e2f7bd6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726e2f7bd6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726e2f7bd6_0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726e2f7bd6_0_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726e2f7bd6_0_1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26e2f7b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26e2f7b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26e2f7bd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26e2f7bd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26e2f7bd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26e2f7bd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26e2f7bd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26e2f7bd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26e2f7bd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26e2f7bd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26e2f7bd6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26e2f7bd6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26e2f7bd6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26e2f7bd6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26e2f7bd6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26e2f7bd6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system of tenses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body" idx="1"/>
          </p:nvPr>
        </p:nvSpPr>
        <p:spPr>
          <a:xfrm>
            <a:off x="311700" y="638750"/>
            <a:ext cx="8520600" cy="14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</a:t>
            </a:r>
            <a:r>
              <a:rPr lang="en">
                <a:solidFill>
                  <a:srgbClr val="999999"/>
                </a:solidFill>
              </a:rPr>
              <a:t>   </a:t>
            </a:r>
            <a:r>
              <a:rPr lang="en" b="1">
                <a:solidFill>
                  <a:srgbClr val="999999"/>
                </a:solidFill>
              </a:rPr>
              <a:t>past                                present                                         future</a:t>
            </a:r>
            <a:endParaRPr b="1">
              <a:solidFill>
                <a:srgbClr val="999999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past</a:t>
            </a:r>
            <a:r>
              <a:rPr lang="en">
                <a:solidFill>
                  <a:srgbClr val="000000"/>
                </a:solidFill>
              </a:rPr>
              <a:t> perfect             </a:t>
            </a:r>
            <a:r>
              <a:rPr lang="en" b="1">
                <a:solidFill>
                  <a:srgbClr val="000000"/>
                </a:solidFill>
              </a:rPr>
              <a:t> present</a:t>
            </a:r>
            <a:r>
              <a:rPr lang="en">
                <a:solidFill>
                  <a:srgbClr val="000000"/>
                </a:solidFill>
              </a:rPr>
              <a:t> perfect                                  </a:t>
            </a:r>
            <a:r>
              <a:rPr lang="en" b="1">
                <a:solidFill>
                  <a:srgbClr val="000000"/>
                </a:solidFill>
              </a:rPr>
              <a:t>future</a:t>
            </a:r>
            <a:r>
              <a:rPr lang="en">
                <a:solidFill>
                  <a:srgbClr val="000000"/>
                </a:solidFill>
              </a:rPr>
              <a:t> perfect</a:t>
            </a:r>
            <a:endParaRPr>
              <a:solidFill>
                <a:srgbClr val="000000"/>
              </a:solidFill>
            </a:endParaRPr>
          </a:p>
        </p:txBody>
      </p:sp>
      <p:cxnSp>
        <p:nvCxnSpPr>
          <p:cNvPr id="158" name="Google Shape;158;p22"/>
          <p:cNvCxnSpPr/>
          <p:nvPr/>
        </p:nvCxnSpPr>
        <p:spPr>
          <a:xfrm>
            <a:off x="376025" y="1678700"/>
            <a:ext cx="8514300" cy="135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59" name="Google Shape;159;p22"/>
          <p:cNvCxnSpPr/>
          <p:nvPr/>
        </p:nvCxnSpPr>
        <p:spPr>
          <a:xfrm>
            <a:off x="4579475" y="1114700"/>
            <a:ext cx="26700" cy="23097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160" name="Google Shape;160;p22"/>
          <p:cNvCxnSpPr/>
          <p:nvPr/>
        </p:nvCxnSpPr>
        <p:spPr>
          <a:xfrm flipH="1">
            <a:off x="7869800" y="1114650"/>
            <a:ext cx="18000" cy="22830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161" name="Google Shape;161;p22"/>
          <p:cNvCxnSpPr/>
          <p:nvPr/>
        </p:nvCxnSpPr>
        <p:spPr>
          <a:xfrm flipH="1">
            <a:off x="1826475" y="1161800"/>
            <a:ext cx="13800" cy="22695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162" name="Google Shape;162;p22"/>
          <p:cNvSpPr txBox="1"/>
          <p:nvPr/>
        </p:nvSpPr>
        <p:spPr>
          <a:xfrm>
            <a:off x="3446850" y="1920450"/>
            <a:ext cx="22503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write my diary every day.</a:t>
            </a:r>
            <a:endParaRPr i="1"/>
          </a:p>
        </p:txBody>
      </p:sp>
      <p:sp>
        <p:nvSpPr>
          <p:cNvPr id="163" name="Google Shape;163;p22"/>
          <p:cNvSpPr txBox="1"/>
          <p:nvPr/>
        </p:nvSpPr>
        <p:spPr>
          <a:xfrm>
            <a:off x="3446825" y="2462300"/>
            <a:ext cx="22503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am writing this sample sentence right now.</a:t>
            </a:r>
            <a:endParaRPr i="1"/>
          </a:p>
        </p:txBody>
      </p:sp>
      <p:sp>
        <p:nvSpPr>
          <p:cNvPr id="164" name="Google Shape;164;p22"/>
          <p:cNvSpPr txBox="1"/>
          <p:nvPr/>
        </p:nvSpPr>
        <p:spPr>
          <a:xfrm>
            <a:off x="67150" y="1987575"/>
            <a:ext cx="5442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SIMPLE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2"/>
          <p:cNvSpPr txBox="1"/>
          <p:nvPr/>
        </p:nvSpPr>
        <p:spPr>
          <a:xfrm>
            <a:off x="-71975" y="2590800"/>
            <a:ext cx="7653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PROGRESSIVE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6" name="Google Shape;166;p22"/>
          <p:cNvCxnSpPr/>
          <p:nvPr/>
        </p:nvCxnSpPr>
        <p:spPr>
          <a:xfrm rot="-5400000" flipH="1">
            <a:off x="503575" y="2007750"/>
            <a:ext cx="1812900" cy="886200"/>
          </a:xfrm>
          <a:prstGeom prst="bentConnector3">
            <a:avLst>
              <a:gd name="adj1" fmla="val 100004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cxnSp>
        <p:nvCxnSpPr>
          <p:cNvPr id="167" name="Google Shape;167;p22"/>
          <p:cNvCxnSpPr/>
          <p:nvPr/>
        </p:nvCxnSpPr>
        <p:spPr>
          <a:xfrm rot="-5400000" flipH="1">
            <a:off x="3063700" y="1855050"/>
            <a:ext cx="1839900" cy="1218600"/>
          </a:xfrm>
          <a:prstGeom prst="bentConnector3">
            <a:avLst>
              <a:gd name="adj1" fmla="val 98537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cxnSp>
        <p:nvCxnSpPr>
          <p:cNvPr id="168" name="Google Shape;168;p22"/>
          <p:cNvCxnSpPr/>
          <p:nvPr/>
        </p:nvCxnSpPr>
        <p:spPr>
          <a:xfrm rot="-5400000" flipH="1">
            <a:off x="6470950" y="2007750"/>
            <a:ext cx="1812900" cy="886200"/>
          </a:xfrm>
          <a:prstGeom prst="bentConnector3">
            <a:avLst>
              <a:gd name="adj1" fmla="val 100004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sp>
        <p:nvSpPr>
          <p:cNvPr id="169" name="Google Shape;169;p22"/>
          <p:cNvSpPr txBox="1"/>
          <p:nvPr/>
        </p:nvSpPr>
        <p:spPr>
          <a:xfrm>
            <a:off x="624675" y="3575375"/>
            <a:ext cx="24441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had written the essay </a:t>
            </a:r>
            <a:r>
              <a:rPr lang="en" b="1" i="1"/>
              <a:t>before</a:t>
            </a:r>
            <a:r>
              <a:rPr lang="en" i="1"/>
              <a:t> the teacher changed the instructions.</a:t>
            </a:r>
            <a:endParaRPr i="1"/>
          </a:p>
        </p:txBody>
      </p:sp>
      <p:sp>
        <p:nvSpPr>
          <p:cNvPr id="170" name="Google Shape;170;p22"/>
          <p:cNvSpPr txBox="1"/>
          <p:nvPr/>
        </p:nvSpPr>
        <p:spPr>
          <a:xfrm>
            <a:off x="3411125" y="3575375"/>
            <a:ext cx="22860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have written the first draft of the essay </a:t>
            </a:r>
            <a:r>
              <a:rPr lang="en" b="1" i="1"/>
              <a:t>so far</a:t>
            </a:r>
            <a:r>
              <a:rPr lang="en" i="1"/>
              <a:t>.</a:t>
            </a:r>
            <a:endParaRPr i="1"/>
          </a:p>
        </p:txBody>
      </p:sp>
      <p:sp>
        <p:nvSpPr>
          <p:cNvPr id="171" name="Google Shape;171;p22"/>
          <p:cNvSpPr txBox="1"/>
          <p:nvPr/>
        </p:nvSpPr>
        <p:spPr>
          <a:xfrm>
            <a:off x="5922400" y="3575375"/>
            <a:ext cx="29100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have written the bachelor thesis </a:t>
            </a:r>
            <a:r>
              <a:rPr lang="en" b="1" i="1"/>
              <a:t>by</a:t>
            </a:r>
            <a:r>
              <a:rPr lang="en" i="1"/>
              <a:t> Easter.</a:t>
            </a:r>
            <a:endParaRPr i="1"/>
          </a:p>
        </p:txBody>
      </p:sp>
      <p:sp>
        <p:nvSpPr>
          <p:cNvPr id="172" name="Google Shape;172;p22"/>
          <p:cNvSpPr txBox="1"/>
          <p:nvPr/>
        </p:nvSpPr>
        <p:spPr>
          <a:xfrm>
            <a:off x="5922400" y="2462300"/>
            <a:ext cx="29100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be writing the article the whole weekend.</a:t>
            </a:r>
            <a:endParaRPr i="1"/>
          </a:p>
        </p:txBody>
      </p:sp>
      <p:sp>
        <p:nvSpPr>
          <p:cNvPr id="173" name="Google Shape;173;p22"/>
          <p:cNvSpPr txBox="1"/>
          <p:nvPr/>
        </p:nvSpPr>
        <p:spPr>
          <a:xfrm>
            <a:off x="5922400" y="1920450"/>
            <a:ext cx="29100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write the email straight away.</a:t>
            </a:r>
            <a:endParaRPr i="1"/>
          </a:p>
        </p:txBody>
      </p:sp>
      <p:sp>
        <p:nvSpPr>
          <p:cNvPr id="174" name="Google Shape;174;p22"/>
          <p:cNvSpPr txBox="1"/>
          <p:nvPr/>
        </p:nvSpPr>
        <p:spPr>
          <a:xfrm>
            <a:off x="611325" y="1920450"/>
            <a:ext cx="24441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wrote the essay last night.</a:t>
            </a:r>
            <a:endParaRPr i="1"/>
          </a:p>
        </p:txBody>
      </p:sp>
      <p:sp>
        <p:nvSpPr>
          <p:cNvPr id="175" name="Google Shape;175;p22"/>
          <p:cNvSpPr txBox="1"/>
          <p:nvPr/>
        </p:nvSpPr>
        <p:spPr>
          <a:xfrm>
            <a:off x="611325" y="2462300"/>
            <a:ext cx="24441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was writing the blog post the whole night.</a:t>
            </a:r>
            <a:endParaRPr i="1"/>
          </a:p>
        </p:txBody>
      </p:sp>
      <p:sp>
        <p:nvSpPr>
          <p:cNvPr id="176" name="Google Shape;176;p22"/>
          <p:cNvSpPr txBox="1"/>
          <p:nvPr/>
        </p:nvSpPr>
        <p:spPr>
          <a:xfrm>
            <a:off x="38575" y="3774425"/>
            <a:ext cx="5442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SIMPLE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3"/>
          <p:cNvSpPr txBox="1">
            <a:spLocks noGrp="1"/>
          </p:cNvSpPr>
          <p:nvPr>
            <p:ph type="body" idx="1"/>
          </p:nvPr>
        </p:nvSpPr>
        <p:spPr>
          <a:xfrm>
            <a:off x="311700" y="638750"/>
            <a:ext cx="8520600" cy="14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</a:t>
            </a:r>
            <a:r>
              <a:rPr lang="en">
                <a:solidFill>
                  <a:srgbClr val="999999"/>
                </a:solidFill>
              </a:rPr>
              <a:t>        </a:t>
            </a:r>
            <a:r>
              <a:rPr lang="en" b="1">
                <a:solidFill>
                  <a:srgbClr val="999999"/>
                </a:solidFill>
              </a:rPr>
              <a:t>past                                present                                         future</a:t>
            </a:r>
            <a:endParaRPr b="1">
              <a:solidFill>
                <a:srgbClr val="999999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past</a:t>
            </a:r>
            <a:r>
              <a:rPr lang="en">
                <a:solidFill>
                  <a:srgbClr val="000000"/>
                </a:solidFill>
              </a:rPr>
              <a:t> perfect             </a:t>
            </a:r>
            <a:r>
              <a:rPr lang="en" b="1">
                <a:solidFill>
                  <a:srgbClr val="000000"/>
                </a:solidFill>
              </a:rPr>
              <a:t> present</a:t>
            </a:r>
            <a:r>
              <a:rPr lang="en">
                <a:solidFill>
                  <a:srgbClr val="000000"/>
                </a:solidFill>
              </a:rPr>
              <a:t> perfect                                  </a:t>
            </a:r>
            <a:r>
              <a:rPr lang="en" b="1">
                <a:solidFill>
                  <a:srgbClr val="000000"/>
                </a:solidFill>
              </a:rPr>
              <a:t>future</a:t>
            </a:r>
            <a:r>
              <a:rPr lang="en">
                <a:solidFill>
                  <a:srgbClr val="000000"/>
                </a:solidFill>
              </a:rPr>
              <a:t> perfect</a:t>
            </a:r>
            <a:endParaRPr>
              <a:solidFill>
                <a:srgbClr val="000000"/>
              </a:solidFill>
            </a:endParaRPr>
          </a:p>
        </p:txBody>
      </p:sp>
      <p:cxnSp>
        <p:nvCxnSpPr>
          <p:cNvPr id="183" name="Google Shape;183;p23"/>
          <p:cNvCxnSpPr/>
          <p:nvPr/>
        </p:nvCxnSpPr>
        <p:spPr>
          <a:xfrm>
            <a:off x="376025" y="1678700"/>
            <a:ext cx="8514300" cy="135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84" name="Google Shape;184;p23"/>
          <p:cNvCxnSpPr/>
          <p:nvPr/>
        </p:nvCxnSpPr>
        <p:spPr>
          <a:xfrm>
            <a:off x="4579475" y="1114700"/>
            <a:ext cx="26700" cy="23097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185" name="Google Shape;185;p23"/>
          <p:cNvCxnSpPr/>
          <p:nvPr/>
        </p:nvCxnSpPr>
        <p:spPr>
          <a:xfrm flipH="1">
            <a:off x="7869800" y="1114650"/>
            <a:ext cx="18000" cy="22830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186" name="Google Shape;186;p23"/>
          <p:cNvCxnSpPr/>
          <p:nvPr/>
        </p:nvCxnSpPr>
        <p:spPr>
          <a:xfrm flipH="1">
            <a:off x="1826475" y="1161800"/>
            <a:ext cx="13800" cy="22695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187" name="Google Shape;187;p23"/>
          <p:cNvSpPr txBox="1"/>
          <p:nvPr/>
        </p:nvSpPr>
        <p:spPr>
          <a:xfrm>
            <a:off x="3446850" y="1920450"/>
            <a:ext cx="22503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write my diary every day.</a:t>
            </a:r>
            <a:endParaRPr i="1"/>
          </a:p>
        </p:txBody>
      </p:sp>
      <p:sp>
        <p:nvSpPr>
          <p:cNvPr id="188" name="Google Shape;188;p23"/>
          <p:cNvSpPr txBox="1"/>
          <p:nvPr/>
        </p:nvSpPr>
        <p:spPr>
          <a:xfrm>
            <a:off x="3446825" y="2462300"/>
            <a:ext cx="22503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am writing this sample sentence right now.</a:t>
            </a:r>
            <a:endParaRPr i="1"/>
          </a:p>
        </p:txBody>
      </p:sp>
      <p:sp>
        <p:nvSpPr>
          <p:cNvPr id="189" name="Google Shape;189;p23"/>
          <p:cNvSpPr txBox="1"/>
          <p:nvPr/>
        </p:nvSpPr>
        <p:spPr>
          <a:xfrm>
            <a:off x="67150" y="1987575"/>
            <a:ext cx="5442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SIMPLE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3"/>
          <p:cNvSpPr txBox="1"/>
          <p:nvPr/>
        </p:nvSpPr>
        <p:spPr>
          <a:xfrm>
            <a:off x="-71975" y="2590800"/>
            <a:ext cx="7653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PROGRESSIVE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1" name="Google Shape;191;p23"/>
          <p:cNvCxnSpPr/>
          <p:nvPr/>
        </p:nvCxnSpPr>
        <p:spPr>
          <a:xfrm rot="-5400000" flipH="1">
            <a:off x="503575" y="2007750"/>
            <a:ext cx="1812900" cy="886200"/>
          </a:xfrm>
          <a:prstGeom prst="bentConnector3">
            <a:avLst>
              <a:gd name="adj1" fmla="val 100004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cxnSp>
        <p:nvCxnSpPr>
          <p:cNvPr id="192" name="Google Shape;192;p23"/>
          <p:cNvCxnSpPr/>
          <p:nvPr/>
        </p:nvCxnSpPr>
        <p:spPr>
          <a:xfrm rot="-5400000" flipH="1">
            <a:off x="3063700" y="1855050"/>
            <a:ext cx="1839900" cy="1218600"/>
          </a:xfrm>
          <a:prstGeom prst="bentConnector3">
            <a:avLst>
              <a:gd name="adj1" fmla="val 98537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cxnSp>
        <p:nvCxnSpPr>
          <p:cNvPr id="193" name="Google Shape;193;p23"/>
          <p:cNvCxnSpPr/>
          <p:nvPr/>
        </p:nvCxnSpPr>
        <p:spPr>
          <a:xfrm rot="-5400000" flipH="1">
            <a:off x="6470950" y="2007750"/>
            <a:ext cx="1812900" cy="886200"/>
          </a:xfrm>
          <a:prstGeom prst="bentConnector3">
            <a:avLst>
              <a:gd name="adj1" fmla="val 100004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sp>
        <p:nvSpPr>
          <p:cNvPr id="194" name="Google Shape;194;p23"/>
          <p:cNvSpPr txBox="1"/>
          <p:nvPr/>
        </p:nvSpPr>
        <p:spPr>
          <a:xfrm>
            <a:off x="624675" y="3575375"/>
            <a:ext cx="24441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had written the essay </a:t>
            </a:r>
            <a:r>
              <a:rPr lang="en" b="1" i="1"/>
              <a:t>before</a:t>
            </a:r>
            <a:r>
              <a:rPr lang="en" i="1"/>
              <a:t> the teacher changed the instructions.</a:t>
            </a:r>
            <a:endParaRPr i="1"/>
          </a:p>
        </p:txBody>
      </p:sp>
      <p:sp>
        <p:nvSpPr>
          <p:cNvPr id="195" name="Google Shape;195;p23"/>
          <p:cNvSpPr txBox="1"/>
          <p:nvPr/>
        </p:nvSpPr>
        <p:spPr>
          <a:xfrm>
            <a:off x="3411125" y="3575375"/>
            <a:ext cx="22860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have written the first draft of the essay </a:t>
            </a:r>
            <a:r>
              <a:rPr lang="en" b="1" i="1"/>
              <a:t>so far</a:t>
            </a:r>
            <a:r>
              <a:rPr lang="en" i="1"/>
              <a:t>.</a:t>
            </a:r>
            <a:endParaRPr i="1"/>
          </a:p>
        </p:txBody>
      </p:sp>
      <p:sp>
        <p:nvSpPr>
          <p:cNvPr id="196" name="Google Shape;196;p23"/>
          <p:cNvSpPr txBox="1"/>
          <p:nvPr/>
        </p:nvSpPr>
        <p:spPr>
          <a:xfrm>
            <a:off x="5922400" y="3575375"/>
            <a:ext cx="29100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have written the bachelor thesis </a:t>
            </a:r>
            <a:r>
              <a:rPr lang="en" b="1" i="1"/>
              <a:t>by</a:t>
            </a:r>
            <a:r>
              <a:rPr lang="en" i="1"/>
              <a:t> Easter.</a:t>
            </a:r>
            <a:endParaRPr i="1"/>
          </a:p>
        </p:txBody>
      </p:sp>
      <p:sp>
        <p:nvSpPr>
          <p:cNvPr id="197" name="Google Shape;197;p23"/>
          <p:cNvSpPr txBox="1"/>
          <p:nvPr/>
        </p:nvSpPr>
        <p:spPr>
          <a:xfrm>
            <a:off x="5922400" y="2462300"/>
            <a:ext cx="29100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be writing the article the whole weekend.</a:t>
            </a:r>
            <a:endParaRPr i="1"/>
          </a:p>
        </p:txBody>
      </p:sp>
      <p:sp>
        <p:nvSpPr>
          <p:cNvPr id="198" name="Google Shape;198;p23"/>
          <p:cNvSpPr txBox="1"/>
          <p:nvPr/>
        </p:nvSpPr>
        <p:spPr>
          <a:xfrm>
            <a:off x="5922400" y="1920450"/>
            <a:ext cx="29100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write the email straight away.</a:t>
            </a:r>
            <a:endParaRPr i="1"/>
          </a:p>
        </p:txBody>
      </p:sp>
      <p:sp>
        <p:nvSpPr>
          <p:cNvPr id="199" name="Google Shape;199;p23"/>
          <p:cNvSpPr txBox="1"/>
          <p:nvPr/>
        </p:nvSpPr>
        <p:spPr>
          <a:xfrm>
            <a:off x="611325" y="1920450"/>
            <a:ext cx="24441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wrote the essay last night.</a:t>
            </a:r>
            <a:endParaRPr i="1"/>
          </a:p>
        </p:txBody>
      </p:sp>
      <p:sp>
        <p:nvSpPr>
          <p:cNvPr id="200" name="Google Shape;200;p23"/>
          <p:cNvSpPr txBox="1"/>
          <p:nvPr/>
        </p:nvSpPr>
        <p:spPr>
          <a:xfrm>
            <a:off x="611325" y="2462300"/>
            <a:ext cx="24441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was writing the blog post the whole night.</a:t>
            </a:r>
            <a:endParaRPr i="1"/>
          </a:p>
        </p:txBody>
      </p:sp>
      <p:sp>
        <p:nvSpPr>
          <p:cNvPr id="201" name="Google Shape;201;p23"/>
          <p:cNvSpPr txBox="1"/>
          <p:nvPr/>
        </p:nvSpPr>
        <p:spPr>
          <a:xfrm>
            <a:off x="38575" y="3774425"/>
            <a:ext cx="5442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SIMPLE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3"/>
          <p:cNvSpPr txBox="1"/>
          <p:nvPr/>
        </p:nvSpPr>
        <p:spPr>
          <a:xfrm>
            <a:off x="644625" y="4354525"/>
            <a:ext cx="24108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 + past tense</a:t>
            </a:r>
            <a:endParaRPr/>
          </a:p>
        </p:txBody>
      </p:sp>
      <p:sp>
        <p:nvSpPr>
          <p:cNvPr id="203" name="Google Shape;203;p23"/>
          <p:cNvSpPr txBox="1"/>
          <p:nvPr/>
        </p:nvSpPr>
        <p:spPr>
          <a:xfrm>
            <a:off x="3374350" y="4352550"/>
            <a:ext cx="2322900" cy="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not...yet, so far, since, recently, ever, just...</a:t>
            </a:r>
            <a:endParaRPr/>
          </a:p>
        </p:txBody>
      </p:sp>
      <p:sp>
        <p:nvSpPr>
          <p:cNvPr id="204" name="Google Shape;204;p23"/>
          <p:cNvSpPr txBox="1"/>
          <p:nvPr/>
        </p:nvSpPr>
        <p:spPr>
          <a:xfrm>
            <a:off x="5922400" y="4409700"/>
            <a:ext cx="2910000" cy="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by+ “deadline” in future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4"/>
          <p:cNvSpPr txBox="1">
            <a:spLocks noGrp="1"/>
          </p:cNvSpPr>
          <p:nvPr>
            <p:ph type="body" idx="1"/>
          </p:nvPr>
        </p:nvSpPr>
        <p:spPr>
          <a:xfrm>
            <a:off x="311700" y="638750"/>
            <a:ext cx="8520600" cy="14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</a:t>
            </a:r>
            <a:r>
              <a:rPr lang="en">
                <a:solidFill>
                  <a:srgbClr val="999999"/>
                </a:solidFill>
              </a:rPr>
              <a:t>               </a:t>
            </a:r>
            <a:r>
              <a:rPr lang="en" b="1">
                <a:solidFill>
                  <a:srgbClr val="999999"/>
                </a:solidFill>
              </a:rPr>
              <a:t>past                                present                                         future</a:t>
            </a:r>
            <a:endParaRPr b="1">
              <a:solidFill>
                <a:srgbClr val="999999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past</a:t>
            </a:r>
            <a:r>
              <a:rPr lang="en">
                <a:solidFill>
                  <a:srgbClr val="000000"/>
                </a:solidFill>
              </a:rPr>
              <a:t> perfect             </a:t>
            </a:r>
            <a:r>
              <a:rPr lang="en" b="1">
                <a:solidFill>
                  <a:srgbClr val="000000"/>
                </a:solidFill>
              </a:rPr>
              <a:t> present</a:t>
            </a:r>
            <a:r>
              <a:rPr lang="en">
                <a:solidFill>
                  <a:srgbClr val="000000"/>
                </a:solidFill>
              </a:rPr>
              <a:t> perfect                                  </a:t>
            </a:r>
            <a:r>
              <a:rPr lang="en" b="1">
                <a:solidFill>
                  <a:srgbClr val="000000"/>
                </a:solidFill>
              </a:rPr>
              <a:t>future</a:t>
            </a:r>
            <a:r>
              <a:rPr lang="en">
                <a:solidFill>
                  <a:srgbClr val="000000"/>
                </a:solidFill>
              </a:rPr>
              <a:t> perfect</a:t>
            </a:r>
            <a:endParaRPr>
              <a:solidFill>
                <a:srgbClr val="000000"/>
              </a:solidFill>
            </a:endParaRPr>
          </a:p>
        </p:txBody>
      </p:sp>
      <p:cxnSp>
        <p:nvCxnSpPr>
          <p:cNvPr id="211" name="Google Shape;211;p24"/>
          <p:cNvCxnSpPr/>
          <p:nvPr/>
        </p:nvCxnSpPr>
        <p:spPr>
          <a:xfrm>
            <a:off x="376025" y="1678700"/>
            <a:ext cx="8514300" cy="135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212" name="Google Shape;212;p24"/>
          <p:cNvCxnSpPr/>
          <p:nvPr/>
        </p:nvCxnSpPr>
        <p:spPr>
          <a:xfrm>
            <a:off x="4579475" y="1114700"/>
            <a:ext cx="26700" cy="23097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213" name="Google Shape;213;p24"/>
          <p:cNvCxnSpPr/>
          <p:nvPr/>
        </p:nvCxnSpPr>
        <p:spPr>
          <a:xfrm flipH="1">
            <a:off x="7869800" y="1114650"/>
            <a:ext cx="18000" cy="22830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214" name="Google Shape;214;p24"/>
          <p:cNvCxnSpPr/>
          <p:nvPr/>
        </p:nvCxnSpPr>
        <p:spPr>
          <a:xfrm flipH="1">
            <a:off x="1826475" y="1161800"/>
            <a:ext cx="13800" cy="22695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15" name="Google Shape;215;p24"/>
          <p:cNvSpPr txBox="1"/>
          <p:nvPr/>
        </p:nvSpPr>
        <p:spPr>
          <a:xfrm>
            <a:off x="3446850" y="1920450"/>
            <a:ext cx="22503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write my diary every day.</a:t>
            </a:r>
            <a:endParaRPr i="1"/>
          </a:p>
        </p:txBody>
      </p:sp>
      <p:sp>
        <p:nvSpPr>
          <p:cNvPr id="216" name="Google Shape;216;p24"/>
          <p:cNvSpPr txBox="1"/>
          <p:nvPr/>
        </p:nvSpPr>
        <p:spPr>
          <a:xfrm>
            <a:off x="3446825" y="2462300"/>
            <a:ext cx="22503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am writing this sample sentence right now.</a:t>
            </a:r>
            <a:endParaRPr i="1"/>
          </a:p>
        </p:txBody>
      </p:sp>
      <p:sp>
        <p:nvSpPr>
          <p:cNvPr id="217" name="Google Shape;217;p24"/>
          <p:cNvSpPr txBox="1"/>
          <p:nvPr/>
        </p:nvSpPr>
        <p:spPr>
          <a:xfrm>
            <a:off x="67150" y="1987575"/>
            <a:ext cx="5442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SIMPLE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24"/>
          <p:cNvSpPr txBox="1"/>
          <p:nvPr/>
        </p:nvSpPr>
        <p:spPr>
          <a:xfrm>
            <a:off x="-71975" y="2590800"/>
            <a:ext cx="7653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PROGRESSIVE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9" name="Google Shape;219;p24"/>
          <p:cNvCxnSpPr/>
          <p:nvPr/>
        </p:nvCxnSpPr>
        <p:spPr>
          <a:xfrm rot="-5400000" flipH="1">
            <a:off x="503575" y="2007750"/>
            <a:ext cx="1812900" cy="886200"/>
          </a:xfrm>
          <a:prstGeom prst="bentConnector3">
            <a:avLst>
              <a:gd name="adj1" fmla="val 100004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cxnSp>
        <p:nvCxnSpPr>
          <p:cNvPr id="220" name="Google Shape;220;p24"/>
          <p:cNvCxnSpPr/>
          <p:nvPr/>
        </p:nvCxnSpPr>
        <p:spPr>
          <a:xfrm rot="-5400000" flipH="1">
            <a:off x="3063700" y="1855050"/>
            <a:ext cx="1839900" cy="1218600"/>
          </a:xfrm>
          <a:prstGeom prst="bentConnector3">
            <a:avLst>
              <a:gd name="adj1" fmla="val 98537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cxnSp>
        <p:nvCxnSpPr>
          <p:cNvPr id="221" name="Google Shape;221;p24"/>
          <p:cNvCxnSpPr/>
          <p:nvPr/>
        </p:nvCxnSpPr>
        <p:spPr>
          <a:xfrm rot="-5400000" flipH="1">
            <a:off x="6470950" y="2007750"/>
            <a:ext cx="1812900" cy="886200"/>
          </a:xfrm>
          <a:prstGeom prst="bentConnector3">
            <a:avLst>
              <a:gd name="adj1" fmla="val 100004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sp>
        <p:nvSpPr>
          <p:cNvPr id="222" name="Google Shape;222;p24"/>
          <p:cNvSpPr txBox="1"/>
          <p:nvPr/>
        </p:nvSpPr>
        <p:spPr>
          <a:xfrm>
            <a:off x="624675" y="3575375"/>
            <a:ext cx="24441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had written the essay </a:t>
            </a:r>
            <a:r>
              <a:rPr lang="en" b="1" i="1"/>
              <a:t>before</a:t>
            </a:r>
            <a:r>
              <a:rPr lang="en" i="1"/>
              <a:t> the teacher changed the instructions.</a:t>
            </a:r>
            <a:endParaRPr i="1"/>
          </a:p>
        </p:txBody>
      </p:sp>
      <p:sp>
        <p:nvSpPr>
          <p:cNvPr id="223" name="Google Shape;223;p24"/>
          <p:cNvSpPr txBox="1"/>
          <p:nvPr/>
        </p:nvSpPr>
        <p:spPr>
          <a:xfrm>
            <a:off x="3411125" y="3575375"/>
            <a:ext cx="22860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have written the first draft of the essay </a:t>
            </a:r>
            <a:r>
              <a:rPr lang="en" b="1" i="1"/>
              <a:t>so far</a:t>
            </a:r>
            <a:r>
              <a:rPr lang="en" i="1"/>
              <a:t>.</a:t>
            </a:r>
            <a:endParaRPr i="1"/>
          </a:p>
        </p:txBody>
      </p:sp>
      <p:sp>
        <p:nvSpPr>
          <p:cNvPr id="224" name="Google Shape;224;p24"/>
          <p:cNvSpPr txBox="1"/>
          <p:nvPr/>
        </p:nvSpPr>
        <p:spPr>
          <a:xfrm>
            <a:off x="5922400" y="3575375"/>
            <a:ext cx="29100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have written the bachelor thesis </a:t>
            </a:r>
            <a:r>
              <a:rPr lang="en" b="1" i="1"/>
              <a:t>by</a:t>
            </a:r>
            <a:r>
              <a:rPr lang="en" i="1"/>
              <a:t> Easter.</a:t>
            </a:r>
            <a:endParaRPr i="1"/>
          </a:p>
        </p:txBody>
      </p:sp>
      <p:sp>
        <p:nvSpPr>
          <p:cNvPr id="225" name="Google Shape;225;p24"/>
          <p:cNvSpPr txBox="1"/>
          <p:nvPr/>
        </p:nvSpPr>
        <p:spPr>
          <a:xfrm>
            <a:off x="5922400" y="2462300"/>
            <a:ext cx="29100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be writing the article the whole weekend.</a:t>
            </a:r>
            <a:endParaRPr i="1"/>
          </a:p>
        </p:txBody>
      </p:sp>
      <p:sp>
        <p:nvSpPr>
          <p:cNvPr id="226" name="Google Shape;226;p24"/>
          <p:cNvSpPr txBox="1"/>
          <p:nvPr/>
        </p:nvSpPr>
        <p:spPr>
          <a:xfrm>
            <a:off x="5922400" y="1920450"/>
            <a:ext cx="29100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write the email straight away.</a:t>
            </a:r>
            <a:endParaRPr i="1"/>
          </a:p>
        </p:txBody>
      </p:sp>
      <p:sp>
        <p:nvSpPr>
          <p:cNvPr id="227" name="Google Shape;227;p24"/>
          <p:cNvSpPr txBox="1"/>
          <p:nvPr/>
        </p:nvSpPr>
        <p:spPr>
          <a:xfrm>
            <a:off x="611325" y="1920450"/>
            <a:ext cx="24441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wrote the essay last night.</a:t>
            </a:r>
            <a:endParaRPr i="1"/>
          </a:p>
        </p:txBody>
      </p:sp>
      <p:sp>
        <p:nvSpPr>
          <p:cNvPr id="228" name="Google Shape;228;p24"/>
          <p:cNvSpPr txBox="1"/>
          <p:nvPr/>
        </p:nvSpPr>
        <p:spPr>
          <a:xfrm>
            <a:off x="611325" y="2462300"/>
            <a:ext cx="24441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was writing the blog post the whole night.</a:t>
            </a:r>
            <a:endParaRPr i="1"/>
          </a:p>
        </p:txBody>
      </p:sp>
      <p:sp>
        <p:nvSpPr>
          <p:cNvPr id="229" name="Google Shape;229;p24"/>
          <p:cNvSpPr txBox="1"/>
          <p:nvPr/>
        </p:nvSpPr>
        <p:spPr>
          <a:xfrm>
            <a:off x="38575" y="3774425"/>
            <a:ext cx="5442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SIMPLE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24"/>
          <p:cNvSpPr txBox="1"/>
          <p:nvPr/>
        </p:nvSpPr>
        <p:spPr>
          <a:xfrm>
            <a:off x="611325" y="4409700"/>
            <a:ext cx="2444100" cy="5727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She said she had been writing it for hours.</a:t>
            </a:r>
            <a:endParaRPr i="1"/>
          </a:p>
        </p:txBody>
      </p:sp>
      <p:sp>
        <p:nvSpPr>
          <p:cNvPr id="231" name="Google Shape;231;p24"/>
          <p:cNvSpPr txBox="1"/>
          <p:nvPr/>
        </p:nvSpPr>
        <p:spPr>
          <a:xfrm>
            <a:off x="-71975" y="4581900"/>
            <a:ext cx="7653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PROGRESSIVE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24"/>
          <p:cNvSpPr txBox="1"/>
          <p:nvPr/>
        </p:nvSpPr>
        <p:spPr>
          <a:xfrm>
            <a:off x="3411125" y="4409700"/>
            <a:ext cx="2286000" cy="5727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have been learning English for 7 years.</a:t>
            </a:r>
            <a:endParaRPr i="1"/>
          </a:p>
        </p:txBody>
      </p:sp>
      <p:sp>
        <p:nvSpPr>
          <p:cNvPr id="233" name="Google Shape;233;p24"/>
          <p:cNvSpPr txBox="1"/>
          <p:nvPr/>
        </p:nvSpPr>
        <p:spPr>
          <a:xfrm>
            <a:off x="5922400" y="4409700"/>
            <a:ext cx="2910000" cy="5727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have been writing my thesis for 1 year by Easter.</a:t>
            </a:r>
            <a:endParaRPr i="1"/>
          </a:p>
        </p:txBody>
      </p:sp>
      <p:cxnSp>
        <p:nvCxnSpPr>
          <p:cNvPr id="234" name="Google Shape;234;p24"/>
          <p:cNvCxnSpPr/>
          <p:nvPr/>
        </p:nvCxnSpPr>
        <p:spPr>
          <a:xfrm>
            <a:off x="4042275" y="3364925"/>
            <a:ext cx="13563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5"/>
          <p:cNvSpPr txBox="1">
            <a:spLocks noGrp="1"/>
          </p:cNvSpPr>
          <p:nvPr>
            <p:ph type="body" idx="1"/>
          </p:nvPr>
        </p:nvSpPr>
        <p:spPr>
          <a:xfrm>
            <a:off x="311700" y="638750"/>
            <a:ext cx="8520600" cy="14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</a:t>
            </a:r>
            <a:r>
              <a:rPr lang="en" b="1"/>
              <a:t>past                                present                                         future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/>
              <a:t>past</a:t>
            </a:r>
            <a:r>
              <a:rPr lang="en"/>
              <a:t> perfect             </a:t>
            </a:r>
            <a:r>
              <a:rPr lang="en" b="1"/>
              <a:t> present</a:t>
            </a:r>
            <a:r>
              <a:rPr lang="en"/>
              <a:t> perfect                                  </a:t>
            </a:r>
            <a:r>
              <a:rPr lang="en" b="1"/>
              <a:t>future</a:t>
            </a:r>
            <a:r>
              <a:rPr lang="en"/>
              <a:t> perfect</a:t>
            </a:r>
            <a:endParaRPr/>
          </a:p>
        </p:txBody>
      </p:sp>
      <p:cxnSp>
        <p:nvCxnSpPr>
          <p:cNvPr id="241" name="Google Shape;241;p25"/>
          <p:cNvCxnSpPr/>
          <p:nvPr/>
        </p:nvCxnSpPr>
        <p:spPr>
          <a:xfrm>
            <a:off x="376025" y="1678700"/>
            <a:ext cx="8514300" cy="135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242" name="Google Shape;242;p25"/>
          <p:cNvCxnSpPr/>
          <p:nvPr/>
        </p:nvCxnSpPr>
        <p:spPr>
          <a:xfrm>
            <a:off x="4579475" y="1114700"/>
            <a:ext cx="26700" cy="23097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243" name="Google Shape;243;p25"/>
          <p:cNvCxnSpPr/>
          <p:nvPr/>
        </p:nvCxnSpPr>
        <p:spPr>
          <a:xfrm flipH="1">
            <a:off x="7869800" y="1114650"/>
            <a:ext cx="18000" cy="22830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244" name="Google Shape;244;p25"/>
          <p:cNvCxnSpPr/>
          <p:nvPr/>
        </p:nvCxnSpPr>
        <p:spPr>
          <a:xfrm flipH="1">
            <a:off x="1826475" y="1161800"/>
            <a:ext cx="13800" cy="22695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45" name="Google Shape;245;p25"/>
          <p:cNvSpPr txBox="1"/>
          <p:nvPr/>
        </p:nvSpPr>
        <p:spPr>
          <a:xfrm>
            <a:off x="3446850" y="1920450"/>
            <a:ext cx="2250300" cy="5418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happens at a certain frequency</a:t>
            </a:r>
            <a:endParaRPr i="1"/>
          </a:p>
        </p:txBody>
      </p:sp>
      <p:sp>
        <p:nvSpPr>
          <p:cNvPr id="246" name="Google Shape;246;p25"/>
          <p:cNvSpPr txBox="1"/>
          <p:nvPr/>
        </p:nvSpPr>
        <p:spPr>
          <a:xfrm>
            <a:off x="3446850" y="2557775"/>
            <a:ext cx="22503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is happening now</a:t>
            </a:r>
            <a:endParaRPr i="1"/>
          </a:p>
        </p:txBody>
      </p:sp>
      <p:sp>
        <p:nvSpPr>
          <p:cNvPr id="247" name="Google Shape;247;p25"/>
          <p:cNvSpPr txBox="1"/>
          <p:nvPr/>
        </p:nvSpPr>
        <p:spPr>
          <a:xfrm>
            <a:off x="67150" y="1987575"/>
            <a:ext cx="5442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SIMPLE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25"/>
          <p:cNvSpPr txBox="1"/>
          <p:nvPr/>
        </p:nvSpPr>
        <p:spPr>
          <a:xfrm>
            <a:off x="-71975" y="2590800"/>
            <a:ext cx="7653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PROGRESSIVE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9" name="Google Shape;249;p25"/>
          <p:cNvCxnSpPr/>
          <p:nvPr/>
        </p:nvCxnSpPr>
        <p:spPr>
          <a:xfrm rot="-5400000" flipH="1">
            <a:off x="503575" y="2007750"/>
            <a:ext cx="1812900" cy="886200"/>
          </a:xfrm>
          <a:prstGeom prst="bentConnector3">
            <a:avLst>
              <a:gd name="adj1" fmla="val 100004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cxnSp>
        <p:nvCxnSpPr>
          <p:cNvPr id="250" name="Google Shape;250;p25"/>
          <p:cNvCxnSpPr/>
          <p:nvPr/>
        </p:nvCxnSpPr>
        <p:spPr>
          <a:xfrm rot="-5400000" flipH="1">
            <a:off x="3063700" y="1855050"/>
            <a:ext cx="1839900" cy="1218600"/>
          </a:xfrm>
          <a:prstGeom prst="bentConnector3">
            <a:avLst>
              <a:gd name="adj1" fmla="val 98537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cxnSp>
        <p:nvCxnSpPr>
          <p:cNvPr id="251" name="Google Shape;251;p25"/>
          <p:cNvCxnSpPr/>
          <p:nvPr/>
        </p:nvCxnSpPr>
        <p:spPr>
          <a:xfrm rot="-5400000" flipH="1">
            <a:off x="6470950" y="2007750"/>
            <a:ext cx="1812900" cy="886200"/>
          </a:xfrm>
          <a:prstGeom prst="bentConnector3">
            <a:avLst>
              <a:gd name="adj1" fmla="val 100004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oval" w="med" len="med"/>
            <a:tailEnd type="triangle" w="med" len="med"/>
          </a:ln>
        </p:spPr>
      </p:cxnSp>
      <p:sp>
        <p:nvSpPr>
          <p:cNvPr id="252" name="Google Shape;252;p25"/>
          <p:cNvSpPr txBox="1"/>
          <p:nvPr/>
        </p:nvSpPr>
        <p:spPr>
          <a:xfrm>
            <a:off x="624675" y="3575375"/>
            <a:ext cx="24441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had happened before st else or before a certain date in the past</a:t>
            </a:r>
            <a:endParaRPr i="1"/>
          </a:p>
        </p:txBody>
      </p:sp>
      <p:sp>
        <p:nvSpPr>
          <p:cNvPr id="253" name="Google Shape;253;p25"/>
          <p:cNvSpPr txBox="1"/>
          <p:nvPr/>
        </p:nvSpPr>
        <p:spPr>
          <a:xfrm>
            <a:off x="3411125" y="3575375"/>
            <a:ext cx="22860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has happened i the past and it has impact on now</a:t>
            </a:r>
            <a:endParaRPr i="1"/>
          </a:p>
        </p:txBody>
      </p:sp>
      <p:sp>
        <p:nvSpPr>
          <p:cNvPr id="254" name="Google Shape;254;p25"/>
          <p:cNvSpPr txBox="1"/>
          <p:nvPr/>
        </p:nvSpPr>
        <p:spPr>
          <a:xfrm>
            <a:off x="5922400" y="3575375"/>
            <a:ext cx="3035100" cy="73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will have happened by a given date or time</a:t>
            </a:r>
            <a:endParaRPr i="1"/>
          </a:p>
        </p:txBody>
      </p:sp>
      <p:sp>
        <p:nvSpPr>
          <p:cNvPr id="255" name="Google Shape;255;p25"/>
          <p:cNvSpPr txBox="1"/>
          <p:nvPr/>
        </p:nvSpPr>
        <p:spPr>
          <a:xfrm>
            <a:off x="5922400" y="2555575"/>
            <a:ext cx="30351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will be happening in the future (and it will take a bit longer)</a:t>
            </a:r>
            <a:endParaRPr i="1"/>
          </a:p>
        </p:txBody>
      </p:sp>
      <p:sp>
        <p:nvSpPr>
          <p:cNvPr id="256" name="Google Shape;256;p25"/>
          <p:cNvSpPr txBox="1"/>
          <p:nvPr/>
        </p:nvSpPr>
        <p:spPr>
          <a:xfrm>
            <a:off x="5922400" y="1920450"/>
            <a:ext cx="30351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will happen (no details)</a:t>
            </a: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</p:txBody>
      </p:sp>
      <p:sp>
        <p:nvSpPr>
          <p:cNvPr id="257" name="Google Shape;257;p25"/>
          <p:cNvSpPr txBox="1"/>
          <p:nvPr/>
        </p:nvSpPr>
        <p:spPr>
          <a:xfrm>
            <a:off x="611325" y="1920450"/>
            <a:ext cx="2444100" cy="5418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happened in the past and it´s over</a:t>
            </a:r>
            <a:endParaRPr i="1"/>
          </a:p>
        </p:txBody>
      </p:sp>
      <p:sp>
        <p:nvSpPr>
          <p:cNvPr id="258" name="Google Shape;258;p25"/>
          <p:cNvSpPr txBox="1"/>
          <p:nvPr/>
        </p:nvSpPr>
        <p:spPr>
          <a:xfrm>
            <a:off x="611325" y="2555563"/>
            <a:ext cx="24441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was happening in the past (and it took a bit longer)</a:t>
            </a:r>
            <a:endParaRPr i="1"/>
          </a:p>
        </p:txBody>
      </p:sp>
      <p:sp>
        <p:nvSpPr>
          <p:cNvPr id="259" name="Google Shape;259;p25"/>
          <p:cNvSpPr txBox="1"/>
          <p:nvPr/>
        </p:nvSpPr>
        <p:spPr>
          <a:xfrm>
            <a:off x="38575" y="3774425"/>
            <a:ext cx="5442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SIMPLE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25"/>
          <p:cNvSpPr txBox="1"/>
          <p:nvPr/>
        </p:nvSpPr>
        <p:spPr>
          <a:xfrm>
            <a:off x="611325" y="4409700"/>
            <a:ext cx="2444100" cy="733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had been happening for a given time before st else happened past before past)</a:t>
            </a:r>
            <a:endParaRPr i="1"/>
          </a:p>
        </p:txBody>
      </p:sp>
      <p:sp>
        <p:nvSpPr>
          <p:cNvPr id="261" name="Google Shape;261;p25"/>
          <p:cNvSpPr txBox="1"/>
          <p:nvPr/>
        </p:nvSpPr>
        <p:spPr>
          <a:xfrm>
            <a:off x="-71975" y="4581900"/>
            <a:ext cx="7653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PROGRESSIVE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5"/>
          <p:cNvSpPr txBox="1"/>
          <p:nvPr/>
        </p:nvSpPr>
        <p:spPr>
          <a:xfrm>
            <a:off x="3411125" y="4409700"/>
            <a:ext cx="2286000" cy="733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has been happening since the past, is still now and will continue</a:t>
            </a:r>
            <a:endParaRPr i="1"/>
          </a:p>
        </p:txBody>
      </p:sp>
      <p:sp>
        <p:nvSpPr>
          <p:cNvPr id="263" name="Google Shape;263;p25"/>
          <p:cNvSpPr txBox="1"/>
          <p:nvPr/>
        </p:nvSpPr>
        <p:spPr>
          <a:xfrm>
            <a:off x="5922400" y="4409700"/>
            <a:ext cx="3035100" cy="5727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st will have been happening for a given period of time by a given date</a:t>
            </a:r>
            <a:endParaRPr i="1"/>
          </a:p>
        </p:txBody>
      </p:sp>
      <p:cxnSp>
        <p:nvCxnSpPr>
          <p:cNvPr id="264" name="Google Shape;264;p25"/>
          <p:cNvCxnSpPr/>
          <p:nvPr/>
        </p:nvCxnSpPr>
        <p:spPr>
          <a:xfrm>
            <a:off x="4042275" y="3364925"/>
            <a:ext cx="13563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many tenses are there in English?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many tenses are there in English?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12 but actually it´s just 3… or maybe 3x4?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638750"/>
            <a:ext cx="8520600" cy="39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/>
              <a:t>    past                                                present                                              future</a:t>
            </a:r>
            <a:endParaRPr b="1"/>
          </a:p>
        </p:txBody>
      </p:sp>
      <p:cxnSp>
        <p:nvCxnSpPr>
          <p:cNvPr id="74" name="Google Shape;74;p16"/>
          <p:cNvCxnSpPr/>
          <p:nvPr/>
        </p:nvCxnSpPr>
        <p:spPr>
          <a:xfrm>
            <a:off x="376025" y="1678700"/>
            <a:ext cx="8514300" cy="135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638750"/>
            <a:ext cx="8520600" cy="39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</a:t>
            </a:r>
            <a:r>
              <a:rPr lang="en" b="1"/>
              <a:t>past                                present                                         future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/>
              <a:t>past</a:t>
            </a:r>
            <a:r>
              <a:rPr lang="en"/>
              <a:t> perfect             </a:t>
            </a:r>
            <a:r>
              <a:rPr lang="en" b="1"/>
              <a:t> present</a:t>
            </a:r>
            <a:r>
              <a:rPr lang="en"/>
              <a:t> perfect                                  </a:t>
            </a:r>
            <a:r>
              <a:rPr lang="en" b="1"/>
              <a:t>future</a:t>
            </a:r>
            <a:r>
              <a:rPr lang="en"/>
              <a:t> perfect</a:t>
            </a:r>
            <a:endParaRPr/>
          </a:p>
        </p:txBody>
      </p:sp>
      <p:cxnSp>
        <p:nvCxnSpPr>
          <p:cNvPr id="81" name="Google Shape;81;p17"/>
          <p:cNvCxnSpPr/>
          <p:nvPr/>
        </p:nvCxnSpPr>
        <p:spPr>
          <a:xfrm>
            <a:off x="376025" y="1678700"/>
            <a:ext cx="8514300" cy="135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82" name="Google Shape;82;p17"/>
          <p:cNvCxnSpPr/>
          <p:nvPr/>
        </p:nvCxnSpPr>
        <p:spPr>
          <a:xfrm flipH="1">
            <a:off x="4565950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83" name="Google Shape;83;p17"/>
          <p:cNvCxnSpPr/>
          <p:nvPr/>
        </p:nvCxnSpPr>
        <p:spPr>
          <a:xfrm flipH="1">
            <a:off x="7874300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84" name="Google Shape;84;p17"/>
          <p:cNvCxnSpPr/>
          <p:nvPr/>
        </p:nvCxnSpPr>
        <p:spPr>
          <a:xfrm flipH="1">
            <a:off x="1826625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638750"/>
            <a:ext cx="8520600" cy="14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</a:t>
            </a:r>
            <a:r>
              <a:rPr lang="en" b="1">
                <a:solidFill>
                  <a:srgbClr val="000000"/>
                </a:solidFill>
              </a:rPr>
              <a:t>past                                present                                         future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>
                <a:solidFill>
                  <a:srgbClr val="999999"/>
                </a:solidFill>
              </a:rPr>
              <a:t>past</a:t>
            </a:r>
            <a:r>
              <a:rPr lang="en">
                <a:solidFill>
                  <a:srgbClr val="999999"/>
                </a:solidFill>
              </a:rPr>
              <a:t> perfect             </a:t>
            </a:r>
            <a:r>
              <a:rPr lang="en" b="1">
                <a:solidFill>
                  <a:srgbClr val="999999"/>
                </a:solidFill>
              </a:rPr>
              <a:t> present</a:t>
            </a:r>
            <a:r>
              <a:rPr lang="en">
                <a:solidFill>
                  <a:srgbClr val="999999"/>
                </a:solidFill>
              </a:rPr>
              <a:t> perfect                                  </a:t>
            </a:r>
            <a:r>
              <a:rPr lang="en" b="1">
                <a:solidFill>
                  <a:srgbClr val="999999"/>
                </a:solidFill>
              </a:rPr>
              <a:t>future</a:t>
            </a:r>
            <a:r>
              <a:rPr lang="en">
                <a:solidFill>
                  <a:srgbClr val="999999"/>
                </a:solidFill>
              </a:rPr>
              <a:t> perfect</a:t>
            </a:r>
            <a:endParaRPr>
              <a:solidFill>
                <a:srgbClr val="999999"/>
              </a:solidFill>
            </a:endParaRPr>
          </a:p>
        </p:txBody>
      </p:sp>
      <p:cxnSp>
        <p:nvCxnSpPr>
          <p:cNvPr id="91" name="Google Shape;91;p18"/>
          <p:cNvCxnSpPr/>
          <p:nvPr/>
        </p:nvCxnSpPr>
        <p:spPr>
          <a:xfrm>
            <a:off x="376025" y="1678700"/>
            <a:ext cx="8514300" cy="135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92" name="Google Shape;92;p18"/>
          <p:cNvCxnSpPr/>
          <p:nvPr/>
        </p:nvCxnSpPr>
        <p:spPr>
          <a:xfrm flipH="1">
            <a:off x="4565950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93" name="Google Shape;93;p18"/>
          <p:cNvCxnSpPr/>
          <p:nvPr/>
        </p:nvCxnSpPr>
        <p:spPr>
          <a:xfrm flipH="1">
            <a:off x="7874300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94" name="Google Shape;94;p18"/>
          <p:cNvCxnSpPr/>
          <p:nvPr/>
        </p:nvCxnSpPr>
        <p:spPr>
          <a:xfrm flipH="1">
            <a:off x="1826625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sp>
        <p:nvSpPr>
          <p:cNvPr id="95" name="Google Shape;95;p18"/>
          <p:cNvSpPr txBox="1"/>
          <p:nvPr/>
        </p:nvSpPr>
        <p:spPr>
          <a:xfrm>
            <a:off x="611325" y="1920450"/>
            <a:ext cx="24441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wrote the essay last night.</a:t>
            </a:r>
            <a:endParaRPr i="1"/>
          </a:p>
        </p:txBody>
      </p:sp>
      <p:sp>
        <p:nvSpPr>
          <p:cNvPr id="96" name="Google Shape;96;p18"/>
          <p:cNvSpPr txBox="1"/>
          <p:nvPr/>
        </p:nvSpPr>
        <p:spPr>
          <a:xfrm>
            <a:off x="3446850" y="1920450"/>
            <a:ext cx="22503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write my diary every day.</a:t>
            </a:r>
            <a:endParaRPr i="1"/>
          </a:p>
        </p:txBody>
      </p:sp>
      <p:sp>
        <p:nvSpPr>
          <p:cNvPr id="97" name="Google Shape;97;p18"/>
          <p:cNvSpPr txBox="1"/>
          <p:nvPr/>
        </p:nvSpPr>
        <p:spPr>
          <a:xfrm>
            <a:off x="5922400" y="1920450"/>
            <a:ext cx="29100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write the email straight away.</a:t>
            </a:r>
            <a:endParaRPr i="1"/>
          </a:p>
        </p:txBody>
      </p:sp>
      <p:sp>
        <p:nvSpPr>
          <p:cNvPr id="98" name="Google Shape;98;p18"/>
          <p:cNvSpPr txBox="1"/>
          <p:nvPr/>
        </p:nvSpPr>
        <p:spPr>
          <a:xfrm>
            <a:off x="67150" y="1987575"/>
            <a:ext cx="5442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SIMPLE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1"/>
          </p:nvPr>
        </p:nvSpPr>
        <p:spPr>
          <a:xfrm>
            <a:off x="311700" y="638750"/>
            <a:ext cx="8520600" cy="14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</a:t>
            </a:r>
            <a:r>
              <a:rPr lang="en" b="1">
                <a:solidFill>
                  <a:srgbClr val="000000"/>
                </a:solidFill>
              </a:rPr>
              <a:t>past                                present                                         future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>
                <a:solidFill>
                  <a:srgbClr val="999999"/>
                </a:solidFill>
              </a:rPr>
              <a:t>past</a:t>
            </a:r>
            <a:r>
              <a:rPr lang="en">
                <a:solidFill>
                  <a:srgbClr val="999999"/>
                </a:solidFill>
              </a:rPr>
              <a:t> perfect             </a:t>
            </a:r>
            <a:r>
              <a:rPr lang="en" b="1">
                <a:solidFill>
                  <a:srgbClr val="999999"/>
                </a:solidFill>
              </a:rPr>
              <a:t> present</a:t>
            </a:r>
            <a:r>
              <a:rPr lang="en">
                <a:solidFill>
                  <a:srgbClr val="999999"/>
                </a:solidFill>
              </a:rPr>
              <a:t> perfect                                  </a:t>
            </a:r>
            <a:r>
              <a:rPr lang="en" b="1">
                <a:solidFill>
                  <a:srgbClr val="999999"/>
                </a:solidFill>
              </a:rPr>
              <a:t>future</a:t>
            </a:r>
            <a:r>
              <a:rPr lang="en">
                <a:solidFill>
                  <a:srgbClr val="999999"/>
                </a:solidFill>
              </a:rPr>
              <a:t> perfect</a:t>
            </a:r>
            <a:endParaRPr>
              <a:solidFill>
                <a:srgbClr val="999999"/>
              </a:solidFill>
            </a:endParaRPr>
          </a:p>
        </p:txBody>
      </p:sp>
      <p:cxnSp>
        <p:nvCxnSpPr>
          <p:cNvPr id="105" name="Google Shape;105;p19"/>
          <p:cNvCxnSpPr/>
          <p:nvPr/>
        </p:nvCxnSpPr>
        <p:spPr>
          <a:xfrm>
            <a:off x="376025" y="1678700"/>
            <a:ext cx="8514300" cy="135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06" name="Google Shape;106;p19"/>
          <p:cNvCxnSpPr/>
          <p:nvPr/>
        </p:nvCxnSpPr>
        <p:spPr>
          <a:xfrm flipH="1">
            <a:off x="4565950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107" name="Google Shape;107;p19"/>
          <p:cNvCxnSpPr/>
          <p:nvPr/>
        </p:nvCxnSpPr>
        <p:spPr>
          <a:xfrm flipH="1">
            <a:off x="7874300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108" name="Google Shape;108;p19"/>
          <p:cNvCxnSpPr/>
          <p:nvPr/>
        </p:nvCxnSpPr>
        <p:spPr>
          <a:xfrm flipH="1">
            <a:off x="1826625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sp>
        <p:nvSpPr>
          <p:cNvPr id="109" name="Google Shape;109;p19"/>
          <p:cNvSpPr txBox="1"/>
          <p:nvPr/>
        </p:nvSpPr>
        <p:spPr>
          <a:xfrm>
            <a:off x="611325" y="1920450"/>
            <a:ext cx="24441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wrote the essay </a:t>
            </a:r>
            <a:r>
              <a:rPr lang="en" b="1" i="1"/>
              <a:t>last night</a:t>
            </a:r>
            <a:r>
              <a:rPr lang="en" i="1"/>
              <a:t>.</a:t>
            </a:r>
            <a:endParaRPr i="1"/>
          </a:p>
        </p:txBody>
      </p:sp>
      <p:sp>
        <p:nvSpPr>
          <p:cNvPr id="110" name="Google Shape;110;p19"/>
          <p:cNvSpPr txBox="1"/>
          <p:nvPr/>
        </p:nvSpPr>
        <p:spPr>
          <a:xfrm>
            <a:off x="3332450" y="1920450"/>
            <a:ext cx="23646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write my diary </a:t>
            </a:r>
            <a:r>
              <a:rPr lang="en" b="1" i="1"/>
              <a:t>every day</a:t>
            </a:r>
            <a:r>
              <a:rPr lang="en" i="1"/>
              <a:t>.</a:t>
            </a:r>
            <a:endParaRPr i="1"/>
          </a:p>
        </p:txBody>
      </p:sp>
      <p:sp>
        <p:nvSpPr>
          <p:cNvPr id="111" name="Google Shape;111;p19"/>
          <p:cNvSpPr txBox="1"/>
          <p:nvPr/>
        </p:nvSpPr>
        <p:spPr>
          <a:xfrm>
            <a:off x="5922400" y="1920450"/>
            <a:ext cx="30351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write the email </a:t>
            </a:r>
            <a:r>
              <a:rPr lang="en" b="1" i="1"/>
              <a:t>straight away</a:t>
            </a:r>
            <a:r>
              <a:rPr lang="en" i="1"/>
              <a:t>.</a:t>
            </a:r>
            <a:endParaRPr i="1"/>
          </a:p>
        </p:txBody>
      </p:sp>
      <p:sp>
        <p:nvSpPr>
          <p:cNvPr id="112" name="Google Shape;112;p19"/>
          <p:cNvSpPr txBox="1"/>
          <p:nvPr/>
        </p:nvSpPr>
        <p:spPr>
          <a:xfrm>
            <a:off x="617750" y="2430750"/>
            <a:ext cx="24441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 night / week / month /  yesterday, in 1968...</a:t>
            </a:r>
            <a:endParaRPr/>
          </a:p>
        </p:txBody>
      </p:sp>
      <p:sp>
        <p:nvSpPr>
          <p:cNvPr id="113" name="Google Shape;113;p19"/>
          <p:cNvSpPr txBox="1"/>
          <p:nvPr/>
        </p:nvSpPr>
        <p:spPr>
          <a:xfrm>
            <a:off x="3332400" y="2430750"/>
            <a:ext cx="2364600" cy="10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every day / year / Christmas, always, sometimes, often, from time to time...</a:t>
            </a:r>
            <a:endParaRPr/>
          </a:p>
        </p:txBody>
      </p:sp>
      <p:sp>
        <p:nvSpPr>
          <p:cNvPr id="114" name="Google Shape;114;p19"/>
          <p:cNvSpPr txBox="1"/>
          <p:nvPr/>
        </p:nvSpPr>
        <p:spPr>
          <a:xfrm>
            <a:off x="5922400" y="2430750"/>
            <a:ext cx="25920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 / week / month / year, tomorrow, in 2031, probably ...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body" idx="1"/>
          </p:nvPr>
        </p:nvSpPr>
        <p:spPr>
          <a:xfrm>
            <a:off x="311700" y="638750"/>
            <a:ext cx="8520600" cy="14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</a:t>
            </a:r>
            <a:r>
              <a:rPr lang="en">
                <a:solidFill>
                  <a:srgbClr val="000000"/>
                </a:solidFill>
              </a:rPr>
              <a:t>   </a:t>
            </a:r>
            <a:r>
              <a:rPr lang="en" b="1">
                <a:solidFill>
                  <a:srgbClr val="000000"/>
                </a:solidFill>
              </a:rPr>
              <a:t>past                                present                                         future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>
                <a:solidFill>
                  <a:srgbClr val="999999"/>
                </a:solidFill>
              </a:rPr>
              <a:t>past</a:t>
            </a:r>
            <a:r>
              <a:rPr lang="en">
                <a:solidFill>
                  <a:srgbClr val="999999"/>
                </a:solidFill>
              </a:rPr>
              <a:t> perfect             </a:t>
            </a:r>
            <a:r>
              <a:rPr lang="en" b="1">
                <a:solidFill>
                  <a:srgbClr val="999999"/>
                </a:solidFill>
              </a:rPr>
              <a:t> present</a:t>
            </a:r>
            <a:r>
              <a:rPr lang="en">
                <a:solidFill>
                  <a:srgbClr val="999999"/>
                </a:solidFill>
              </a:rPr>
              <a:t> perfect                                  </a:t>
            </a:r>
            <a:r>
              <a:rPr lang="en" b="1">
                <a:solidFill>
                  <a:srgbClr val="999999"/>
                </a:solidFill>
              </a:rPr>
              <a:t>future</a:t>
            </a:r>
            <a:r>
              <a:rPr lang="en">
                <a:solidFill>
                  <a:srgbClr val="999999"/>
                </a:solidFill>
              </a:rPr>
              <a:t> perfect</a:t>
            </a:r>
            <a:endParaRPr>
              <a:solidFill>
                <a:srgbClr val="999999"/>
              </a:solidFill>
            </a:endParaRPr>
          </a:p>
        </p:txBody>
      </p:sp>
      <p:cxnSp>
        <p:nvCxnSpPr>
          <p:cNvPr id="121" name="Google Shape;121;p20"/>
          <p:cNvCxnSpPr/>
          <p:nvPr/>
        </p:nvCxnSpPr>
        <p:spPr>
          <a:xfrm>
            <a:off x="376025" y="1678700"/>
            <a:ext cx="8514300" cy="135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22" name="Google Shape;122;p20"/>
          <p:cNvCxnSpPr>
            <a:endCxn id="123" idx="0"/>
          </p:cNvCxnSpPr>
          <p:nvPr/>
        </p:nvCxnSpPr>
        <p:spPr>
          <a:xfrm flipH="1">
            <a:off x="4571975" y="1114700"/>
            <a:ext cx="7500" cy="1347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124" name="Google Shape;124;p20"/>
          <p:cNvCxnSpPr/>
          <p:nvPr/>
        </p:nvCxnSpPr>
        <p:spPr>
          <a:xfrm flipH="1">
            <a:off x="7883000" y="1114650"/>
            <a:ext cx="4800" cy="13563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125" name="Google Shape;125;p20"/>
          <p:cNvCxnSpPr>
            <a:endCxn id="126" idx="0"/>
          </p:cNvCxnSpPr>
          <p:nvPr/>
        </p:nvCxnSpPr>
        <p:spPr>
          <a:xfrm flipH="1">
            <a:off x="1833375" y="1114700"/>
            <a:ext cx="6900" cy="1347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sp>
        <p:nvSpPr>
          <p:cNvPr id="127" name="Google Shape;127;p20"/>
          <p:cNvSpPr txBox="1"/>
          <p:nvPr/>
        </p:nvSpPr>
        <p:spPr>
          <a:xfrm>
            <a:off x="611325" y="1920450"/>
            <a:ext cx="24441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wrote the essay last night.</a:t>
            </a:r>
            <a:endParaRPr i="1"/>
          </a:p>
        </p:txBody>
      </p:sp>
      <p:sp>
        <p:nvSpPr>
          <p:cNvPr id="128" name="Google Shape;128;p20"/>
          <p:cNvSpPr txBox="1"/>
          <p:nvPr/>
        </p:nvSpPr>
        <p:spPr>
          <a:xfrm>
            <a:off x="3446850" y="1920450"/>
            <a:ext cx="22503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write my diary every day.</a:t>
            </a:r>
            <a:endParaRPr i="1"/>
          </a:p>
        </p:txBody>
      </p:sp>
      <p:sp>
        <p:nvSpPr>
          <p:cNvPr id="129" name="Google Shape;129;p20"/>
          <p:cNvSpPr txBox="1"/>
          <p:nvPr/>
        </p:nvSpPr>
        <p:spPr>
          <a:xfrm>
            <a:off x="5922400" y="1920450"/>
            <a:ext cx="29100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write the email straight away.</a:t>
            </a:r>
            <a:endParaRPr i="1"/>
          </a:p>
        </p:txBody>
      </p:sp>
      <p:sp>
        <p:nvSpPr>
          <p:cNvPr id="126" name="Google Shape;126;p20"/>
          <p:cNvSpPr txBox="1"/>
          <p:nvPr/>
        </p:nvSpPr>
        <p:spPr>
          <a:xfrm>
            <a:off x="611325" y="2462300"/>
            <a:ext cx="24441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was writing the blog post the whole night.</a:t>
            </a:r>
            <a:endParaRPr i="1"/>
          </a:p>
        </p:txBody>
      </p:sp>
      <p:sp>
        <p:nvSpPr>
          <p:cNvPr id="123" name="Google Shape;123;p20"/>
          <p:cNvSpPr txBox="1"/>
          <p:nvPr/>
        </p:nvSpPr>
        <p:spPr>
          <a:xfrm>
            <a:off x="3446825" y="2462300"/>
            <a:ext cx="22503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am writing this sample sentence </a:t>
            </a:r>
            <a:r>
              <a:rPr lang="en" b="1" i="1"/>
              <a:t>right now</a:t>
            </a:r>
            <a:r>
              <a:rPr lang="en" i="1"/>
              <a:t>.</a:t>
            </a:r>
            <a:endParaRPr i="1"/>
          </a:p>
        </p:txBody>
      </p:sp>
      <p:sp>
        <p:nvSpPr>
          <p:cNvPr id="130" name="Google Shape;130;p20"/>
          <p:cNvSpPr txBox="1"/>
          <p:nvPr/>
        </p:nvSpPr>
        <p:spPr>
          <a:xfrm>
            <a:off x="5922400" y="2462300"/>
            <a:ext cx="29100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be writing the article the whole weekend.</a:t>
            </a:r>
            <a:endParaRPr i="1"/>
          </a:p>
        </p:txBody>
      </p:sp>
      <p:sp>
        <p:nvSpPr>
          <p:cNvPr id="131" name="Google Shape;131;p20"/>
          <p:cNvSpPr txBox="1"/>
          <p:nvPr/>
        </p:nvSpPr>
        <p:spPr>
          <a:xfrm>
            <a:off x="67150" y="1987575"/>
            <a:ext cx="5442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SIMPLE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0"/>
          <p:cNvSpPr txBox="1"/>
          <p:nvPr/>
        </p:nvSpPr>
        <p:spPr>
          <a:xfrm>
            <a:off x="-71975" y="2590800"/>
            <a:ext cx="7653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PROGRESSIVE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1"/>
          </p:nvPr>
        </p:nvSpPr>
        <p:spPr>
          <a:xfrm>
            <a:off x="311700" y="638750"/>
            <a:ext cx="8520600" cy="14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</a:t>
            </a:r>
            <a:r>
              <a:rPr lang="en" b="1">
                <a:solidFill>
                  <a:srgbClr val="000000"/>
                </a:solidFill>
              </a:rPr>
              <a:t>past                                present                                         future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>
                <a:solidFill>
                  <a:srgbClr val="999999"/>
                </a:solidFill>
              </a:rPr>
              <a:t>past</a:t>
            </a:r>
            <a:r>
              <a:rPr lang="en">
                <a:solidFill>
                  <a:srgbClr val="999999"/>
                </a:solidFill>
              </a:rPr>
              <a:t> perfect             </a:t>
            </a:r>
            <a:r>
              <a:rPr lang="en" b="1">
                <a:solidFill>
                  <a:srgbClr val="999999"/>
                </a:solidFill>
              </a:rPr>
              <a:t> present</a:t>
            </a:r>
            <a:r>
              <a:rPr lang="en">
                <a:solidFill>
                  <a:srgbClr val="999999"/>
                </a:solidFill>
              </a:rPr>
              <a:t> perfect                                  </a:t>
            </a:r>
            <a:r>
              <a:rPr lang="en" b="1">
                <a:solidFill>
                  <a:srgbClr val="999999"/>
                </a:solidFill>
              </a:rPr>
              <a:t>future</a:t>
            </a:r>
            <a:r>
              <a:rPr lang="en">
                <a:solidFill>
                  <a:srgbClr val="999999"/>
                </a:solidFill>
              </a:rPr>
              <a:t> perfect</a:t>
            </a:r>
            <a:endParaRPr>
              <a:solidFill>
                <a:srgbClr val="999999"/>
              </a:solidFill>
            </a:endParaRPr>
          </a:p>
        </p:txBody>
      </p:sp>
      <p:cxnSp>
        <p:nvCxnSpPr>
          <p:cNvPr id="139" name="Google Shape;139;p21"/>
          <p:cNvCxnSpPr/>
          <p:nvPr/>
        </p:nvCxnSpPr>
        <p:spPr>
          <a:xfrm>
            <a:off x="376025" y="1678700"/>
            <a:ext cx="8514300" cy="135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40" name="Google Shape;140;p21"/>
          <p:cNvCxnSpPr/>
          <p:nvPr/>
        </p:nvCxnSpPr>
        <p:spPr>
          <a:xfrm flipH="1">
            <a:off x="4565950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141" name="Google Shape;141;p21"/>
          <p:cNvCxnSpPr/>
          <p:nvPr/>
        </p:nvCxnSpPr>
        <p:spPr>
          <a:xfrm flipH="1">
            <a:off x="7874300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142" name="Google Shape;142;p21"/>
          <p:cNvCxnSpPr/>
          <p:nvPr/>
        </p:nvCxnSpPr>
        <p:spPr>
          <a:xfrm flipH="1">
            <a:off x="1826625" y="1114650"/>
            <a:ext cx="13500" cy="805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none" w="med" len="med"/>
          </a:ln>
        </p:spPr>
      </p:cxnSp>
      <p:sp>
        <p:nvSpPr>
          <p:cNvPr id="143" name="Google Shape;143;p21"/>
          <p:cNvSpPr txBox="1"/>
          <p:nvPr/>
        </p:nvSpPr>
        <p:spPr>
          <a:xfrm>
            <a:off x="611325" y="1920450"/>
            <a:ext cx="24441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wrote the essay last night.</a:t>
            </a:r>
            <a:endParaRPr i="1"/>
          </a:p>
        </p:txBody>
      </p:sp>
      <p:sp>
        <p:nvSpPr>
          <p:cNvPr id="144" name="Google Shape;144;p21"/>
          <p:cNvSpPr txBox="1"/>
          <p:nvPr/>
        </p:nvSpPr>
        <p:spPr>
          <a:xfrm>
            <a:off x="3446850" y="1920450"/>
            <a:ext cx="22503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write my diary every day.</a:t>
            </a:r>
            <a:endParaRPr i="1"/>
          </a:p>
        </p:txBody>
      </p:sp>
      <p:sp>
        <p:nvSpPr>
          <p:cNvPr id="145" name="Google Shape;145;p21"/>
          <p:cNvSpPr txBox="1"/>
          <p:nvPr/>
        </p:nvSpPr>
        <p:spPr>
          <a:xfrm>
            <a:off x="5922400" y="1920450"/>
            <a:ext cx="2910000" cy="402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write the email straight away.</a:t>
            </a:r>
            <a:endParaRPr i="1"/>
          </a:p>
        </p:txBody>
      </p:sp>
      <p:sp>
        <p:nvSpPr>
          <p:cNvPr id="146" name="Google Shape;146;p21"/>
          <p:cNvSpPr txBox="1"/>
          <p:nvPr/>
        </p:nvSpPr>
        <p:spPr>
          <a:xfrm>
            <a:off x="611325" y="2462300"/>
            <a:ext cx="24441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was writing the blog post the whole night.</a:t>
            </a:r>
            <a:endParaRPr i="1"/>
          </a:p>
        </p:txBody>
      </p:sp>
      <p:sp>
        <p:nvSpPr>
          <p:cNvPr id="147" name="Google Shape;147;p21"/>
          <p:cNvSpPr txBox="1"/>
          <p:nvPr/>
        </p:nvSpPr>
        <p:spPr>
          <a:xfrm>
            <a:off x="3446825" y="2462300"/>
            <a:ext cx="22503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am writing this sample sentence </a:t>
            </a:r>
            <a:r>
              <a:rPr lang="en" b="1" i="1"/>
              <a:t>right now</a:t>
            </a:r>
            <a:r>
              <a:rPr lang="en" i="1"/>
              <a:t>.</a:t>
            </a:r>
            <a:endParaRPr i="1"/>
          </a:p>
        </p:txBody>
      </p:sp>
      <p:sp>
        <p:nvSpPr>
          <p:cNvPr id="148" name="Google Shape;148;p21"/>
          <p:cNvSpPr txBox="1"/>
          <p:nvPr/>
        </p:nvSpPr>
        <p:spPr>
          <a:xfrm>
            <a:off x="5922400" y="2462300"/>
            <a:ext cx="2910000" cy="5727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I will be writing the article the whole weekend.</a:t>
            </a:r>
            <a:endParaRPr i="1"/>
          </a:p>
        </p:txBody>
      </p:sp>
      <p:sp>
        <p:nvSpPr>
          <p:cNvPr id="149" name="Google Shape;149;p21"/>
          <p:cNvSpPr txBox="1"/>
          <p:nvPr/>
        </p:nvSpPr>
        <p:spPr>
          <a:xfrm>
            <a:off x="611325" y="3196225"/>
            <a:ext cx="24441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while, when...</a:t>
            </a:r>
            <a:endParaRPr/>
          </a:p>
        </p:txBody>
      </p:sp>
      <p:sp>
        <p:nvSpPr>
          <p:cNvPr id="150" name="Google Shape;150;p21"/>
          <p:cNvSpPr txBox="1"/>
          <p:nvPr/>
        </p:nvSpPr>
        <p:spPr>
          <a:xfrm>
            <a:off x="3446850" y="3173950"/>
            <a:ext cx="23277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the moment, right now...</a:t>
            </a:r>
            <a:endParaRPr/>
          </a:p>
        </p:txBody>
      </p:sp>
      <p:sp>
        <p:nvSpPr>
          <p:cNvPr id="151" name="Google Shape;151;p21"/>
          <p:cNvSpPr txBox="1"/>
          <p:nvPr/>
        </p:nvSpPr>
        <p:spPr>
          <a:xfrm>
            <a:off x="5922400" y="3173950"/>
            <a:ext cx="23277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time tomorrow ...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801</Words>
  <Application>Microsoft Office PowerPoint</Application>
  <PresentationFormat>Předvádění na obrazovce (16:9)</PresentationFormat>
  <Paragraphs>116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Simple Light</vt:lpstr>
      <vt:lpstr>the system of tenses</vt:lpstr>
      <vt:lpstr>How many tenses are there in English?</vt:lpstr>
      <vt:lpstr>How many tenses are there in English?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system of tenses</dc:title>
  <cp:lastModifiedBy>Lenka Zouhar Ludvíková</cp:lastModifiedBy>
  <cp:revision>1</cp:revision>
  <dcterms:modified xsi:type="dcterms:W3CDTF">2020-04-05T22:15:35Z</dcterms:modified>
</cp:coreProperties>
</file>