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83008-2C22-4E94-B9B2-CBE29634A5FA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120FA-A07B-4A9B-B1CA-3E64B3A616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545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lienbildplatzhalt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Possible answers:</a:t>
            </a:r>
          </a:p>
        </p:txBody>
      </p:sp>
      <p:sp>
        <p:nvSpPr>
          <p:cNvPr id="1945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D80FC0-6A87-4BD4-8FA7-5ED32E489DAF}" type="slidenum">
              <a:rPr lang="de-DE" smtClean="0">
                <a:cs typeface="Arial" charset="0"/>
              </a:rPr>
              <a:pPr/>
              <a:t>2</a:t>
            </a:fld>
            <a:endParaRPr lang="de-DE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5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DF4CE-0BB1-4E05-94DB-C4F41E5B3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361AF3-7CB5-4848-A204-DB3B86AAD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79F92E-85CC-43F4-A381-A07FB725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F24899-E20C-4DC3-930E-61537A087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80943-68B9-421E-869C-B296E1996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48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24AE1-9458-466B-8083-05CCB412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B3836F-775C-4B7A-9E04-836E5DBF0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AEDD70-5F5F-4398-A671-B1B9894E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86B34D-184A-489E-A733-CFE8F915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B9FEF7-5426-4E25-A1AF-8F304071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50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DAE724D-AC89-49E9-B4B6-E3303D5A2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0F10E9-0104-4145-A3BE-9A34754D7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2BDB1E-56AA-40A6-9730-2B20DD715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9E2F3-C3C2-41AD-87FA-BF73B0442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6684A4-711C-466B-B5AE-4DF31470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720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10864852" y="268289"/>
            <a:ext cx="958849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98552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2214562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09599" y="4224973"/>
            <a:ext cx="9861551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F943B-5A91-49C0-B43A-8C9158AD241E}" type="datetime1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Source: Swales and Feak (2009) Academic Writing For Graduate Students. Ann Arbor: University of Michigan Press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31FA0-B26B-45C8-9310-FC0F30AEB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4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8F04C-C75E-44A4-B7C4-C14C44D17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6C1FED-6974-4CDF-AA05-76D40FA5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7A4B16-F54F-4B60-8988-832EAA31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6AA210-D0EA-429F-A2A0-6BF17092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A46D5F-32AC-47C7-AB3D-66234AFB5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01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C5163-B178-4962-86FB-C65278872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F2CA9FB-6438-4814-B6A0-6FEB093B1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7BDF88-EDBA-481B-B389-80AFAA01C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0B7721-46FA-4A6E-B913-7931019D3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83358E-950A-455D-B2A3-5FB071C5D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13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962D1-9260-4BAF-89D3-5ADDB02AA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BE7FAA-C667-4691-B32A-D34B61994A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7E9EA1-A04F-4C21-BAE4-94E5CD587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CA785E-AE74-4828-B793-1B928CB99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45C692-5D33-4DA8-BB6A-0AE4DD73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68C9DC-95F3-4FF5-99AD-BAB852266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41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3FB20-3E7D-4829-996C-6FAF7C683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1A0514F-5AE1-4092-9D97-6387638C0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F2413C-AD29-48B0-B93D-85F0AB7C8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A9BF4-EB91-477C-986B-B9C8851A6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4B7D155-2DFA-4989-BD70-18D77B6CD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BFC1FB-9A75-427C-9D7B-0B1E94F2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62AD7B1-4A24-4F76-9449-A7B64913C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29DDCB-4E7A-45E1-A340-A09246135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40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304A8-B36C-4DFA-88C1-3B150050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344FAA-04A0-4395-9FE8-A66D358B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9486E1-DFB5-4343-80EE-B4F5C3A6D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B48761-1E4A-44A1-A185-50557E7E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A7F3D1-B35E-4545-80AC-A33BACFC5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A0A9F59-9075-49A3-BD0B-AC3C6E34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E303D1-3099-4DC6-8215-8EE3F3C1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7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BBEEB-6C4E-48CB-BF9C-14CB4607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6C802C-B8D4-471D-8CF2-EAF3650BD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51F7644-8F18-45C5-B02D-12ED08663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5332B-24EF-418C-8275-069315B2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74D24A-7A94-458A-94CE-4C2BBA7DB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CD792A-B069-4CC9-93D1-26AE5E2B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36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A8053-01D5-4C11-9705-C7EF7B925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035CB8-29CC-4FD3-AEFB-802001AFD8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B9B8D4C-9E53-4C48-9DEF-4AD7793A0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6323EE-BCD4-4158-84CB-220AC1EEB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44EA0A-AE04-4E13-923F-56CF08E97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B8ECA-D5D8-495D-A057-A6CADFB5F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80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4D1B68-DB65-4695-B041-FA3B7582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1AAEAF8-1019-44DB-99A0-C4948B6BA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94F910-A1D7-4023-BC68-B11920459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DD53-AB89-4179-844D-95899CB43386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D5DFC-A24B-496D-8E0B-1F6EF997D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1EA2DB-761D-446D-AF45-B33C99CE8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69CB4-22CD-4239-8426-352F3050A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54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08341-702C-4C44-BB4C-48AC587CF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Abstracts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DFD648-0726-4014-AD95-C1F0EE82E2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Based on the presentation of dr. Jeffrey </a:t>
            </a:r>
            <a:r>
              <a:rPr lang="en-US" dirty="0" err="1"/>
              <a:t>Verhey</a:t>
            </a:r>
            <a:r>
              <a:rPr lang="en-US" dirty="0"/>
              <a:t>, Humboldt </a:t>
            </a:r>
            <a:r>
              <a:rPr lang="en-US"/>
              <a:t>University Berlin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08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38B847-9C95-480B-A7C2-3148CFED523B}" type="slidenum">
              <a:rPr lang="de-DE" sz="4000">
                <a:cs typeface="Arial" charset="0"/>
              </a:rPr>
              <a:pPr/>
              <a:t>2</a:t>
            </a:fld>
            <a:endParaRPr lang="de-DE" sz="4000">
              <a:cs typeface="Arial" charset="0"/>
            </a:endParaRPr>
          </a:p>
        </p:txBody>
      </p:sp>
      <p:sp>
        <p:nvSpPr>
          <p:cNvPr id="11" name="Untertitel 10"/>
          <p:cNvSpPr>
            <a:spLocks noGrp="1"/>
          </p:cNvSpPr>
          <p:nvPr>
            <p:ph type="subTitle" idx="4294967295"/>
          </p:nvPr>
        </p:nvSpPr>
        <p:spPr>
          <a:xfrm>
            <a:off x="1809750" y="823913"/>
            <a:ext cx="7970838" cy="578643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  <a:defRPr/>
            </a:pPr>
            <a:r>
              <a:rPr lang="en-US" sz="4000" dirty="0"/>
              <a:t>Mini-texts – summary of the article.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4000" dirty="0"/>
              <a:t>Screening devices – help readers </a:t>
            </a:r>
            <a:r>
              <a:rPr lang="en-US" sz="4000" dirty="0" err="1"/>
              <a:t>decid</a:t>
            </a:r>
            <a:r>
              <a:rPr lang="cs-CZ" sz="4000" dirty="0"/>
              <a:t>e</a:t>
            </a:r>
            <a:r>
              <a:rPr lang="en-US" sz="4000" dirty="0"/>
              <a:t> whether they wish to invite you to the conference (/if a conference abstract) or read the whole article (if a journal article).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4000" dirty="0"/>
              <a:t>Used, with title, for electronic search engines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en-US" sz="4000" dirty="0"/>
              <a:t>Previews – offering a roadmap  </a:t>
            </a:r>
          </a:p>
        </p:txBody>
      </p:sp>
    </p:spTree>
    <p:extLst>
      <p:ext uri="{BB962C8B-B14F-4D97-AF65-F5344CB8AC3E}">
        <p14:creationId xmlns:p14="http://schemas.microsoft.com/office/powerpoint/2010/main" val="15937735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2E3E1-DEB7-4C46-8126-698171FCA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Brown</a:t>
            </a:r>
            <a:r>
              <a:rPr lang="en-US" dirty="0"/>
              <a:t>’s Eight Questions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303D4D-A403-4D4C-9A8C-354CCA31B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your intended readers?</a:t>
            </a:r>
          </a:p>
          <a:p>
            <a:r>
              <a:rPr lang="en-US" dirty="0"/>
              <a:t>What did you do?</a:t>
            </a:r>
          </a:p>
          <a:p>
            <a:r>
              <a:rPr lang="en-US" dirty="0"/>
              <a:t>Why did you do it?</a:t>
            </a:r>
          </a:p>
          <a:p>
            <a:r>
              <a:rPr lang="en-US" dirty="0"/>
              <a:t>What happened</a:t>
            </a:r>
          </a:p>
          <a:p>
            <a:r>
              <a:rPr lang="en-US" dirty="0"/>
              <a:t>What do the results mean in theory?</a:t>
            </a:r>
          </a:p>
          <a:p>
            <a:r>
              <a:rPr lang="en-US" dirty="0"/>
              <a:t>What do the results mean in practice?</a:t>
            </a:r>
          </a:p>
          <a:p>
            <a:r>
              <a:rPr lang="en-US" dirty="0"/>
              <a:t>What is the key benefit for your readers?</a:t>
            </a:r>
          </a:p>
          <a:p>
            <a:r>
              <a:rPr lang="en-US" dirty="0"/>
              <a:t>What remains unresolved?</a:t>
            </a:r>
          </a:p>
        </p:txBody>
      </p:sp>
    </p:spTree>
    <p:extLst>
      <p:ext uri="{BB962C8B-B14F-4D97-AF65-F5344CB8AC3E}">
        <p14:creationId xmlns:p14="http://schemas.microsoft.com/office/powerpoint/2010/main" val="406009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Make sure that your conference abstract shows your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81199" y="2214562"/>
            <a:ext cx="8277368" cy="4141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1) big picture</a:t>
            </a:r>
          </a:p>
          <a:p>
            <a:pPr marL="0" indent="0">
              <a:buNone/>
            </a:pPr>
            <a:r>
              <a:rPr lang="en-US" sz="2800" dirty="0"/>
              <a:t>2) gap in the literature</a:t>
            </a:r>
          </a:p>
          <a:p>
            <a:pPr marL="0" indent="0">
              <a:buNone/>
            </a:pPr>
            <a:r>
              <a:rPr lang="en-US" sz="2800" dirty="0"/>
              <a:t>3) how your project fills that the gap</a:t>
            </a:r>
          </a:p>
          <a:p>
            <a:pPr marL="0" indent="0">
              <a:buNone/>
            </a:pPr>
            <a:r>
              <a:rPr lang="en-US" sz="2800" dirty="0"/>
              <a:t>4) the specific material (or methodology) that you use to answer that question (gap)</a:t>
            </a:r>
          </a:p>
          <a:p>
            <a:pPr marL="0" indent="0">
              <a:buNone/>
            </a:pPr>
            <a:r>
              <a:rPr lang="en-US" sz="2800" dirty="0"/>
              <a:t>5) your argument.</a:t>
            </a:r>
          </a:p>
          <a:p>
            <a:pPr marL="0" indent="0">
              <a:buNone/>
            </a:pPr>
            <a:r>
              <a:rPr lang="en-US" sz="2800" dirty="0"/>
              <a:t>6) a strong conclusion.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http://theprofessorisin.com/2011/07/12/how-today-how-to-write-a-paper-abstract/</a:t>
            </a:r>
          </a:p>
        </p:txBody>
      </p:sp>
    </p:spTree>
    <p:extLst>
      <p:ext uri="{BB962C8B-B14F-4D97-AF65-F5344CB8AC3E}">
        <p14:creationId xmlns:p14="http://schemas.microsoft.com/office/powerpoint/2010/main" val="60878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Inhaltsplatzhalter 2"/>
          <p:cNvSpPr>
            <a:spLocks noGrp="1"/>
          </p:cNvSpPr>
          <p:nvPr>
            <p:ph idx="1"/>
          </p:nvPr>
        </p:nvSpPr>
        <p:spPr>
          <a:xfrm>
            <a:off x="1698626" y="217489"/>
            <a:ext cx="6791325" cy="5908675"/>
          </a:xfrm>
        </p:spPr>
        <p:txBody>
          <a:bodyPr>
            <a:normAutofit/>
          </a:bodyPr>
          <a:lstStyle/>
          <a:p>
            <a:r>
              <a:rPr lang="en-US" dirty="0"/>
              <a:t>Each contained in a single sentence.</a:t>
            </a:r>
          </a:p>
          <a:p>
            <a:pPr marL="0" indent="0">
              <a:buNone/>
            </a:pPr>
            <a:r>
              <a:rPr lang="en-US" dirty="0"/>
              <a:t>1.Big picture</a:t>
            </a:r>
          </a:p>
          <a:p>
            <a:pPr marL="0" indent="0">
              <a:buNone/>
            </a:pPr>
            <a:r>
              <a:rPr lang="en-US" dirty="0"/>
              <a:t>=topic that is being intensively debated in your field/fields, possibly with reference to scholars </a:t>
            </a:r>
          </a:p>
          <a:p>
            <a:pPr marL="0" indent="0">
              <a:buNone/>
            </a:pPr>
            <a:r>
              <a:rPr lang="en-US" i="1" dirty="0"/>
              <a:t>“The question of xxx has been widely debated in xxx field, with scholars such as xxx and xx arguing  xxx]”.</a:t>
            </a:r>
          </a:p>
          <a:p>
            <a:pPr marL="0" indent="0">
              <a:buNone/>
            </a:pPr>
            <a:r>
              <a:rPr lang="en-US" dirty="0"/>
              <a:t>2.  Gap in the literature on this topic.  </a:t>
            </a:r>
          </a:p>
          <a:p>
            <a:r>
              <a:rPr lang="en-US" dirty="0"/>
              <a:t>the key sentence of the abstract</a:t>
            </a:r>
          </a:p>
          <a:p>
            <a:pPr marL="0" indent="0">
              <a:buNone/>
            </a:pPr>
            <a:r>
              <a:rPr lang="en-US" i="1" dirty="0"/>
              <a:t>“However, these works/articles/ arguments/perspectives have not adequately addressed the issue of </a:t>
            </a:r>
            <a:r>
              <a:rPr lang="en-US" i="1" dirty="0" err="1"/>
              <a:t>xxxx</a:t>
            </a:r>
            <a:r>
              <a:rPr lang="en-US" i="1" dirty="0"/>
              <a:t>.”.</a:t>
            </a:r>
          </a:p>
          <a:p>
            <a:endParaRPr lang="en-US" dirty="0"/>
          </a:p>
        </p:txBody>
      </p:sp>
      <p:sp>
        <p:nvSpPr>
          <p:cNvPr id="5" name="Fußzeilenplatzhalter 3"/>
          <p:cNvSpPr txBox="1">
            <a:spLocks/>
          </p:cNvSpPr>
          <p:nvPr/>
        </p:nvSpPr>
        <p:spPr>
          <a:xfrm>
            <a:off x="1851025" y="6126164"/>
            <a:ext cx="6007100" cy="74771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defTabSz="457200">
              <a:defRPr/>
            </a:pPr>
            <a:r>
              <a:rPr lang="en-US" sz="1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http://theprofessorisin.com/2011/07/12/how-today-how-to-write-a-paper-abstract/</a:t>
            </a:r>
          </a:p>
        </p:txBody>
      </p:sp>
    </p:spTree>
    <p:extLst>
      <p:ext uri="{BB962C8B-B14F-4D97-AF65-F5344CB8AC3E}">
        <p14:creationId xmlns:p14="http://schemas.microsoft.com/office/powerpoint/2010/main" val="128274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Inhaltsplatzhalter 2"/>
          <p:cNvSpPr>
            <a:spLocks noGrp="1"/>
          </p:cNvSpPr>
          <p:nvPr>
            <p:ph idx="1"/>
          </p:nvPr>
        </p:nvSpPr>
        <p:spPr>
          <a:xfrm>
            <a:off x="1981200" y="369889"/>
            <a:ext cx="6923315" cy="5671683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1800" dirty="0"/>
              <a:t>3:  Your project fills this gap </a:t>
            </a:r>
          </a:p>
          <a:p>
            <a:pPr marL="0" indent="0">
              <a:buNone/>
            </a:pPr>
            <a:r>
              <a:rPr lang="en-US" sz="1800" i="1" dirty="0"/>
              <a:t>“My paper addresses the issue of xx with special attention to xxx”.</a:t>
            </a:r>
          </a:p>
          <a:p>
            <a:pPr marL="0" indent="0">
              <a:buNone/>
            </a:pPr>
            <a:endParaRPr lang="en-US" sz="18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/>
              <a:t>4: (length here depends on your total word allowance, and more sentences may be possible):  </a:t>
            </a:r>
          </a:p>
          <a:p>
            <a:r>
              <a:rPr lang="en-US" sz="1800" dirty="0"/>
              <a:t>The specific material that you are examining–your data, your texts, etc. </a:t>
            </a:r>
          </a:p>
          <a:p>
            <a:pPr marL="0" indent="0">
              <a:buNone/>
            </a:pPr>
            <a:r>
              <a:rPr lang="en-US" sz="1800" i="1" dirty="0"/>
              <a:t>“Specifically, in my project, I will be looking at xxx and xxx, in order to show </a:t>
            </a:r>
            <a:r>
              <a:rPr lang="en-US" sz="1800" i="1" dirty="0" err="1"/>
              <a:t>xxxx</a:t>
            </a:r>
            <a:r>
              <a:rPr lang="en-US" sz="1800" i="1" dirty="0"/>
              <a:t>.  I will discuss xx and xx, and juxtapose them against xx and xx, in order to reveal the previously misunderstood connections between xx and xx.”</a:t>
            </a:r>
          </a:p>
          <a:p>
            <a:pPr marL="0" indent="0">
              <a:buNone/>
            </a:pPr>
            <a:endParaRPr lang="en-US" sz="18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/>
              <a:t>5:  Your main argument and contribution, concisely and clearly stated.</a:t>
            </a:r>
          </a:p>
          <a:p>
            <a:pPr marL="0" indent="0">
              <a:buNone/>
            </a:pPr>
            <a:r>
              <a:rPr lang="en-US" sz="1800" i="1" dirty="0"/>
              <a:t>“I argue that…”</a:t>
            </a:r>
          </a:p>
          <a:p>
            <a:pPr marL="0" indent="0">
              <a:buNone/>
            </a:pPr>
            <a:endParaRPr lang="en-US" sz="18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/>
              <a:t>6:  Strong Conclusion!  </a:t>
            </a:r>
          </a:p>
          <a:p>
            <a:pPr marL="0" indent="0">
              <a:buNone/>
            </a:pPr>
            <a:r>
              <a:rPr lang="en-US" sz="1800" i="1" dirty="0"/>
              <a:t>“In conclusion, this project, by closely examining </a:t>
            </a:r>
            <a:r>
              <a:rPr lang="en-US" sz="1800" i="1" dirty="0" err="1"/>
              <a:t>xxxxx</a:t>
            </a:r>
            <a:r>
              <a:rPr lang="en-US" sz="1800" i="1" dirty="0"/>
              <a:t>, sheds new light on the neglected/little recognized/rarely acknowledged issue of </a:t>
            </a:r>
            <a:r>
              <a:rPr lang="en-US" sz="1800" i="1" dirty="0" err="1"/>
              <a:t>xxxxx</a:t>
            </a:r>
            <a:r>
              <a:rPr lang="en-US" sz="1800" i="1" dirty="0"/>
              <a:t>. “.</a:t>
            </a:r>
          </a:p>
        </p:txBody>
      </p:sp>
      <p:sp>
        <p:nvSpPr>
          <p:cNvPr id="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698625" y="6356351"/>
            <a:ext cx="60071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http://theprofessorisin.com/2011/07/12/how-today-how-to-write-a-paper-abstract/</a:t>
            </a:r>
          </a:p>
        </p:txBody>
      </p:sp>
    </p:spTree>
    <p:extLst>
      <p:ext uri="{BB962C8B-B14F-4D97-AF65-F5344CB8AC3E}">
        <p14:creationId xmlns:p14="http://schemas.microsoft.com/office/powerpoint/2010/main" val="21840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5478B-0150-4A0A-B8E6-3B6B25A80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B12160-CDBD-428B-8191-4CC5BE227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7664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264</Words>
  <Application>Microsoft Office PowerPoint</Application>
  <PresentationFormat>Širokoúhlá obrazovka</PresentationFormat>
  <Paragraphs>47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Motiv Office</vt:lpstr>
      <vt:lpstr>Abstracts</vt:lpstr>
      <vt:lpstr>Prezentace aplikace PowerPoint</vt:lpstr>
      <vt:lpstr>Brown’s Eight Questions</vt:lpstr>
      <vt:lpstr>Make sure that your conference abstract shows your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Abstracts</dc:title>
  <dc:creator>Petra</dc:creator>
  <cp:lastModifiedBy>Petra Trávníková</cp:lastModifiedBy>
  <cp:revision>5</cp:revision>
  <dcterms:created xsi:type="dcterms:W3CDTF">2017-11-21T12:33:47Z</dcterms:created>
  <dcterms:modified xsi:type="dcterms:W3CDTF">2019-11-19T06:05:29Z</dcterms:modified>
</cp:coreProperties>
</file>