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15" r:id="rId4"/>
    <p:sldId id="258" r:id="rId5"/>
    <p:sldId id="259" r:id="rId6"/>
    <p:sldId id="320" r:id="rId7"/>
    <p:sldId id="319" r:id="rId8"/>
    <p:sldId id="302" r:id="rId9"/>
    <p:sldId id="303" r:id="rId10"/>
    <p:sldId id="304" r:id="rId11"/>
    <p:sldId id="307" r:id="rId12"/>
    <p:sldId id="308" r:id="rId13"/>
    <p:sldId id="310" r:id="rId14"/>
    <p:sldId id="309" r:id="rId15"/>
    <p:sldId id="311" r:id="rId16"/>
    <p:sldId id="312" r:id="rId17"/>
    <p:sldId id="313" r:id="rId18"/>
    <p:sldId id="314" r:id="rId19"/>
    <p:sldId id="318" r:id="rId20"/>
    <p:sldId id="321" r:id="rId21"/>
    <p:sldId id="317" r:id="rId22"/>
    <p:sldId id="322" r:id="rId23"/>
    <p:sldId id="323" r:id="rId24"/>
    <p:sldId id="324" r:id="rId25"/>
    <p:sldId id="325" r:id="rId26"/>
    <p:sldId id="326" r:id="rId27"/>
    <p:sldId id="327" r:id="rId28"/>
    <p:sldId id="329" r:id="rId29"/>
    <p:sldId id="330" r:id="rId30"/>
    <p:sldId id="331" r:id="rId31"/>
    <p:sldId id="332" r:id="rId32"/>
    <p:sldId id="333" r:id="rId33"/>
    <p:sldId id="334" r:id="rId34"/>
    <p:sldId id="335" r:id="rId35"/>
    <p:sldId id="336" r:id="rId36"/>
    <p:sldId id="337" r:id="rId37"/>
    <p:sldId id="338" r:id="rId38"/>
    <p:sldId id="339" r:id="rId39"/>
    <p:sldId id="340" r:id="rId40"/>
    <p:sldId id="353" r:id="rId41"/>
    <p:sldId id="354" r:id="rId42"/>
    <p:sldId id="356" r:id="rId43"/>
    <p:sldId id="341" r:id="rId44"/>
    <p:sldId id="342" r:id="rId45"/>
    <p:sldId id="343" r:id="rId46"/>
    <p:sldId id="344" r:id="rId47"/>
    <p:sldId id="345" r:id="rId48"/>
    <p:sldId id="346" r:id="rId49"/>
    <p:sldId id="347" r:id="rId50"/>
    <p:sldId id="348" r:id="rId51"/>
    <p:sldId id="349" r:id="rId52"/>
    <p:sldId id="350" r:id="rId53"/>
    <p:sldId id="351" r:id="rId54"/>
    <p:sldId id="352" r:id="rId55"/>
    <p:sldId id="357" r:id="rId5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DBC87-9DBF-47E0-8C17-85C2D5EBBE25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7E27-7954-44C5-8714-121D969C7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69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DBC87-9DBF-47E0-8C17-85C2D5EBBE25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7E27-7954-44C5-8714-121D969C7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50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DBC87-9DBF-47E0-8C17-85C2D5EBBE25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7E27-7954-44C5-8714-121D969C7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906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DBC87-9DBF-47E0-8C17-85C2D5EBBE25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7E27-7954-44C5-8714-121D969C7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62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DBC87-9DBF-47E0-8C17-85C2D5EBBE25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7E27-7954-44C5-8714-121D969C7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412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DBC87-9DBF-47E0-8C17-85C2D5EBBE25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7E27-7954-44C5-8714-121D969C7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6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DBC87-9DBF-47E0-8C17-85C2D5EBBE25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7E27-7954-44C5-8714-121D969C7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31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DBC87-9DBF-47E0-8C17-85C2D5EBBE25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7E27-7954-44C5-8714-121D969C7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5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DBC87-9DBF-47E0-8C17-85C2D5EBBE25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7E27-7954-44C5-8714-121D969C7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34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DBC87-9DBF-47E0-8C17-85C2D5EBBE25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7E27-7954-44C5-8714-121D969C7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12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DBC87-9DBF-47E0-8C17-85C2D5EBBE25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7E27-7954-44C5-8714-121D969C7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807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DBC87-9DBF-47E0-8C17-85C2D5EBBE25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27E27-7954-44C5-8714-121D969C7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070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8N6TSaKQ-g" TargetMode="External"/><Relationship Id="rId2" Type="http://schemas.openxmlformats.org/officeDocument/2006/relationships/hyperlink" Target="https://www.youtube.com/watch?v=Spii_fjdgX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youtube.com/watch?v=mCUYMZU-mwQ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Historical</a:t>
            </a:r>
            <a:r>
              <a:rPr lang="cs-CZ" dirty="0" smtClean="0"/>
              <a:t> </a:t>
            </a:r>
            <a:r>
              <a:rPr lang="cs-CZ" dirty="0" err="1" smtClean="0"/>
              <a:t>roots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contemporary</a:t>
            </a:r>
            <a:r>
              <a:rPr lang="cs-CZ" dirty="0" smtClean="0"/>
              <a:t> Czech </a:t>
            </a:r>
            <a:r>
              <a:rPr lang="cs-CZ" dirty="0" err="1" smtClean="0"/>
              <a:t>politics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EUP406 Czech </a:t>
            </a:r>
            <a:r>
              <a:rPr lang="cs-CZ" dirty="0" err="1" smtClean="0"/>
              <a:t>Politics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66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road</a:t>
            </a:r>
            <a:r>
              <a:rPr lang="cs-CZ" dirty="0" smtClean="0"/>
              <a:t> to </a:t>
            </a:r>
            <a:r>
              <a:rPr lang="cs-CZ" dirty="0" err="1" smtClean="0"/>
              <a:t>totalitarianism</a:t>
            </a:r>
            <a:r>
              <a:rPr lang="cs-CZ" dirty="0" smtClean="0"/>
              <a:t> (1945-1953)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09264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1946 general election – </a:t>
            </a:r>
            <a:r>
              <a:rPr lang="cs-CZ" dirty="0" smtClean="0"/>
              <a:t>limited </a:t>
            </a:r>
            <a:r>
              <a:rPr lang="cs-CZ" dirty="0" err="1" smtClean="0"/>
              <a:t>pluralism</a:t>
            </a:r>
            <a:r>
              <a:rPr lang="cs-CZ" dirty="0" smtClean="0"/>
              <a:t> (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National</a:t>
            </a:r>
            <a:r>
              <a:rPr lang="cs-CZ" dirty="0" smtClean="0"/>
              <a:t> Front)</a:t>
            </a:r>
            <a:endParaRPr lang="cs-CZ" dirty="0"/>
          </a:p>
          <a:p>
            <a:pPr>
              <a:buFont typeface="Arial" charset="0"/>
              <a:buChar char="•"/>
            </a:pPr>
            <a:r>
              <a:rPr lang="en-US" dirty="0" smtClean="0"/>
              <a:t>KSC winning the election (4</a:t>
            </a:r>
            <a:r>
              <a:rPr lang="cs-CZ" dirty="0" smtClean="0"/>
              <a:t>0</a:t>
            </a:r>
            <a:r>
              <a:rPr lang="en-US" dirty="0" smtClean="0"/>
              <a:t>% of votes)</a:t>
            </a:r>
          </a:p>
          <a:p>
            <a:pPr>
              <a:buFont typeface="Arial" charset="0"/>
              <a:buChar char="•"/>
            </a:pPr>
            <a:r>
              <a:rPr lang="cs-CZ" dirty="0" smtClean="0"/>
              <a:t>1948 – the "victorious February" in </a:t>
            </a:r>
            <a:r>
              <a:rPr lang="cs-CZ" dirty="0" err="1" smtClean="0"/>
              <a:t>Czechoslovakia</a:t>
            </a:r>
            <a:endParaRPr lang="cs-CZ" dirty="0" smtClean="0"/>
          </a:p>
          <a:p>
            <a:pPr>
              <a:buFont typeface="Arial" charset="0"/>
              <a:buChar char="•"/>
            </a:pPr>
            <a:r>
              <a:rPr lang="cs-CZ" dirty="0" smtClean="0"/>
              <a:t>Not </a:t>
            </a:r>
            <a:r>
              <a:rPr lang="cs-CZ" dirty="0" err="1" smtClean="0"/>
              <a:t>violent</a:t>
            </a:r>
            <a:r>
              <a:rPr lang="cs-CZ" dirty="0" smtClean="0"/>
              <a:t> – </a:t>
            </a:r>
            <a:r>
              <a:rPr lang="cs-CZ" dirty="0" err="1" smtClean="0"/>
              <a:t>government</a:t>
            </a:r>
            <a:r>
              <a:rPr lang="cs-CZ" dirty="0" smtClean="0"/>
              <a:t> </a:t>
            </a:r>
            <a:r>
              <a:rPr lang="cs-CZ" dirty="0" err="1" smtClean="0"/>
              <a:t>crisis</a:t>
            </a:r>
            <a:endParaRPr lang="cs-CZ" dirty="0"/>
          </a:p>
          <a:p>
            <a:pPr>
              <a:buFont typeface="Arial" charset="0"/>
              <a:buChar char="•"/>
            </a:pPr>
            <a:r>
              <a:rPr lang="cs-CZ" dirty="0" smtClean="0"/>
              <a:t>Support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society (</a:t>
            </a:r>
            <a:r>
              <a:rPr lang="cs-CZ" dirty="0" err="1" smtClean="0"/>
              <a:t>left-leaning</a:t>
            </a:r>
            <a:r>
              <a:rPr lang="cs-CZ" dirty="0" smtClean="0"/>
              <a:t> </a:t>
            </a:r>
            <a:r>
              <a:rPr lang="cs-CZ" dirty="0" err="1" smtClean="0"/>
              <a:t>attitudes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society and part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elites</a:t>
            </a:r>
            <a:r>
              <a:rPr lang="cs-CZ" dirty="0" smtClean="0"/>
              <a:t>, </a:t>
            </a:r>
            <a:r>
              <a:rPr lang="cs-CZ" dirty="0" err="1" smtClean="0"/>
              <a:t>dissapointment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interwar</a:t>
            </a:r>
            <a:r>
              <a:rPr lang="cs-CZ" dirty="0" smtClean="0"/>
              <a:t> </a:t>
            </a:r>
            <a:r>
              <a:rPr lang="cs-CZ" dirty="0" err="1" smtClean="0"/>
              <a:t>republic</a:t>
            </a:r>
            <a:r>
              <a:rPr lang="cs-CZ" dirty="0" smtClean="0"/>
              <a:t>, „</a:t>
            </a:r>
            <a:r>
              <a:rPr lang="cs-CZ" dirty="0" err="1" smtClean="0"/>
              <a:t>Munich</a:t>
            </a:r>
            <a:r>
              <a:rPr lang="cs-CZ" dirty="0" smtClean="0"/>
              <a:t> </a:t>
            </a:r>
            <a:r>
              <a:rPr lang="cs-CZ" dirty="0" err="1" smtClean="0"/>
              <a:t>betrayal</a:t>
            </a:r>
            <a:r>
              <a:rPr lang="cs-CZ" dirty="0" smtClean="0"/>
              <a:t>“, </a:t>
            </a:r>
            <a:r>
              <a:rPr lang="cs-CZ" dirty="0" err="1" smtClean="0"/>
              <a:t>liberation</a:t>
            </a:r>
            <a:r>
              <a:rPr lang="cs-CZ" dirty="0" smtClean="0"/>
              <a:t>, </a:t>
            </a:r>
            <a:r>
              <a:rPr lang="cs-CZ" dirty="0" err="1" smtClean="0"/>
              <a:t>international</a:t>
            </a:r>
            <a:r>
              <a:rPr lang="cs-CZ" dirty="0" smtClean="0"/>
              <a:t> </a:t>
            </a:r>
            <a:r>
              <a:rPr lang="cs-CZ" dirty="0" err="1" smtClean="0"/>
              <a:t>situation</a:t>
            </a:r>
            <a:r>
              <a:rPr lang="cs-CZ" dirty="0" smtClean="0"/>
              <a:t>)</a:t>
            </a:r>
          </a:p>
          <a:p>
            <a:pPr>
              <a:buFont typeface="Arial" charset="0"/>
              <a:buChar char="•"/>
            </a:pPr>
            <a:r>
              <a:rPr lang="cs-CZ" dirty="0" err="1" smtClean="0"/>
              <a:t>Quick</a:t>
            </a:r>
            <a:r>
              <a:rPr lang="cs-CZ" dirty="0" smtClean="0"/>
              <a:t> </a:t>
            </a:r>
            <a:r>
              <a:rPr lang="cs-CZ" dirty="0" err="1" smtClean="0"/>
              <a:t>installment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a </a:t>
            </a:r>
            <a:r>
              <a:rPr lang="cs-CZ" dirty="0" err="1" smtClean="0"/>
              <a:t>totalitarian</a:t>
            </a:r>
            <a:r>
              <a:rPr lang="cs-CZ" dirty="0" smtClean="0"/>
              <a:t> </a:t>
            </a:r>
            <a:r>
              <a:rPr lang="cs-CZ" dirty="0" err="1" smtClean="0"/>
              <a:t>regime</a:t>
            </a:r>
            <a:endParaRPr lang="cs-CZ" dirty="0" smtClean="0"/>
          </a:p>
          <a:p>
            <a:pPr>
              <a:buFont typeface="Arial" charset="0"/>
              <a:buChar char="•"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457200" lvl="1" indent="0">
              <a:buNone/>
            </a:pPr>
            <a:endParaRPr lang="cs-CZ" dirty="0" smtClean="0"/>
          </a:p>
          <a:p>
            <a:pPr>
              <a:buFont typeface="Arial" charset="0"/>
              <a:buChar char="•"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22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way</a:t>
            </a:r>
            <a:r>
              <a:rPr lang="cs-CZ" dirty="0"/>
              <a:t> to </a:t>
            </a:r>
            <a:r>
              <a:rPr lang="cs-CZ" dirty="0" err="1"/>
              <a:t>totalitarianism</a:t>
            </a:r>
            <a:r>
              <a:rPr lang="cs-CZ" dirty="0"/>
              <a:t> (1948-1953)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>
                  <a:buFont typeface="Arial" charset="0"/>
                  <a:buChar char="•"/>
                </a:pPr>
                <a:r>
                  <a:rPr lang="en-US" dirty="0" smtClean="0"/>
                  <a:t>Totalitarian regime (</a:t>
                </a:r>
                <a:r>
                  <a:rPr lang="en-US" dirty="0" err="1" smtClean="0"/>
                  <a:t>Fridrich</a:t>
                </a:r>
                <a:r>
                  <a:rPr lang="en-US" dirty="0" smtClean="0"/>
                  <a:t> </a:t>
                </a:r>
                <a:r>
                  <a:rPr lang="en-US" dirty="0"/>
                  <a:t>&amp; Brzezinski)</a:t>
                </a:r>
              </a:p>
              <a:p>
                <a:pPr marL="0" indent="0">
                  <a:buNone/>
                </a:pPr>
                <a:r>
                  <a:rPr lang="cs-CZ" dirty="0" smtClean="0"/>
                  <a:t>1. </a:t>
                </a:r>
                <a:r>
                  <a:rPr lang="cs-CZ" b="1" dirty="0" err="1" smtClean="0"/>
                  <a:t>The</a:t>
                </a:r>
                <a:r>
                  <a:rPr lang="cs-CZ" b="1" dirty="0" smtClean="0"/>
                  <a:t> Party </a:t>
                </a:r>
                <a:r>
                  <a:rPr lang="cs-CZ" dirty="0" smtClean="0"/>
                  <a:t>– </a:t>
                </a:r>
                <a:r>
                  <a:rPr lang="cs-CZ" dirty="0" err="1" smtClean="0"/>
                  <a:t>the</a:t>
                </a:r>
                <a:r>
                  <a:rPr lang="cs-CZ" dirty="0" smtClean="0"/>
                  <a:t> </a:t>
                </a:r>
                <a:r>
                  <a:rPr lang="cs-CZ" dirty="0" err="1"/>
                  <a:t>Communist</a:t>
                </a:r>
                <a:r>
                  <a:rPr lang="cs-CZ" dirty="0"/>
                  <a:t> Party </a:t>
                </a:r>
                <a:r>
                  <a:rPr lang="cs-CZ" dirty="0" err="1"/>
                  <a:t>of</a:t>
                </a:r>
                <a:r>
                  <a:rPr lang="cs-CZ" dirty="0"/>
                  <a:t> </a:t>
                </a:r>
                <a:r>
                  <a:rPr lang="cs-CZ" dirty="0" err="1"/>
                  <a:t>Czechoslovakia</a:t>
                </a:r>
                <a:r>
                  <a:rPr lang="en-US" dirty="0"/>
                  <a:t> (hegemonic party system – </a:t>
                </a:r>
                <a:r>
                  <a:rPr lang="en-US" dirty="0" err="1"/>
                  <a:t>Sartori</a:t>
                </a:r>
                <a:r>
                  <a:rPr lang="en-US" dirty="0"/>
                  <a:t>, the National Front</a:t>
                </a:r>
                <a:r>
                  <a:rPr lang="en-US" dirty="0" smtClean="0"/>
                  <a:t>)</a:t>
                </a:r>
                <a:r>
                  <a:rPr lang="cs-CZ" dirty="0" smtClean="0"/>
                  <a:t>, </a:t>
                </a:r>
                <a:r>
                  <a:rPr lang="cs-CZ" dirty="0" err="1" smtClean="0"/>
                  <a:t>institutional</a:t>
                </a:r>
                <a:r>
                  <a:rPr lang="cs-CZ" dirty="0" smtClean="0"/>
                  <a:t> </a:t>
                </a:r>
                <a:r>
                  <a:rPr lang="cs-CZ" i="1" dirty="0" smtClean="0"/>
                  <a:t>fa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</a:rPr>
                      <m:t>ç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𝑎𝑑𝑒</m:t>
                    </m:r>
                  </m:oMath>
                </a14:m>
                <a:r>
                  <a:rPr lang="cs-CZ" dirty="0" smtClean="0"/>
                  <a:t>, not independent </a:t>
                </a:r>
                <a:r>
                  <a:rPr lang="cs-CZ" dirty="0" err="1" smtClean="0"/>
                  <a:t>from</a:t>
                </a:r>
                <a:r>
                  <a:rPr lang="cs-CZ" dirty="0" smtClean="0"/>
                  <a:t> </a:t>
                </a:r>
                <a:r>
                  <a:rPr lang="cs-CZ" dirty="0" err="1" smtClean="0"/>
                  <a:t>the</a:t>
                </a:r>
                <a:r>
                  <a:rPr lang="cs-CZ" dirty="0" smtClean="0"/>
                  <a:t> </a:t>
                </a:r>
                <a:r>
                  <a:rPr lang="cs-CZ" dirty="0" err="1" smtClean="0"/>
                  <a:t>state</a:t>
                </a:r>
                <a:r>
                  <a:rPr lang="cs-CZ" dirty="0" smtClean="0"/>
                  <a:t>, </a:t>
                </a:r>
                <a:r>
                  <a:rPr lang="cs-CZ" dirty="0" err="1" smtClean="0"/>
                  <a:t>the</a:t>
                </a:r>
                <a:r>
                  <a:rPr lang="cs-CZ" dirty="0" smtClean="0"/>
                  <a:t> Party </a:t>
                </a:r>
                <a:r>
                  <a:rPr lang="cs-CZ" b="1" dirty="0" err="1" smtClean="0"/>
                  <a:t>is</a:t>
                </a:r>
                <a:r>
                  <a:rPr lang="cs-CZ" b="1" dirty="0" smtClean="0"/>
                  <a:t> </a:t>
                </a:r>
                <a:r>
                  <a:rPr lang="cs-CZ" dirty="0" err="1" smtClean="0"/>
                  <a:t>the</a:t>
                </a:r>
                <a:r>
                  <a:rPr lang="cs-CZ" dirty="0" smtClean="0"/>
                  <a:t> </a:t>
                </a:r>
                <a:r>
                  <a:rPr lang="cs-CZ" dirty="0" err="1" smtClean="0"/>
                  <a:t>state</a:t>
                </a:r>
                <a:endParaRPr lang="en-US" dirty="0"/>
              </a:p>
              <a:p>
                <a:pPr marL="0" indent="0">
                  <a:buNone/>
                </a:pPr>
                <a:r>
                  <a:rPr lang="cs-CZ" dirty="0" smtClean="0"/>
                  <a:t>2. </a:t>
                </a:r>
                <a:r>
                  <a:rPr lang="cs-CZ" b="1" dirty="0" smtClean="0"/>
                  <a:t>I</a:t>
                </a:r>
                <a:r>
                  <a:rPr lang="en-US" b="1" dirty="0" err="1" smtClean="0"/>
                  <a:t>deology</a:t>
                </a:r>
                <a:r>
                  <a:rPr lang="en-US" b="1" dirty="0" smtClean="0"/>
                  <a:t> </a:t>
                </a:r>
                <a:r>
                  <a:rPr lang="cs-CZ" dirty="0" smtClean="0"/>
                  <a:t>– </a:t>
                </a:r>
                <a:r>
                  <a:rPr lang="en-US" dirty="0" smtClean="0"/>
                  <a:t>Marxism-Leninism</a:t>
                </a:r>
                <a:r>
                  <a:rPr lang="cs-CZ" dirty="0" smtClean="0"/>
                  <a:t>, </a:t>
                </a:r>
                <a:r>
                  <a:rPr lang="cs-CZ" dirty="0" err="1" smtClean="0"/>
                  <a:t>omnipresent</a:t>
                </a:r>
                <a:r>
                  <a:rPr lang="cs-CZ" dirty="0" smtClean="0"/>
                  <a:t> (</a:t>
                </a:r>
                <a:r>
                  <a:rPr lang="cs-CZ" dirty="0" err="1" smtClean="0"/>
                  <a:t>policies</a:t>
                </a:r>
                <a:r>
                  <a:rPr lang="cs-CZ" dirty="0" smtClean="0"/>
                  <a:t>, </a:t>
                </a:r>
                <a:r>
                  <a:rPr lang="cs-CZ" dirty="0" err="1" smtClean="0"/>
                  <a:t>education</a:t>
                </a:r>
                <a:r>
                  <a:rPr lang="cs-CZ" dirty="0" smtClean="0"/>
                  <a:t>, media)</a:t>
                </a:r>
                <a:endParaRPr lang="en-US" dirty="0"/>
              </a:p>
              <a:p>
                <a:pPr marL="0" indent="0">
                  <a:buNone/>
                </a:pPr>
                <a:r>
                  <a:rPr lang="cs-CZ" dirty="0"/>
                  <a:t>3</a:t>
                </a:r>
                <a:r>
                  <a:rPr lang="cs-CZ" dirty="0" smtClean="0"/>
                  <a:t>. </a:t>
                </a:r>
                <a:r>
                  <a:rPr lang="en-US" b="1" dirty="0" smtClean="0">
                    <a:hlinkClick r:id="rId2"/>
                  </a:rPr>
                  <a:t>Political </a:t>
                </a:r>
                <a:r>
                  <a:rPr lang="en-US" b="1" dirty="0">
                    <a:hlinkClick r:id="rId2"/>
                  </a:rPr>
                  <a:t>terror </a:t>
                </a:r>
                <a:r>
                  <a:rPr lang="cs-CZ" dirty="0" smtClean="0"/>
                  <a:t>– </a:t>
                </a:r>
                <a:r>
                  <a:rPr lang="en-US" dirty="0" smtClean="0"/>
                  <a:t>purges</a:t>
                </a:r>
                <a:r>
                  <a:rPr lang="en-US" dirty="0"/>
                  <a:t>, </a:t>
                </a:r>
                <a:r>
                  <a:rPr lang="en-US" dirty="0" smtClean="0"/>
                  <a:t>trials</a:t>
                </a:r>
                <a:r>
                  <a:rPr lang="cs-CZ" dirty="0" smtClean="0"/>
                  <a:t>, </a:t>
                </a:r>
                <a:r>
                  <a:rPr lang="cs-CZ" dirty="0" err="1" smtClean="0"/>
                  <a:t>hundreds</a:t>
                </a:r>
                <a:r>
                  <a:rPr lang="en-US" dirty="0" smtClean="0"/>
                  <a:t> </a:t>
                </a:r>
                <a:r>
                  <a:rPr lang="en-US" dirty="0"/>
                  <a:t>of people killed by the </a:t>
                </a:r>
                <a:r>
                  <a:rPr lang="en-US" dirty="0" smtClean="0"/>
                  <a:t>r</a:t>
                </a:r>
                <a:r>
                  <a:rPr lang="cs-CZ" dirty="0" smtClean="0"/>
                  <a:t>e</a:t>
                </a:r>
                <a:r>
                  <a:rPr lang="en-US" dirty="0" err="1" smtClean="0"/>
                  <a:t>gime</a:t>
                </a:r>
                <a:r>
                  <a:rPr lang="cs-CZ" dirty="0" smtClean="0"/>
                  <a:t>, </a:t>
                </a:r>
                <a:r>
                  <a:rPr lang="cs-CZ" dirty="0" err="1" smtClean="0"/>
                  <a:t>hundred</a:t>
                </a:r>
                <a:r>
                  <a:rPr lang="cs-CZ" dirty="0" smtClean="0"/>
                  <a:t> </a:t>
                </a:r>
                <a:r>
                  <a:rPr lang="cs-CZ" dirty="0" err="1" smtClean="0"/>
                  <a:t>thousands</a:t>
                </a:r>
                <a:r>
                  <a:rPr lang="cs-CZ" dirty="0" smtClean="0"/>
                  <a:t> </a:t>
                </a:r>
                <a:r>
                  <a:rPr lang="cs-CZ" dirty="0" err="1" smtClean="0"/>
                  <a:t>jailed</a:t>
                </a:r>
                <a:r>
                  <a:rPr lang="cs-CZ" dirty="0" smtClean="0"/>
                  <a:t>/</a:t>
                </a:r>
                <a:r>
                  <a:rPr lang="cs-CZ" dirty="0" err="1" smtClean="0"/>
                  <a:t>sent</a:t>
                </a:r>
                <a:r>
                  <a:rPr lang="cs-CZ" dirty="0" smtClean="0"/>
                  <a:t> to </a:t>
                </a:r>
                <a:r>
                  <a:rPr lang="cs-CZ" dirty="0" err="1" smtClean="0"/>
                  <a:t>working</a:t>
                </a:r>
                <a:r>
                  <a:rPr lang="cs-CZ" dirty="0" smtClean="0"/>
                  <a:t> </a:t>
                </a:r>
                <a:r>
                  <a:rPr lang="cs-CZ" dirty="0" err="1" smtClean="0"/>
                  <a:t>camps</a:t>
                </a:r>
                <a:r>
                  <a:rPr lang="cs-CZ" dirty="0" smtClean="0"/>
                  <a:t>, </a:t>
                </a:r>
                <a:r>
                  <a:rPr lang="cs-CZ" dirty="0" err="1" smtClean="0"/>
                  <a:t>suppression</a:t>
                </a:r>
                <a:r>
                  <a:rPr lang="cs-CZ" dirty="0" smtClean="0"/>
                  <a:t> </a:t>
                </a:r>
                <a:r>
                  <a:rPr lang="cs-CZ" dirty="0" err="1" smtClean="0"/>
                  <a:t>of</a:t>
                </a:r>
                <a:r>
                  <a:rPr lang="cs-CZ" dirty="0" smtClean="0"/>
                  <a:t> </a:t>
                </a:r>
                <a:r>
                  <a:rPr lang="cs-CZ" dirty="0" err="1" smtClean="0"/>
                  <a:t>the</a:t>
                </a:r>
                <a:r>
                  <a:rPr lang="cs-CZ" dirty="0" smtClean="0"/>
                  <a:t> </a:t>
                </a:r>
                <a:r>
                  <a:rPr lang="cs-CZ" dirty="0" err="1" smtClean="0"/>
                  <a:t>enemies</a:t>
                </a:r>
                <a:r>
                  <a:rPr lang="cs-CZ" dirty="0" smtClean="0"/>
                  <a:t> </a:t>
                </a:r>
                <a:r>
                  <a:rPr lang="cs-CZ" dirty="0" err="1" smtClean="0"/>
                  <a:t>of</a:t>
                </a:r>
                <a:r>
                  <a:rPr lang="cs-CZ" dirty="0" smtClean="0"/>
                  <a:t> </a:t>
                </a:r>
                <a:r>
                  <a:rPr lang="cs-CZ" dirty="0" err="1" smtClean="0"/>
                  <a:t>the</a:t>
                </a:r>
                <a:r>
                  <a:rPr lang="cs-CZ" dirty="0" smtClean="0"/>
                  <a:t> régime (</a:t>
                </a:r>
                <a:r>
                  <a:rPr lang="cs-CZ" dirty="0" err="1" smtClean="0"/>
                  <a:t>the</a:t>
                </a:r>
                <a:r>
                  <a:rPr lang="cs-CZ" dirty="0" smtClean="0"/>
                  <a:t> </a:t>
                </a:r>
                <a:r>
                  <a:rPr lang="cs-CZ" dirty="0" err="1" smtClean="0"/>
                  <a:t>Church</a:t>
                </a:r>
                <a:r>
                  <a:rPr lang="cs-CZ" dirty="0" smtClean="0"/>
                  <a:t>, „</a:t>
                </a:r>
                <a:r>
                  <a:rPr lang="cs-CZ" dirty="0" err="1" smtClean="0"/>
                  <a:t>bourgeosie</a:t>
                </a:r>
                <a:r>
                  <a:rPr lang="cs-CZ" dirty="0" smtClean="0"/>
                  <a:t>, …)</a:t>
                </a:r>
              </a:p>
              <a:p>
                <a:pPr marL="0" indent="0">
                  <a:buNone/>
                </a:pPr>
                <a:r>
                  <a:rPr lang="cs-CZ" dirty="0" smtClean="0"/>
                  <a:t>4. </a:t>
                </a:r>
                <a:r>
                  <a:rPr lang="cs-CZ" b="1" dirty="0" err="1" smtClean="0">
                    <a:hlinkClick r:id="rId3"/>
                  </a:rPr>
                  <a:t>Communication</a:t>
                </a:r>
                <a:r>
                  <a:rPr lang="en-US" b="1" dirty="0" smtClean="0">
                    <a:hlinkClick r:id="rId3"/>
                  </a:rPr>
                  <a:t> monopoly</a:t>
                </a:r>
                <a:r>
                  <a:rPr lang="cs-CZ" b="1" dirty="0" smtClean="0">
                    <a:hlinkClick r:id="rId3"/>
                  </a:rPr>
                  <a:t> </a:t>
                </a:r>
                <a:r>
                  <a:rPr lang="cs-CZ" dirty="0" smtClean="0"/>
                  <a:t>–</a:t>
                </a:r>
                <a:r>
                  <a:rPr lang="en-US" dirty="0" smtClean="0"/>
                  <a:t> </a:t>
                </a:r>
                <a:r>
                  <a:rPr lang="en-US" dirty="0"/>
                  <a:t>censorship, no freedom of </a:t>
                </a:r>
                <a:r>
                  <a:rPr lang="en-US" dirty="0" smtClean="0"/>
                  <a:t>speech</a:t>
                </a:r>
                <a:r>
                  <a:rPr lang="cs-CZ" dirty="0" smtClean="0"/>
                  <a:t>, </a:t>
                </a:r>
                <a:r>
                  <a:rPr lang="cs-CZ" dirty="0" err="1" smtClean="0"/>
                  <a:t>state</a:t>
                </a:r>
                <a:r>
                  <a:rPr lang="cs-CZ" dirty="0" smtClean="0"/>
                  <a:t> media, propaganda</a:t>
                </a:r>
              </a:p>
              <a:p>
                <a:pPr marL="0" indent="0">
                  <a:buNone/>
                </a:pPr>
                <a:r>
                  <a:rPr lang="cs-CZ" dirty="0" smtClean="0"/>
                  <a:t>5. </a:t>
                </a:r>
                <a:r>
                  <a:rPr lang="cs-CZ" b="1" dirty="0" smtClean="0"/>
                  <a:t>Monopoly on </a:t>
                </a:r>
                <a:r>
                  <a:rPr lang="cs-CZ" b="1" dirty="0" err="1" smtClean="0"/>
                  <a:t>weapons</a:t>
                </a:r>
                <a:r>
                  <a:rPr lang="cs-CZ" b="1" dirty="0" smtClean="0"/>
                  <a:t> </a:t>
                </a:r>
                <a:r>
                  <a:rPr lang="cs-CZ" dirty="0" smtClean="0"/>
                  <a:t>– </a:t>
                </a:r>
                <a:r>
                  <a:rPr lang="cs-CZ" dirty="0" err="1" smtClean="0"/>
                  <a:t>secret</a:t>
                </a:r>
                <a:r>
                  <a:rPr lang="cs-CZ" dirty="0" smtClean="0"/>
                  <a:t> police, police, </a:t>
                </a:r>
                <a:r>
                  <a:rPr lang="cs-CZ" dirty="0" err="1" smtClean="0"/>
                  <a:t>army</a:t>
                </a:r>
                <a:r>
                  <a:rPr lang="cs-CZ" dirty="0" smtClean="0"/>
                  <a:t> </a:t>
                </a:r>
                <a:r>
                  <a:rPr lang="cs-CZ" dirty="0" err="1" smtClean="0"/>
                  <a:t>directed</a:t>
                </a:r>
                <a:r>
                  <a:rPr lang="cs-CZ" dirty="0" smtClean="0"/>
                  <a:t> by </a:t>
                </a:r>
                <a:r>
                  <a:rPr lang="cs-CZ" dirty="0" err="1" smtClean="0"/>
                  <a:t>the</a:t>
                </a:r>
                <a:r>
                  <a:rPr lang="cs-CZ" dirty="0" smtClean="0"/>
                  <a:t> Party</a:t>
                </a:r>
                <a:endParaRPr lang="en-US" dirty="0"/>
              </a:p>
              <a:p>
                <a:pPr marL="0" indent="0">
                  <a:buNone/>
                </a:pPr>
                <a:r>
                  <a:rPr lang="cs-CZ" dirty="0" smtClean="0"/>
                  <a:t>6. </a:t>
                </a:r>
                <a:r>
                  <a:rPr lang="cs-CZ" b="1" dirty="0" err="1" smtClean="0"/>
                  <a:t>Centralized</a:t>
                </a:r>
                <a:r>
                  <a:rPr lang="cs-CZ" b="1" dirty="0" smtClean="0"/>
                  <a:t> </a:t>
                </a:r>
                <a:r>
                  <a:rPr lang="cs-CZ" b="1" dirty="0" err="1" smtClean="0"/>
                  <a:t>economy</a:t>
                </a:r>
                <a:r>
                  <a:rPr lang="cs-CZ" b="1" dirty="0" smtClean="0"/>
                  <a:t> </a:t>
                </a:r>
                <a:r>
                  <a:rPr lang="cs-CZ" dirty="0" smtClean="0"/>
                  <a:t>– </a:t>
                </a:r>
                <a:r>
                  <a:rPr lang="cs-CZ" dirty="0" err="1" smtClean="0"/>
                  <a:t>five</a:t>
                </a:r>
                <a:r>
                  <a:rPr lang="cs-CZ" dirty="0" smtClean="0"/>
                  <a:t> </a:t>
                </a:r>
                <a:r>
                  <a:rPr lang="cs-CZ" dirty="0" err="1" smtClean="0"/>
                  <a:t>year</a:t>
                </a:r>
                <a:r>
                  <a:rPr lang="cs-CZ" dirty="0" smtClean="0"/>
                  <a:t> </a:t>
                </a:r>
                <a:r>
                  <a:rPr lang="cs-CZ" dirty="0" err="1" smtClean="0"/>
                  <a:t>plans</a:t>
                </a:r>
                <a:r>
                  <a:rPr lang="cs-CZ" dirty="0" smtClean="0"/>
                  <a:t>, </a:t>
                </a:r>
                <a:r>
                  <a:rPr lang="cs-CZ" dirty="0" err="1" smtClean="0"/>
                  <a:t>investments</a:t>
                </a:r>
                <a:r>
                  <a:rPr lang="cs-CZ" dirty="0" smtClean="0"/>
                  <a:t> to </a:t>
                </a:r>
                <a:r>
                  <a:rPr lang="cs-CZ" dirty="0" err="1" smtClean="0"/>
                  <a:t>heavy</a:t>
                </a:r>
                <a:r>
                  <a:rPr lang="cs-CZ" dirty="0" smtClean="0"/>
                  <a:t> </a:t>
                </a:r>
                <a:r>
                  <a:rPr lang="cs-CZ" dirty="0" err="1" smtClean="0"/>
                  <a:t>industry</a:t>
                </a:r>
                <a:endParaRPr lang="cs-CZ" dirty="0"/>
              </a:p>
              <a:p>
                <a:pPr marL="0" indent="0">
                  <a:buNone/>
                </a:pPr>
                <a:endParaRPr lang="cs-CZ" dirty="0" smtClean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3501" b="-28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176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899" y="0"/>
            <a:ext cx="9276202" cy="6928164"/>
          </a:xfrm>
        </p:spPr>
      </p:pic>
    </p:spTree>
    <p:extLst>
      <p:ext uri="{BB962C8B-B14F-4D97-AF65-F5344CB8AC3E}">
        <p14:creationId xmlns:p14="http://schemas.microsoft.com/office/powerpoint/2010/main" val="147049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monetary</a:t>
            </a:r>
            <a:r>
              <a:rPr lang="cs-CZ" dirty="0" smtClean="0"/>
              <a:t> </a:t>
            </a:r>
            <a:r>
              <a:rPr lang="cs-CZ" dirty="0" err="1" smtClean="0"/>
              <a:t>reform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i="1" dirty="0"/>
              <a:t>Our currency is strong and monetary reform will not take place. Class enemies are merely spreading </a:t>
            </a:r>
            <a:r>
              <a:rPr lang="en-US" i="1" dirty="0" err="1"/>
              <a:t>rumours</a:t>
            </a:r>
            <a:r>
              <a:rPr lang="en-US" i="1" dirty="0"/>
              <a:t> about it</a:t>
            </a:r>
            <a:r>
              <a:rPr lang="en-US" dirty="0"/>
              <a:t>.“ </a:t>
            </a:r>
            <a:r>
              <a:rPr lang="cs-CZ" i="1" dirty="0" smtClean="0"/>
              <a:t> </a:t>
            </a:r>
            <a:r>
              <a:rPr lang="cs-CZ" dirty="0" smtClean="0"/>
              <a:t>(A. Zápotocký)</a:t>
            </a:r>
          </a:p>
          <a:p>
            <a:r>
              <a:rPr lang="cs-CZ" dirty="0" err="1" smtClean="0"/>
              <a:t>Pertaining</a:t>
            </a:r>
            <a:r>
              <a:rPr lang="cs-CZ" dirty="0" smtClean="0"/>
              <a:t> </a:t>
            </a:r>
            <a:r>
              <a:rPr lang="cs-CZ" dirty="0" err="1" smtClean="0"/>
              <a:t>rationing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r>
              <a:rPr lang="cs-CZ" dirty="0" smtClean="0"/>
              <a:t>, </a:t>
            </a:r>
            <a:r>
              <a:rPr lang="cs-CZ" dirty="0" err="1" smtClean="0"/>
              <a:t>internal</a:t>
            </a:r>
            <a:r>
              <a:rPr lang="cs-CZ" dirty="0" smtClean="0"/>
              <a:t> </a:t>
            </a:r>
            <a:r>
              <a:rPr lang="cs-CZ" dirty="0" err="1" smtClean="0"/>
              <a:t>indebtness</a:t>
            </a:r>
            <a:endParaRPr lang="cs-CZ" dirty="0" smtClean="0"/>
          </a:p>
          <a:p>
            <a:r>
              <a:rPr lang="en-US" dirty="0"/>
              <a:t>drastic currency reform that devalued the current Koruna by a factor of </a:t>
            </a:r>
            <a:r>
              <a:rPr lang="en-US" dirty="0" smtClean="0"/>
              <a:t>50:1</a:t>
            </a:r>
            <a:r>
              <a:rPr lang="cs-CZ" dirty="0" smtClean="0"/>
              <a:t> (</a:t>
            </a:r>
            <a:r>
              <a:rPr lang="cs-CZ" dirty="0" err="1" smtClean="0"/>
              <a:t>depending</a:t>
            </a:r>
            <a:r>
              <a:rPr lang="cs-CZ" dirty="0" smtClean="0"/>
              <a:t> on type and </a:t>
            </a:r>
            <a:r>
              <a:rPr lang="cs-CZ" dirty="0" err="1" smtClean="0"/>
              <a:t>amount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money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Uprising</a:t>
            </a:r>
            <a:r>
              <a:rPr lang="cs-CZ" dirty="0" smtClean="0"/>
              <a:t> in </a:t>
            </a:r>
            <a:r>
              <a:rPr lang="cs-CZ" dirty="0" err="1" smtClean="0"/>
              <a:t>Pilsen</a:t>
            </a:r>
            <a:r>
              <a:rPr lang="cs-CZ" dirty="0" smtClean="0"/>
              <a:t> </a:t>
            </a:r>
            <a:r>
              <a:rPr lang="cs-CZ" dirty="0" err="1" smtClean="0"/>
              <a:t>brutally</a:t>
            </a:r>
            <a:r>
              <a:rPr lang="cs-CZ" dirty="0" smtClean="0"/>
              <a:t> </a:t>
            </a:r>
            <a:r>
              <a:rPr lang="cs-CZ" dirty="0" err="1" smtClean="0"/>
              <a:t>repressed</a:t>
            </a:r>
            <a:endParaRPr lang="cs-CZ" dirty="0" smtClean="0"/>
          </a:p>
          <a:p>
            <a:r>
              <a:rPr lang="cs-CZ" dirty="0" err="1" smtClean="0"/>
              <a:t>Results</a:t>
            </a:r>
            <a:r>
              <a:rPr lang="cs-CZ" dirty="0"/>
              <a:t> </a:t>
            </a:r>
            <a:r>
              <a:rPr lang="cs-CZ" dirty="0" smtClean="0"/>
              <a:t>– </a:t>
            </a:r>
            <a:r>
              <a:rPr lang="cs-CZ" dirty="0" err="1" smtClean="0"/>
              <a:t>further</a:t>
            </a:r>
            <a:r>
              <a:rPr lang="cs-CZ" dirty="0" smtClean="0"/>
              <a:t> </a:t>
            </a:r>
            <a:r>
              <a:rPr lang="cs-CZ" dirty="0" err="1" smtClean="0"/>
              <a:t>centralization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economy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regime</a:t>
            </a:r>
            <a:r>
              <a:rPr lang="cs-CZ" dirty="0" smtClean="0"/>
              <a:t> </a:t>
            </a:r>
            <a:r>
              <a:rPr lang="cs-CZ" dirty="0" err="1" smtClean="0"/>
              <a:t>got</a:t>
            </a:r>
            <a:r>
              <a:rPr lang="cs-CZ" dirty="0" smtClean="0"/>
              <a:t> </a:t>
            </a:r>
            <a:r>
              <a:rPr lang="cs-CZ" dirty="0" err="1" smtClean="0"/>
              <a:t>controll</a:t>
            </a:r>
            <a:r>
              <a:rPr lang="cs-CZ" dirty="0" smtClean="0"/>
              <a:t> </a:t>
            </a:r>
            <a:r>
              <a:rPr lang="cs-CZ" dirty="0" err="1" smtClean="0"/>
              <a:t>over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last </a:t>
            </a:r>
            <a:r>
              <a:rPr lang="cs-CZ" dirty="0" err="1" smtClean="0"/>
              <a:t>capital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country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8708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Prague </a:t>
            </a:r>
            <a:r>
              <a:rPr lang="cs-CZ" dirty="0" err="1" smtClean="0"/>
              <a:t>Spring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62558"/>
          </a:xfrm>
        </p:spPr>
        <p:txBody>
          <a:bodyPr>
            <a:normAutofit/>
          </a:bodyPr>
          <a:lstStyle/>
          <a:p>
            <a:r>
              <a:rPr lang="cs-CZ" sz="3100" dirty="0" smtClean="0"/>
              <a:t>1953 – </a:t>
            </a:r>
            <a:r>
              <a:rPr lang="cs-CZ" sz="3100" dirty="0" err="1" smtClean="0"/>
              <a:t>death</a:t>
            </a:r>
            <a:r>
              <a:rPr lang="cs-CZ" sz="3100" dirty="0" smtClean="0"/>
              <a:t> </a:t>
            </a:r>
            <a:r>
              <a:rPr lang="cs-CZ" sz="3100" dirty="0" err="1" smtClean="0"/>
              <a:t>of</a:t>
            </a:r>
            <a:r>
              <a:rPr lang="cs-CZ" sz="3100" dirty="0" smtClean="0"/>
              <a:t> Stalin and </a:t>
            </a:r>
            <a:r>
              <a:rPr lang="cs-CZ" sz="3100" dirty="0" err="1" smtClean="0"/>
              <a:t>gradual</a:t>
            </a:r>
            <a:r>
              <a:rPr lang="cs-CZ" sz="3100" dirty="0" smtClean="0"/>
              <a:t> </a:t>
            </a:r>
            <a:r>
              <a:rPr lang="cs-CZ" sz="3100" dirty="0" err="1" smtClean="0"/>
              <a:t>destalinization</a:t>
            </a:r>
            <a:endParaRPr lang="cs-CZ" sz="3100" dirty="0" smtClean="0"/>
          </a:p>
          <a:p>
            <a:r>
              <a:rPr lang="cs-CZ" sz="3100" dirty="0" err="1" smtClean="0"/>
              <a:t>Economic</a:t>
            </a:r>
            <a:r>
              <a:rPr lang="cs-CZ" sz="3100" dirty="0" smtClean="0"/>
              <a:t> </a:t>
            </a:r>
            <a:r>
              <a:rPr lang="cs-CZ" sz="3100" dirty="0" err="1" smtClean="0"/>
              <a:t>difficulties</a:t>
            </a:r>
            <a:r>
              <a:rPr lang="cs-CZ" sz="3100" dirty="0" smtClean="0"/>
              <a:t> (</a:t>
            </a:r>
            <a:r>
              <a:rPr lang="cs-CZ" sz="3100" dirty="0" err="1" smtClean="0"/>
              <a:t>monetary</a:t>
            </a:r>
            <a:r>
              <a:rPr lang="cs-CZ" sz="3100" dirty="0" smtClean="0"/>
              <a:t> „</a:t>
            </a:r>
            <a:r>
              <a:rPr lang="cs-CZ" sz="3100" dirty="0" err="1" smtClean="0"/>
              <a:t>reform</a:t>
            </a:r>
            <a:r>
              <a:rPr lang="cs-CZ" sz="3100" dirty="0" smtClean="0"/>
              <a:t>“)</a:t>
            </a:r>
          </a:p>
          <a:p>
            <a:r>
              <a:rPr lang="cs-CZ" sz="3100" dirty="0" err="1" smtClean="0"/>
              <a:t>Liberalization</a:t>
            </a:r>
            <a:r>
              <a:rPr lang="cs-CZ" sz="3100" dirty="0" smtClean="0"/>
              <a:t> </a:t>
            </a:r>
            <a:r>
              <a:rPr lang="cs-CZ" sz="3100" dirty="0" err="1" smtClean="0"/>
              <a:t>of</a:t>
            </a:r>
            <a:r>
              <a:rPr lang="cs-CZ" sz="3100" dirty="0" smtClean="0"/>
              <a:t> </a:t>
            </a:r>
            <a:r>
              <a:rPr lang="cs-CZ" sz="3100" dirty="0" err="1" smtClean="0"/>
              <a:t>the</a:t>
            </a:r>
            <a:r>
              <a:rPr lang="cs-CZ" sz="3100" dirty="0" smtClean="0"/>
              <a:t> </a:t>
            </a:r>
            <a:r>
              <a:rPr lang="cs-CZ" sz="3100" dirty="0" err="1" smtClean="0"/>
              <a:t>regime</a:t>
            </a:r>
            <a:r>
              <a:rPr lang="cs-CZ" sz="3100" dirty="0" smtClean="0"/>
              <a:t> </a:t>
            </a:r>
            <a:r>
              <a:rPr lang="cs-CZ" sz="3100" dirty="0" err="1" smtClean="0"/>
              <a:t>since</a:t>
            </a:r>
            <a:r>
              <a:rPr lang="cs-CZ" sz="3100" dirty="0" smtClean="0"/>
              <a:t> </a:t>
            </a:r>
            <a:r>
              <a:rPr lang="cs-CZ" sz="3100" dirty="0" err="1" smtClean="0"/>
              <a:t>the</a:t>
            </a:r>
            <a:r>
              <a:rPr lang="cs-CZ" sz="3100" dirty="0" smtClean="0"/>
              <a:t> early 1960s </a:t>
            </a:r>
          </a:p>
          <a:p>
            <a:r>
              <a:rPr lang="cs-CZ" sz="3100" dirty="0" err="1" smtClean="0"/>
              <a:t>Partial</a:t>
            </a:r>
            <a:r>
              <a:rPr lang="cs-CZ" sz="3100" dirty="0" smtClean="0"/>
              <a:t> </a:t>
            </a:r>
            <a:r>
              <a:rPr lang="cs-CZ" sz="3100" dirty="0" err="1" smtClean="0"/>
              <a:t>freedom</a:t>
            </a:r>
            <a:r>
              <a:rPr lang="cs-CZ" sz="3100" dirty="0" smtClean="0"/>
              <a:t> </a:t>
            </a:r>
            <a:r>
              <a:rPr lang="cs-CZ" sz="3100" dirty="0" err="1" smtClean="0"/>
              <a:t>of</a:t>
            </a:r>
            <a:r>
              <a:rPr lang="cs-CZ" sz="3100" dirty="0" smtClean="0"/>
              <a:t> </a:t>
            </a:r>
            <a:r>
              <a:rPr lang="cs-CZ" sz="3100" dirty="0" err="1" smtClean="0"/>
              <a:t>press</a:t>
            </a:r>
            <a:r>
              <a:rPr lang="cs-CZ" sz="3100" dirty="0" smtClean="0"/>
              <a:t>, civil society and </a:t>
            </a:r>
            <a:r>
              <a:rPr lang="cs-CZ" sz="3100" dirty="0" err="1" smtClean="0"/>
              <a:t>arts</a:t>
            </a:r>
            <a:r>
              <a:rPr lang="cs-CZ" sz="3100" dirty="0" smtClean="0"/>
              <a:t> </a:t>
            </a:r>
            <a:r>
              <a:rPr lang="cs-CZ" sz="3100" dirty="0" err="1" smtClean="0"/>
              <a:t>restored</a:t>
            </a:r>
            <a:endParaRPr lang="cs-CZ" sz="3100" dirty="0" smtClean="0"/>
          </a:p>
          <a:p>
            <a:r>
              <a:rPr lang="cs-CZ" sz="3100" dirty="0" err="1" smtClean="0"/>
              <a:t>Plan</a:t>
            </a:r>
            <a:r>
              <a:rPr lang="cs-CZ" sz="3100" dirty="0" smtClean="0"/>
              <a:t> </a:t>
            </a:r>
            <a:r>
              <a:rPr lang="cs-CZ" sz="3100" dirty="0" err="1" smtClean="0"/>
              <a:t>of</a:t>
            </a:r>
            <a:r>
              <a:rPr lang="cs-CZ" sz="3100" dirty="0" smtClean="0"/>
              <a:t> </a:t>
            </a:r>
            <a:r>
              <a:rPr lang="cs-CZ" sz="3100" dirty="0" err="1" smtClean="0"/>
              <a:t>an</a:t>
            </a:r>
            <a:r>
              <a:rPr lang="cs-CZ" sz="3100" dirty="0" smtClean="0"/>
              <a:t> </a:t>
            </a:r>
            <a:r>
              <a:rPr lang="cs-CZ" sz="3100" dirty="0" err="1" smtClean="0"/>
              <a:t>economic</a:t>
            </a:r>
            <a:r>
              <a:rPr lang="cs-CZ" sz="3100" dirty="0" smtClean="0"/>
              <a:t> </a:t>
            </a:r>
            <a:r>
              <a:rPr lang="cs-CZ" sz="3100" dirty="0" err="1" smtClean="0"/>
              <a:t>reform</a:t>
            </a:r>
            <a:r>
              <a:rPr lang="cs-CZ" sz="3100" dirty="0" smtClean="0"/>
              <a:t> and </a:t>
            </a:r>
            <a:r>
              <a:rPr lang="cs-CZ" sz="3100" dirty="0" err="1" smtClean="0"/>
              <a:t>possible</a:t>
            </a:r>
            <a:r>
              <a:rPr lang="cs-CZ" sz="3100" dirty="0" smtClean="0"/>
              <a:t> </a:t>
            </a:r>
            <a:r>
              <a:rPr lang="cs-CZ" sz="3100" dirty="0" err="1" smtClean="0"/>
              <a:t>democratization</a:t>
            </a:r>
            <a:endParaRPr lang="cs-CZ" sz="3100" dirty="0" smtClean="0"/>
          </a:p>
          <a:p>
            <a:r>
              <a:rPr lang="cs-CZ" sz="3100" dirty="0" smtClean="0"/>
              <a:t>August 1968 – </a:t>
            </a:r>
            <a:r>
              <a:rPr lang="cs-CZ" sz="3100" dirty="0" err="1" smtClean="0"/>
              <a:t>invasion</a:t>
            </a:r>
            <a:r>
              <a:rPr lang="cs-CZ" sz="3100" dirty="0" smtClean="0"/>
              <a:t> </a:t>
            </a:r>
            <a:r>
              <a:rPr lang="cs-CZ" sz="3100" dirty="0" err="1" smtClean="0"/>
              <a:t>of</a:t>
            </a:r>
            <a:r>
              <a:rPr lang="cs-CZ" sz="3100" dirty="0" smtClean="0"/>
              <a:t> </a:t>
            </a:r>
            <a:r>
              <a:rPr lang="cs-CZ" sz="3100" dirty="0" err="1" smtClean="0"/>
              <a:t>the</a:t>
            </a:r>
            <a:r>
              <a:rPr lang="cs-CZ" sz="3100" dirty="0" smtClean="0"/>
              <a:t> </a:t>
            </a:r>
            <a:r>
              <a:rPr lang="cs-CZ" sz="3100" dirty="0" err="1" smtClean="0"/>
              <a:t>Warsaw</a:t>
            </a:r>
            <a:r>
              <a:rPr lang="cs-CZ" sz="3100" dirty="0" smtClean="0"/>
              <a:t> </a:t>
            </a:r>
            <a:r>
              <a:rPr lang="cs-CZ" sz="3100" dirty="0" err="1" smtClean="0"/>
              <a:t>Pact</a:t>
            </a:r>
            <a:r>
              <a:rPr lang="cs-CZ" sz="3100" dirty="0" smtClean="0"/>
              <a:t> (</a:t>
            </a:r>
            <a:r>
              <a:rPr lang="cs-CZ" sz="3100" dirty="0" err="1" smtClean="0"/>
              <a:t>Brezhnev</a:t>
            </a:r>
            <a:r>
              <a:rPr lang="cs-CZ" sz="3100" dirty="0" smtClean="0"/>
              <a:t> </a:t>
            </a:r>
            <a:r>
              <a:rPr lang="cs-CZ" sz="3100" dirty="0" err="1" smtClean="0"/>
              <a:t>doctrine</a:t>
            </a:r>
            <a:r>
              <a:rPr lang="cs-CZ" sz="3100" dirty="0" smtClean="0"/>
              <a:t>)</a:t>
            </a:r>
          </a:p>
          <a:p>
            <a:r>
              <a:rPr lang="cs-CZ" sz="3100" dirty="0" err="1" smtClean="0"/>
              <a:t>Popular</a:t>
            </a:r>
            <a:r>
              <a:rPr lang="cs-CZ" sz="3100" dirty="0" smtClean="0"/>
              <a:t> </a:t>
            </a:r>
            <a:r>
              <a:rPr lang="cs-CZ" sz="3100" dirty="0" err="1" smtClean="0"/>
              <a:t>culture</a:t>
            </a:r>
            <a:r>
              <a:rPr lang="cs-CZ" sz="3100" dirty="0" smtClean="0"/>
              <a:t>: </a:t>
            </a:r>
            <a:r>
              <a:rPr lang="cs-CZ" sz="3100" dirty="0" err="1" smtClean="0"/>
              <a:t>e.g</a:t>
            </a:r>
            <a:r>
              <a:rPr lang="cs-CZ" sz="3100" dirty="0" smtClean="0"/>
              <a:t>. </a:t>
            </a:r>
            <a:r>
              <a:rPr lang="cs-CZ" sz="3100" i="1" dirty="0" smtClean="0"/>
              <a:t>Pelíšky (</a:t>
            </a:r>
            <a:r>
              <a:rPr lang="cs-CZ" sz="3100" i="1" dirty="0" err="1" smtClean="0"/>
              <a:t>Cosy</a:t>
            </a:r>
            <a:r>
              <a:rPr lang="cs-CZ" sz="3100" i="1" dirty="0" smtClean="0"/>
              <a:t> </a:t>
            </a:r>
            <a:r>
              <a:rPr lang="cs-CZ" sz="3100" i="1" dirty="0" err="1" smtClean="0"/>
              <a:t>Dens</a:t>
            </a:r>
            <a:r>
              <a:rPr lang="cs-CZ" sz="3100" i="1" dirty="0" smtClean="0"/>
              <a:t>) </a:t>
            </a:r>
            <a:r>
              <a:rPr lang="cs-CZ" sz="3100" dirty="0" err="1" smtClean="0"/>
              <a:t>movie</a:t>
            </a:r>
            <a:endParaRPr lang="cs-CZ" sz="3100" dirty="0" smtClean="0"/>
          </a:p>
          <a:p>
            <a:endParaRPr lang="cs-CZ" sz="3100" dirty="0" smtClean="0"/>
          </a:p>
          <a:p>
            <a:endParaRPr lang="cs-CZ" sz="3100" dirty="0" smtClean="0"/>
          </a:p>
          <a:p>
            <a:endParaRPr lang="cs-CZ" sz="31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5939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„Real </a:t>
            </a:r>
            <a:r>
              <a:rPr lang="cs-CZ" dirty="0" err="1" smtClean="0"/>
              <a:t>socialism</a:t>
            </a:r>
            <a:r>
              <a:rPr lang="cs-CZ" dirty="0" smtClean="0"/>
              <a:t>“ (1968-1989)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cs-CZ" dirty="0"/>
              <a:t>The Prague Spring of 1968 soon followed by so-called "real socialism"/normalisation – a classic example of a frozen post-</a:t>
            </a:r>
            <a:r>
              <a:rPr lang="cs-CZ" dirty="0" err="1"/>
              <a:t>totalitarian</a:t>
            </a:r>
            <a:r>
              <a:rPr lang="cs-CZ" dirty="0"/>
              <a:t> </a:t>
            </a:r>
            <a:r>
              <a:rPr lang="cs-CZ" dirty="0" smtClean="0"/>
              <a:t>régime (</a:t>
            </a:r>
            <a:r>
              <a:rPr lang="cs-CZ" dirty="0" err="1" smtClean="0"/>
              <a:t>Linz</a:t>
            </a:r>
            <a:r>
              <a:rPr lang="cs-CZ" dirty="0" smtClean="0"/>
              <a:t>):</a:t>
            </a:r>
            <a:endParaRPr lang="cs-CZ" dirty="0"/>
          </a:p>
          <a:p>
            <a:pPr lvl="1">
              <a:buFont typeface="Arial" charset="0"/>
              <a:buChar char="•"/>
            </a:pPr>
            <a:r>
              <a:rPr lang="cs-CZ" dirty="0" err="1" smtClean="0"/>
              <a:t>Gradual</a:t>
            </a:r>
            <a:r>
              <a:rPr lang="cs-CZ" dirty="0" smtClean="0"/>
              <a:t> </a:t>
            </a:r>
            <a:r>
              <a:rPr lang="cs-CZ" dirty="0" err="1" smtClean="0"/>
              <a:t>dissapearance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ideology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public </a:t>
            </a:r>
            <a:r>
              <a:rPr lang="cs-CZ" dirty="0" err="1" smtClean="0"/>
              <a:t>sphere</a:t>
            </a:r>
            <a:endParaRPr lang="cs-CZ" dirty="0" smtClean="0"/>
          </a:p>
          <a:p>
            <a:pPr lvl="1">
              <a:buFont typeface="Arial" charset="0"/>
              <a:buChar char="•"/>
            </a:pPr>
            <a:r>
              <a:rPr lang="cs-CZ" dirty="0" smtClean="0"/>
              <a:t>Intra-party </a:t>
            </a:r>
            <a:r>
              <a:rPr lang="cs-CZ" dirty="0" err="1" smtClean="0"/>
              <a:t>purges</a:t>
            </a:r>
            <a:endParaRPr lang="cs-CZ" dirty="0"/>
          </a:p>
          <a:p>
            <a:pPr lvl="1">
              <a:buFont typeface="Arial" charset="0"/>
              <a:buChar char="•"/>
            </a:pPr>
            <a:r>
              <a:rPr lang="cs-CZ" dirty="0"/>
              <a:t>Lack of mobilization</a:t>
            </a:r>
          </a:p>
          <a:p>
            <a:pPr lvl="1">
              <a:buFont typeface="Arial" charset="0"/>
              <a:buChar char="•"/>
            </a:pPr>
            <a:r>
              <a:rPr lang="cs-CZ" dirty="0"/>
              <a:t>Resignation on total control of citizens' lives</a:t>
            </a:r>
          </a:p>
          <a:p>
            <a:pPr lvl="1">
              <a:buFont typeface="Arial" charset="0"/>
              <a:buChar char="•"/>
            </a:pPr>
            <a:r>
              <a:rPr lang="cs-CZ" dirty="0" err="1" smtClean="0"/>
              <a:t>Still</a:t>
            </a:r>
            <a:r>
              <a:rPr lang="cs-CZ" dirty="0" smtClean="0"/>
              <a:t>/</a:t>
            </a:r>
            <a:r>
              <a:rPr lang="cs-CZ" dirty="0" err="1" smtClean="0"/>
              <a:t>again</a:t>
            </a:r>
            <a:r>
              <a:rPr lang="cs-CZ" dirty="0" smtClean="0"/>
              <a:t> </a:t>
            </a:r>
            <a:r>
              <a:rPr lang="cs-CZ" dirty="0"/>
              <a:t>central planned </a:t>
            </a:r>
            <a:r>
              <a:rPr lang="cs-CZ" dirty="0" smtClean="0"/>
              <a:t>economy</a:t>
            </a:r>
            <a:r>
              <a:rPr lang="en-US" dirty="0" smtClean="0"/>
              <a:t> (collectivization)</a:t>
            </a:r>
            <a:endParaRPr lang="cs-CZ" dirty="0"/>
          </a:p>
          <a:p>
            <a:pPr lvl="1">
              <a:buFont typeface="Arial" charset="0"/>
              <a:buChar char="•"/>
            </a:pPr>
            <a:r>
              <a:rPr lang="cs-CZ" dirty="0" smtClean="0"/>
              <a:t>so-</a:t>
            </a:r>
            <a:r>
              <a:rPr lang="cs-CZ" dirty="0" err="1" smtClean="0"/>
              <a:t>called</a:t>
            </a:r>
            <a:r>
              <a:rPr lang="cs-CZ" dirty="0" smtClean="0"/>
              <a:t> </a:t>
            </a:r>
            <a:r>
              <a:rPr lang="cs-CZ" dirty="0"/>
              <a:t>silent </a:t>
            </a:r>
            <a:r>
              <a:rPr lang="cs-CZ" i="1" dirty="0"/>
              <a:t>social contract </a:t>
            </a:r>
            <a:r>
              <a:rPr lang="cs-CZ" dirty="0"/>
              <a:t>– </a:t>
            </a:r>
            <a:r>
              <a:rPr lang="cs-CZ" dirty="0" err="1" smtClean="0"/>
              <a:t>political</a:t>
            </a:r>
            <a:r>
              <a:rPr lang="cs-CZ" dirty="0" smtClean="0"/>
              <a:t> </a:t>
            </a:r>
            <a:r>
              <a:rPr lang="cs-CZ" dirty="0"/>
              <a:t>pasivity 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decent</a:t>
            </a:r>
            <a:r>
              <a:rPr lang="cs-CZ" dirty="0" smtClean="0"/>
              <a:t> </a:t>
            </a:r>
            <a:r>
              <a:rPr lang="cs-CZ" dirty="0" err="1"/>
              <a:t>living</a:t>
            </a:r>
            <a:r>
              <a:rPr lang="cs-CZ" dirty="0"/>
              <a:t> </a:t>
            </a:r>
            <a:r>
              <a:rPr lang="cs-CZ" dirty="0" err="1" smtClean="0"/>
              <a:t>standards</a:t>
            </a:r>
            <a:r>
              <a:rPr lang="cs-CZ" dirty="0" smtClean="0"/>
              <a:t> (BUT </a:t>
            </a:r>
            <a:r>
              <a:rPr lang="cs-CZ" dirty="0" err="1" smtClean="0"/>
              <a:t>need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enormous</a:t>
            </a:r>
            <a:r>
              <a:rPr lang="cs-CZ" dirty="0" smtClean="0"/>
              <a:t> </a:t>
            </a:r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capital</a:t>
            </a:r>
            <a:r>
              <a:rPr lang="cs-CZ" dirty="0" smtClean="0"/>
              <a:t>)</a:t>
            </a:r>
            <a:endParaRPr lang="cs-CZ" dirty="0"/>
          </a:p>
          <a:p>
            <a:pPr lvl="1">
              <a:buFont typeface="Arial" charset="0"/>
              <a:buChar char="•"/>
            </a:pPr>
            <a:r>
              <a:rPr lang="cs-CZ" dirty="0"/>
              <a:t>Weak opposition (Charta 77</a:t>
            </a:r>
            <a:r>
              <a:rPr lang="cs-CZ" dirty="0" smtClean="0"/>
              <a:t>)</a:t>
            </a:r>
            <a:r>
              <a:rPr lang="en-US" dirty="0" smtClean="0"/>
              <a:t> and still quite a suppressive regime with almost non-existent </a:t>
            </a:r>
            <a:r>
              <a:rPr lang="cs-CZ" dirty="0" err="1" smtClean="0"/>
              <a:t>political</a:t>
            </a:r>
            <a:r>
              <a:rPr lang="cs-CZ" dirty="0" smtClean="0"/>
              <a:t> and </a:t>
            </a:r>
            <a:r>
              <a:rPr lang="en-US" dirty="0" smtClean="0"/>
              <a:t>societal pluralism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921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Private escape to the countryside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716" y="1324927"/>
            <a:ext cx="7281529" cy="5461147"/>
          </a:xfrm>
        </p:spPr>
      </p:pic>
    </p:spTree>
    <p:extLst>
      <p:ext uri="{BB962C8B-B14F-4D97-AF65-F5344CB8AC3E}">
        <p14:creationId xmlns:p14="http://schemas.microsoft.com/office/powerpoint/2010/main" val="4282826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Charter 77 and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opposition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No </a:t>
            </a:r>
            <a:r>
              <a:rPr lang="cs-CZ" dirty="0" err="1" smtClean="0"/>
              <a:t>legal</a:t>
            </a:r>
            <a:r>
              <a:rPr lang="cs-CZ" dirty="0" smtClean="0"/>
              <a:t> </a:t>
            </a:r>
            <a:r>
              <a:rPr lang="cs-CZ" dirty="0" err="1" smtClean="0"/>
              <a:t>opposition</a:t>
            </a:r>
            <a:r>
              <a:rPr lang="cs-CZ" dirty="0" smtClean="0"/>
              <a:t> </a:t>
            </a:r>
            <a:r>
              <a:rPr lang="cs-CZ" dirty="0" err="1" smtClean="0"/>
              <a:t>activities</a:t>
            </a:r>
            <a:r>
              <a:rPr lang="cs-CZ" dirty="0" smtClean="0"/>
              <a:t> – </a:t>
            </a:r>
            <a:r>
              <a:rPr lang="cs-CZ" dirty="0" err="1" smtClean="0"/>
              <a:t>supression</a:t>
            </a:r>
            <a:endParaRPr lang="cs-CZ" dirty="0" smtClean="0"/>
          </a:p>
          <a:p>
            <a:r>
              <a:rPr lang="cs-CZ" dirty="0" smtClean="0"/>
              <a:t>Limited to a </a:t>
            </a:r>
            <a:r>
              <a:rPr lang="cs-CZ" dirty="0" err="1" smtClean="0"/>
              <a:t>small</a:t>
            </a:r>
            <a:r>
              <a:rPr lang="cs-CZ" dirty="0" smtClean="0"/>
              <a:t> </a:t>
            </a:r>
            <a:r>
              <a:rPr lang="cs-CZ" dirty="0" err="1" smtClean="0"/>
              <a:t>groups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people</a:t>
            </a:r>
            <a:endParaRPr lang="cs-CZ" dirty="0" smtClean="0"/>
          </a:p>
          <a:p>
            <a:r>
              <a:rPr lang="cs-CZ" b="1" dirty="0" smtClean="0"/>
              <a:t>Charter 77 </a:t>
            </a:r>
            <a:r>
              <a:rPr lang="cs-CZ" dirty="0" smtClean="0"/>
              <a:t>– </a:t>
            </a:r>
            <a:r>
              <a:rPr lang="cs-CZ" dirty="0" err="1" smtClean="0"/>
              <a:t>followed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Helsinky konference</a:t>
            </a:r>
          </a:p>
          <a:p>
            <a:r>
              <a:rPr lang="cs-CZ" dirty="0" smtClean="0"/>
              <a:t>J. Patočka, J. Hájek and V. Havel</a:t>
            </a:r>
          </a:p>
          <a:p>
            <a:r>
              <a:rPr lang="cs-CZ" dirty="0" err="1" smtClean="0"/>
              <a:t>Specific</a:t>
            </a:r>
            <a:r>
              <a:rPr lang="cs-CZ" dirty="0" smtClean="0"/>
              <a:t> </a:t>
            </a:r>
            <a:r>
              <a:rPr lang="cs-CZ" dirty="0" err="1" smtClean="0"/>
              <a:t>approach</a:t>
            </a:r>
            <a:r>
              <a:rPr lang="cs-CZ" dirty="0" smtClean="0"/>
              <a:t> to </a:t>
            </a:r>
            <a:r>
              <a:rPr lang="cs-CZ" dirty="0" err="1" smtClean="0"/>
              <a:t>opposition</a:t>
            </a:r>
            <a:r>
              <a:rPr lang="cs-CZ" dirty="0" smtClean="0"/>
              <a:t> </a:t>
            </a:r>
            <a:r>
              <a:rPr lang="cs-CZ" dirty="0" err="1" smtClean="0"/>
              <a:t>activities</a:t>
            </a:r>
            <a:r>
              <a:rPr lang="cs-CZ" dirty="0" smtClean="0"/>
              <a:t> – </a:t>
            </a:r>
            <a:r>
              <a:rPr lang="cs-CZ" dirty="0" err="1" smtClean="0"/>
              <a:t>dialogue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regime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area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human</a:t>
            </a:r>
            <a:r>
              <a:rPr lang="cs-CZ" dirty="0" smtClean="0"/>
              <a:t> </a:t>
            </a:r>
            <a:r>
              <a:rPr lang="cs-CZ" dirty="0" err="1" smtClean="0"/>
              <a:t>rights</a:t>
            </a:r>
            <a:endParaRPr lang="cs-CZ" dirty="0" smtClean="0"/>
          </a:p>
          <a:p>
            <a:r>
              <a:rPr lang="cs-CZ" dirty="0" smtClean="0"/>
              <a:t>„live </a:t>
            </a:r>
            <a:r>
              <a:rPr lang="cs-CZ" dirty="0" err="1" smtClean="0"/>
              <a:t>within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truth</a:t>
            </a:r>
            <a:r>
              <a:rPr lang="cs-CZ" dirty="0" smtClean="0"/>
              <a:t>“ and „live </a:t>
            </a:r>
            <a:r>
              <a:rPr lang="cs-CZ" dirty="0" err="1" smtClean="0"/>
              <a:t>within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lie</a:t>
            </a:r>
            <a:r>
              <a:rPr lang="cs-CZ" dirty="0" smtClean="0"/>
              <a:t>“ – </a:t>
            </a:r>
            <a:r>
              <a:rPr lang="cs-CZ" dirty="0" err="1" smtClean="0"/>
              <a:t>private</a:t>
            </a:r>
            <a:r>
              <a:rPr lang="cs-CZ" dirty="0" smtClean="0"/>
              <a:t> revolt, no </a:t>
            </a:r>
            <a:r>
              <a:rPr lang="cs-CZ" dirty="0" err="1" smtClean="0"/>
              <a:t>ambitions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anti-</a:t>
            </a:r>
            <a:r>
              <a:rPr lang="cs-CZ" dirty="0" err="1" smtClean="0"/>
              <a:t>regime</a:t>
            </a:r>
            <a:r>
              <a:rPr lang="cs-CZ" dirty="0" smtClean="0"/>
              <a:t> </a:t>
            </a:r>
            <a:r>
              <a:rPr lang="cs-CZ" dirty="0" err="1" smtClean="0"/>
              <a:t>actions</a:t>
            </a:r>
            <a:endParaRPr lang="cs-CZ" dirty="0" smtClean="0"/>
          </a:p>
          <a:p>
            <a:r>
              <a:rPr lang="cs-CZ" dirty="0" smtClean="0"/>
              <a:t>Anti-</a:t>
            </a:r>
            <a:r>
              <a:rPr lang="cs-CZ" dirty="0" err="1" smtClean="0"/>
              <a:t>political</a:t>
            </a:r>
            <a:r>
              <a:rPr lang="cs-CZ" dirty="0" smtClean="0"/>
              <a:t> </a:t>
            </a:r>
            <a:r>
              <a:rPr lang="cs-CZ" dirty="0" err="1" smtClean="0"/>
              <a:t>politics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641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Types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communisms</a:t>
            </a:r>
            <a:r>
              <a:rPr lang="cs-CZ" dirty="0" smtClean="0"/>
              <a:t> (</a:t>
            </a:r>
            <a:r>
              <a:rPr lang="cs-CZ" dirty="0" err="1" smtClean="0"/>
              <a:t>Kitschelt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41120"/>
            <a:ext cx="10515600" cy="521643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 err="1" smtClean="0"/>
              <a:t>Patrimonial</a:t>
            </a:r>
            <a:r>
              <a:rPr lang="cs-CZ" b="1" dirty="0" smtClean="0"/>
              <a:t> </a:t>
            </a:r>
            <a:r>
              <a:rPr lang="cs-CZ" b="1" dirty="0" err="1" smtClean="0"/>
              <a:t>communism</a:t>
            </a:r>
            <a:r>
              <a:rPr lang="cs-CZ" b="1" dirty="0" smtClean="0"/>
              <a:t> (</a:t>
            </a:r>
            <a:r>
              <a:rPr lang="cs-CZ" b="1" dirty="0" err="1" smtClean="0"/>
              <a:t>Romania</a:t>
            </a:r>
            <a:r>
              <a:rPr lang="cs-CZ" b="1" dirty="0" smtClean="0"/>
              <a:t>, Post-</a:t>
            </a:r>
            <a:r>
              <a:rPr lang="cs-CZ" b="1" dirty="0" err="1" smtClean="0"/>
              <a:t>Soviet</a:t>
            </a:r>
            <a:r>
              <a:rPr lang="cs-CZ" b="1" dirty="0" smtClean="0"/>
              <a:t> </a:t>
            </a:r>
            <a:r>
              <a:rPr lang="cs-CZ" b="1" dirty="0" err="1" smtClean="0"/>
              <a:t>Republics</a:t>
            </a:r>
            <a:r>
              <a:rPr lang="cs-CZ" b="1" dirty="0" smtClean="0"/>
              <a:t>)</a:t>
            </a:r>
          </a:p>
          <a:p>
            <a:r>
              <a:rPr lang="cs-CZ" dirty="0" err="1" smtClean="0"/>
              <a:t>Based</a:t>
            </a:r>
            <a:r>
              <a:rPr lang="cs-CZ" dirty="0" smtClean="0"/>
              <a:t> on </a:t>
            </a:r>
            <a:r>
              <a:rPr lang="cs-CZ" dirty="0" err="1" smtClean="0"/>
              <a:t>strong</a:t>
            </a:r>
            <a:r>
              <a:rPr lang="cs-CZ" dirty="0" smtClean="0"/>
              <a:t> </a:t>
            </a:r>
            <a:r>
              <a:rPr lang="cs-CZ" dirty="0" err="1" smtClean="0"/>
              <a:t>charismatic</a:t>
            </a:r>
            <a:r>
              <a:rPr lang="cs-CZ" dirty="0" smtClean="0"/>
              <a:t> </a:t>
            </a:r>
            <a:r>
              <a:rPr lang="cs-CZ" dirty="0" err="1" smtClean="0"/>
              <a:t>leadership</a:t>
            </a:r>
            <a:endParaRPr lang="cs-CZ" dirty="0" smtClean="0"/>
          </a:p>
          <a:p>
            <a:r>
              <a:rPr lang="cs-CZ" dirty="0" err="1" smtClean="0"/>
              <a:t>Low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intra-party </a:t>
            </a:r>
            <a:r>
              <a:rPr lang="cs-CZ" dirty="0" err="1" smtClean="0"/>
              <a:t>contestation</a:t>
            </a:r>
            <a:r>
              <a:rPr lang="cs-CZ" dirty="0" smtClean="0"/>
              <a:t>, </a:t>
            </a:r>
            <a:r>
              <a:rPr lang="cs-CZ" dirty="0" err="1" smtClean="0"/>
              <a:t>high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clientelism</a:t>
            </a:r>
            <a:endParaRPr lang="cs-CZ" dirty="0" smtClean="0"/>
          </a:p>
          <a:p>
            <a:r>
              <a:rPr lang="cs-CZ" dirty="0" smtClean="0"/>
              <a:t>Severe </a:t>
            </a:r>
            <a:r>
              <a:rPr lang="cs-CZ" dirty="0" err="1" smtClean="0"/>
              <a:t>opposition</a:t>
            </a:r>
            <a:r>
              <a:rPr lang="cs-CZ" dirty="0" smtClean="0"/>
              <a:t> </a:t>
            </a:r>
            <a:r>
              <a:rPr lang="cs-CZ" dirty="0" err="1" smtClean="0"/>
              <a:t>repressions</a:t>
            </a:r>
            <a:endParaRPr lang="cs-CZ" dirty="0" smtClean="0"/>
          </a:p>
          <a:p>
            <a:pPr marL="0" indent="0">
              <a:buNone/>
            </a:pPr>
            <a:r>
              <a:rPr lang="cs-CZ" b="1" dirty="0" err="1" smtClean="0"/>
              <a:t>National</a:t>
            </a:r>
            <a:r>
              <a:rPr lang="cs-CZ" b="1" dirty="0" smtClean="0"/>
              <a:t> </a:t>
            </a:r>
            <a:r>
              <a:rPr lang="cs-CZ" b="1" dirty="0" err="1" smtClean="0"/>
              <a:t>communism</a:t>
            </a:r>
            <a:r>
              <a:rPr lang="cs-CZ" b="1" dirty="0" smtClean="0"/>
              <a:t> (</a:t>
            </a:r>
            <a:r>
              <a:rPr lang="cs-CZ" b="1" dirty="0" err="1" smtClean="0"/>
              <a:t>Hungary</a:t>
            </a:r>
            <a:r>
              <a:rPr lang="cs-CZ" b="1" dirty="0" smtClean="0"/>
              <a:t>, </a:t>
            </a:r>
            <a:r>
              <a:rPr lang="cs-CZ" b="1" dirty="0" err="1" smtClean="0"/>
              <a:t>Poland</a:t>
            </a:r>
            <a:r>
              <a:rPr lang="cs-CZ" b="1" dirty="0" smtClean="0"/>
              <a:t>)</a:t>
            </a:r>
          </a:p>
          <a:p>
            <a:r>
              <a:rPr lang="cs-CZ" dirty="0" err="1" smtClean="0"/>
              <a:t>Intermediate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political</a:t>
            </a:r>
            <a:r>
              <a:rPr lang="cs-CZ" dirty="0" smtClean="0"/>
              <a:t> </a:t>
            </a:r>
            <a:r>
              <a:rPr lang="cs-CZ" dirty="0" err="1" smtClean="0"/>
              <a:t>contestation</a:t>
            </a:r>
            <a:endParaRPr lang="cs-CZ" dirty="0" smtClean="0"/>
          </a:p>
          <a:p>
            <a:r>
              <a:rPr lang="cs-CZ" dirty="0" err="1" smtClean="0"/>
              <a:t>Economic</a:t>
            </a:r>
            <a:r>
              <a:rPr lang="cs-CZ" dirty="0" smtClean="0"/>
              <a:t> </a:t>
            </a:r>
            <a:r>
              <a:rPr lang="cs-CZ" dirty="0" err="1" smtClean="0"/>
              <a:t>liberalization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b="1" dirty="0" err="1" smtClean="0"/>
              <a:t>Bureaucratic-authoritarianism</a:t>
            </a:r>
            <a:endParaRPr lang="cs-CZ" b="1" dirty="0" smtClean="0"/>
          </a:p>
          <a:p>
            <a:r>
              <a:rPr lang="cs-CZ" dirty="0" err="1" smtClean="0"/>
              <a:t>High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bureaucratic</a:t>
            </a:r>
            <a:r>
              <a:rPr lang="cs-CZ" dirty="0" smtClean="0"/>
              <a:t> </a:t>
            </a:r>
            <a:r>
              <a:rPr lang="cs-CZ" dirty="0" err="1" smtClean="0"/>
              <a:t>institutionalization</a:t>
            </a:r>
            <a:endParaRPr lang="cs-CZ" dirty="0" smtClean="0"/>
          </a:p>
          <a:p>
            <a:r>
              <a:rPr lang="cs-CZ" dirty="0" smtClean="0"/>
              <a:t>No </a:t>
            </a:r>
            <a:r>
              <a:rPr lang="cs-CZ" dirty="0" err="1" smtClean="0"/>
              <a:t>economic</a:t>
            </a:r>
            <a:r>
              <a:rPr lang="cs-CZ" dirty="0" smtClean="0"/>
              <a:t> </a:t>
            </a:r>
            <a:r>
              <a:rPr lang="cs-CZ" dirty="0" err="1" smtClean="0"/>
              <a:t>reforms</a:t>
            </a:r>
            <a:endParaRPr lang="cs-CZ" dirty="0" smtClean="0"/>
          </a:p>
          <a:p>
            <a:r>
              <a:rPr lang="cs-CZ" dirty="0" err="1" smtClean="0"/>
              <a:t>Czecho</a:t>
            </a:r>
            <a:r>
              <a:rPr lang="cs-CZ" dirty="0" smtClean="0"/>
              <a:t>(Slovakia) and GDR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9789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81094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cs-CZ" dirty="0" err="1" smtClean="0"/>
              <a:t>What</a:t>
            </a:r>
            <a:r>
              <a:rPr lang="cs-CZ" dirty="0" smtClean="0"/>
              <a:t> are </a:t>
            </a:r>
            <a:r>
              <a:rPr lang="cs-CZ" dirty="0" err="1" smtClean="0"/>
              <a:t>the</a:t>
            </a:r>
            <a:r>
              <a:rPr lang="cs-CZ" dirty="0" smtClean="0"/>
              <a:t> most </a:t>
            </a:r>
            <a:r>
              <a:rPr lang="cs-CZ" dirty="0" err="1" smtClean="0"/>
              <a:t>important</a:t>
            </a:r>
            <a:r>
              <a:rPr lang="cs-CZ" dirty="0" smtClean="0"/>
              <a:t> </a:t>
            </a:r>
            <a:r>
              <a:rPr lang="cs-CZ" dirty="0" err="1" smtClean="0"/>
              <a:t>elements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past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contemporary</a:t>
            </a:r>
            <a:r>
              <a:rPr lang="cs-CZ" dirty="0" smtClean="0"/>
              <a:t> </a:t>
            </a:r>
            <a:r>
              <a:rPr lang="cs-CZ" dirty="0" err="1" smtClean="0"/>
              <a:t>politics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Czech Republic and </a:t>
            </a:r>
            <a:r>
              <a:rPr lang="cs-CZ" dirty="0" err="1" smtClean="0"/>
              <a:t>why</a:t>
            </a:r>
            <a:r>
              <a:rPr lang="cs-CZ" dirty="0" smtClean="0"/>
              <a:t>?</a:t>
            </a:r>
          </a:p>
          <a:p>
            <a:endParaRPr lang="cs-CZ" dirty="0" smtClean="0"/>
          </a:p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Czech </a:t>
            </a:r>
            <a:r>
              <a:rPr lang="cs-CZ" dirty="0" err="1"/>
              <a:t>national</a:t>
            </a:r>
            <a:r>
              <a:rPr lang="cs-CZ" dirty="0"/>
              <a:t>/</a:t>
            </a:r>
            <a:r>
              <a:rPr lang="cs-CZ" dirty="0" err="1"/>
              <a:t>political</a:t>
            </a:r>
            <a:r>
              <a:rPr lang="cs-CZ" dirty="0"/>
              <a:t> identity </a:t>
            </a:r>
            <a:r>
              <a:rPr lang="cs-CZ" dirty="0" err="1"/>
              <a:t>like</a:t>
            </a:r>
            <a:r>
              <a:rPr lang="cs-CZ" dirty="0"/>
              <a:t>?</a:t>
            </a:r>
          </a:p>
          <a:p>
            <a:endParaRPr lang="cs-CZ" dirty="0" smtClean="0"/>
          </a:p>
          <a:p>
            <a:r>
              <a:rPr lang="cs-CZ" dirty="0" err="1" smtClean="0"/>
              <a:t>What</a:t>
            </a:r>
            <a:r>
              <a:rPr lang="cs-CZ" dirty="0" smtClean="0"/>
              <a:t> do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consider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most </a:t>
            </a:r>
            <a:r>
              <a:rPr lang="cs-CZ" dirty="0" err="1" smtClean="0"/>
              <a:t>important</a:t>
            </a:r>
            <a:r>
              <a:rPr lang="cs-CZ" dirty="0" smtClean="0"/>
              <a:t> </a:t>
            </a:r>
            <a:r>
              <a:rPr lang="cs-CZ" dirty="0" err="1" smtClean="0"/>
              <a:t>features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Czech </a:t>
            </a:r>
            <a:r>
              <a:rPr lang="cs-CZ" dirty="0" err="1" smtClean="0"/>
              <a:t>communism</a:t>
            </a:r>
            <a:r>
              <a:rPr lang="cs-CZ" dirty="0" smtClean="0"/>
              <a:t>? And </a:t>
            </a:r>
            <a:r>
              <a:rPr lang="cs-CZ" dirty="0" err="1" smtClean="0"/>
              <a:t>why</a:t>
            </a:r>
            <a:r>
              <a:rPr lang="cs-CZ" dirty="0" smtClean="0"/>
              <a:t>?</a:t>
            </a:r>
          </a:p>
          <a:p>
            <a:endParaRPr lang="cs-CZ" dirty="0" smtClean="0"/>
          </a:p>
          <a:p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dirty="0" err="1" smtClean="0"/>
              <a:t>something</a:t>
            </a:r>
            <a:r>
              <a:rPr lang="cs-CZ" dirty="0" smtClean="0"/>
              <a:t> </a:t>
            </a:r>
            <a:r>
              <a:rPr lang="cs-CZ" dirty="0" err="1" smtClean="0"/>
              <a:t>potentially</a:t>
            </a:r>
            <a:r>
              <a:rPr lang="cs-CZ" dirty="0" smtClean="0"/>
              <a:t> </a:t>
            </a:r>
            <a:r>
              <a:rPr lang="cs-CZ" dirty="0" err="1" smtClean="0"/>
              <a:t>good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Czech </a:t>
            </a:r>
            <a:r>
              <a:rPr lang="cs-CZ" dirty="0" err="1" smtClean="0"/>
              <a:t>communism</a:t>
            </a:r>
            <a:r>
              <a:rPr lang="cs-CZ" dirty="0" smtClean="0"/>
              <a:t>?</a:t>
            </a:r>
          </a:p>
          <a:p>
            <a:endParaRPr lang="cs-CZ" dirty="0" smtClean="0"/>
          </a:p>
          <a:p>
            <a:r>
              <a:rPr lang="cs-CZ" dirty="0" err="1" smtClean="0"/>
              <a:t>Any</a:t>
            </a:r>
            <a:r>
              <a:rPr lang="cs-CZ" dirty="0" smtClean="0"/>
              <a:t> </a:t>
            </a:r>
            <a:r>
              <a:rPr lang="cs-CZ" dirty="0" err="1" smtClean="0"/>
              <a:t>other</a:t>
            </a:r>
            <a:r>
              <a:rPr lang="cs-CZ" dirty="0" smtClean="0"/>
              <a:t> </a:t>
            </a:r>
            <a:r>
              <a:rPr lang="cs-CZ" dirty="0" err="1" smtClean="0"/>
              <a:t>interesting</a:t>
            </a:r>
            <a:r>
              <a:rPr lang="cs-CZ" dirty="0" smtClean="0"/>
              <a:t> </a:t>
            </a:r>
            <a:r>
              <a:rPr lang="cs-CZ" dirty="0" err="1" smtClean="0"/>
              <a:t>events</a:t>
            </a:r>
            <a:r>
              <a:rPr lang="cs-CZ" dirty="0" smtClean="0"/>
              <a:t>/</a:t>
            </a:r>
            <a:r>
              <a:rPr lang="cs-CZ" dirty="0" err="1" smtClean="0"/>
              <a:t>features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pre-1989 Czech </a:t>
            </a:r>
            <a:r>
              <a:rPr lang="cs-CZ" dirty="0" err="1" smtClean="0"/>
              <a:t>politics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Class</a:t>
            </a:r>
            <a:r>
              <a:rPr lang="cs-CZ" dirty="0" smtClean="0"/>
              <a:t> </a:t>
            </a:r>
            <a:r>
              <a:rPr lang="cs-CZ" dirty="0" err="1" smtClean="0"/>
              <a:t>discussion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813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Outline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cs-CZ" dirty="0" err="1" smtClean="0"/>
              <a:t>Finding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Czech </a:t>
            </a:r>
            <a:r>
              <a:rPr lang="cs-CZ" dirty="0" err="1" smtClean="0"/>
              <a:t>political</a:t>
            </a:r>
            <a:r>
              <a:rPr lang="cs-CZ" dirty="0" smtClean="0"/>
              <a:t> identity: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Austrian-Hungarian</a:t>
            </a:r>
            <a:r>
              <a:rPr lang="cs-CZ" dirty="0" smtClean="0"/>
              <a:t> </a:t>
            </a:r>
            <a:r>
              <a:rPr lang="cs-CZ" dirty="0" err="1" smtClean="0"/>
              <a:t>Monarch</a:t>
            </a:r>
            <a:r>
              <a:rPr lang="cs-CZ" dirty="0" smtClean="0"/>
              <a:t> and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foundation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Republic</a:t>
            </a:r>
          </a:p>
          <a:p>
            <a:pPr marL="514350" indent="-514350">
              <a:buAutoNum type="arabicPeriod"/>
            </a:pPr>
            <a:endParaRPr lang="cs-CZ" dirty="0" smtClean="0"/>
          </a:p>
          <a:p>
            <a:pPr marL="514350" indent="-514350">
              <a:buAutoNum type="arabicPeriod"/>
            </a:pPr>
            <a:r>
              <a:rPr lang="cs-CZ" dirty="0" smtClean="0"/>
              <a:t>Czech </a:t>
            </a:r>
            <a:r>
              <a:rPr lang="cs-CZ" dirty="0" err="1" smtClean="0"/>
              <a:t>communism</a:t>
            </a:r>
            <a:r>
              <a:rPr lang="cs-CZ" dirty="0" smtClean="0"/>
              <a:t> and </a:t>
            </a:r>
            <a:r>
              <a:rPr lang="cs-CZ" dirty="0" err="1" smtClean="0"/>
              <a:t>its</a:t>
            </a:r>
            <a:r>
              <a:rPr lang="cs-CZ" dirty="0" smtClean="0"/>
              <a:t> </a:t>
            </a:r>
            <a:r>
              <a:rPr lang="cs-CZ" dirty="0" err="1" smtClean="0"/>
              <a:t>historical</a:t>
            </a:r>
            <a:r>
              <a:rPr lang="cs-CZ" dirty="0" smtClean="0"/>
              <a:t> </a:t>
            </a:r>
            <a:r>
              <a:rPr lang="cs-CZ" dirty="0" err="1" smtClean="0"/>
              <a:t>legacy</a:t>
            </a:r>
            <a:r>
              <a:rPr lang="cs-CZ" dirty="0" smtClean="0"/>
              <a:t> – </a:t>
            </a:r>
            <a:r>
              <a:rPr lang="cs-CZ" dirty="0" err="1" smtClean="0"/>
              <a:t>from</a:t>
            </a:r>
            <a:r>
              <a:rPr lang="cs-CZ" dirty="0" smtClean="0"/>
              <a:t> a </a:t>
            </a:r>
            <a:r>
              <a:rPr lang="cs-CZ" dirty="0" err="1" smtClean="0"/>
              <a:t>totalitarian</a:t>
            </a:r>
            <a:r>
              <a:rPr lang="cs-CZ" dirty="0" smtClean="0"/>
              <a:t> </a:t>
            </a:r>
            <a:r>
              <a:rPr lang="cs-CZ" dirty="0" err="1" smtClean="0"/>
              <a:t>regime</a:t>
            </a:r>
            <a:r>
              <a:rPr lang="cs-CZ" dirty="0" smtClean="0"/>
              <a:t> to a </a:t>
            </a:r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contract</a:t>
            </a:r>
            <a:endParaRPr lang="cs-CZ" dirty="0" smtClean="0"/>
          </a:p>
          <a:p>
            <a:pPr marL="514350" indent="-514350">
              <a:buAutoNum type="arabicPeriod"/>
            </a:pPr>
            <a:endParaRPr lang="cs-CZ" dirty="0" smtClean="0"/>
          </a:p>
          <a:p>
            <a:pPr marL="514350" indent="-514350">
              <a:buAutoNum type="arabicPeriod"/>
            </a:pPr>
            <a:r>
              <a:rPr lang="cs-CZ" dirty="0" err="1" smtClean="0"/>
              <a:t>Class</a:t>
            </a:r>
            <a:r>
              <a:rPr lang="cs-CZ" dirty="0" smtClean="0"/>
              <a:t> </a:t>
            </a:r>
            <a:r>
              <a:rPr lang="cs-CZ" dirty="0" err="1" smtClean="0"/>
              <a:t>discussion</a:t>
            </a:r>
            <a:endParaRPr lang="cs-CZ" dirty="0" smtClean="0"/>
          </a:p>
          <a:p>
            <a:pPr marL="514350" indent="-514350">
              <a:buAutoNum type="arabicPeriod"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09123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Roots of the transition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99498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35539" y="240823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While it took 1000 days in Poland, 100 days in Hungary, it took 10 days in Czechoslovakia. T. G. Ash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48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The change of the 1980s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The economy:</a:t>
            </a:r>
          </a:p>
          <a:p>
            <a:pPr>
              <a:buFont typeface="Arial" charset="0"/>
              <a:buChar char="•"/>
            </a:pPr>
            <a:r>
              <a:rPr lang="cs-CZ" dirty="0" smtClean="0"/>
              <a:t>Worsening of economic </a:t>
            </a:r>
            <a:r>
              <a:rPr lang="cs-CZ" dirty="0" err="1" smtClean="0"/>
              <a:t>conditions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 smtClean="0"/>
              <a:t>(supply of even basic things)</a:t>
            </a:r>
          </a:p>
          <a:p>
            <a:pPr>
              <a:buFont typeface="Arial" charset="0"/>
              <a:buChar char="•"/>
            </a:pPr>
            <a:r>
              <a:rPr lang="cs-CZ" dirty="0" smtClean="0"/>
              <a:t>Breaking of the social contract</a:t>
            </a:r>
          </a:p>
          <a:p>
            <a:pPr marL="0" indent="0">
              <a:buNone/>
            </a:pPr>
            <a:r>
              <a:rPr lang="cs-CZ" b="1" dirty="0" smtClean="0"/>
              <a:t>International context:</a:t>
            </a:r>
          </a:p>
          <a:p>
            <a:pPr>
              <a:buFont typeface="Arial" charset="0"/>
              <a:buChar char="•"/>
            </a:pPr>
            <a:r>
              <a:rPr lang="cs-CZ" i="1" dirty="0" smtClean="0"/>
              <a:t>Perestroika </a:t>
            </a:r>
            <a:r>
              <a:rPr lang="cs-CZ" dirty="0" smtClean="0"/>
              <a:t>and </a:t>
            </a:r>
            <a:r>
              <a:rPr lang="cs-CZ" i="1" dirty="0" smtClean="0"/>
              <a:t>glasnost </a:t>
            </a:r>
            <a:r>
              <a:rPr lang="cs-CZ" dirty="0" smtClean="0"/>
              <a:t>in the USSR</a:t>
            </a:r>
          </a:p>
          <a:p>
            <a:pPr>
              <a:buFont typeface="Arial" charset="0"/>
              <a:buChar char="•"/>
            </a:pPr>
            <a:r>
              <a:rPr lang="cs-CZ" dirty="0" smtClean="0"/>
              <a:t>Emergence of opposition in the neighbouring countries (</a:t>
            </a:r>
            <a:r>
              <a:rPr lang="cs-CZ" i="1" dirty="0" smtClean="0"/>
              <a:t>Solidarnosć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b="1" dirty="0" smtClean="0"/>
              <a:t>Internal opposition</a:t>
            </a:r>
          </a:p>
          <a:p>
            <a:pPr>
              <a:buFont typeface="Arial" charset="0"/>
              <a:buChar char="•"/>
            </a:pPr>
            <a:r>
              <a:rPr lang="cs-CZ" dirty="0" smtClean="0"/>
              <a:t>Strenghtening of the opposition and transformation of its goals</a:t>
            </a:r>
          </a:p>
          <a:p>
            <a:pPr>
              <a:buFont typeface="Arial" charset="0"/>
              <a:buChar char="•"/>
            </a:pPr>
            <a:r>
              <a:rPr lang="cs-CZ" dirty="0" smtClean="0"/>
              <a:t>Catholic demonstration in Velehrad in 1985 (200.000 people), the candle demonstration in Bratislava</a:t>
            </a:r>
          </a:p>
          <a:p>
            <a:pPr>
              <a:buFont typeface="Arial" charset="0"/>
              <a:buChar char="•"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888" y="0"/>
            <a:ext cx="5162112" cy="383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396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63052" y="2858614"/>
            <a:ext cx="10515600" cy="1325563"/>
          </a:xfrm>
        </p:spPr>
        <p:txBody>
          <a:bodyPr>
            <a:normAutofit/>
          </a:bodyPr>
          <a:lstStyle/>
          <a:p>
            <a:r>
              <a:rPr lang="cs-CZ" sz="8500" b="1" dirty="0" smtClean="0"/>
              <a:t>The trigger</a:t>
            </a:r>
            <a:endParaRPr lang="en-US" sz="8500" b="1" dirty="0"/>
          </a:p>
        </p:txBody>
      </p:sp>
    </p:spTree>
    <p:extLst>
      <p:ext uri="{BB962C8B-B14F-4D97-AF65-F5344CB8AC3E}">
        <p14:creationId xmlns:p14="http://schemas.microsoft.com/office/powerpoint/2010/main" val="5005860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The 17th </a:t>
            </a:r>
            <a:r>
              <a:rPr lang="cs-CZ" dirty="0" err="1" smtClean="0"/>
              <a:t>November</a:t>
            </a:r>
            <a:r>
              <a:rPr lang="cs-CZ" dirty="0" smtClean="0"/>
              <a:t> 1989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 student demonstration on the 50th anniversary of students' oppresion during the Nazi occupation – </a:t>
            </a:r>
            <a:r>
              <a:rPr lang="cs-CZ" dirty="0" err="1" smtClean="0"/>
              <a:t>approved</a:t>
            </a:r>
            <a:r>
              <a:rPr lang="cs-CZ" dirty="0" smtClean="0"/>
              <a:t> by the regime</a:t>
            </a:r>
          </a:p>
          <a:p>
            <a:r>
              <a:rPr lang="cs-CZ" dirty="0" smtClean="0"/>
              <a:t>Turned into an anti-regime rally </a:t>
            </a:r>
          </a:p>
          <a:p>
            <a:r>
              <a:rPr lang="cs-CZ" dirty="0" smtClean="0"/>
              <a:t>A violent conflict between the students and the riot police</a:t>
            </a:r>
          </a:p>
          <a:p>
            <a:r>
              <a:rPr lang="cs-CZ" dirty="0" smtClean="0"/>
              <a:t>Rumours about a death of a student </a:t>
            </a:r>
          </a:p>
          <a:p>
            <a:pPr marL="0" indent="0">
              <a:buNone/>
            </a:pPr>
            <a:r>
              <a:rPr lang="cs-CZ" dirty="0" smtClean="0"/>
              <a:t>(conspiracy theories) escalated the situation</a:t>
            </a:r>
          </a:p>
          <a:p>
            <a:r>
              <a:rPr lang="cs-CZ" dirty="0" smtClean="0"/>
              <a:t>Public unrest and new demonstration</a:t>
            </a:r>
          </a:p>
          <a:p>
            <a:r>
              <a:rPr lang="cs-CZ" dirty="0" smtClean="0"/>
              <a:t>The drama of Velvet Revolution started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0" y="4001294"/>
            <a:ext cx="43815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7302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Actors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74987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The Party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The unreformed party – </a:t>
            </a:r>
            <a:r>
              <a:rPr lang="cs-CZ" smtClean="0"/>
              <a:t>intraparty gerontocracy</a:t>
            </a:r>
            <a:endParaRPr lang="cs-CZ" dirty="0" smtClean="0"/>
          </a:p>
          <a:p>
            <a:r>
              <a:rPr lang="cs-CZ" dirty="0" smtClean="0"/>
              <a:t>Milouš Jakeš -  as "the sole picket in a fence" (Jako kůl v plotě)</a:t>
            </a:r>
          </a:p>
          <a:p>
            <a:r>
              <a:rPr lang="cs-CZ" dirty="0" smtClean="0"/>
              <a:t>The lack of "liberal" reformers willing and able to take over power</a:t>
            </a:r>
          </a:p>
          <a:p>
            <a:r>
              <a:rPr lang="cs-CZ" dirty="0" smtClean="0"/>
              <a:t>Completely suprised by the situation</a:t>
            </a:r>
          </a:p>
          <a:p>
            <a:r>
              <a:rPr lang="cs-CZ" dirty="0" smtClean="0"/>
              <a:t>Unable to react (the People's Militia)</a:t>
            </a:r>
          </a:p>
          <a:p>
            <a:r>
              <a:rPr lang="cs-CZ" dirty="0" smtClean="0"/>
              <a:t>Quick disintegration of the National Front (Christian Democrats, the Czechoslovak Socialist Party)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71851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The opposition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Student demonstrations activated the dissent</a:t>
            </a:r>
          </a:p>
          <a:p>
            <a:r>
              <a:rPr lang="cs-CZ" dirty="0" smtClean="0"/>
              <a:t>Joined by artists, philosophers</a:t>
            </a:r>
          </a:p>
          <a:p>
            <a:r>
              <a:rPr lang="cs-CZ" dirty="0" smtClean="0"/>
              <a:t>The leading role of the Charta 77 with Václav Havel as the leader</a:t>
            </a:r>
          </a:p>
          <a:p>
            <a:r>
              <a:rPr lang="cs-CZ" dirty="0" smtClean="0"/>
              <a:t>November 19 – the Civic Forum established</a:t>
            </a:r>
          </a:p>
          <a:p>
            <a:pPr lvl="1"/>
            <a:r>
              <a:rPr lang="cs-CZ" dirty="0" smtClean="0"/>
              <a:t>Broad </a:t>
            </a:r>
            <a:r>
              <a:rPr lang="cs-CZ" i="1" dirty="0" smtClean="0"/>
              <a:t>anti-regime </a:t>
            </a:r>
            <a:r>
              <a:rPr lang="cs-CZ" dirty="0" smtClean="0"/>
              <a:t>movement – Charta 77, catholic dissent, neoliberal economists, reform communists</a:t>
            </a:r>
          </a:p>
          <a:p>
            <a:pPr lvl="1"/>
            <a:r>
              <a:rPr lang="cs-CZ" dirty="0" smtClean="0"/>
              <a:t>Grassroot movement – hundreds of branches</a:t>
            </a:r>
          </a:p>
          <a:p>
            <a:pPr lvl="1"/>
            <a:r>
              <a:rPr lang="cs-CZ" dirty="0" smtClean="0"/>
              <a:t>Turned into the main opposition platform</a:t>
            </a:r>
          </a:p>
          <a:p>
            <a:pPr lvl="1"/>
            <a:r>
              <a:rPr lang="cs-CZ" dirty="0" smtClean="0"/>
              <a:t>Careful attitude, lack of experience</a:t>
            </a:r>
          </a:p>
          <a:p>
            <a:r>
              <a:rPr lang="cs-CZ" dirty="0" smtClean="0"/>
              <a:t>Roundtable talks</a:t>
            </a:r>
          </a:p>
          <a:p>
            <a:pPr lvl="1"/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32" y="365125"/>
            <a:ext cx="3047619" cy="206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7534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63200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Quick resignation of the old cadres (Jakeš, Lenárt, Biľak, Štěpán, ...)</a:t>
            </a:r>
          </a:p>
          <a:p>
            <a:r>
              <a:rPr lang="cs-CZ" dirty="0" smtClean="0"/>
              <a:t>KSČ pulled by the situation, ready to relinquish power</a:t>
            </a:r>
          </a:p>
          <a:p>
            <a:r>
              <a:rPr lang="cs-CZ" dirty="0" smtClean="0"/>
              <a:t>OF – aim to „</a:t>
            </a:r>
            <a:r>
              <a:rPr lang="cs-CZ" dirty="0" err="1" smtClean="0"/>
              <a:t>control</a:t>
            </a:r>
            <a:r>
              <a:rPr lang="cs-CZ" dirty="0" smtClean="0"/>
              <a:t> “ the government, not to take over it</a:t>
            </a:r>
          </a:p>
          <a:p>
            <a:r>
              <a:rPr lang="cs-CZ" dirty="0" smtClean="0"/>
              <a:t>Party – opposition talks: 15 + 5 government rejected by the public</a:t>
            </a:r>
          </a:p>
          <a:p>
            <a:r>
              <a:rPr lang="cs-CZ" dirty="0" smtClean="0"/>
              <a:t>A change of the strategy of OF + the emergence of M. Čalfa as the new leader-in-talks of KSČ</a:t>
            </a:r>
          </a:p>
          <a:p>
            <a:r>
              <a:rPr lang="cs-CZ" dirty="0" smtClean="0"/>
              <a:t>A new government led by Čalfa appointed – resignation of President Husák</a:t>
            </a:r>
          </a:p>
          <a:p>
            <a:r>
              <a:rPr lang="cs-CZ" dirty="0" smtClean="0"/>
              <a:t>December 29 – Václav Havel elected unianimously the President of the Country by the Federal Assembly – the first period of transition completed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process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transition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653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Political changes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Renewal of </a:t>
            </a:r>
            <a:r>
              <a:rPr lang="cs-CZ" b="1" dirty="0" smtClean="0"/>
              <a:t>political pluralism </a:t>
            </a:r>
            <a:r>
              <a:rPr lang="cs-CZ" dirty="0" smtClean="0"/>
              <a:t>(small and big </a:t>
            </a:r>
            <a:r>
              <a:rPr lang="cs-CZ" dirty="0" err="1" smtClean="0"/>
              <a:t>laws</a:t>
            </a:r>
            <a:r>
              <a:rPr lang="cs-CZ" dirty="0" smtClean="0"/>
              <a:t> </a:t>
            </a:r>
            <a:r>
              <a:rPr lang="cs-CZ" dirty="0" err="1" smtClean="0"/>
              <a:t>political</a:t>
            </a:r>
            <a:r>
              <a:rPr lang="cs-CZ" dirty="0" smtClean="0"/>
              <a:t> parties) – acknowledgment of the existence of several political parties including KSČ (see also later)</a:t>
            </a:r>
          </a:p>
          <a:p>
            <a:r>
              <a:rPr lang="cs-CZ" b="1" dirty="0" smtClean="0"/>
              <a:t>Constitutional changes </a:t>
            </a:r>
            <a:r>
              <a:rPr lang="cs-CZ" dirty="0" smtClean="0"/>
              <a:t>– free mandate instead of the imperative one, abolition of the leading role of the Communist party and the Marxist-Leninist ideology, co-option of MPs on federal, state and local levels, proportional representation introduced</a:t>
            </a:r>
          </a:p>
          <a:p>
            <a:r>
              <a:rPr lang="cs-CZ" b="1" dirty="0" smtClean="0"/>
              <a:t>Fair and free elections arranged </a:t>
            </a:r>
            <a:r>
              <a:rPr lang="cs-CZ" dirty="0" smtClean="0"/>
              <a:t>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en-US" dirty="0" smtClean="0"/>
              <a:t>“</a:t>
            </a:r>
            <a:r>
              <a:rPr lang="cs-CZ" dirty="0" smtClean="0"/>
              <a:t>referendum</a:t>
            </a:r>
            <a:r>
              <a:rPr lang="en-US" dirty="0" smtClean="0"/>
              <a:t>”</a:t>
            </a:r>
            <a:r>
              <a:rPr lang="cs-CZ" dirty="0" smtClean="0"/>
              <a:t> about the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87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Czech </a:t>
            </a:r>
            <a:r>
              <a:rPr lang="cs-CZ" dirty="0" err="1" smtClean="0"/>
              <a:t>lands</a:t>
            </a:r>
            <a:r>
              <a:rPr lang="cs-CZ" dirty="0" smtClean="0"/>
              <a:t> </a:t>
            </a:r>
            <a:r>
              <a:rPr lang="cs-CZ" dirty="0" err="1" smtClean="0"/>
              <a:t>under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Austrian</a:t>
            </a:r>
            <a:r>
              <a:rPr lang="cs-CZ" dirty="0" smtClean="0"/>
              <a:t> rule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395" y="1364070"/>
            <a:ext cx="7527040" cy="5204411"/>
          </a:xfrm>
        </p:spPr>
      </p:pic>
    </p:spTree>
    <p:extLst>
      <p:ext uri="{BB962C8B-B14F-4D97-AF65-F5344CB8AC3E}">
        <p14:creationId xmlns:p14="http://schemas.microsoft.com/office/powerpoint/2010/main" val="219773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94119"/>
            <a:ext cx="10515600" cy="1325563"/>
          </a:xfrm>
        </p:spPr>
        <p:txBody>
          <a:bodyPr/>
          <a:lstStyle/>
          <a:p>
            <a:r>
              <a:rPr lang="cs-CZ" dirty="0" smtClean="0"/>
              <a:t>The 1990 election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Landslide victory for the Civic Forum (50 % of votes, </a:t>
            </a:r>
            <a:r>
              <a:rPr lang="cs-CZ" b="1" dirty="0" smtClean="0">
                <a:solidFill>
                  <a:srgbClr val="FF0000"/>
                </a:solidFill>
              </a:rPr>
              <a:t>96 %</a:t>
            </a:r>
            <a:r>
              <a:rPr lang="cs-CZ" dirty="0" smtClean="0"/>
              <a:t> turnout)</a:t>
            </a:r>
          </a:p>
          <a:p>
            <a:r>
              <a:rPr lang="cs-CZ" dirty="0" smtClean="0"/>
              <a:t>Other parties also succesful – Christian Democrats, Moravian regionalists and...</a:t>
            </a:r>
          </a:p>
          <a:p>
            <a:r>
              <a:rPr lang="cs-CZ" dirty="0" smtClean="0"/>
              <a:t>...the Communist Party of Czechoslovakia (13% of votes)</a:t>
            </a:r>
          </a:p>
          <a:p>
            <a:r>
              <a:rPr lang="cs-CZ" dirty="0" smtClean="0"/>
              <a:t>A new government of OF, VPN (Slovakia), Slovak Christian Democrats and the Moravian Movement formed with Čalfa as the Prime Minister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78002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Two</a:t>
            </a:r>
            <a:r>
              <a:rPr lang="cs-CZ" dirty="0" smtClean="0"/>
              <a:t> </a:t>
            </a:r>
            <a:r>
              <a:rPr lang="cs-CZ" dirty="0" err="1" smtClean="0"/>
              <a:t>Václavs</a:t>
            </a:r>
            <a:r>
              <a:rPr lang="cs-CZ" dirty="0" smtClean="0"/>
              <a:t> and </a:t>
            </a:r>
            <a:r>
              <a:rPr lang="cs-CZ" dirty="0" err="1" smtClean="0"/>
              <a:t>two</a:t>
            </a:r>
            <a:r>
              <a:rPr lang="cs-CZ" dirty="0" smtClean="0"/>
              <a:t> </a:t>
            </a:r>
            <a:r>
              <a:rPr lang="cs-CZ" dirty="0" err="1" smtClean="0"/>
              <a:t>approaches</a:t>
            </a:r>
            <a:r>
              <a:rPr lang="cs-CZ" dirty="0" smtClean="0"/>
              <a:t> to </a:t>
            </a:r>
            <a:r>
              <a:rPr lang="cs-CZ" dirty="0" err="1" smtClean="0"/>
              <a:t>politics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838200" y="1506828"/>
            <a:ext cx="5181600" cy="467013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Václav Havel</a:t>
            </a:r>
          </a:p>
          <a:p>
            <a:endParaRPr lang="cs-CZ" dirty="0" smtClean="0"/>
          </a:p>
          <a:p>
            <a:r>
              <a:rPr lang="cs-CZ" dirty="0" smtClean="0"/>
              <a:t>President (1989-1992, 1993-2003)</a:t>
            </a:r>
          </a:p>
          <a:p>
            <a:r>
              <a:rPr lang="cs-CZ" dirty="0" err="1" smtClean="0"/>
              <a:t>Plawriter</a:t>
            </a:r>
            <a:r>
              <a:rPr lang="cs-CZ" dirty="0" smtClean="0"/>
              <a:t> and </a:t>
            </a:r>
            <a:r>
              <a:rPr lang="cs-CZ" dirty="0" err="1" smtClean="0"/>
              <a:t>dissident</a:t>
            </a:r>
            <a:r>
              <a:rPr lang="cs-CZ" dirty="0" smtClean="0"/>
              <a:t> </a:t>
            </a:r>
            <a:r>
              <a:rPr lang="cs-CZ" dirty="0" err="1" smtClean="0"/>
              <a:t>during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com</a:t>
            </a:r>
            <a:r>
              <a:rPr lang="cs-CZ" dirty="0" smtClean="0"/>
              <a:t>. rule (Charter 77)</a:t>
            </a:r>
          </a:p>
          <a:p>
            <a:r>
              <a:rPr lang="cs-CZ" dirty="0" err="1" smtClean="0"/>
              <a:t>Critical</a:t>
            </a:r>
            <a:r>
              <a:rPr lang="cs-CZ" dirty="0" smtClean="0"/>
              <a:t> </a:t>
            </a:r>
            <a:r>
              <a:rPr lang="cs-CZ" dirty="0" err="1" smtClean="0"/>
              <a:t>approach</a:t>
            </a:r>
            <a:r>
              <a:rPr lang="cs-CZ" dirty="0" smtClean="0"/>
              <a:t> to </a:t>
            </a:r>
            <a:r>
              <a:rPr lang="cs-CZ" dirty="0" err="1" smtClean="0"/>
              <a:t>politics</a:t>
            </a:r>
            <a:r>
              <a:rPr lang="cs-CZ" dirty="0" smtClean="0"/>
              <a:t> </a:t>
            </a:r>
            <a:r>
              <a:rPr lang="cs-CZ" dirty="0" err="1" smtClean="0"/>
              <a:t>based</a:t>
            </a:r>
            <a:r>
              <a:rPr lang="cs-CZ" dirty="0" smtClean="0"/>
              <a:t> (</a:t>
            </a:r>
            <a:r>
              <a:rPr lang="cs-CZ" dirty="0" err="1" smtClean="0"/>
              <a:t>solely</a:t>
            </a:r>
            <a:r>
              <a:rPr lang="cs-CZ" dirty="0" smtClean="0"/>
              <a:t>) on </a:t>
            </a:r>
            <a:r>
              <a:rPr lang="cs-CZ" dirty="0" err="1" smtClean="0"/>
              <a:t>political</a:t>
            </a:r>
            <a:r>
              <a:rPr lang="cs-CZ" dirty="0" smtClean="0"/>
              <a:t> </a:t>
            </a:r>
            <a:r>
              <a:rPr lang="cs-CZ" dirty="0" err="1" smtClean="0"/>
              <a:t>parties</a:t>
            </a:r>
            <a:r>
              <a:rPr lang="cs-CZ" dirty="0" smtClean="0"/>
              <a:t> – „non-</a:t>
            </a:r>
            <a:r>
              <a:rPr lang="cs-CZ" dirty="0" err="1" smtClean="0"/>
              <a:t>political</a:t>
            </a:r>
            <a:r>
              <a:rPr lang="cs-CZ" dirty="0" smtClean="0"/>
              <a:t> </a:t>
            </a:r>
            <a:r>
              <a:rPr lang="cs-CZ" dirty="0" err="1" smtClean="0"/>
              <a:t>politics</a:t>
            </a:r>
            <a:r>
              <a:rPr lang="cs-CZ" dirty="0" smtClean="0"/>
              <a:t>“</a:t>
            </a:r>
          </a:p>
          <a:p>
            <a:r>
              <a:rPr lang="cs-CZ" dirty="0" smtClean="0"/>
              <a:t>Stress on </a:t>
            </a:r>
            <a:r>
              <a:rPr lang="cs-CZ" dirty="0" err="1" smtClean="0"/>
              <a:t>civic</a:t>
            </a:r>
            <a:r>
              <a:rPr lang="cs-CZ" dirty="0" smtClean="0"/>
              <a:t> society and </a:t>
            </a:r>
            <a:r>
              <a:rPr lang="cs-CZ" dirty="0" err="1" smtClean="0"/>
              <a:t>human</a:t>
            </a:r>
            <a:r>
              <a:rPr lang="cs-CZ" dirty="0" smtClean="0"/>
              <a:t> </a:t>
            </a:r>
            <a:r>
              <a:rPr lang="cs-CZ" dirty="0" err="1" smtClean="0"/>
              <a:t>rights</a:t>
            </a:r>
            <a:endParaRPr lang="cs-CZ" dirty="0" smtClean="0"/>
          </a:p>
          <a:p>
            <a:endParaRPr lang="cs-CZ" dirty="0" smtClean="0"/>
          </a:p>
          <a:p>
            <a:endParaRPr lang="en-US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6172200" y="1506828"/>
            <a:ext cx="5181600" cy="467013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Václav Klaus</a:t>
            </a:r>
          </a:p>
          <a:p>
            <a:endParaRPr lang="cs-CZ" dirty="0" smtClean="0"/>
          </a:p>
          <a:p>
            <a:r>
              <a:rPr lang="cs-CZ" dirty="0" err="1" smtClean="0"/>
              <a:t>Minister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Finance (1990-1992), Prime </a:t>
            </a:r>
            <a:r>
              <a:rPr lang="cs-CZ" dirty="0" err="1" smtClean="0"/>
              <a:t>Minister</a:t>
            </a:r>
            <a:r>
              <a:rPr lang="cs-CZ" dirty="0" smtClean="0"/>
              <a:t> (1992-1997), President (2003-2013)</a:t>
            </a:r>
          </a:p>
          <a:p>
            <a:r>
              <a:rPr lang="cs-CZ" dirty="0" err="1" smtClean="0"/>
              <a:t>Economic</a:t>
            </a:r>
            <a:r>
              <a:rPr lang="cs-CZ" dirty="0" smtClean="0"/>
              <a:t> </a:t>
            </a:r>
            <a:r>
              <a:rPr lang="cs-CZ" dirty="0" err="1" smtClean="0"/>
              <a:t>during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com</a:t>
            </a:r>
            <a:r>
              <a:rPr lang="cs-CZ" dirty="0" smtClean="0"/>
              <a:t>. Rule</a:t>
            </a:r>
          </a:p>
          <a:p>
            <a:r>
              <a:rPr lang="cs-CZ" dirty="0" err="1" smtClean="0"/>
              <a:t>Indispensible</a:t>
            </a:r>
            <a:r>
              <a:rPr lang="cs-CZ" dirty="0" smtClean="0"/>
              <a:t> role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political</a:t>
            </a:r>
            <a:r>
              <a:rPr lang="cs-CZ" dirty="0" smtClean="0"/>
              <a:t> </a:t>
            </a:r>
            <a:r>
              <a:rPr lang="cs-CZ" dirty="0" err="1" smtClean="0"/>
              <a:t>parties</a:t>
            </a:r>
            <a:r>
              <a:rPr lang="cs-CZ" dirty="0" smtClean="0"/>
              <a:t> and </a:t>
            </a:r>
            <a:r>
              <a:rPr lang="cs-CZ" dirty="0" err="1" smtClean="0"/>
              <a:t>elections</a:t>
            </a:r>
            <a:endParaRPr lang="cs-CZ" dirty="0"/>
          </a:p>
          <a:p>
            <a:r>
              <a:rPr lang="cs-CZ" dirty="0" err="1" smtClean="0"/>
              <a:t>Critical</a:t>
            </a:r>
            <a:r>
              <a:rPr lang="cs-CZ" dirty="0" smtClean="0"/>
              <a:t> </a:t>
            </a:r>
            <a:r>
              <a:rPr lang="cs-CZ" dirty="0" err="1" smtClean="0"/>
              <a:t>perception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participatory</a:t>
            </a:r>
            <a:r>
              <a:rPr lang="cs-CZ" dirty="0" smtClean="0"/>
              <a:t> </a:t>
            </a:r>
            <a:r>
              <a:rPr lang="cs-CZ" dirty="0" err="1" smtClean="0"/>
              <a:t>politics</a:t>
            </a:r>
            <a:endParaRPr lang="cs-CZ" dirty="0" smtClean="0"/>
          </a:p>
          <a:p>
            <a:r>
              <a:rPr lang="cs-CZ" dirty="0" err="1" smtClean="0"/>
              <a:t>Clear</a:t>
            </a:r>
            <a:r>
              <a:rPr lang="cs-CZ" dirty="0" smtClean="0"/>
              <a:t> </a:t>
            </a:r>
            <a:r>
              <a:rPr lang="cs-CZ" dirty="0" err="1" smtClean="0"/>
              <a:t>liberal-conservative</a:t>
            </a:r>
            <a:r>
              <a:rPr lang="cs-CZ" dirty="0" smtClean="0"/>
              <a:t> </a:t>
            </a:r>
            <a:r>
              <a:rPr lang="cs-CZ" dirty="0" err="1" smtClean="0"/>
              <a:t>attitudes</a:t>
            </a:r>
            <a:r>
              <a:rPr lang="cs-CZ" dirty="0" smtClean="0"/>
              <a:t> and </a:t>
            </a:r>
            <a:r>
              <a:rPr lang="cs-CZ" dirty="0" err="1" smtClean="0"/>
              <a:t>economic</a:t>
            </a:r>
            <a:r>
              <a:rPr lang="cs-CZ" dirty="0" smtClean="0"/>
              <a:t> </a:t>
            </a:r>
            <a:r>
              <a:rPr lang="cs-CZ" dirty="0" err="1" smtClean="0"/>
              <a:t>perception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politics</a:t>
            </a:r>
            <a:endParaRPr lang="cs-CZ" dirty="0" smtClean="0"/>
          </a:p>
          <a:p>
            <a:endParaRPr lang="en-US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4874940" cy="624992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25625"/>
            <a:ext cx="5516406" cy="494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24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Decommunization (and the fate of the Communist Party)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686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What to do with the communists?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</a:t>
            </a:r>
            <a:r>
              <a:rPr lang="cs-CZ" dirty="0" err="1" smtClean="0"/>
              <a:t>ublic</a:t>
            </a:r>
            <a:r>
              <a:rPr lang="cs-CZ" dirty="0" smtClean="0"/>
              <a:t> demand to abolish the Party X the result</a:t>
            </a:r>
          </a:p>
          <a:p>
            <a:pPr marL="0" indent="0">
              <a:buNone/>
            </a:pPr>
            <a:r>
              <a:rPr lang="cs-CZ" b="1" dirty="0" smtClean="0"/>
              <a:t>Reasons:</a:t>
            </a:r>
          </a:p>
          <a:p>
            <a:pPr>
              <a:buFont typeface="Arial" charset="0"/>
              <a:buChar char="•"/>
            </a:pPr>
            <a:r>
              <a:rPr lang="cs-CZ" dirty="0" smtClean="0"/>
              <a:t>The history – generally leftist public (although not necessarily communist)</a:t>
            </a:r>
          </a:p>
          <a:p>
            <a:pPr>
              <a:buFont typeface="Arial" charset="0"/>
              <a:buChar char="•"/>
            </a:pPr>
            <a:r>
              <a:rPr lang="cs-CZ" dirty="0" smtClean="0"/>
              <a:t>KSČ led by pragmaticians (a deal with Havel?)</a:t>
            </a:r>
          </a:p>
          <a:p>
            <a:pPr>
              <a:buFont typeface="Arial" charset="0"/>
              <a:buChar char="•"/>
            </a:pPr>
            <a:r>
              <a:rPr lang="cs-CZ" dirty="0" smtClean="0"/>
              <a:t>Havel's approach – rejection </a:t>
            </a:r>
            <a:r>
              <a:rPr lang="cs-CZ" dirty="0" err="1" smtClean="0"/>
              <a:t>of</a:t>
            </a:r>
            <a:r>
              <a:rPr lang="cs-CZ" dirty="0" smtClean="0"/>
              <a:t> a hard </a:t>
            </a:r>
            <a:r>
              <a:rPr lang="cs-CZ" dirty="0" err="1" smtClean="0"/>
              <a:t>punishment</a:t>
            </a:r>
            <a:endParaRPr lang="cs-CZ" dirty="0" smtClean="0"/>
          </a:p>
          <a:p>
            <a:pPr>
              <a:buFont typeface="Arial" charset="0"/>
              <a:buChar char="•"/>
            </a:pP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notion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legal</a:t>
            </a:r>
            <a:r>
              <a:rPr lang="cs-CZ" dirty="0" smtClean="0"/>
              <a:t> </a:t>
            </a:r>
            <a:r>
              <a:rPr lang="cs-CZ" dirty="0" err="1" smtClean="0"/>
              <a:t>continuity</a:t>
            </a:r>
            <a:endParaRPr lang="cs-CZ" dirty="0" smtClean="0"/>
          </a:p>
          <a:p>
            <a:pPr>
              <a:buFont typeface="Arial" charset="0"/>
              <a:buChar char="•"/>
            </a:pPr>
            <a:r>
              <a:rPr lang="cs-CZ" dirty="0" smtClean="0"/>
              <a:t>The transition process – legitimation of the Communist Party confirmed by the election</a:t>
            </a:r>
          </a:p>
          <a:p>
            <a:pPr>
              <a:buFont typeface="Arial" charset="0"/>
              <a:buChar char="•"/>
            </a:pPr>
            <a:r>
              <a:rPr lang="cs-CZ" i="1" dirty="0" smtClean="0"/>
              <a:t>Contradictio ad excludendum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93303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1158" y="278143"/>
            <a:ext cx="10515600" cy="1325563"/>
          </a:xfrm>
        </p:spPr>
        <p:txBody>
          <a:bodyPr/>
          <a:lstStyle/>
          <a:p>
            <a:r>
              <a:rPr lang="cs-CZ" dirty="0" smtClean="0"/>
              <a:t>Decommunization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Law</a:t>
            </a:r>
            <a:r>
              <a:rPr lang="cs-CZ" dirty="0" smtClean="0"/>
              <a:t> on </a:t>
            </a:r>
            <a:r>
              <a:rPr lang="cs-CZ" dirty="0" err="1" smtClean="0"/>
              <a:t>Restitution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Property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Communist</a:t>
            </a:r>
            <a:r>
              <a:rPr lang="cs-CZ" dirty="0" smtClean="0"/>
              <a:t> Party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Czechoslovak</a:t>
            </a:r>
            <a:r>
              <a:rPr lang="cs-CZ" dirty="0" smtClean="0"/>
              <a:t> </a:t>
            </a:r>
            <a:r>
              <a:rPr lang="cs-CZ" dirty="0" err="1" smtClean="0"/>
              <a:t>people</a:t>
            </a:r>
            <a:endParaRPr lang="cs-CZ" dirty="0" smtClean="0"/>
          </a:p>
          <a:p>
            <a:r>
              <a:rPr lang="cs-CZ" dirty="0" smtClean="0"/>
              <a:t>Lustration laws – forbiding access of former communists and secret police members (collaborators) to positions in public administration</a:t>
            </a:r>
          </a:p>
          <a:p>
            <a:r>
              <a:rPr lang="cs-CZ" dirty="0" smtClean="0"/>
              <a:t>Law on Crimes of Communism</a:t>
            </a:r>
          </a:p>
          <a:p>
            <a:r>
              <a:rPr lang="cs-CZ" dirty="0" smtClean="0"/>
              <a:t>The Institute for the Study of Totalitarian Regimes (including the period of the communist rule)</a:t>
            </a:r>
          </a:p>
          <a:p>
            <a:r>
              <a:rPr lang="cs-CZ" dirty="0" smtClean="0"/>
              <a:t>But </a:t>
            </a:r>
            <a:r>
              <a:rPr lang="cs-CZ" dirty="0" err="1" smtClean="0"/>
              <a:t>also</a:t>
            </a:r>
            <a:r>
              <a:rPr lang="cs-CZ" dirty="0" smtClean="0"/>
              <a:t> </a:t>
            </a:r>
            <a:r>
              <a:rPr lang="cs-CZ" dirty="0" err="1" smtClean="0"/>
              <a:t>continuity</a:t>
            </a:r>
            <a:r>
              <a:rPr lang="cs-CZ" dirty="0" smtClean="0"/>
              <a:t> (justice </a:t>
            </a:r>
            <a:r>
              <a:rPr lang="cs-CZ" dirty="0" err="1" smtClean="0"/>
              <a:t>system</a:t>
            </a:r>
            <a:r>
              <a:rPr lang="cs-CZ" dirty="0" smtClean="0"/>
              <a:t>, </a:t>
            </a:r>
            <a:r>
              <a:rPr lang="cs-CZ" dirty="0" err="1" smtClean="0"/>
              <a:t>administration</a:t>
            </a:r>
            <a:r>
              <a:rPr lang="cs-CZ" dirty="0" smtClean="0"/>
              <a:t>, </a:t>
            </a:r>
            <a:r>
              <a:rPr lang="cs-CZ" dirty="0" err="1" smtClean="0"/>
              <a:t>economy</a:t>
            </a:r>
            <a:r>
              <a:rPr lang="cs-CZ" dirty="0" smtClean="0"/>
              <a:t>,…)</a:t>
            </a:r>
          </a:p>
          <a:p>
            <a:r>
              <a:rPr lang="cs-CZ" dirty="0" smtClean="0"/>
              <a:t>Anti-</a:t>
            </a:r>
            <a:r>
              <a:rPr lang="cs-CZ" dirty="0" err="1" smtClean="0"/>
              <a:t>communism</a:t>
            </a:r>
            <a:r>
              <a:rPr lang="cs-CZ" dirty="0" smtClean="0"/>
              <a:t> and </a:t>
            </a:r>
            <a:r>
              <a:rPr lang="cs-CZ" dirty="0" err="1" smtClean="0"/>
              <a:t>evolution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party </a:t>
            </a:r>
            <a:r>
              <a:rPr lang="cs-CZ" dirty="0" err="1" smtClean="0"/>
              <a:t>system</a:t>
            </a:r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312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The economic transformation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Conflict of paradigms (gradualists vs radicals)</a:t>
            </a:r>
          </a:p>
          <a:p>
            <a:r>
              <a:rPr lang="cs-CZ" dirty="0" smtClean="0"/>
              <a:t>The Czech Republic vs Slovakia</a:t>
            </a:r>
          </a:p>
          <a:p>
            <a:r>
              <a:rPr lang="cs-CZ" dirty="0" smtClean="0"/>
              <a:t>The radicals won (Václav Klaus) – introduction of reforms inspired by neoliberalism including </a:t>
            </a:r>
            <a:r>
              <a:rPr lang="cs-CZ" dirty="0" err="1" smtClean="0"/>
              <a:t>widespread</a:t>
            </a:r>
            <a:r>
              <a:rPr lang="cs-CZ" dirty="0" smtClean="0"/>
              <a:t> </a:t>
            </a:r>
            <a:r>
              <a:rPr lang="cs-CZ" dirty="0" err="1" smtClean="0"/>
              <a:t>privatization</a:t>
            </a:r>
            <a:r>
              <a:rPr lang="cs-CZ" dirty="0" smtClean="0"/>
              <a:t> (</a:t>
            </a:r>
            <a:r>
              <a:rPr lang="cs-CZ" i="1" dirty="0" smtClean="0"/>
              <a:t>voucher </a:t>
            </a:r>
            <a:r>
              <a:rPr lang="cs-CZ" i="1" dirty="0" err="1" smtClean="0"/>
              <a:t>privatization</a:t>
            </a:r>
            <a:r>
              <a:rPr lang="cs-CZ" dirty="0" smtClean="0"/>
              <a:t>) and liberalization of the economy</a:t>
            </a:r>
          </a:p>
          <a:p>
            <a:r>
              <a:rPr lang="cs-CZ" dirty="0" smtClean="0"/>
              <a:t>The breeding ground of the later conflict between the </a:t>
            </a:r>
            <a:r>
              <a:rPr lang="cs-CZ" i="1" dirty="0" smtClean="0"/>
              <a:t>losers and the </a:t>
            </a:r>
            <a:r>
              <a:rPr lang="cs-CZ" i="1" dirty="0" err="1" smtClean="0"/>
              <a:t>winners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transition</a:t>
            </a:r>
            <a:r>
              <a:rPr lang="cs-CZ" dirty="0" smtClean="0"/>
              <a:t> (far </a:t>
            </a:r>
            <a:r>
              <a:rPr lang="cs-CZ" dirty="0" err="1" smtClean="0"/>
              <a:t>right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1990s) + </a:t>
            </a:r>
            <a:r>
              <a:rPr lang="en-US" dirty="0" smtClean="0"/>
              <a:t>the </a:t>
            </a:r>
            <a:r>
              <a:rPr lang="cs-CZ" dirty="0" err="1" smtClean="0"/>
              <a:t>conflict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Czechs</a:t>
            </a:r>
            <a:r>
              <a:rPr lang="cs-CZ" dirty="0" smtClean="0"/>
              <a:t> and </a:t>
            </a:r>
            <a:r>
              <a:rPr lang="cs-CZ" dirty="0" err="1" smtClean="0"/>
              <a:t>Slovaks</a:t>
            </a:r>
            <a:r>
              <a:rPr lang="cs-CZ" dirty="0" smtClean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959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The end of Czechoslovakia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 smtClean="0"/>
              <a:t>Historical</a:t>
            </a:r>
            <a:r>
              <a:rPr lang="cs-CZ" dirty="0" smtClean="0"/>
              <a:t> </a:t>
            </a:r>
            <a:r>
              <a:rPr lang="cs-CZ" dirty="0" err="1" smtClean="0"/>
              <a:t>experience</a:t>
            </a:r>
            <a:r>
              <a:rPr lang="cs-CZ" dirty="0" smtClean="0"/>
              <a:t> (A-H monarchy, </a:t>
            </a:r>
            <a:r>
              <a:rPr lang="cs-CZ" dirty="0" err="1" smtClean="0"/>
              <a:t>First</a:t>
            </a:r>
            <a:r>
              <a:rPr lang="cs-CZ" dirty="0" smtClean="0"/>
              <a:t> Republic, </a:t>
            </a:r>
            <a:r>
              <a:rPr lang="cs-CZ" dirty="0" err="1" smtClean="0"/>
              <a:t>Communist</a:t>
            </a:r>
            <a:r>
              <a:rPr lang="cs-CZ" dirty="0" smtClean="0"/>
              <a:t> rule)</a:t>
            </a:r>
            <a:endParaRPr lang="cs-CZ" dirty="0"/>
          </a:p>
          <a:p>
            <a:r>
              <a:rPr lang="cs-CZ" dirty="0" err="1" smtClean="0"/>
              <a:t>the</a:t>
            </a:r>
            <a:r>
              <a:rPr lang="cs-CZ" dirty="0" smtClean="0"/>
              <a:t> lack of strong </a:t>
            </a:r>
            <a:r>
              <a:rPr lang="cs-CZ" dirty="0" err="1" smtClean="0"/>
              <a:t>Czechoslovak</a:t>
            </a:r>
            <a:r>
              <a:rPr lang="cs-CZ" dirty="0" smtClean="0"/>
              <a:t> identity</a:t>
            </a:r>
            <a:r>
              <a:rPr lang="en-US" dirty="0" smtClean="0"/>
              <a:t> </a:t>
            </a:r>
            <a:endParaRPr lang="cs-CZ" dirty="0" smtClean="0"/>
          </a:p>
          <a:p>
            <a:r>
              <a:rPr lang="cs-CZ" dirty="0" smtClean="0"/>
              <a:t>separated party systems</a:t>
            </a:r>
          </a:p>
          <a:p>
            <a:r>
              <a:rPr lang="cs-CZ" dirty="0" err="1" smtClean="0"/>
              <a:t>Religious</a:t>
            </a:r>
            <a:r>
              <a:rPr lang="cs-CZ" dirty="0" smtClean="0"/>
              <a:t> </a:t>
            </a:r>
            <a:r>
              <a:rPr lang="cs-CZ" dirty="0" err="1" smtClean="0"/>
              <a:t>differences</a:t>
            </a:r>
            <a:endParaRPr lang="cs-CZ" dirty="0" smtClean="0"/>
          </a:p>
          <a:p>
            <a:r>
              <a:rPr lang="cs-CZ" dirty="0" err="1"/>
              <a:t>E</a:t>
            </a:r>
            <a:r>
              <a:rPr lang="cs-CZ" dirty="0" err="1" smtClean="0"/>
              <a:t>conomy</a:t>
            </a:r>
            <a:r>
              <a:rPr lang="cs-CZ" dirty="0" smtClean="0"/>
              <a:t> </a:t>
            </a:r>
          </a:p>
          <a:p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hyphen</a:t>
            </a:r>
            <a:r>
              <a:rPr lang="cs-CZ" i="1" dirty="0" smtClean="0"/>
              <a:t> – </a:t>
            </a:r>
            <a:r>
              <a:rPr lang="cs-CZ" i="1" dirty="0" err="1" smtClean="0"/>
              <a:t>war</a:t>
            </a:r>
            <a:r>
              <a:rPr lang="cs-CZ" dirty="0" smtClean="0"/>
              <a:t>, </a:t>
            </a:r>
            <a:r>
              <a:rPr lang="cs-CZ" dirty="0" err="1" smtClean="0"/>
              <a:t>several</a:t>
            </a:r>
            <a:r>
              <a:rPr lang="cs-CZ" dirty="0" smtClean="0"/>
              <a:t> </a:t>
            </a:r>
            <a:r>
              <a:rPr lang="cs-CZ" dirty="0" err="1" smtClean="0"/>
              <a:t>rounds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negotiations</a:t>
            </a:r>
            <a:r>
              <a:rPr lang="cs-CZ" dirty="0" smtClean="0"/>
              <a:t> </a:t>
            </a:r>
          </a:p>
          <a:p>
            <a:r>
              <a:rPr lang="cs-CZ" dirty="0"/>
              <a:t>non-</a:t>
            </a:r>
            <a:r>
              <a:rPr lang="cs-CZ" dirty="0" err="1"/>
              <a:t>functional</a:t>
            </a:r>
            <a:r>
              <a:rPr lang="cs-CZ" dirty="0"/>
              <a:t> </a:t>
            </a:r>
            <a:r>
              <a:rPr lang="cs-CZ" dirty="0" err="1"/>
              <a:t>federal</a:t>
            </a:r>
            <a:r>
              <a:rPr lang="cs-CZ" dirty="0"/>
              <a:t> </a:t>
            </a:r>
            <a:r>
              <a:rPr lang="cs-CZ" dirty="0" smtClean="0"/>
              <a:t>polity</a:t>
            </a:r>
          </a:p>
          <a:p>
            <a:r>
              <a:rPr lang="cs-CZ" dirty="0" smtClean="0"/>
              <a:t>August 1992 – </a:t>
            </a:r>
            <a:r>
              <a:rPr lang="cs-CZ" dirty="0" err="1" smtClean="0"/>
              <a:t>Declaration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Independence</a:t>
            </a:r>
            <a:endParaRPr lang="cs-CZ" dirty="0"/>
          </a:p>
          <a:p>
            <a:r>
              <a:rPr lang="cs-CZ" dirty="0" smtClean="0"/>
              <a:t>1993 – the emergence of the independent Czech R. and Slovakia – </a:t>
            </a:r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most </a:t>
            </a:r>
            <a:r>
              <a:rPr lang="cs-CZ" dirty="0" err="1" smtClean="0"/>
              <a:t>peaceful</a:t>
            </a:r>
            <a:r>
              <a:rPr lang="cs-CZ" dirty="0" smtClean="0"/>
              <a:t> </a:t>
            </a:r>
            <a:r>
              <a:rPr lang="cs-CZ" dirty="0" err="1" smtClean="0"/>
              <a:t>ends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multiethnic</a:t>
            </a:r>
            <a:r>
              <a:rPr lang="cs-CZ" dirty="0" smtClean="0"/>
              <a:t> </a:t>
            </a:r>
            <a:r>
              <a:rPr lang="cs-CZ" dirty="0" err="1" smtClean="0"/>
              <a:t>states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history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93180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Class</a:t>
            </a:r>
            <a:r>
              <a:rPr lang="cs-CZ" dirty="0" smtClean="0"/>
              <a:t> </a:t>
            </a:r>
            <a:r>
              <a:rPr lang="cs-CZ" dirty="0" err="1" smtClean="0"/>
              <a:t>discussion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Given the nature of both the previous and the new regime, the aim is to discuss the attitudes towards the communist past in general and the communist party in particular. </a:t>
            </a:r>
            <a:endParaRPr lang="cs-CZ" dirty="0" smtClean="0"/>
          </a:p>
          <a:p>
            <a:r>
              <a:rPr lang="en-GB" dirty="0" smtClean="0"/>
              <a:t>It </a:t>
            </a:r>
            <a:r>
              <a:rPr lang="en-GB" dirty="0"/>
              <a:t>is closely linked to the question of dealing with the past. Would you ban the party in the beginning of the 1990s? Why? </a:t>
            </a:r>
            <a:endParaRPr lang="cs-CZ" dirty="0" smtClean="0"/>
          </a:p>
          <a:p>
            <a:r>
              <a:rPr lang="en-GB" dirty="0" smtClean="0"/>
              <a:t>How </a:t>
            </a:r>
            <a:r>
              <a:rPr lang="en-GB" dirty="0"/>
              <a:t>would you deal with collaborators with the regime? What are possible and actual outcomes of different approaches?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03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1149531" y="1122363"/>
            <a:ext cx="9840686" cy="2387600"/>
          </a:xfrm>
        </p:spPr>
        <p:txBody>
          <a:bodyPr/>
          <a:lstStyle/>
          <a:p>
            <a:r>
              <a:rPr lang="en-GB" b="1" dirty="0"/>
              <a:t>Political system – institutions I.</a:t>
            </a:r>
            <a:endParaRPr lang="en-US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15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Basic </a:t>
            </a:r>
            <a:r>
              <a:rPr lang="cs-CZ" dirty="0" err="1" smtClean="0"/>
              <a:t>principles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new</a:t>
            </a:r>
            <a:r>
              <a:rPr lang="cs-CZ" dirty="0" smtClean="0"/>
              <a:t> </a:t>
            </a:r>
            <a:r>
              <a:rPr lang="cs-CZ" dirty="0" err="1" smtClean="0"/>
              <a:t>state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new</a:t>
            </a:r>
            <a:r>
              <a:rPr lang="cs-CZ" dirty="0" smtClean="0"/>
              <a:t> </a:t>
            </a:r>
            <a:r>
              <a:rPr lang="cs-CZ" dirty="0" err="1" smtClean="0"/>
              <a:t>constitution</a:t>
            </a:r>
            <a:r>
              <a:rPr lang="cs-CZ" dirty="0" smtClean="0"/>
              <a:t> – </a:t>
            </a:r>
            <a:r>
              <a:rPr lang="cs-CZ" dirty="0" err="1" smtClean="0"/>
              <a:t>December</a:t>
            </a:r>
            <a:r>
              <a:rPr lang="cs-CZ" dirty="0" smtClean="0"/>
              <a:t> 1992 (</a:t>
            </a:r>
            <a:r>
              <a:rPr lang="cs-CZ" dirty="0" err="1" smtClean="0"/>
              <a:t>intensive</a:t>
            </a:r>
            <a:r>
              <a:rPr lang="cs-CZ" dirty="0" smtClean="0"/>
              <a:t> </a:t>
            </a:r>
            <a:r>
              <a:rPr lang="cs-CZ" dirty="0" err="1" smtClean="0"/>
              <a:t>discussions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Inspiration</a:t>
            </a:r>
            <a:r>
              <a:rPr lang="cs-CZ" dirty="0" smtClean="0"/>
              <a:t> by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Republic but </a:t>
            </a:r>
            <a:r>
              <a:rPr lang="cs-CZ" dirty="0" err="1" smtClean="0"/>
              <a:t>also</a:t>
            </a:r>
            <a:r>
              <a:rPr lang="cs-CZ" dirty="0" smtClean="0"/>
              <a:t> by USA, France…</a:t>
            </a:r>
          </a:p>
          <a:p>
            <a:r>
              <a:rPr lang="cs-CZ" dirty="0" smtClean="0"/>
              <a:t>Basic </a:t>
            </a:r>
            <a:r>
              <a:rPr lang="cs-CZ" dirty="0" err="1" smtClean="0"/>
              <a:t>principles</a:t>
            </a:r>
            <a:r>
              <a:rPr lang="cs-CZ" dirty="0" smtClean="0"/>
              <a:t>:</a:t>
            </a:r>
          </a:p>
          <a:p>
            <a:pPr lvl="1"/>
            <a:r>
              <a:rPr lang="cs-CZ" dirty="0" err="1"/>
              <a:t>Democracy</a:t>
            </a:r>
            <a:endParaRPr lang="cs-CZ" dirty="0"/>
          </a:p>
          <a:p>
            <a:pPr lvl="1"/>
            <a:r>
              <a:rPr lang="cs-CZ" dirty="0" err="1" smtClean="0"/>
              <a:t>Republicanism</a:t>
            </a:r>
            <a:endParaRPr lang="cs-CZ" dirty="0" smtClean="0"/>
          </a:p>
          <a:p>
            <a:pPr lvl="1"/>
            <a:r>
              <a:rPr lang="cs-CZ" dirty="0" err="1" smtClean="0"/>
              <a:t>Unitary</a:t>
            </a:r>
            <a:r>
              <a:rPr lang="cs-CZ" dirty="0" smtClean="0"/>
              <a:t> </a:t>
            </a:r>
            <a:r>
              <a:rPr lang="cs-CZ" dirty="0" err="1"/>
              <a:t>state</a:t>
            </a:r>
            <a:r>
              <a:rPr lang="cs-CZ" dirty="0"/>
              <a:t> (</a:t>
            </a:r>
            <a:r>
              <a:rPr lang="cs-CZ" dirty="0" err="1"/>
              <a:t>Moravist</a:t>
            </a:r>
            <a:r>
              <a:rPr lang="cs-CZ" dirty="0"/>
              <a:t> </a:t>
            </a:r>
            <a:r>
              <a:rPr lang="cs-CZ" dirty="0" err="1"/>
              <a:t>movement</a:t>
            </a:r>
            <a:r>
              <a:rPr lang="cs-CZ" dirty="0" smtClean="0"/>
              <a:t>)</a:t>
            </a:r>
          </a:p>
          <a:p>
            <a:pPr lvl="1"/>
            <a:r>
              <a:rPr lang="cs-CZ" dirty="0" err="1" smtClean="0"/>
              <a:t>Representative</a:t>
            </a:r>
            <a:r>
              <a:rPr lang="cs-CZ" dirty="0" smtClean="0"/>
              <a:t> </a:t>
            </a:r>
            <a:r>
              <a:rPr lang="cs-CZ" dirty="0" err="1" smtClean="0"/>
              <a:t>democracy</a:t>
            </a:r>
            <a:endParaRPr lang="cs-CZ" dirty="0"/>
          </a:p>
          <a:p>
            <a:pPr lvl="1"/>
            <a:r>
              <a:rPr lang="cs-CZ" dirty="0" err="1" smtClean="0"/>
              <a:t>Parliamentary</a:t>
            </a:r>
            <a:r>
              <a:rPr lang="cs-CZ" dirty="0" smtClean="0"/>
              <a:t> </a:t>
            </a:r>
            <a:r>
              <a:rPr lang="cs-CZ" dirty="0" err="1" smtClean="0"/>
              <a:t>democracy</a:t>
            </a:r>
            <a:endParaRPr lang="cs-CZ" dirty="0" smtClean="0"/>
          </a:p>
          <a:p>
            <a:pPr lvl="1"/>
            <a:r>
              <a:rPr lang="cs-CZ" dirty="0"/>
              <a:t>Stress on </a:t>
            </a:r>
            <a:r>
              <a:rPr lang="cs-CZ" dirty="0" err="1"/>
              <a:t>human</a:t>
            </a:r>
            <a:r>
              <a:rPr lang="cs-CZ" dirty="0"/>
              <a:t> </a:t>
            </a:r>
            <a:r>
              <a:rPr lang="cs-CZ" dirty="0" err="1"/>
              <a:t>rights</a:t>
            </a:r>
            <a:r>
              <a:rPr lang="cs-CZ" dirty="0"/>
              <a:t> (</a:t>
            </a:r>
            <a:r>
              <a:rPr lang="cs-CZ" dirty="0" err="1"/>
              <a:t>the</a:t>
            </a:r>
            <a:r>
              <a:rPr lang="cs-CZ" dirty="0"/>
              <a:t> Charter </a:t>
            </a:r>
            <a:r>
              <a:rPr lang="cs-CZ" dirty="0" err="1"/>
              <a:t>of</a:t>
            </a:r>
            <a:r>
              <a:rPr lang="cs-CZ" dirty="0"/>
              <a:t> Basic </a:t>
            </a:r>
            <a:r>
              <a:rPr lang="cs-CZ" dirty="0" err="1"/>
              <a:t>Rights</a:t>
            </a:r>
            <a:r>
              <a:rPr lang="cs-CZ" dirty="0"/>
              <a:t> and </a:t>
            </a:r>
            <a:r>
              <a:rPr lang="cs-CZ" dirty="0" err="1"/>
              <a:t>Freedoms</a:t>
            </a:r>
            <a:r>
              <a:rPr lang="cs-CZ" dirty="0"/>
              <a:t>)</a:t>
            </a:r>
          </a:p>
          <a:p>
            <a:pPr lvl="1"/>
            <a:r>
              <a:rPr lang="cs-CZ" dirty="0" err="1" smtClean="0"/>
              <a:t>Key</a:t>
            </a:r>
            <a:r>
              <a:rPr lang="cs-CZ" dirty="0" smtClean="0"/>
              <a:t> role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political</a:t>
            </a:r>
            <a:r>
              <a:rPr lang="cs-CZ" dirty="0" smtClean="0"/>
              <a:t> </a:t>
            </a:r>
            <a:r>
              <a:rPr lang="cs-CZ" dirty="0" err="1" smtClean="0"/>
              <a:t>parties</a:t>
            </a:r>
            <a:endParaRPr lang="cs-CZ" dirty="0" smtClean="0"/>
          </a:p>
          <a:p>
            <a:r>
              <a:rPr lang="cs-CZ" dirty="0" smtClean="0"/>
              <a:t>Duality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institutions</a:t>
            </a:r>
            <a:r>
              <a:rPr lang="cs-CZ" dirty="0" smtClean="0"/>
              <a:t> (</a:t>
            </a:r>
            <a:r>
              <a:rPr lang="cs-CZ" dirty="0" err="1" smtClean="0"/>
              <a:t>dynamic</a:t>
            </a:r>
            <a:r>
              <a:rPr lang="cs-CZ" dirty="0" smtClean="0"/>
              <a:t> </a:t>
            </a:r>
            <a:r>
              <a:rPr lang="cs-CZ" dirty="0" err="1" smtClean="0"/>
              <a:t>vs</a:t>
            </a:r>
            <a:r>
              <a:rPr lang="cs-CZ" dirty="0" smtClean="0"/>
              <a:t> </a:t>
            </a:r>
            <a:r>
              <a:rPr lang="cs-CZ" dirty="0" err="1" smtClean="0"/>
              <a:t>stable</a:t>
            </a:r>
            <a:r>
              <a:rPr lang="cs-CZ" dirty="0" smtClean="0"/>
              <a:t> </a:t>
            </a:r>
            <a:r>
              <a:rPr lang="cs-CZ" dirty="0" err="1" smtClean="0"/>
              <a:t>ones</a:t>
            </a:r>
            <a:r>
              <a:rPr lang="cs-CZ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20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3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Czech </a:t>
            </a:r>
            <a:r>
              <a:rPr lang="cs-CZ" dirty="0" err="1" smtClean="0"/>
              <a:t>lands</a:t>
            </a:r>
            <a:r>
              <a:rPr lang="cs-CZ" dirty="0" smtClean="0"/>
              <a:t> </a:t>
            </a:r>
            <a:r>
              <a:rPr lang="cs-CZ" dirty="0" err="1" smtClean="0"/>
              <a:t>under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Austrian</a:t>
            </a:r>
            <a:r>
              <a:rPr lang="cs-CZ" dirty="0" smtClean="0"/>
              <a:t> rule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position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Czech </a:t>
            </a:r>
            <a:r>
              <a:rPr lang="cs-CZ" dirty="0" err="1" smtClean="0"/>
              <a:t>lands</a:t>
            </a:r>
            <a:endParaRPr lang="cs-CZ" dirty="0" smtClean="0"/>
          </a:p>
          <a:p>
            <a:r>
              <a:rPr lang="cs-CZ" dirty="0" smtClean="0"/>
              <a:t>Czech </a:t>
            </a:r>
            <a:r>
              <a:rPr lang="cs-CZ" dirty="0" err="1" smtClean="0"/>
              <a:t>nationalism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19th </a:t>
            </a:r>
            <a:r>
              <a:rPr lang="cs-CZ" dirty="0" err="1" smtClean="0"/>
              <a:t>century</a:t>
            </a:r>
            <a:r>
              <a:rPr lang="cs-CZ" dirty="0" smtClean="0"/>
              <a:t> </a:t>
            </a:r>
            <a:r>
              <a:rPr lang="cs-CZ" dirty="0" err="1" smtClean="0"/>
              <a:t>Habsburg</a:t>
            </a:r>
            <a:r>
              <a:rPr lang="cs-CZ" dirty="0" smtClean="0"/>
              <a:t> empire – Czech </a:t>
            </a:r>
            <a:r>
              <a:rPr lang="cs-CZ" dirty="0" err="1" smtClean="0"/>
              <a:t>national</a:t>
            </a:r>
            <a:r>
              <a:rPr lang="cs-CZ" dirty="0" smtClean="0"/>
              <a:t> </a:t>
            </a:r>
            <a:r>
              <a:rPr lang="cs-CZ" dirty="0" err="1" smtClean="0"/>
              <a:t>renescence</a:t>
            </a:r>
            <a:r>
              <a:rPr lang="cs-CZ" dirty="0" smtClean="0"/>
              <a:t>/</a:t>
            </a:r>
            <a:r>
              <a:rPr lang="cs-CZ" dirty="0" err="1" smtClean="0"/>
              <a:t>revival</a:t>
            </a:r>
            <a:endParaRPr lang="cs-CZ" dirty="0" smtClean="0"/>
          </a:p>
          <a:p>
            <a:r>
              <a:rPr lang="cs-CZ" dirty="0" err="1" smtClean="0"/>
              <a:t>Politics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„</a:t>
            </a:r>
            <a:r>
              <a:rPr lang="cs-CZ" dirty="0" err="1" smtClean="0"/>
              <a:t>passive</a:t>
            </a:r>
            <a:r>
              <a:rPr lang="cs-CZ" dirty="0" smtClean="0"/>
              <a:t> resistence“ 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National</a:t>
            </a:r>
            <a:r>
              <a:rPr lang="cs-CZ" dirty="0" smtClean="0"/>
              <a:t> </a:t>
            </a:r>
            <a:r>
              <a:rPr lang="cs-CZ" dirty="0" err="1" smtClean="0"/>
              <a:t>Theatre</a:t>
            </a:r>
            <a:r>
              <a:rPr lang="cs-CZ" dirty="0" smtClean="0"/>
              <a:t>, Czech </a:t>
            </a:r>
            <a:r>
              <a:rPr lang="cs-CZ" dirty="0" err="1" smtClean="0"/>
              <a:t>language</a:t>
            </a:r>
            <a:r>
              <a:rPr lang="cs-CZ" dirty="0" smtClean="0"/>
              <a:t> (Josef Dobrovský, František Palacký, Božena Němcová, …)</a:t>
            </a:r>
          </a:p>
          <a:p>
            <a:r>
              <a:rPr lang="cs-CZ" dirty="0" err="1" smtClean="0"/>
              <a:t>Unsuccessful</a:t>
            </a:r>
            <a:r>
              <a:rPr lang="cs-CZ" dirty="0" smtClean="0"/>
              <a:t> </a:t>
            </a:r>
            <a:r>
              <a:rPr lang="cs-CZ" dirty="0" err="1" smtClean="0"/>
              <a:t>fight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autonomy in a </a:t>
            </a:r>
            <a:r>
              <a:rPr lang="cs-CZ" dirty="0" err="1" smtClean="0"/>
              <a:t>quite</a:t>
            </a:r>
            <a:r>
              <a:rPr lang="cs-CZ" dirty="0" smtClean="0"/>
              <a:t> </a:t>
            </a:r>
            <a:r>
              <a:rPr lang="cs-CZ" dirty="0" err="1" smtClean="0"/>
              <a:t>liberal</a:t>
            </a:r>
            <a:r>
              <a:rPr lang="cs-CZ" dirty="0" smtClean="0"/>
              <a:t> </a:t>
            </a:r>
            <a:r>
              <a:rPr lang="cs-CZ" dirty="0" err="1" smtClean="0"/>
              <a:t>multinational</a:t>
            </a:r>
            <a:r>
              <a:rPr lang="cs-CZ" dirty="0" smtClean="0"/>
              <a:t> monarchy</a:t>
            </a:r>
          </a:p>
          <a:p>
            <a:r>
              <a:rPr lang="cs-CZ" dirty="0" smtClean="0"/>
              <a:t>Establishment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political</a:t>
            </a:r>
            <a:r>
              <a:rPr lang="cs-CZ" dirty="0" smtClean="0"/>
              <a:t> </a:t>
            </a:r>
            <a:r>
              <a:rPr lang="cs-CZ" dirty="0" err="1" smtClean="0"/>
              <a:t>parties</a:t>
            </a:r>
            <a:r>
              <a:rPr lang="cs-CZ" dirty="0" smtClean="0"/>
              <a:t> (</a:t>
            </a:r>
            <a:r>
              <a:rPr lang="cs-CZ" i="1" dirty="0" err="1" smtClean="0"/>
              <a:t>Young</a:t>
            </a:r>
            <a:r>
              <a:rPr lang="cs-CZ" i="1" dirty="0" smtClean="0"/>
              <a:t> </a:t>
            </a:r>
            <a:r>
              <a:rPr lang="cs-CZ" i="1" dirty="0" err="1" smtClean="0"/>
              <a:t>Czechs</a:t>
            </a:r>
            <a:r>
              <a:rPr lang="cs-CZ" i="1" dirty="0" smtClean="0"/>
              <a:t>, </a:t>
            </a:r>
            <a:r>
              <a:rPr lang="cs-CZ" i="1" dirty="0" err="1" smtClean="0"/>
              <a:t>Old</a:t>
            </a:r>
            <a:r>
              <a:rPr lang="cs-CZ" i="1" dirty="0" smtClean="0"/>
              <a:t> </a:t>
            </a:r>
            <a:r>
              <a:rPr lang="cs-CZ" i="1" dirty="0" err="1" smtClean="0"/>
              <a:t>Czechs</a:t>
            </a:r>
            <a:r>
              <a:rPr lang="cs-CZ" i="1" dirty="0" smtClean="0"/>
              <a:t>, </a:t>
            </a:r>
            <a:r>
              <a:rPr lang="en-US" i="1" dirty="0" err="1"/>
              <a:t>Czecho</a:t>
            </a:r>
            <a:r>
              <a:rPr lang="en-US" b="1" i="1" dirty="0" err="1"/>
              <a:t>slavonic</a:t>
            </a:r>
            <a:r>
              <a:rPr lang="en-US" i="1" dirty="0"/>
              <a:t> Social Democratic Party in Austria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64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Basic </a:t>
            </a:r>
            <a:r>
              <a:rPr lang="cs-CZ" dirty="0" err="1" smtClean="0"/>
              <a:t>principles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smtClean="0"/>
              <a:t>„</a:t>
            </a:r>
            <a:r>
              <a:rPr lang="en-US" i="1" dirty="0" smtClean="0"/>
              <a:t>As </a:t>
            </a:r>
            <a:r>
              <a:rPr lang="en-US" i="1" dirty="0"/>
              <a:t>a free and democratic state founded on respect for human rights and on the principles of civic society,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/>
              <a:t>As a part of the family of democracies in Europe and around the world,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/>
              <a:t>Resolved to guard and develop together the natural and cultural, material and spiritual wealth handed down to us,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/>
              <a:t>Resolved to abide by all proven principles of a state governed by the rule of law,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/>
              <a:t>Through our freely-elected representatives, do adopt this Constitution of the Czech Republic</a:t>
            </a:r>
            <a:r>
              <a:rPr lang="en-US" i="1" dirty="0" smtClean="0"/>
              <a:t>.</a:t>
            </a:r>
            <a:r>
              <a:rPr lang="cs-CZ" i="1" dirty="0" smtClean="0"/>
              <a:t>“ (</a:t>
            </a:r>
            <a:r>
              <a:rPr lang="cs-CZ" i="1" dirty="0" err="1" smtClean="0"/>
              <a:t>Preamble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Constitution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the</a:t>
            </a:r>
            <a:r>
              <a:rPr lang="cs-CZ" i="1" dirty="0" smtClean="0"/>
              <a:t> Czech Republic)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95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Democracy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„</a:t>
            </a:r>
            <a:r>
              <a:rPr lang="en-US" dirty="0" smtClean="0"/>
              <a:t>The </a:t>
            </a:r>
            <a:r>
              <a:rPr lang="en-US" dirty="0"/>
              <a:t>Czech Republic is a sovereign, unitary, and democratic state governed by the rule of law, founded on respect for the rights and freedoms of man and of citizens</a:t>
            </a:r>
            <a:r>
              <a:rPr lang="en-US" dirty="0" smtClean="0"/>
              <a:t>.</a:t>
            </a:r>
            <a:r>
              <a:rPr lang="cs-CZ" dirty="0" smtClean="0"/>
              <a:t>“</a:t>
            </a:r>
          </a:p>
          <a:p>
            <a:r>
              <a:rPr lang="cs-CZ" dirty="0" smtClean="0"/>
              <a:t>„</a:t>
            </a:r>
            <a:r>
              <a:rPr lang="en-US" dirty="0" smtClean="0"/>
              <a:t>All </a:t>
            </a:r>
            <a:r>
              <a:rPr lang="en-US" dirty="0"/>
              <a:t>state authority emanates from the people; they exercise it through legislative, executive, and judicial bodies</a:t>
            </a:r>
            <a:r>
              <a:rPr lang="en-US" dirty="0" smtClean="0"/>
              <a:t>.</a:t>
            </a:r>
            <a:r>
              <a:rPr lang="cs-CZ" dirty="0" smtClean="0"/>
              <a:t>“</a:t>
            </a:r>
          </a:p>
          <a:p>
            <a:r>
              <a:rPr lang="cs-CZ" dirty="0" smtClean="0"/>
              <a:t>„</a:t>
            </a:r>
            <a:r>
              <a:rPr lang="en-US" dirty="0" smtClean="0"/>
              <a:t>The </a:t>
            </a:r>
            <a:r>
              <a:rPr lang="en-US" dirty="0"/>
              <a:t>political system is founded on the free and voluntary formation of and free competition among those political parties which respect the fundamental democratic principles and which renounce force as a means of promoting their interests</a:t>
            </a:r>
            <a:r>
              <a:rPr lang="en-US" dirty="0" smtClean="0"/>
              <a:t>.</a:t>
            </a:r>
            <a:r>
              <a:rPr lang="cs-CZ" dirty="0" smtClean="0"/>
              <a:t>“</a:t>
            </a:r>
          </a:p>
          <a:p>
            <a:r>
              <a:rPr lang="cs-CZ" dirty="0" smtClean="0"/>
              <a:t>„</a:t>
            </a:r>
            <a:r>
              <a:rPr lang="en-US" dirty="0"/>
              <a:t>Political decisions emerge from the will of the majority manifested in free voting. The decision-making of the majority shall take into consideration the interests of minorities</a:t>
            </a:r>
            <a:r>
              <a:rPr lang="en-US" dirty="0" smtClean="0"/>
              <a:t>.</a:t>
            </a:r>
            <a:r>
              <a:rPr lang="cs-CZ" dirty="0" smtClean="0"/>
              <a:t>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114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89707" y="370680"/>
            <a:ext cx="10515600" cy="1325563"/>
          </a:xfrm>
        </p:spPr>
        <p:txBody>
          <a:bodyPr/>
          <a:lstStyle/>
          <a:p>
            <a:pPr eaLnBrk="1" hangingPunct="1"/>
            <a:r>
              <a:rPr lang="cs-CZ" dirty="0" err="1" smtClean="0"/>
              <a:t>Institutional</a:t>
            </a:r>
            <a:r>
              <a:rPr lang="cs-CZ" dirty="0" smtClean="0"/>
              <a:t> </a:t>
            </a:r>
            <a:r>
              <a:rPr lang="cs-CZ" dirty="0" err="1" smtClean="0"/>
              <a:t>setting</a:t>
            </a:r>
            <a:endParaRPr lang="cs-CZ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49624" y="1825625"/>
            <a:ext cx="11004176" cy="4351338"/>
          </a:xfrm>
        </p:spPr>
        <p:txBody>
          <a:bodyPr/>
          <a:lstStyle/>
          <a:p>
            <a:pPr eaLnBrk="1" hangingPunct="1"/>
            <a:r>
              <a:rPr lang="cs-CZ" dirty="0" err="1" smtClean="0"/>
              <a:t>Separation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powers</a:t>
            </a:r>
            <a:endParaRPr lang="cs-CZ" dirty="0" smtClean="0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935414" y="5013326"/>
            <a:ext cx="4175125" cy="792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2400" b="1" dirty="0" err="1" smtClean="0"/>
              <a:t>The</a:t>
            </a:r>
            <a:r>
              <a:rPr lang="cs-CZ" sz="2400" b="1" dirty="0" smtClean="0"/>
              <a:t> PEOPLE</a:t>
            </a:r>
            <a:endParaRPr lang="cs-CZ" sz="2400" b="1" dirty="0"/>
          </a:p>
        </p:txBody>
      </p:sp>
      <p:sp>
        <p:nvSpPr>
          <p:cNvPr id="18437" name="Line 6"/>
          <p:cNvSpPr>
            <a:spLocks noChangeShapeType="1"/>
          </p:cNvSpPr>
          <p:nvPr/>
        </p:nvSpPr>
        <p:spPr bwMode="auto">
          <a:xfrm flipV="1">
            <a:off x="7248525" y="3429001"/>
            <a:ext cx="0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8438" name="Oval 7"/>
          <p:cNvSpPr>
            <a:spLocks noChangeArrowheads="1"/>
          </p:cNvSpPr>
          <p:nvPr/>
        </p:nvSpPr>
        <p:spPr bwMode="auto">
          <a:xfrm>
            <a:off x="5988050" y="2249647"/>
            <a:ext cx="2520950" cy="11901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2400" dirty="0" smtClean="0"/>
              <a:t>PARLIAMENT:</a:t>
            </a:r>
          </a:p>
          <a:p>
            <a:pPr algn="ctr"/>
            <a:r>
              <a:rPr lang="cs-CZ" sz="2400" dirty="0" err="1" smtClean="0"/>
              <a:t>ChoD</a:t>
            </a:r>
            <a:r>
              <a:rPr lang="cs-CZ" sz="2400" dirty="0" smtClean="0"/>
              <a:t> + </a:t>
            </a:r>
            <a:r>
              <a:rPr lang="cs-CZ" sz="2400" dirty="0" err="1" smtClean="0"/>
              <a:t>Senate</a:t>
            </a:r>
            <a:endParaRPr lang="cs-CZ" sz="2400" dirty="0"/>
          </a:p>
        </p:txBody>
      </p:sp>
      <p:sp>
        <p:nvSpPr>
          <p:cNvPr id="18439" name="Line 9"/>
          <p:cNvSpPr>
            <a:spLocks noChangeShapeType="1"/>
          </p:cNvSpPr>
          <p:nvPr/>
        </p:nvSpPr>
        <p:spPr bwMode="auto">
          <a:xfrm flipV="1">
            <a:off x="4864003" y="1733046"/>
            <a:ext cx="408726" cy="637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8440" name="Oval 10"/>
          <p:cNvSpPr>
            <a:spLocks noChangeArrowheads="1"/>
          </p:cNvSpPr>
          <p:nvPr/>
        </p:nvSpPr>
        <p:spPr bwMode="auto">
          <a:xfrm>
            <a:off x="4868542" y="924084"/>
            <a:ext cx="2239015" cy="936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2400" dirty="0" smtClean="0"/>
              <a:t>GOVERNMENT</a:t>
            </a:r>
            <a:endParaRPr lang="cs-CZ" sz="2400" dirty="0"/>
          </a:p>
        </p:txBody>
      </p:sp>
      <p:sp>
        <p:nvSpPr>
          <p:cNvPr id="18442" name="Oval 13"/>
          <p:cNvSpPr>
            <a:spLocks noChangeArrowheads="1"/>
          </p:cNvSpPr>
          <p:nvPr/>
        </p:nvSpPr>
        <p:spPr bwMode="auto">
          <a:xfrm>
            <a:off x="3563470" y="2370708"/>
            <a:ext cx="2181615" cy="106833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 dirty="0" smtClean="0"/>
              <a:t>PRESIDENT</a:t>
            </a:r>
            <a:endParaRPr lang="cs-CZ" dirty="0"/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 flipV="1">
            <a:off x="4727576" y="3429000"/>
            <a:ext cx="0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 flipV="1">
            <a:off x="6600353" y="1760615"/>
            <a:ext cx="507204" cy="4890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8968098" y="3340488"/>
            <a:ext cx="2713616" cy="13216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 dirty="0" smtClean="0"/>
              <a:t>CONSTITUTIONAL COURT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496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Bicameralism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Chamber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Deputies</a:t>
            </a:r>
            <a:r>
              <a:rPr lang="cs-CZ" dirty="0" smtClean="0"/>
              <a:t> and </a:t>
            </a:r>
          </a:p>
          <a:p>
            <a:pPr marL="0" indent="0">
              <a:buNone/>
            </a:pPr>
            <a:r>
              <a:rPr lang="cs-CZ" dirty="0" smtClean="0"/>
              <a:t>  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Senate</a:t>
            </a:r>
            <a:endParaRPr lang="cs-CZ" dirty="0" smtClean="0"/>
          </a:p>
          <a:p>
            <a:r>
              <a:rPr lang="cs-CZ" dirty="0" err="1" smtClean="0"/>
              <a:t>Inspiration</a:t>
            </a:r>
            <a:r>
              <a:rPr lang="cs-CZ" dirty="0" smtClean="0"/>
              <a:t> by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Republic</a:t>
            </a:r>
          </a:p>
          <a:p>
            <a:r>
              <a:rPr lang="cs-CZ" dirty="0" err="1" smtClean="0"/>
              <a:t>Senate</a:t>
            </a:r>
            <a:r>
              <a:rPr lang="cs-CZ" dirty="0" smtClean="0"/>
              <a:t> as a </a:t>
            </a:r>
            <a:r>
              <a:rPr lang="cs-CZ" dirty="0" err="1" smtClean="0"/>
              <a:t>stabilization</a:t>
            </a:r>
            <a:r>
              <a:rPr lang="cs-CZ" dirty="0" smtClean="0"/>
              <a:t> </a:t>
            </a:r>
            <a:r>
              <a:rPr lang="cs-CZ" dirty="0" err="1" smtClean="0"/>
              <a:t>institution</a:t>
            </a:r>
            <a:endParaRPr lang="cs-CZ" dirty="0" smtClean="0"/>
          </a:p>
          <a:p>
            <a:r>
              <a:rPr lang="cs-CZ" dirty="0" smtClean="0"/>
              <a:t>Dominant role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Chamber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Deputies</a:t>
            </a:r>
            <a:endParaRPr lang="cs-CZ" dirty="0" smtClean="0"/>
          </a:p>
          <a:p>
            <a:pPr lvl="1"/>
            <a:r>
              <a:rPr lang="cs-CZ" dirty="0" err="1" smtClean="0"/>
              <a:t>Legislation</a:t>
            </a:r>
            <a:r>
              <a:rPr lang="cs-CZ" dirty="0" smtClean="0"/>
              <a:t> </a:t>
            </a:r>
            <a:r>
              <a:rPr lang="cs-CZ" dirty="0" err="1" smtClean="0"/>
              <a:t>procedure</a:t>
            </a:r>
            <a:r>
              <a:rPr lang="cs-CZ" dirty="0" smtClean="0"/>
              <a:t> (</a:t>
            </a:r>
            <a:r>
              <a:rPr lang="cs-CZ" dirty="0" err="1" smtClean="0"/>
              <a:t>state</a:t>
            </a:r>
            <a:r>
              <a:rPr lang="cs-CZ" dirty="0" smtClean="0"/>
              <a:t> budget)</a:t>
            </a:r>
          </a:p>
          <a:p>
            <a:pPr lvl="1"/>
            <a:r>
              <a:rPr lang="cs-CZ" dirty="0" err="1" smtClean="0"/>
              <a:t>Relationship</a:t>
            </a:r>
            <a:r>
              <a:rPr lang="cs-CZ" dirty="0" smtClean="0"/>
              <a:t> </a:t>
            </a:r>
            <a:r>
              <a:rPr lang="cs-CZ" dirty="0" err="1" smtClean="0"/>
              <a:t>towards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government</a:t>
            </a:r>
            <a:endParaRPr lang="cs-CZ" dirty="0" smtClean="0"/>
          </a:p>
          <a:p>
            <a:pPr lvl="1"/>
            <a:r>
              <a:rPr lang="cs-CZ" dirty="0" smtClean="0"/>
              <a:t> (</a:t>
            </a:r>
            <a:r>
              <a:rPr lang="cs-CZ" dirty="0" err="1" smtClean="0"/>
              <a:t>election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President)</a:t>
            </a:r>
          </a:p>
          <a:p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65125"/>
            <a:ext cx="571500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03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Chamber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Deputies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200 </a:t>
            </a:r>
            <a:r>
              <a:rPr lang="cs-CZ" dirty="0" err="1" smtClean="0"/>
              <a:t>MPs</a:t>
            </a:r>
            <a:r>
              <a:rPr lang="cs-CZ" dirty="0" smtClean="0"/>
              <a:t> </a:t>
            </a:r>
            <a:r>
              <a:rPr lang="cs-CZ" dirty="0" err="1" smtClean="0"/>
              <a:t>elected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a 4-year term </a:t>
            </a:r>
            <a:r>
              <a:rPr lang="cs-CZ" dirty="0" err="1" smtClean="0"/>
              <a:t>using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„</a:t>
            </a:r>
            <a:r>
              <a:rPr lang="cs-CZ" i="1" dirty="0" err="1" smtClean="0"/>
              <a:t>principle</a:t>
            </a:r>
            <a:r>
              <a:rPr lang="cs-CZ" i="1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proportional</a:t>
            </a:r>
            <a:r>
              <a:rPr lang="cs-CZ" dirty="0" smtClean="0"/>
              <a:t> </a:t>
            </a:r>
            <a:r>
              <a:rPr lang="cs-CZ" dirty="0" err="1" smtClean="0"/>
              <a:t>representation</a:t>
            </a:r>
            <a:r>
              <a:rPr lang="cs-CZ" dirty="0" smtClean="0"/>
              <a:t>“</a:t>
            </a:r>
          </a:p>
          <a:p>
            <a:r>
              <a:rPr lang="cs-CZ" dirty="0" err="1" smtClean="0"/>
              <a:t>Established</a:t>
            </a:r>
            <a:r>
              <a:rPr lang="cs-CZ" dirty="0" smtClean="0"/>
              <a:t> in 1993 by </a:t>
            </a:r>
            <a:r>
              <a:rPr lang="cs-CZ" dirty="0" err="1" smtClean="0"/>
              <a:t>transformation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Czech </a:t>
            </a:r>
            <a:r>
              <a:rPr lang="cs-CZ" dirty="0" err="1" smtClean="0"/>
              <a:t>National</a:t>
            </a:r>
            <a:r>
              <a:rPr lang="cs-CZ" dirty="0" smtClean="0"/>
              <a:t> </a:t>
            </a:r>
            <a:r>
              <a:rPr lang="cs-CZ" dirty="0" err="1" smtClean="0"/>
              <a:t>Council</a:t>
            </a:r>
            <a:endParaRPr lang="cs-CZ" dirty="0" smtClean="0"/>
          </a:p>
          <a:p>
            <a:r>
              <a:rPr lang="cs-CZ" dirty="0" err="1" smtClean="0"/>
              <a:t>Organized</a:t>
            </a:r>
            <a:r>
              <a:rPr lang="cs-CZ" dirty="0" smtClean="0"/>
              <a:t> by resort-</a:t>
            </a:r>
            <a:r>
              <a:rPr lang="cs-CZ" dirty="0" err="1" smtClean="0"/>
              <a:t>oriented</a:t>
            </a:r>
            <a:r>
              <a:rPr lang="cs-CZ" dirty="0" smtClean="0"/>
              <a:t> </a:t>
            </a:r>
            <a:r>
              <a:rPr lang="cs-CZ" dirty="0" err="1" smtClean="0"/>
              <a:t>commitees</a:t>
            </a:r>
            <a:endParaRPr lang="cs-CZ" dirty="0" smtClean="0"/>
          </a:p>
          <a:p>
            <a:r>
              <a:rPr lang="cs-CZ" dirty="0" smtClean="0"/>
              <a:t>Party </a:t>
            </a:r>
            <a:r>
              <a:rPr lang="cs-CZ" dirty="0" err="1" smtClean="0"/>
              <a:t>groups</a:t>
            </a:r>
            <a:r>
              <a:rPr lang="cs-CZ" dirty="0" smtClean="0"/>
              <a:t> (</a:t>
            </a:r>
            <a:r>
              <a:rPr lang="cs-CZ" dirty="0" err="1" smtClean="0"/>
              <a:t>at</a:t>
            </a:r>
            <a:r>
              <a:rPr lang="cs-CZ" dirty="0" smtClean="0"/>
              <a:t> least 10 </a:t>
            </a:r>
            <a:r>
              <a:rPr lang="cs-CZ" dirty="0" err="1" smtClean="0"/>
              <a:t>MPs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dissolved</a:t>
            </a:r>
            <a:r>
              <a:rPr lang="cs-CZ" dirty="0" smtClean="0"/>
              <a:t> </a:t>
            </a:r>
            <a:r>
              <a:rPr lang="cs-CZ" dirty="0" err="1" smtClean="0"/>
              <a:t>under</a:t>
            </a:r>
            <a:r>
              <a:rPr lang="cs-CZ" dirty="0" smtClean="0"/>
              <a:t> </a:t>
            </a:r>
            <a:r>
              <a:rPr lang="cs-CZ" dirty="0" err="1" smtClean="0"/>
              <a:t>strictly</a:t>
            </a:r>
            <a:r>
              <a:rPr lang="cs-CZ" dirty="0" smtClean="0"/>
              <a:t> </a:t>
            </a:r>
            <a:r>
              <a:rPr lang="cs-CZ" dirty="0" err="1" smtClean="0"/>
              <a:t>defined</a:t>
            </a:r>
            <a:r>
              <a:rPr lang="cs-CZ" dirty="0" smtClean="0"/>
              <a:t> </a:t>
            </a:r>
            <a:r>
              <a:rPr lang="cs-CZ" dirty="0" err="1" smtClean="0"/>
              <a:t>circumstances</a:t>
            </a:r>
            <a:endParaRPr lang="cs-CZ" dirty="0" smtClean="0"/>
          </a:p>
          <a:p>
            <a:r>
              <a:rPr lang="cs-CZ" dirty="0" err="1" smtClean="0"/>
              <a:t>Control</a:t>
            </a:r>
            <a:r>
              <a:rPr lang="cs-CZ" dirty="0" smtClean="0"/>
              <a:t> </a:t>
            </a:r>
            <a:r>
              <a:rPr lang="cs-CZ" dirty="0" err="1" smtClean="0"/>
              <a:t>power</a:t>
            </a:r>
            <a:r>
              <a:rPr lang="cs-CZ" dirty="0" smtClean="0"/>
              <a:t> via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government</a:t>
            </a:r>
            <a:r>
              <a:rPr lang="cs-CZ" dirty="0" smtClean="0"/>
              <a:t> (</a:t>
            </a:r>
            <a:r>
              <a:rPr lang="cs-CZ" dirty="0" err="1" smtClean="0"/>
              <a:t>investiture</a:t>
            </a:r>
            <a:r>
              <a:rPr lang="cs-CZ" dirty="0" smtClean="0"/>
              <a:t> </a:t>
            </a:r>
            <a:r>
              <a:rPr lang="cs-CZ" dirty="0" err="1" smtClean="0"/>
              <a:t>vote</a:t>
            </a:r>
            <a:r>
              <a:rPr lang="cs-CZ" dirty="0" smtClean="0"/>
              <a:t>, </a:t>
            </a:r>
            <a:r>
              <a:rPr lang="cs-CZ" dirty="0" err="1" smtClean="0"/>
              <a:t>vote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no-</a:t>
            </a:r>
            <a:r>
              <a:rPr lang="cs-CZ" dirty="0" err="1" smtClean="0"/>
              <a:t>confidence</a:t>
            </a:r>
            <a:r>
              <a:rPr lang="cs-CZ" dirty="0" smtClean="0"/>
              <a:t>, </a:t>
            </a:r>
            <a:r>
              <a:rPr lang="cs-CZ" dirty="0" err="1" smtClean="0"/>
              <a:t>questioning</a:t>
            </a:r>
            <a:r>
              <a:rPr lang="cs-CZ" dirty="0" smtClean="0"/>
              <a:t>…)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75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Senate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81 </a:t>
            </a:r>
            <a:r>
              <a:rPr lang="cs-CZ" dirty="0" err="1" smtClean="0"/>
              <a:t>senators</a:t>
            </a:r>
            <a:r>
              <a:rPr lang="cs-CZ" dirty="0" smtClean="0"/>
              <a:t> </a:t>
            </a:r>
            <a:r>
              <a:rPr lang="cs-CZ" dirty="0" err="1" smtClean="0"/>
              <a:t>elected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6 </a:t>
            </a:r>
            <a:r>
              <a:rPr lang="cs-CZ" dirty="0" err="1" smtClean="0"/>
              <a:t>years</a:t>
            </a:r>
            <a:r>
              <a:rPr lang="cs-CZ" dirty="0" smtClean="0"/>
              <a:t> (1/3 </a:t>
            </a:r>
            <a:r>
              <a:rPr lang="cs-CZ" dirty="0" err="1" smtClean="0"/>
              <a:t>each</a:t>
            </a:r>
            <a:r>
              <a:rPr lang="cs-CZ" dirty="0" smtClean="0"/>
              <a:t> </a:t>
            </a:r>
            <a:r>
              <a:rPr lang="cs-CZ" dirty="0" err="1" smtClean="0"/>
              <a:t>two</a:t>
            </a:r>
            <a:r>
              <a:rPr lang="cs-CZ" dirty="0" smtClean="0"/>
              <a:t> </a:t>
            </a:r>
            <a:r>
              <a:rPr lang="cs-CZ" dirty="0" err="1" smtClean="0"/>
              <a:t>years</a:t>
            </a:r>
            <a:r>
              <a:rPr lang="cs-CZ" dirty="0" smtClean="0"/>
              <a:t>) by a </a:t>
            </a:r>
            <a:r>
              <a:rPr lang="cs-CZ" dirty="0" err="1" smtClean="0"/>
              <a:t>majoritarian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endParaRPr lang="cs-CZ" dirty="0"/>
          </a:p>
          <a:p>
            <a:r>
              <a:rPr lang="cs-CZ" dirty="0" smtClean="0"/>
              <a:t>At least 40 </a:t>
            </a:r>
            <a:r>
              <a:rPr lang="cs-CZ" dirty="0" err="1" smtClean="0"/>
              <a:t>years</a:t>
            </a:r>
            <a:r>
              <a:rPr lang="cs-CZ" dirty="0" smtClean="0"/>
              <a:t> – „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chamber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wise</a:t>
            </a:r>
            <a:r>
              <a:rPr lang="cs-CZ" dirty="0" smtClean="0"/>
              <a:t> </a:t>
            </a:r>
            <a:r>
              <a:rPr lang="cs-CZ" dirty="0" err="1" smtClean="0"/>
              <a:t>men</a:t>
            </a:r>
            <a:r>
              <a:rPr lang="cs-CZ" dirty="0" smtClean="0"/>
              <a:t>“</a:t>
            </a:r>
          </a:p>
          <a:p>
            <a:r>
              <a:rPr lang="cs-CZ" dirty="0" err="1" smtClean="0"/>
              <a:t>Established</a:t>
            </a:r>
            <a:r>
              <a:rPr lang="cs-CZ" dirty="0" smtClean="0"/>
              <a:t> not </a:t>
            </a:r>
            <a:r>
              <a:rPr lang="cs-CZ" dirty="0" err="1" smtClean="0"/>
              <a:t>earlier</a:t>
            </a:r>
            <a:r>
              <a:rPr lang="cs-CZ" dirty="0" smtClean="0"/>
              <a:t> </a:t>
            </a:r>
            <a:r>
              <a:rPr lang="cs-CZ" dirty="0" err="1" smtClean="0"/>
              <a:t>than</a:t>
            </a:r>
            <a:r>
              <a:rPr lang="cs-CZ" dirty="0" smtClean="0"/>
              <a:t> in 1996</a:t>
            </a:r>
          </a:p>
          <a:p>
            <a:r>
              <a:rPr lang="cs-CZ" dirty="0" err="1" smtClean="0"/>
              <a:t>Struggling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legitimacy</a:t>
            </a:r>
            <a:r>
              <a:rPr lang="cs-CZ" dirty="0" smtClean="0"/>
              <a:t> (</a:t>
            </a:r>
            <a:r>
              <a:rPr lang="cs-CZ" dirty="0" err="1" smtClean="0"/>
              <a:t>electoral</a:t>
            </a:r>
            <a:r>
              <a:rPr lang="cs-CZ" dirty="0" smtClean="0"/>
              <a:t> </a:t>
            </a:r>
            <a:r>
              <a:rPr lang="cs-CZ" dirty="0" err="1" smtClean="0"/>
              <a:t>turnout</a:t>
            </a:r>
            <a:r>
              <a:rPr lang="cs-CZ" dirty="0" smtClean="0"/>
              <a:t> </a:t>
            </a:r>
            <a:r>
              <a:rPr lang="cs-CZ" dirty="0" err="1" smtClean="0"/>
              <a:t>around</a:t>
            </a:r>
            <a:r>
              <a:rPr lang="cs-CZ" dirty="0" smtClean="0"/>
              <a:t> 15 %)</a:t>
            </a:r>
            <a:endParaRPr lang="cs-CZ" dirty="0"/>
          </a:p>
          <a:p>
            <a:r>
              <a:rPr lang="cs-CZ" dirty="0" smtClean="0"/>
              <a:t>Not a </a:t>
            </a:r>
            <a:r>
              <a:rPr lang="cs-CZ" dirty="0" err="1" smtClean="0"/>
              <a:t>clear</a:t>
            </a:r>
            <a:r>
              <a:rPr lang="cs-CZ" dirty="0" smtClean="0"/>
              <a:t> </a:t>
            </a:r>
            <a:r>
              <a:rPr lang="cs-CZ" dirty="0" err="1" smtClean="0"/>
              <a:t>position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political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endParaRPr lang="cs-CZ" dirty="0" smtClean="0"/>
          </a:p>
          <a:p>
            <a:r>
              <a:rPr lang="cs-CZ" dirty="0" err="1" smtClean="0"/>
              <a:t>Important</a:t>
            </a:r>
            <a:r>
              <a:rPr lang="cs-CZ" dirty="0" smtClean="0"/>
              <a:t> but </a:t>
            </a:r>
            <a:r>
              <a:rPr lang="cs-CZ" i="1" dirty="0" err="1" smtClean="0"/>
              <a:t>dormant</a:t>
            </a:r>
            <a:r>
              <a:rPr lang="cs-CZ" i="1" dirty="0" smtClean="0"/>
              <a:t> </a:t>
            </a:r>
            <a:r>
              <a:rPr lang="cs-CZ" dirty="0" err="1" smtClean="0"/>
              <a:t>competencies</a:t>
            </a:r>
            <a:r>
              <a:rPr lang="cs-CZ" dirty="0" smtClean="0"/>
              <a:t> – </a:t>
            </a:r>
            <a:r>
              <a:rPr lang="cs-CZ" dirty="0" err="1" smtClean="0"/>
              <a:t>legislature</a:t>
            </a:r>
            <a:r>
              <a:rPr lang="cs-CZ" dirty="0" smtClean="0"/>
              <a:t>, </a:t>
            </a:r>
            <a:r>
              <a:rPr lang="cs-CZ" dirty="0" err="1" smtClean="0"/>
              <a:t>approval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/>
              <a:t>c</a:t>
            </a:r>
            <a:r>
              <a:rPr lang="cs-CZ" dirty="0" err="1" smtClean="0"/>
              <a:t>onstitutional</a:t>
            </a:r>
            <a:r>
              <a:rPr lang="cs-CZ" dirty="0" smtClean="0"/>
              <a:t> </a:t>
            </a:r>
            <a:r>
              <a:rPr lang="cs-CZ" dirty="0" err="1" smtClean="0"/>
              <a:t>judges</a:t>
            </a:r>
            <a:r>
              <a:rPr lang="cs-CZ" dirty="0" smtClean="0"/>
              <a:t>, </a:t>
            </a:r>
            <a:r>
              <a:rPr lang="cs-CZ" dirty="0" err="1" smtClean="0"/>
              <a:t>involved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process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impeachment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President</a:t>
            </a:r>
          </a:p>
          <a:p>
            <a:r>
              <a:rPr lang="cs-CZ" dirty="0" err="1" smtClean="0"/>
              <a:t>Cannot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dissolved</a:t>
            </a:r>
            <a:endParaRPr lang="cs-CZ" dirty="0" smtClean="0"/>
          </a:p>
          <a:p>
            <a:endParaRPr lang="cs-CZ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08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Legislation</a:t>
            </a:r>
            <a:r>
              <a:rPr lang="cs-CZ" dirty="0" smtClean="0"/>
              <a:t> </a:t>
            </a:r>
            <a:r>
              <a:rPr lang="cs-CZ" dirty="0" err="1" smtClean="0"/>
              <a:t>procedure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Legislative</a:t>
            </a:r>
            <a:r>
              <a:rPr lang="cs-CZ" dirty="0" smtClean="0"/>
              <a:t> </a:t>
            </a:r>
            <a:r>
              <a:rPr lang="cs-CZ" dirty="0" err="1" smtClean="0"/>
              <a:t>initiative</a:t>
            </a:r>
            <a:endParaRPr lang="cs-CZ" dirty="0"/>
          </a:p>
          <a:p>
            <a:r>
              <a:rPr lang="cs-CZ" dirty="0" smtClean="0"/>
              <a:t>3 </a:t>
            </a:r>
            <a:r>
              <a:rPr lang="cs-CZ" dirty="0" err="1" smtClean="0"/>
              <a:t>readings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Chamber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Deputies</a:t>
            </a:r>
            <a:endParaRPr lang="cs-CZ" dirty="0"/>
          </a:p>
          <a:p>
            <a:r>
              <a:rPr lang="cs-CZ" dirty="0" err="1" smtClean="0"/>
              <a:t>Senate</a:t>
            </a:r>
            <a:r>
              <a:rPr lang="cs-CZ" dirty="0" smtClean="0"/>
              <a:t> – </a:t>
            </a:r>
            <a:r>
              <a:rPr lang="cs-CZ" dirty="0" err="1" smtClean="0"/>
              <a:t>approval</a:t>
            </a:r>
            <a:r>
              <a:rPr lang="cs-CZ" dirty="0" smtClean="0"/>
              <a:t>, </a:t>
            </a:r>
            <a:r>
              <a:rPr lang="cs-CZ" dirty="0" err="1" smtClean="0"/>
              <a:t>rejection</a:t>
            </a:r>
            <a:r>
              <a:rPr lang="cs-CZ" dirty="0" smtClean="0"/>
              <a:t>, </a:t>
            </a:r>
            <a:r>
              <a:rPr lang="cs-CZ" dirty="0" err="1" smtClean="0"/>
              <a:t>amendments</a:t>
            </a:r>
            <a:r>
              <a:rPr lang="cs-CZ" dirty="0" smtClean="0"/>
              <a:t>, </a:t>
            </a:r>
            <a:r>
              <a:rPr lang="cs-CZ" dirty="0" err="1" smtClean="0"/>
              <a:t>neglection</a:t>
            </a:r>
            <a:r>
              <a:rPr lang="cs-CZ" dirty="0" smtClean="0"/>
              <a:t> (30 </a:t>
            </a:r>
            <a:r>
              <a:rPr lang="cs-CZ" dirty="0" err="1" smtClean="0"/>
              <a:t>days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Chamber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Deputies</a:t>
            </a:r>
            <a:r>
              <a:rPr lang="cs-CZ" dirty="0" smtClean="0"/>
              <a:t> (majority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MPs</a:t>
            </a:r>
            <a:r>
              <a:rPr lang="cs-CZ" dirty="0" smtClean="0"/>
              <a:t>)</a:t>
            </a:r>
          </a:p>
          <a:p>
            <a:r>
              <a:rPr lang="cs-CZ" dirty="0" smtClean="0"/>
              <a:t>President – 15 </a:t>
            </a:r>
            <a:r>
              <a:rPr lang="cs-CZ" dirty="0" err="1" smtClean="0"/>
              <a:t>days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signature</a:t>
            </a:r>
            <a:r>
              <a:rPr lang="cs-CZ" dirty="0" smtClean="0"/>
              <a:t>, veto – </a:t>
            </a:r>
            <a:r>
              <a:rPr lang="cs-CZ" dirty="0" err="1" smtClean="0"/>
              <a:t>Chamber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Deputies</a:t>
            </a:r>
            <a:r>
              <a:rPr lang="cs-CZ" dirty="0" smtClean="0"/>
              <a:t> (majority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MPs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Special</a:t>
            </a:r>
            <a:r>
              <a:rPr lang="cs-CZ" dirty="0" smtClean="0"/>
              <a:t> </a:t>
            </a:r>
            <a:r>
              <a:rPr lang="cs-CZ" dirty="0" err="1" smtClean="0"/>
              <a:t>position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Constitutional</a:t>
            </a:r>
            <a:r>
              <a:rPr lang="cs-CZ" dirty="0" smtClean="0"/>
              <a:t> </a:t>
            </a:r>
            <a:r>
              <a:rPr lang="cs-CZ" dirty="0" err="1" smtClean="0"/>
              <a:t>Laws</a:t>
            </a:r>
            <a:r>
              <a:rPr lang="cs-CZ" dirty="0" smtClean="0"/>
              <a:t>, </a:t>
            </a:r>
            <a:r>
              <a:rPr lang="cs-CZ" dirty="0" err="1" smtClean="0"/>
              <a:t>elections</a:t>
            </a:r>
            <a:r>
              <a:rPr lang="cs-CZ" dirty="0" smtClean="0"/>
              <a:t> </a:t>
            </a:r>
            <a:r>
              <a:rPr lang="cs-CZ" dirty="0" err="1" smtClean="0"/>
              <a:t>laws</a:t>
            </a:r>
            <a:r>
              <a:rPr lang="cs-CZ" dirty="0" smtClean="0"/>
              <a:t>, </a:t>
            </a:r>
            <a:r>
              <a:rPr lang="cs-CZ" dirty="0" err="1" smtClean="0"/>
              <a:t>state</a:t>
            </a:r>
            <a:r>
              <a:rPr lang="cs-CZ" dirty="0" smtClean="0"/>
              <a:t> budget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74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Other</a:t>
            </a:r>
            <a:r>
              <a:rPr lang="cs-CZ" dirty="0" smtClean="0"/>
              <a:t> </a:t>
            </a:r>
            <a:r>
              <a:rPr lang="cs-CZ" dirty="0" err="1" smtClean="0"/>
              <a:t>competencies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Approval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government</a:t>
            </a:r>
            <a:r>
              <a:rPr lang="cs-CZ" dirty="0" smtClean="0"/>
              <a:t> (more </a:t>
            </a:r>
            <a:r>
              <a:rPr lang="cs-CZ" dirty="0" err="1" smtClean="0"/>
              <a:t>later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dirty="0" err="1" smtClean="0"/>
              <a:t>Approval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judges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Constitutional</a:t>
            </a:r>
            <a:r>
              <a:rPr lang="cs-CZ" dirty="0" smtClean="0"/>
              <a:t> </a:t>
            </a:r>
            <a:r>
              <a:rPr lang="cs-CZ" dirty="0" err="1" smtClean="0"/>
              <a:t>Court</a:t>
            </a:r>
            <a:r>
              <a:rPr lang="cs-CZ" dirty="0" smtClean="0"/>
              <a:t> (</a:t>
            </a:r>
            <a:r>
              <a:rPr lang="cs-CZ" dirty="0" err="1" smtClean="0"/>
              <a:t>Senate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dirty="0" err="1" smtClean="0"/>
              <a:t>Election</a:t>
            </a:r>
            <a:r>
              <a:rPr lang="cs-CZ" dirty="0" smtClean="0"/>
              <a:t> (</a:t>
            </a:r>
            <a:r>
              <a:rPr lang="cs-CZ" dirty="0" err="1" smtClean="0"/>
              <a:t>ChoD</a:t>
            </a:r>
            <a:r>
              <a:rPr lang="cs-CZ" dirty="0" smtClean="0"/>
              <a:t>) and </a:t>
            </a:r>
            <a:r>
              <a:rPr lang="cs-CZ" dirty="0" err="1" smtClean="0"/>
              <a:t>nomination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Ombudsman and her </a:t>
            </a:r>
            <a:r>
              <a:rPr lang="cs-CZ" dirty="0" err="1" smtClean="0"/>
              <a:t>deputy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06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1946" y="2205801"/>
            <a:ext cx="10515600" cy="1325563"/>
          </a:xfrm>
        </p:spPr>
        <p:txBody>
          <a:bodyPr/>
          <a:lstStyle/>
          <a:p>
            <a:pPr algn="ctr"/>
            <a:r>
              <a:rPr lang="cs-CZ" b="1" dirty="0" err="1" smtClean="0"/>
              <a:t>Executive</a:t>
            </a:r>
            <a:r>
              <a:rPr lang="cs-CZ" b="1" dirty="0" smtClean="0"/>
              <a:t>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3949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President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 smtClean="0"/>
              <a:t>Directly</a:t>
            </a:r>
            <a:r>
              <a:rPr lang="cs-CZ" dirty="0" smtClean="0"/>
              <a:t> </a:t>
            </a:r>
            <a:r>
              <a:rPr lang="cs-CZ" dirty="0" err="1" smtClean="0"/>
              <a:t>elected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five</a:t>
            </a:r>
            <a:r>
              <a:rPr lang="cs-CZ" dirty="0" smtClean="0"/>
              <a:t> </a:t>
            </a:r>
            <a:r>
              <a:rPr lang="cs-CZ" dirty="0" err="1" smtClean="0"/>
              <a:t>years</a:t>
            </a:r>
            <a:r>
              <a:rPr lang="cs-CZ" dirty="0" smtClean="0"/>
              <a:t> (</a:t>
            </a:r>
            <a:r>
              <a:rPr lang="cs-CZ" dirty="0" err="1" smtClean="0"/>
              <a:t>two</a:t>
            </a:r>
            <a:r>
              <a:rPr lang="cs-CZ" dirty="0" smtClean="0"/>
              <a:t> </a:t>
            </a:r>
            <a:r>
              <a:rPr lang="cs-CZ" dirty="0" err="1" smtClean="0"/>
              <a:t>consecutive</a:t>
            </a:r>
            <a:r>
              <a:rPr lang="cs-CZ" dirty="0" smtClean="0"/>
              <a:t> </a:t>
            </a:r>
            <a:r>
              <a:rPr lang="cs-CZ" dirty="0" err="1" smtClean="0"/>
              <a:t>terms</a:t>
            </a:r>
            <a:r>
              <a:rPr lang="cs-CZ" dirty="0" smtClean="0"/>
              <a:t> </a:t>
            </a:r>
            <a:r>
              <a:rPr lang="cs-CZ" dirty="0" err="1" smtClean="0"/>
              <a:t>allowed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Formally</a:t>
            </a:r>
            <a:r>
              <a:rPr lang="cs-CZ" dirty="0" smtClean="0"/>
              <a:t> </a:t>
            </a:r>
            <a:r>
              <a:rPr lang="cs-CZ" dirty="0" err="1" smtClean="0"/>
              <a:t>rather</a:t>
            </a:r>
            <a:r>
              <a:rPr lang="cs-CZ" dirty="0" smtClean="0"/>
              <a:t> </a:t>
            </a:r>
            <a:r>
              <a:rPr lang="cs-CZ" dirty="0" err="1" smtClean="0"/>
              <a:t>weak</a:t>
            </a:r>
            <a:r>
              <a:rPr lang="cs-CZ" dirty="0" smtClean="0"/>
              <a:t> but </a:t>
            </a:r>
            <a:r>
              <a:rPr lang="cs-CZ" dirty="0" err="1" smtClean="0"/>
              <a:t>strong</a:t>
            </a:r>
            <a:r>
              <a:rPr lang="cs-CZ" dirty="0" smtClean="0"/>
              <a:t> </a:t>
            </a:r>
            <a:r>
              <a:rPr lang="cs-CZ" dirty="0" err="1" smtClean="0"/>
              <a:t>informal</a:t>
            </a:r>
            <a:r>
              <a:rPr lang="cs-CZ" dirty="0" smtClean="0"/>
              <a:t> </a:t>
            </a:r>
            <a:r>
              <a:rPr lang="cs-CZ" dirty="0" err="1" smtClean="0"/>
              <a:t>authority</a:t>
            </a:r>
            <a:r>
              <a:rPr lang="cs-CZ" dirty="0" smtClean="0"/>
              <a:t> (</a:t>
            </a:r>
            <a:r>
              <a:rPr lang="cs-CZ" dirty="0" err="1" smtClean="0"/>
              <a:t>history</a:t>
            </a:r>
            <a:r>
              <a:rPr lang="cs-CZ" dirty="0" smtClean="0"/>
              <a:t>, Prague </a:t>
            </a:r>
            <a:r>
              <a:rPr lang="cs-CZ" dirty="0" err="1" smtClean="0"/>
              <a:t>Castle</a:t>
            </a:r>
            <a:r>
              <a:rPr lang="cs-CZ" dirty="0" smtClean="0"/>
              <a:t>, </a:t>
            </a:r>
            <a:r>
              <a:rPr lang="cs-CZ" dirty="0" err="1" smtClean="0"/>
              <a:t>Presidents</a:t>
            </a:r>
            <a:r>
              <a:rPr lang="cs-CZ" dirty="0" smtClean="0"/>
              <a:t> </a:t>
            </a:r>
            <a:r>
              <a:rPr lang="cs-CZ" dirty="0" err="1" smtClean="0"/>
              <a:t>elected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Head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State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representative</a:t>
            </a:r>
            <a:r>
              <a:rPr lang="cs-CZ" dirty="0" smtClean="0"/>
              <a:t> </a:t>
            </a:r>
            <a:r>
              <a:rPr lang="cs-CZ" dirty="0" err="1" smtClean="0"/>
              <a:t>function</a:t>
            </a:r>
            <a:endParaRPr lang="cs-CZ" dirty="0" smtClean="0"/>
          </a:p>
          <a:p>
            <a:r>
              <a:rPr lang="cs-CZ" dirty="0" err="1" smtClean="0"/>
              <a:t>Appoints</a:t>
            </a:r>
            <a:r>
              <a:rPr lang="cs-CZ" dirty="0" smtClean="0"/>
              <a:t> and </a:t>
            </a:r>
            <a:r>
              <a:rPr lang="cs-CZ" dirty="0" err="1" smtClean="0"/>
              <a:t>dismiss</a:t>
            </a:r>
            <a:r>
              <a:rPr lang="cs-CZ" dirty="0" smtClean="0"/>
              <a:t> </a:t>
            </a:r>
            <a:r>
              <a:rPr lang="cs-CZ" dirty="0" err="1" smtClean="0"/>
              <a:t>members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cabinet</a:t>
            </a:r>
            <a:r>
              <a:rPr lang="cs-CZ" dirty="0" smtClean="0"/>
              <a:t> (</a:t>
            </a:r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also</a:t>
            </a:r>
            <a:r>
              <a:rPr lang="cs-CZ" dirty="0" smtClean="0"/>
              <a:t> </a:t>
            </a:r>
            <a:r>
              <a:rPr lang="cs-CZ" dirty="0" err="1" smtClean="0"/>
              <a:t>later</a:t>
            </a:r>
            <a:r>
              <a:rPr lang="cs-CZ" dirty="0" smtClean="0"/>
              <a:t>), </a:t>
            </a:r>
            <a:r>
              <a:rPr lang="cs-CZ" dirty="0" err="1" smtClean="0"/>
              <a:t>members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National</a:t>
            </a:r>
            <a:r>
              <a:rPr lang="cs-CZ" dirty="0" smtClean="0"/>
              <a:t> Bank and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Constitutional</a:t>
            </a:r>
            <a:r>
              <a:rPr lang="cs-CZ" dirty="0" smtClean="0"/>
              <a:t> </a:t>
            </a:r>
            <a:r>
              <a:rPr lang="cs-CZ" dirty="0" err="1" smtClean="0"/>
              <a:t>Court</a:t>
            </a:r>
            <a:r>
              <a:rPr lang="cs-CZ" dirty="0" smtClean="0"/>
              <a:t>, </a:t>
            </a:r>
            <a:r>
              <a:rPr lang="cs-CZ" dirty="0" err="1" smtClean="0"/>
              <a:t>judges</a:t>
            </a:r>
            <a:endParaRPr lang="cs-CZ" dirty="0" smtClean="0"/>
          </a:p>
          <a:p>
            <a:r>
              <a:rPr lang="cs-CZ" dirty="0" err="1" smtClean="0"/>
              <a:t>Foreign</a:t>
            </a:r>
            <a:r>
              <a:rPr lang="cs-CZ" dirty="0" smtClean="0"/>
              <a:t> </a:t>
            </a:r>
            <a:r>
              <a:rPr lang="cs-CZ" dirty="0" err="1" smtClean="0"/>
              <a:t>policy</a:t>
            </a:r>
            <a:endParaRPr lang="cs-CZ" dirty="0" smtClean="0"/>
          </a:p>
          <a:p>
            <a:r>
              <a:rPr lang="cs-CZ" dirty="0" err="1" smtClean="0"/>
              <a:t>Rather</a:t>
            </a:r>
            <a:r>
              <a:rPr lang="cs-CZ" dirty="0" smtClean="0"/>
              <a:t> limited role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legislative</a:t>
            </a:r>
            <a:r>
              <a:rPr lang="cs-CZ" dirty="0" smtClean="0"/>
              <a:t> </a:t>
            </a:r>
            <a:r>
              <a:rPr lang="cs-CZ" dirty="0" err="1" smtClean="0"/>
              <a:t>process</a:t>
            </a:r>
            <a:r>
              <a:rPr lang="cs-CZ" dirty="0" smtClean="0"/>
              <a:t>, </a:t>
            </a:r>
            <a:r>
              <a:rPr lang="cs-CZ" dirty="0" err="1" smtClean="0"/>
              <a:t>suspensive</a:t>
            </a:r>
            <a:r>
              <a:rPr lang="cs-CZ" dirty="0" smtClean="0"/>
              <a:t> veto </a:t>
            </a:r>
            <a:r>
              <a:rPr lang="cs-CZ" dirty="0" err="1" smtClean="0"/>
              <a:t>of</a:t>
            </a:r>
            <a:r>
              <a:rPr lang="cs-CZ" dirty="0"/>
              <a:t> </a:t>
            </a:r>
            <a:r>
              <a:rPr lang="cs-CZ" dirty="0" err="1" smtClean="0"/>
              <a:t>ordinary</a:t>
            </a:r>
            <a:r>
              <a:rPr lang="cs-CZ" dirty="0" smtClean="0"/>
              <a:t> </a:t>
            </a:r>
            <a:r>
              <a:rPr lang="cs-CZ" dirty="0" err="1" smtClean="0"/>
              <a:t>bills</a:t>
            </a:r>
            <a:endParaRPr lang="cs-CZ" dirty="0" smtClean="0"/>
          </a:p>
          <a:p>
            <a:r>
              <a:rPr lang="cs-CZ" dirty="0" err="1" smtClean="0"/>
              <a:t>Dissolves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ChoD</a:t>
            </a:r>
            <a:endParaRPr lang="cs-CZ" dirty="0" smtClean="0"/>
          </a:p>
          <a:p>
            <a:r>
              <a:rPr lang="cs-CZ" dirty="0" smtClean="0"/>
              <a:t>Has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right</a:t>
            </a:r>
            <a:r>
              <a:rPr lang="cs-CZ" dirty="0" smtClean="0"/>
              <a:t> to </a:t>
            </a:r>
            <a:r>
              <a:rPr lang="cs-CZ" dirty="0" err="1" smtClean="0"/>
              <a:t>issue</a:t>
            </a:r>
            <a:r>
              <a:rPr lang="cs-CZ" dirty="0" smtClean="0"/>
              <a:t> </a:t>
            </a:r>
            <a:r>
              <a:rPr lang="cs-CZ" dirty="0" err="1" smtClean="0"/>
              <a:t>amnesty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095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Republic (1918 – 1938)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newly-born</a:t>
            </a:r>
            <a:r>
              <a:rPr lang="cs-CZ" dirty="0" smtClean="0"/>
              <a:t> </a:t>
            </a:r>
            <a:r>
              <a:rPr lang="cs-CZ" dirty="0" err="1" smtClean="0"/>
              <a:t>states</a:t>
            </a:r>
            <a:r>
              <a:rPr lang="cs-CZ" dirty="0" smtClean="0"/>
              <a:t> </a:t>
            </a:r>
            <a:r>
              <a:rPr lang="cs-CZ" dirty="0" err="1" smtClean="0"/>
              <a:t>after</a:t>
            </a:r>
            <a:r>
              <a:rPr lang="cs-CZ" dirty="0" smtClean="0"/>
              <a:t> WWI (Pittsburgh </a:t>
            </a:r>
          </a:p>
          <a:p>
            <a:pPr marL="0" indent="0">
              <a:buNone/>
            </a:pPr>
            <a:r>
              <a:rPr lang="cs-CZ" dirty="0" err="1" smtClean="0"/>
              <a:t>Declaration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October</a:t>
            </a:r>
            <a:r>
              <a:rPr lang="cs-CZ" dirty="0" smtClean="0"/>
              <a:t> 28 – </a:t>
            </a:r>
            <a:r>
              <a:rPr lang="cs-CZ" dirty="0" err="1" smtClean="0"/>
              <a:t>Declaration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Czechoslovak</a:t>
            </a:r>
            <a:r>
              <a:rPr lang="cs-CZ" dirty="0" smtClean="0"/>
              <a:t> </a:t>
            </a:r>
            <a:r>
              <a:rPr lang="cs-CZ" dirty="0" err="1" smtClean="0"/>
              <a:t>Independence</a:t>
            </a:r>
            <a:endParaRPr lang="cs-CZ" dirty="0" smtClean="0"/>
          </a:p>
          <a:p>
            <a:r>
              <a:rPr lang="cs-CZ" dirty="0" smtClean="0"/>
              <a:t>Basic </a:t>
            </a:r>
            <a:r>
              <a:rPr lang="cs-CZ" dirty="0" err="1" smtClean="0"/>
              <a:t>principles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Czechoslovak</a:t>
            </a:r>
            <a:r>
              <a:rPr lang="cs-CZ" dirty="0" smtClean="0"/>
              <a:t> </a:t>
            </a:r>
            <a:r>
              <a:rPr lang="cs-CZ" dirty="0" err="1" smtClean="0"/>
              <a:t>state</a:t>
            </a:r>
            <a:endParaRPr lang="cs-CZ" dirty="0" smtClean="0"/>
          </a:p>
          <a:p>
            <a:r>
              <a:rPr lang="cs-CZ" dirty="0" err="1" smtClean="0"/>
              <a:t>Multiethnic</a:t>
            </a:r>
            <a:r>
              <a:rPr lang="cs-CZ" dirty="0" smtClean="0"/>
              <a:t> </a:t>
            </a:r>
            <a:r>
              <a:rPr lang="cs-CZ" dirty="0" err="1" smtClean="0"/>
              <a:t>state</a:t>
            </a:r>
            <a:endParaRPr lang="cs-CZ" dirty="0" smtClean="0"/>
          </a:p>
          <a:p>
            <a:r>
              <a:rPr lang="cs-CZ" dirty="0" err="1" smtClean="0"/>
              <a:t>Presidents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Czechoslovakia</a:t>
            </a:r>
            <a:r>
              <a:rPr lang="cs-CZ" dirty="0" smtClean="0"/>
              <a:t> (</a:t>
            </a:r>
            <a:r>
              <a:rPr lang="cs-CZ" dirty="0" smtClean="0">
                <a:hlinkClick r:id="rId2"/>
              </a:rPr>
              <a:t>TG Masaryk </a:t>
            </a:r>
            <a:r>
              <a:rPr lang="cs-CZ" dirty="0" smtClean="0"/>
              <a:t>and E. Beneš)</a:t>
            </a:r>
          </a:p>
          <a:p>
            <a:r>
              <a:rPr lang="cs-CZ" dirty="0" smtClean="0"/>
              <a:t>A </a:t>
            </a:r>
            <a:r>
              <a:rPr lang="cs-CZ" dirty="0" err="1" smtClean="0"/>
              <a:t>democratic</a:t>
            </a:r>
            <a:r>
              <a:rPr lang="cs-CZ" dirty="0" smtClean="0"/>
              <a:t> and </a:t>
            </a:r>
            <a:r>
              <a:rPr lang="cs-CZ" dirty="0" err="1" smtClean="0"/>
              <a:t>economically</a:t>
            </a:r>
            <a:r>
              <a:rPr lang="cs-CZ" dirty="0" smtClean="0"/>
              <a:t> </a:t>
            </a:r>
            <a:r>
              <a:rPr lang="cs-CZ" dirty="0" err="1" smtClean="0"/>
              <a:t>successful</a:t>
            </a:r>
            <a:r>
              <a:rPr lang="cs-CZ" dirty="0" smtClean="0"/>
              <a:t> </a:t>
            </a:r>
            <a:r>
              <a:rPr lang="cs-CZ" dirty="0" err="1" smtClean="0"/>
              <a:t>exception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interwar</a:t>
            </a:r>
            <a:r>
              <a:rPr lang="cs-CZ" dirty="0" smtClean="0"/>
              <a:t> </a:t>
            </a:r>
            <a:r>
              <a:rPr lang="cs-CZ" dirty="0" err="1" smtClean="0"/>
              <a:t>Central</a:t>
            </a:r>
            <a:r>
              <a:rPr lang="cs-CZ" dirty="0" smtClean="0"/>
              <a:t> and </a:t>
            </a:r>
            <a:r>
              <a:rPr lang="cs-CZ" dirty="0" err="1" smtClean="0"/>
              <a:t>Eastern</a:t>
            </a:r>
            <a:r>
              <a:rPr lang="cs-CZ" dirty="0" smtClean="0"/>
              <a:t> </a:t>
            </a:r>
            <a:r>
              <a:rPr lang="cs-CZ" dirty="0" err="1" smtClean="0"/>
              <a:t>Europe</a:t>
            </a:r>
            <a:r>
              <a:rPr lang="cs-CZ" dirty="0" smtClean="0"/>
              <a:t> –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tale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First</a:t>
            </a:r>
            <a:r>
              <a:rPr lang="cs-CZ" i="1" dirty="0" smtClean="0"/>
              <a:t> Republic</a:t>
            </a:r>
          </a:p>
          <a:p>
            <a:endParaRPr lang="cs-CZ" dirty="0" smtClean="0"/>
          </a:p>
          <a:p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621" y="0"/>
            <a:ext cx="2764379" cy="372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16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91359"/>
            <a:ext cx="4031672" cy="4607626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673" y="991359"/>
            <a:ext cx="4031672" cy="533421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345" y="991359"/>
            <a:ext cx="4143648" cy="512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9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CR </a:t>
            </a:r>
            <a:r>
              <a:rPr lang="cs-CZ" dirty="0" err="1" smtClean="0"/>
              <a:t>towards</a:t>
            </a:r>
            <a:r>
              <a:rPr lang="cs-CZ" dirty="0" smtClean="0"/>
              <a:t> </a:t>
            </a:r>
            <a:r>
              <a:rPr lang="cs-CZ" dirty="0" err="1" smtClean="0"/>
              <a:t>semi-presidentialism</a:t>
            </a:r>
            <a:r>
              <a:rPr lang="cs-CZ" dirty="0" smtClean="0"/>
              <a:t>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Direct </a:t>
            </a:r>
            <a:r>
              <a:rPr lang="cs-CZ" dirty="0" err="1" smtClean="0"/>
              <a:t>election</a:t>
            </a:r>
            <a:r>
              <a:rPr lang="cs-CZ" dirty="0" smtClean="0"/>
              <a:t> as a </a:t>
            </a:r>
            <a:r>
              <a:rPr lang="cs-CZ" dirty="0" err="1" smtClean="0"/>
              <a:t>stronger</a:t>
            </a:r>
            <a:r>
              <a:rPr lang="cs-CZ" dirty="0" smtClean="0"/>
              <a:t> source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legitimacy</a:t>
            </a:r>
            <a:endParaRPr lang="cs-CZ" dirty="0" smtClean="0"/>
          </a:p>
          <a:p>
            <a:r>
              <a:rPr lang="cs-CZ" dirty="0" err="1" smtClean="0"/>
              <a:t>Historical</a:t>
            </a:r>
            <a:r>
              <a:rPr lang="cs-CZ" dirty="0" smtClean="0"/>
              <a:t> </a:t>
            </a:r>
            <a:r>
              <a:rPr lang="cs-CZ" dirty="0" err="1" smtClean="0"/>
              <a:t>legacy</a:t>
            </a:r>
            <a:endParaRPr lang="cs-CZ" dirty="0" smtClean="0"/>
          </a:p>
          <a:p>
            <a:r>
              <a:rPr lang="cs-CZ" dirty="0" err="1" smtClean="0"/>
              <a:t>Strong</a:t>
            </a:r>
            <a:r>
              <a:rPr lang="cs-CZ" dirty="0" smtClean="0"/>
              <a:t> </a:t>
            </a:r>
            <a:r>
              <a:rPr lang="cs-CZ" dirty="0" err="1" smtClean="0"/>
              <a:t>persons</a:t>
            </a:r>
            <a:r>
              <a:rPr lang="cs-CZ" dirty="0" smtClean="0"/>
              <a:t> </a:t>
            </a:r>
            <a:r>
              <a:rPr lang="cs-CZ" dirty="0" err="1" smtClean="0"/>
              <a:t>willing</a:t>
            </a:r>
            <a:r>
              <a:rPr lang="cs-CZ" dirty="0" smtClean="0"/>
              <a:t> to go </a:t>
            </a:r>
            <a:r>
              <a:rPr lang="cs-CZ" dirty="0" err="1" smtClean="0"/>
              <a:t>beyond</a:t>
            </a:r>
            <a:r>
              <a:rPr lang="cs-CZ" dirty="0" smtClean="0"/>
              <a:t> </a:t>
            </a:r>
            <a:r>
              <a:rPr lang="cs-CZ" dirty="0" err="1" smtClean="0"/>
              <a:t>written</a:t>
            </a:r>
            <a:r>
              <a:rPr lang="cs-CZ" dirty="0" smtClean="0"/>
              <a:t> </a:t>
            </a:r>
            <a:r>
              <a:rPr lang="cs-CZ" dirty="0" err="1" smtClean="0"/>
              <a:t>constitution</a:t>
            </a:r>
            <a:r>
              <a:rPr lang="cs-CZ" dirty="0" smtClean="0"/>
              <a:t> (</a:t>
            </a:r>
            <a:r>
              <a:rPr lang="cs-CZ" dirty="0" err="1" smtClean="0"/>
              <a:t>ministerial</a:t>
            </a:r>
            <a:r>
              <a:rPr lang="cs-CZ" dirty="0" smtClean="0"/>
              <a:t> </a:t>
            </a:r>
            <a:r>
              <a:rPr lang="cs-CZ" dirty="0" err="1" smtClean="0"/>
              <a:t>appointments</a:t>
            </a:r>
            <a:r>
              <a:rPr lang="cs-CZ" dirty="0"/>
              <a:t> </a:t>
            </a:r>
            <a:r>
              <a:rPr lang="cs-CZ" dirty="0" smtClean="0"/>
              <a:t>and </a:t>
            </a:r>
            <a:r>
              <a:rPr lang="cs-CZ" dirty="0" err="1" smtClean="0"/>
              <a:t>dismissals</a:t>
            </a:r>
            <a:r>
              <a:rPr lang="cs-CZ" dirty="0" smtClean="0"/>
              <a:t>, </a:t>
            </a:r>
            <a:r>
              <a:rPr lang="cs-CZ" dirty="0" err="1" smtClean="0"/>
              <a:t>cabinet</a:t>
            </a:r>
            <a:r>
              <a:rPr lang="cs-CZ" dirty="0" smtClean="0"/>
              <a:t> </a:t>
            </a:r>
            <a:r>
              <a:rPr lang="cs-CZ" dirty="0" err="1" smtClean="0"/>
              <a:t>formation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case </a:t>
            </a:r>
            <a:r>
              <a:rPr lang="cs-CZ" dirty="0" err="1" smtClean="0"/>
              <a:t>of</a:t>
            </a:r>
            <a:r>
              <a:rPr lang="cs-CZ" dirty="0" smtClean="0"/>
              <a:t> Rusnok </a:t>
            </a:r>
            <a:r>
              <a:rPr lang="cs-CZ" dirty="0" err="1" smtClean="0"/>
              <a:t>cabinet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Mixture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institutional</a:t>
            </a:r>
            <a:r>
              <a:rPr lang="cs-CZ" dirty="0" smtClean="0"/>
              <a:t> </a:t>
            </a:r>
            <a:r>
              <a:rPr lang="cs-CZ" dirty="0" err="1" smtClean="0"/>
              <a:t>setting</a:t>
            </a:r>
            <a:r>
              <a:rPr lang="cs-CZ" dirty="0" smtClean="0"/>
              <a:t> + </a:t>
            </a:r>
            <a:r>
              <a:rPr lang="cs-CZ" dirty="0" err="1" smtClean="0"/>
              <a:t>willingness</a:t>
            </a:r>
            <a:r>
              <a:rPr lang="cs-CZ" dirty="0" smtClean="0"/>
              <a:t> to </a:t>
            </a:r>
            <a:r>
              <a:rPr lang="cs-CZ" dirty="0" err="1" smtClean="0"/>
              <a:t>get</a:t>
            </a:r>
            <a:r>
              <a:rPr lang="cs-CZ" dirty="0" smtClean="0"/>
              <a:t> </a:t>
            </a:r>
            <a:r>
              <a:rPr lang="cs-CZ" dirty="0" err="1" smtClean="0"/>
              <a:t>power</a:t>
            </a:r>
            <a:r>
              <a:rPr lang="cs-CZ" dirty="0" smtClean="0"/>
              <a:t> + </a:t>
            </a:r>
            <a:r>
              <a:rPr lang="cs-CZ" dirty="0" err="1" smtClean="0"/>
              <a:t>context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party </a:t>
            </a:r>
            <a:r>
              <a:rPr lang="cs-CZ" dirty="0" err="1" smtClean="0"/>
              <a:t>system</a:t>
            </a:r>
            <a:endParaRPr lang="cs-CZ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74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government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Collective</a:t>
            </a:r>
            <a:r>
              <a:rPr lang="cs-CZ" dirty="0" smtClean="0"/>
              <a:t> body </a:t>
            </a:r>
            <a:r>
              <a:rPr lang="cs-CZ" dirty="0" err="1" smtClean="0"/>
              <a:t>appointed</a:t>
            </a:r>
            <a:r>
              <a:rPr lang="cs-CZ" dirty="0" smtClean="0"/>
              <a:t> by </a:t>
            </a:r>
            <a:r>
              <a:rPr lang="cs-CZ" dirty="0" err="1" smtClean="0"/>
              <a:t>the</a:t>
            </a:r>
            <a:r>
              <a:rPr lang="cs-CZ" dirty="0" smtClean="0"/>
              <a:t> President but </a:t>
            </a:r>
            <a:r>
              <a:rPr lang="cs-CZ" dirty="0" err="1" smtClean="0"/>
              <a:t>responsible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Chamber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Deputies</a:t>
            </a:r>
            <a:endParaRPr lang="cs-CZ" dirty="0"/>
          </a:p>
          <a:p>
            <a:r>
              <a:rPr lang="cs-CZ" dirty="0" err="1" smtClean="0"/>
              <a:t>investiture</a:t>
            </a:r>
            <a:r>
              <a:rPr lang="cs-CZ" dirty="0" smtClean="0"/>
              <a:t> </a:t>
            </a:r>
            <a:r>
              <a:rPr lang="cs-CZ" dirty="0" err="1" smtClean="0"/>
              <a:t>vote</a:t>
            </a:r>
            <a:r>
              <a:rPr lang="cs-CZ" dirty="0" smtClean="0"/>
              <a:t> X </a:t>
            </a:r>
            <a:r>
              <a:rPr lang="cs-CZ" dirty="0" err="1" smtClean="0"/>
              <a:t>vote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confidence</a:t>
            </a:r>
            <a:endParaRPr lang="cs-CZ" dirty="0" smtClean="0"/>
          </a:p>
          <a:p>
            <a:r>
              <a:rPr lang="cs-CZ" dirty="0" err="1"/>
              <a:t>Headed</a:t>
            </a:r>
            <a:r>
              <a:rPr lang="cs-CZ" dirty="0"/>
              <a:t> by </a:t>
            </a:r>
            <a:r>
              <a:rPr lang="cs-CZ" dirty="0" err="1"/>
              <a:t>the</a:t>
            </a:r>
            <a:r>
              <a:rPr lang="cs-CZ" dirty="0"/>
              <a:t> Prime </a:t>
            </a:r>
            <a:r>
              <a:rPr lang="cs-CZ" dirty="0" err="1"/>
              <a:t>Minister</a:t>
            </a:r>
            <a:r>
              <a:rPr lang="cs-CZ" dirty="0"/>
              <a:t> (Primus inter </a:t>
            </a:r>
            <a:r>
              <a:rPr lang="cs-CZ" dirty="0" err="1"/>
              <a:t>Pares</a:t>
            </a:r>
            <a:r>
              <a:rPr lang="cs-CZ" dirty="0"/>
              <a:t>)</a:t>
            </a:r>
          </a:p>
          <a:p>
            <a:r>
              <a:rPr lang="cs-CZ" dirty="0" err="1" smtClean="0"/>
              <a:t>Crucial</a:t>
            </a:r>
            <a:r>
              <a:rPr lang="cs-CZ" dirty="0" smtClean="0"/>
              <a:t> role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political</a:t>
            </a:r>
            <a:r>
              <a:rPr lang="cs-CZ" dirty="0" smtClean="0"/>
              <a:t> </a:t>
            </a:r>
            <a:r>
              <a:rPr lang="cs-CZ" dirty="0" err="1" smtClean="0"/>
              <a:t>parties</a:t>
            </a:r>
            <a:endParaRPr lang="cs-CZ" dirty="0" smtClean="0"/>
          </a:p>
          <a:p>
            <a:r>
              <a:rPr lang="cs-CZ" dirty="0" err="1" smtClean="0"/>
              <a:t>Low</a:t>
            </a:r>
            <a:r>
              <a:rPr lang="cs-CZ" dirty="0" smtClean="0"/>
              <a:t> stability (694 </a:t>
            </a:r>
            <a:r>
              <a:rPr lang="cs-CZ" dirty="0" err="1" smtClean="0"/>
              <a:t>days</a:t>
            </a:r>
            <a:r>
              <a:rPr lang="cs-CZ" dirty="0" smtClean="0"/>
              <a:t> on </a:t>
            </a:r>
            <a:r>
              <a:rPr lang="cs-CZ" dirty="0" err="1" smtClean="0"/>
              <a:t>average</a:t>
            </a:r>
            <a:r>
              <a:rPr lang="cs-CZ" dirty="0" smtClean="0"/>
              <a:t> – in 2017), </a:t>
            </a:r>
            <a:r>
              <a:rPr lang="cs-CZ" dirty="0" err="1" smtClean="0"/>
              <a:t>often</a:t>
            </a:r>
            <a:r>
              <a:rPr lang="cs-CZ" dirty="0" smtClean="0"/>
              <a:t> minority </a:t>
            </a:r>
            <a:r>
              <a:rPr lang="cs-CZ" dirty="0" err="1" smtClean="0"/>
              <a:t>cabinets</a:t>
            </a:r>
            <a:r>
              <a:rPr lang="cs-CZ" dirty="0" smtClean="0"/>
              <a:t>: </a:t>
            </a:r>
            <a:r>
              <a:rPr lang="cs-CZ" dirty="0" err="1" smtClean="0"/>
              <a:t>reasons</a:t>
            </a:r>
            <a:r>
              <a:rPr lang="cs-CZ" dirty="0" smtClean="0"/>
              <a:t> (anti-</a:t>
            </a:r>
            <a:r>
              <a:rPr lang="cs-CZ" dirty="0" err="1" smtClean="0"/>
              <a:t>system</a:t>
            </a:r>
            <a:r>
              <a:rPr lang="cs-CZ" dirty="0" smtClean="0"/>
              <a:t> </a:t>
            </a:r>
            <a:r>
              <a:rPr lang="cs-CZ" dirty="0" err="1" smtClean="0"/>
              <a:t>parties</a:t>
            </a:r>
            <a:r>
              <a:rPr lang="cs-CZ" dirty="0" smtClean="0"/>
              <a:t>, </a:t>
            </a:r>
            <a:r>
              <a:rPr lang="cs-CZ" dirty="0" err="1" smtClean="0"/>
              <a:t>electoral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r>
              <a:rPr lang="cs-CZ" dirty="0" smtClean="0"/>
              <a:t>, </a:t>
            </a:r>
            <a:r>
              <a:rPr lang="cs-CZ" dirty="0" err="1" smtClean="0"/>
              <a:t>personal</a:t>
            </a:r>
            <a:r>
              <a:rPr lang="cs-CZ" dirty="0" smtClean="0"/>
              <a:t> </a:t>
            </a:r>
            <a:r>
              <a:rPr lang="cs-CZ" dirty="0" err="1" smtClean="0"/>
              <a:t>animosities</a:t>
            </a:r>
            <a:r>
              <a:rPr lang="cs-CZ" dirty="0" smtClean="0"/>
              <a:t>, intra-party </a:t>
            </a:r>
            <a:r>
              <a:rPr lang="cs-CZ" dirty="0" err="1" smtClean="0"/>
              <a:t>cohesion</a:t>
            </a:r>
            <a:r>
              <a:rPr lang="cs-CZ" dirty="0" smtClean="0"/>
              <a:t>)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4053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Judiciary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Four</a:t>
            </a:r>
            <a:r>
              <a:rPr lang="cs-CZ" dirty="0" smtClean="0"/>
              <a:t> </a:t>
            </a:r>
            <a:r>
              <a:rPr lang="cs-CZ" dirty="0" err="1" smtClean="0"/>
              <a:t>levels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courts</a:t>
            </a:r>
            <a:r>
              <a:rPr lang="cs-CZ" dirty="0" smtClean="0"/>
              <a:t> (</a:t>
            </a:r>
            <a:r>
              <a:rPr lang="cs-CZ" dirty="0" err="1" smtClean="0"/>
              <a:t>counties</a:t>
            </a:r>
            <a:r>
              <a:rPr lang="cs-CZ" dirty="0" smtClean="0"/>
              <a:t>, </a:t>
            </a:r>
            <a:r>
              <a:rPr lang="cs-CZ" dirty="0" err="1" smtClean="0"/>
              <a:t>regions</a:t>
            </a:r>
            <a:r>
              <a:rPr lang="cs-CZ" dirty="0" smtClean="0"/>
              <a:t>, 2 </a:t>
            </a:r>
            <a:r>
              <a:rPr lang="cs-CZ" dirty="0" err="1" smtClean="0"/>
              <a:t>Upper</a:t>
            </a:r>
            <a:r>
              <a:rPr lang="cs-CZ" dirty="0" smtClean="0"/>
              <a:t> </a:t>
            </a:r>
            <a:r>
              <a:rPr lang="cs-CZ" dirty="0" err="1" smtClean="0"/>
              <a:t>Courts</a:t>
            </a:r>
            <a:r>
              <a:rPr lang="cs-CZ" dirty="0" smtClean="0"/>
              <a:t> and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Supreme</a:t>
            </a:r>
            <a:r>
              <a:rPr lang="cs-CZ" dirty="0" smtClean="0"/>
              <a:t> </a:t>
            </a:r>
            <a:r>
              <a:rPr lang="cs-CZ" dirty="0" err="1" smtClean="0"/>
              <a:t>Court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b="1" dirty="0" err="1" smtClean="0"/>
              <a:t>Supreme</a:t>
            </a:r>
            <a:r>
              <a:rPr lang="cs-CZ" b="1" dirty="0" smtClean="0"/>
              <a:t> </a:t>
            </a:r>
            <a:r>
              <a:rPr lang="cs-CZ" b="1" dirty="0" err="1" smtClean="0"/>
              <a:t>Administrative</a:t>
            </a:r>
            <a:r>
              <a:rPr lang="cs-CZ" b="1" dirty="0" smtClean="0"/>
              <a:t> </a:t>
            </a:r>
            <a:r>
              <a:rPr lang="cs-CZ" b="1" dirty="0" err="1" smtClean="0"/>
              <a:t>Court</a:t>
            </a:r>
            <a:endParaRPr lang="cs-CZ" b="1" dirty="0" smtClean="0"/>
          </a:p>
          <a:p>
            <a:pPr marL="0" indent="0">
              <a:buNone/>
            </a:pPr>
            <a:r>
              <a:rPr lang="cs-CZ" b="1" dirty="0" err="1" smtClean="0"/>
              <a:t>Constitutional</a:t>
            </a:r>
            <a:r>
              <a:rPr lang="cs-CZ" b="1" dirty="0" smtClean="0"/>
              <a:t> </a:t>
            </a:r>
            <a:r>
              <a:rPr lang="cs-CZ" b="1" dirty="0" err="1" smtClean="0"/>
              <a:t>Court</a:t>
            </a:r>
            <a:endParaRPr lang="cs-CZ" b="1" dirty="0" smtClean="0"/>
          </a:p>
          <a:p>
            <a:r>
              <a:rPr lang="cs-CZ" dirty="0" err="1" smtClean="0"/>
              <a:t>Protection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constitutional</a:t>
            </a:r>
            <a:r>
              <a:rPr lang="cs-CZ" dirty="0" smtClean="0"/>
              <a:t> </a:t>
            </a:r>
            <a:r>
              <a:rPr lang="cs-CZ" dirty="0" err="1" smtClean="0"/>
              <a:t>rights</a:t>
            </a:r>
            <a:endParaRPr lang="cs-CZ" dirty="0" smtClean="0"/>
          </a:p>
          <a:p>
            <a:r>
              <a:rPr lang="cs-CZ" dirty="0" err="1" smtClean="0"/>
              <a:t>Can</a:t>
            </a:r>
            <a:r>
              <a:rPr lang="cs-CZ" dirty="0" smtClean="0"/>
              <a:t> repeal </a:t>
            </a:r>
            <a:r>
              <a:rPr lang="cs-CZ" dirty="0" err="1" smtClean="0"/>
              <a:t>laws</a:t>
            </a:r>
            <a:endParaRPr lang="cs-CZ" dirty="0" smtClean="0"/>
          </a:p>
          <a:p>
            <a:r>
              <a:rPr lang="cs-CZ" dirty="0" smtClean="0"/>
              <a:t>15 </a:t>
            </a:r>
            <a:r>
              <a:rPr lang="cs-CZ" dirty="0" err="1" smtClean="0"/>
              <a:t>judges</a:t>
            </a:r>
            <a:r>
              <a:rPr lang="cs-CZ" dirty="0" smtClean="0"/>
              <a:t> </a:t>
            </a:r>
            <a:r>
              <a:rPr lang="cs-CZ" dirty="0" err="1" smtClean="0"/>
              <a:t>proposed</a:t>
            </a:r>
            <a:r>
              <a:rPr lang="cs-CZ" dirty="0" smtClean="0"/>
              <a:t> by </a:t>
            </a:r>
            <a:r>
              <a:rPr lang="cs-CZ" dirty="0" err="1" smtClean="0"/>
              <a:t>the</a:t>
            </a:r>
            <a:r>
              <a:rPr lang="cs-CZ" dirty="0" smtClean="0"/>
              <a:t> President and </a:t>
            </a:r>
            <a:r>
              <a:rPr lang="cs-CZ" dirty="0" err="1" smtClean="0"/>
              <a:t>approved</a:t>
            </a:r>
            <a:r>
              <a:rPr lang="cs-CZ" dirty="0" smtClean="0"/>
              <a:t> by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Senate</a:t>
            </a:r>
            <a:r>
              <a:rPr lang="cs-CZ" dirty="0" smtClean="0"/>
              <a:t> (10 </a:t>
            </a:r>
            <a:r>
              <a:rPr lang="cs-CZ" dirty="0" err="1" smtClean="0"/>
              <a:t>years</a:t>
            </a:r>
            <a:r>
              <a:rPr lang="cs-CZ" dirty="0" smtClean="0"/>
              <a:t>, 1 </a:t>
            </a:r>
            <a:r>
              <a:rPr lang="cs-CZ" dirty="0" err="1" smtClean="0"/>
              <a:t>renewable</a:t>
            </a:r>
            <a:r>
              <a:rPr lang="cs-CZ" dirty="0" smtClean="0"/>
              <a:t> term)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14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Conclusion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Czech Republic as a </a:t>
            </a:r>
            <a:r>
              <a:rPr lang="cs-CZ" dirty="0" err="1" smtClean="0"/>
              <a:t>parliamentary</a:t>
            </a:r>
            <a:r>
              <a:rPr lang="cs-CZ" dirty="0" smtClean="0"/>
              <a:t> </a:t>
            </a:r>
            <a:r>
              <a:rPr lang="cs-CZ" dirty="0" err="1" smtClean="0"/>
              <a:t>democracy</a:t>
            </a:r>
            <a:endParaRPr lang="cs-CZ" dirty="0" smtClean="0"/>
          </a:p>
          <a:p>
            <a:r>
              <a:rPr lang="cs-CZ" dirty="0" err="1" smtClean="0"/>
              <a:t>Assembly</a:t>
            </a:r>
            <a:r>
              <a:rPr lang="cs-CZ" dirty="0" smtClean="0"/>
              <a:t> </a:t>
            </a:r>
            <a:r>
              <a:rPr lang="cs-CZ" dirty="0" err="1" smtClean="0"/>
              <a:t>parliamentarism</a:t>
            </a:r>
            <a:r>
              <a:rPr lang="cs-CZ" dirty="0" smtClean="0"/>
              <a:t> (</a:t>
            </a:r>
            <a:r>
              <a:rPr lang="cs-CZ" dirty="0" err="1" smtClean="0"/>
              <a:t>Sartori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Asymmetrical</a:t>
            </a:r>
            <a:r>
              <a:rPr lang="cs-CZ" dirty="0" smtClean="0"/>
              <a:t> </a:t>
            </a:r>
            <a:r>
              <a:rPr lang="cs-CZ" dirty="0" err="1" smtClean="0"/>
              <a:t>bicameralism</a:t>
            </a:r>
            <a:endParaRPr lang="cs-CZ" dirty="0" smtClean="0"/>
          </a:p>
          <a:p>
            <a:r>
              <a:rPr lang="cs-CZ" dirty="0" smtClean="0"/>
              <a:t>Real </a:t>
            </a:r>
            <a:r>
              <a:rPr lang="cs-CZ" dirty="0" err="1" smtClean="0"/>
              <a:t>functioning</a:t>
            </a:r>
            <a:r>
              <a:rPr lang="cs-CZ" dirty="0" smtClean="0"/>
              <a:t> </a:t>
            </a:r>
            <a:r>
              <a:rPr lang="cs-CZ" dirty="0" err="1" smtClean="0"/>
              <a:t>strongly</a:t>
            </a:r>
            <a:r>
              <a:rPr lang="cs-CZ" dirty="0" smtClean="0"/>
              <a:t> </a:t>
            </a:r>
            <a:r>
              <a:rPr lang="cs-CZ" dirty="0" err="1" smtClean="0"/>
              <a:t>influenced</a:t>
            </a:r>
            <a:r>
              <a:rPr lang="cs-CZ" dirty="0" smtClean="0"/>
              <a:t> by </a:t>
            </a:r>
            <a:r>
              <a:rPr lang="cs-CZ" dirty="0" err="1" smtClean="0"/>
              <a:t>the</a:t>
            </a:r>
            <a:r>
              <a:rPr lang="cs-CZ" dirty="0" smtClean="0"/>
              <a:t> party </a:t>
            </a:r>
            <a:r>
              <a:rPr lang="cs-CZ" dirty="0" err="1" smtClean="0"/>
              <a:t>system</a:t>
            </a:r>
            <a:r>
              <a:rPr lang="cs-CZ" dirty="0" smtClean="0"/>
              <a:t> (</a:t>
            </a:r>
            <a:r>
              <a:rPr lang="cs-CZ" dirty="0" err="1" smtClean="0"/>
              <a:t>weak</a:t>
            </a:r>
            <a:r>
              <a:rPr lang="cs-CZ" dirty="0" smtClean="0"/>
              <a:t> </a:t>
            </a:r>
            <a:r>
              <a:rPr lang="cs-CZ" dirty="0" err="1" smtClean="0"/>
              <a:t>governments</a:t>
            </a:r>
            <a:r>
              <a:rPr lang="cs-CZ" dirty="0" smtClean="0"/>
              <a:t> – more in </a:t>
            </a:r>
            <a:r>
              <a:rPr lang="cs-CZ" dirty="0" err="1" smtClean="0"/>
              <a:t>lectures</a:t>
            </a:r>
            <a:r>
              <a:rPr lang="cs-CZ" dirty="0" smtClean="0"/>
              <a:t> on </a:t>
            </a:r>
            <a:r>
              <a:rPr lang="cs-CZ" dirty="0" err="1" smtClean="0"/>
              <a:t>executive</a:t>
            </a:r>
            <a:r>
              <a:rPr lang="cs-CZ" dirty="0" smtClean="0"/>
              <a:t> and party </a:t>
            </a:r>
            <a:r>
              <a:rPr lang="cs-CZ" dirty="0" err="1" smtClean="0"/>
              <a:t>politics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Concurrent</a:t>
            </a:r>
            <a:r>
              <a:rPr lang="cs-CZ" dirty="0" smtClean="0"/>
              <a:t> </a:t>
            </a:r>
            <a:r>
              <a:rPr lang="cs-CZ" dirty="0" err="1" smtClean="0"/>
              <a:t>locus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power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Prague </a:t>
            </a:r>
            <a:r>
              <a:rPr lang="cs-CZ" dirty="0" err="1" smtClean="0"/>
              <a:t>Castle</a:t>
            </a:r>
            <a:endParaRPr lang="cs-CZ" dirty="0" smtClean="0"/>
          </a:p>
          <a:p>
            <a:r>
              <a:rPr lang="cs-CZ" dirty="0" err="1" smtClean="0"/>
              <a:t>Discussions</a:t>
            </a:r>
            <a:r>
              <a:rPr lang="cs-CZ" dirty="0" smtClean="0"/>
              <a:t> </a:t>
            </a:r>
            <a:r>
              <a:rPr lang="cs-CZ" dirty="0" err="1" smtClean="0"/>
              <a:t>over</a:t>
            </a:r>
            <a:r>
              <a:rPr lang="cs-CZ" dirty="0" smtClean="0"/>
              <a:t> </a:t>
            </a:r>
            <a:r>
              <a:rPr lang="cs-CZ" dirty="0" err="1" smtClean="0"/>
              <a:t>reforms</a:t>
            </a:r>
            <a:r>
              <a:rPr lang="cs-CZ" dirty="0" smtClean="0"/>
              <a:t> (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Senate</a:t>
            </a:r>
            <a:r>
              <a:rPr lang="cs-CZ" dirty="0" smtClean="0"/>
              <a:t>, </a:t>
            </a:r>
            <a:r>
              <a:rPr lang="cs-CZ" dirty="0" err="1" smtClean="0"/>
              <a:t>number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MPs</a:t>
            </a:r>
            <a:r>
              <a:rPr lang="cs-CZ" dirty="0" smtClean="0"/>
              <a:t>, </a:t>
            </a:r>
            <a:r>
              <a:rPr lang="cs-CZ" dirty="0" err="1" smtClean="0"/>
              <a:t>electoral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r>
              <a:rPr lang="cs-CZ" dirty="0" smtClean="0"/>
              <a:t>…)</a:t>
            </a:r>
          </a:p>
          <a:p>
            <a:r>
              <a:rPr lang="cs-CZ" dirty="0" err="1" smtClean="0"/>
              <a:t>Strong</a:t>
            </a:r>
            <a:r>
              <a:rPr lang="cs-CZ" dirty="0" smtClean="0"/>
              <a:t> </a:t>
            </a:r>
            <a:r>
              <a:rPr lang="cs-CZ" dirty="0" err="1" smtClean="0"/>
              <a:t>position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Constitutional</a:t>
            </a:r>
            <a:r>
              <a:rPr lang="cs-CZ" dirty="0" smtClean="0"/>
              <a:t> </a:t>
            </a:r>
            <a:r>
              <a:rPr lang="cs-CZ" dirty="0" err="1" smtClean="0"/>
              <a:t>Court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41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Class</a:t>
            </a:r>
            <a:r>
              <a:rPr lang="cs-CZ" dirty="0" smtClean="0"/>
              <a:t> </a:t>
            </a:r>
            <a:r>
              <a:rPr lang="cs-CZ" dirty="0" err="1" smtClean="0"/>
              <a:t>discussion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the nature of the regime and the institutional setting, the discussion should aim at the roots of the </a:t>
            </a:r>
            <a:r>
              <a:rPr lang="en-US" dirty="0">
                <a:solidFill>
                  <a:srgbClr val="FF0000"/>
                </a:solidFill>
              </a:rPr>
              <a:t>weak points of the regime</a:t>
            </a:r>
            <a:r>
              <a:rPr lang="en-US" dirty="0"/>
              <a:t>, its consequences and possible </a:t>
            </a:r>
            <a:r>
              <a:rPr lang="en-US" dirty="0">
                <a:solidFill>
                  <a:srgbClr val="FF0000"/>
                </a:solidFill>
              </a:rPr>
              <a:t>corrections </a:t>
            </a:r>
            <a:r>
              <a:rPr lang="en-US" dirty="0"/>
              <a:t>(avoiding the electoral reform which is the topic of the next class).</a:t>
            </a:r>
          </a:p>
          <a:p>
            <a:r>
              <a:rPr lang="en-US" dirty="0"/>
              <a:t>Should the </a:t>
            </a:r>
            <a:r>
              <a:rPr lang="en-US" dirty="0">
                <a:solidFill>
                  <a:srgbClr val="FF0000"/>
                </a:solidFill>
              </a:rPr>
              <a:t>powers of the head of the state </a:t>
            </a:r>
            <a:r>
              <a:rPr lang="en-US" dirty="0"/>
              <a:t>be limited? Would you </a:t>
            </a:r>
            <a:r>
              <a:rPr lang="en-US" dirty="0">
                <a:solidFill>
                  <a:srgbClr val="FF0000"/>
                </a:solidFill>
              </a:rPr>
              <a:t>abolish the upper chamber </a:t>
            </a:r>
            <a:r>
              <a:rPr lang="en-US" dirty="0"/>
              <a:t>of the parliament? </a:t>
            </a:r>
            <a:r>
              <a:rPr lang="en-US" dirty="0" err="1"/>
              <a:t>Shoud</a:t>
            </a:r>
            <a:r>
              <a:rPr lang="en-US" dirty="0"/>
              <a:t> be there more </a:t>
            </a:r>
            <a:r>
              <a:rPr lang="en-US" dirty="0">
                <a:solidFill>
                  <a:srgbClr val="FF0000"/>
                </a:solidFill>
              </a:rPr>
              <a:t>direct democracy</a:t>
            </a:r>
            <a:r>
              <a:rPr lang="en-US" dirty="0"/>
              <a:t>? What are the different discourses on Czech political institutions?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629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97144" cy="6858000"/>
          </a:xfrm>
        </p:spPr>
      </p:pic>
    </p:spTree>
    <p:extLst>
      <p:ext uri="{BB962C8B-B14F-4D97-AF65-F5344CB8AC3E}">
        <p14:creationId xmlns:p14="http://schemas.microsoft.com/office/powerpoint/2010/main" val="366206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797142" cy="6858000"/>
          </a:xfrm>
        </p:spPr>
      </p:pic>
    </p:spTree>
    <p:extLst>
      <p:ext uri="{BB962C8B-B14F-4D97-AF65-F5344CB8AC3E}">
        <p14:creationId xmlns:p14="http://schemas.microsoft.com/office/powerpoint/2010/main" val="235992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Czechoslovak communism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012" y="1385034"/>
            <a:ext cx="8058354" cy="5472966"/>
          </a:xfrm>
        </p:spPr>
      </p:pic>
    </p:spTree>
    <p:extLst>
      <p:ext uri="{BB962C8B-B14F-4D97-AF65-F5344CB8AC3E}">
        <p14:creationId xmlns:p14="http://schemas.microsoft.com/office/powerpoint/2010/main" val="386089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road</a:t>
            </a:r>
            <a:r>
              <a:rPr lang="cs-CZ" dirty="0" smtClean="0"/>
              <a:t> to </a:t>
            </a:r>
            <a:r>
              <a:rPr lang="cs-CZ" dirty="0" err="1"/>
              <a:t>totalitarianism</a:t>
            </a:r>
            <a:r>
              <a:rPr lang="cs-CZ" dirty="0"/>
              <a:t> (</a:t>
            </a:r>
            <a:r>
              <a:rPr lang="cs-CZ" dirty="0" smtClean="0"/>
              <a:t>1945-1953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13324"/>
          </a:xfrm>
        </p:spPr>
        <p:txBody>
          <a:bodyPr/>
          <a:lstStyle/>
          <a:p>
            <a:r>
              <a:rPr lang="cs-CZ" dirty="0" err="1"/>
              <a:t>Democratic</a:t>
            </a:r>
            <a:r>
              <a:rPr lang="cs-CZ" dirty="0"/>
              <a:t> </a:t>
            </a:r>
            <a:r>
              <a:rPr lang="cs-CZ" dirty="0" err="1"/>
              <a:t>backslide</a:t>
            </a:r>
            <a:r>
              <a:rPr lang="cs-CZ" dirty="0"/>
              <a:t> </a:t>
            </a:r>
            <a:r>
              <a:rPr lang="cs-CZ" dirty="0" err="1"/>
              <a:t>since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second </a:t>
            </a:r>
            <a:r>
              <a:rPr lang="cs-CZ" dirty="0" err="1"/>
              <a:t>half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1930s – </a:t>
            </a:r>
            <a:r>
              <a:rPr lang="cs-CZ" dirty="0" err="1"/>
              <a:t>the</a:t>
            </a:r>
            <a:r>
              <a:rPr lang="cs-CZ" dirty="0"/>
              <a:t> Second Republic (1938 – 1939) and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Protectorate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Bohemia and Moravia (1939 – 1945)</a:t>
            </a:r>
          </a:p>
          <a:p>
            <a:r>
              <a:rPr lang="en-US" dirty="0" smtClean="0"/>
              <a:t>Parallel </a:t>
            </a:r>
            <a:r>
              <a:rPr lang="en-US" dirty="0" err="1" smtClean="0"/>
              <a:t>resistence</a:t>
            </a:r>
            <a:r>
              <a:rPr lang="en-US" dirty="0" smtClean="0"/>
              <a:t> movements</a:t>
            </a:r>
            <a:endParaRPr lang="cs-CZ" dirty="0" smtClean="0"/>
          </a:p>
          <a:p>
            <a:r>
              <a:rPr lang="cs-CZ" dirty="0" err="1" smtClean="0"/>
              <a:t>Yalta</a:t>
            </a:r>
            <a:r>
              <a:rPr lang="cs-CZ" dirty="0" smtClean="0"/>
              <a:t> and Potsdam </a:t>
            </a:r>
            <a:r>
              <a:rPr lang="cs-CZ" dirty="0" err="1" smtClean="0"/>
              <a:t>conferences</a:t>
            </a:r>
            <a:endParaRPr lang="cs-CZ" dirty="0" smtClean="0"/>
          </a:p>
          <a:p>
            <a:r>
              <a:rPr lang="cs-CZ" dirty="0" smtClean="0"/>
              <a:t>Dominant role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Red</a:t>
            </a:r>
            <a:r>
              <a:rPr lang="cs-CZ" dirty="0" smtClean="0"/>
              <a:t> </a:t>
            </a:r>
            <a:r>
              <a:rPr lang="cs-CZ" dirty="0" err="1" smtClean="0"/>
              <a:t>Army</a:t>
            </a:r>
            <a:r>
              <a:rPr lang="cs-CZ" dirty="0" smtClean="0"/>
              <a:t> </a:t>
            </a:r>
            <a:r>
              <a:rPr lang="cs-CZ" dirty="0" err="1" smtClean="0"/>
              <a:t>during</a:t>
            </a:r>
            <a:r>
              <a:rPr lang="cs-CZ" dirty="0" smtClean="0"/>
              <a:t> </a:t>
            </a:r>
            <a:r>
              <a:rPr lang="cs-CZ" dirty="0" err="1" smtClean="0"/>
              <a:t>liberation</a:t>
            </a:r>
            <a:endParaRPr lang="cs-CZ" dirty="0" smtClean="0"/>
          </a:p>
          <a:p>
            <a:r>
              <a:rPr lang="cs-CZ" dirty="0" smtClean="0"/>
              <a:t>President </a:t>
            </a:r>
            <a:r>
              <a:rPr lang="cs-CZ" dirty="0" err="1" smtClean="0"/>
              <a:t>Beneš´s</a:t>
            </a:r>
            <a:r>
              <a:rPr lang="cs-CZ" dirty="0" smtClean="0"/>
              <a:t> vision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political</a:t>
            </a:r>
            <a:r>
              <a:rPr lang="cs-CZ" dirty="0" smtClean="0"/>
              <a:t> systém and </a:t>
            </a:r>
            <a:r>
              <a:rPr lang="cs-CZ" dirty="0" err="1" smtClean="0"/>
              <a:t>attitudes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Republic</a:t>
            </a:r>
          </a:p>
          <a:p>
            <a:endParaRPr lang="cs-CZ" dirty="0" smtClean="0"/>
          </a:p>
          <a:p>
            <a:endParaRPr lang="en-US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138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4535</TotalTime>
  <Words>2981</Words>
  <Application>Microsoft Office PowerPoint</Application>
  <PresentationFormat>Širokoúhlá obrazovka</PresentationFormat>
  <Paragraphs>335</Paragraphs>
  <Slides>55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55</vt:i4>
      </vt:variant>
    </vt:vector>
  </HeadingPairs>
  <TitlesOfParts>
    <vt:vector size="60" baseType="lpstr">
      <vt:lpstr>Arial</vt:lpstr>
      <vt:lpstr>Calibri</vt:lpstr>
      <vt:lpstr>Calibri Light</vt:lpstr>
      <vt:lpstr>Cambria Math</vt:lpstr>
      <vt:lpstr>Motiv Office</vt:lpstr>
      <vt:lpstr>Historical roots of contemporary Czech politics</vt:lpstr>
      <vt:lpstr>Outline</vt:lpstr>
      <vt:lpstr>Czech lands under the Austrian rule</vt:lpstr>
      <vt:lpstr>Czech lands under the Austrian rule</vt:lpstr>
      <vt:lpstr>The First Republic (1918 – 1938)</vt:lpstr>
      <vt:lpstr>Prezentace aplikace PowerPoint</vt:lpstr>
      <vt:lpstr>Prezentace aplikace PowerPoint</vt:lpstr>
      <vt:lpstr>Czechoslovak communism</vt:lpstr>
      <vt:lpstr>On the road to totalitarianism (1945-1953)</vt:lpstr>
      <vt:lpstr>On the road to totalitarianism (1945-1953)</vt:lpstr>
      <vt:lpstr>On its way to totalitarianism (1948-1953)</vt:lpstr>
      <vt:lpstr>Prezentace aplikace PowerPoint</vt:lpstr>
      <vt:lpstr>The monetary reform</vt:lpstr>
      <vt:lpstr>The Prague Spring</vt:lpstr>
      <vt:lpstr>„Real socialism“ (1968-1989)</vt:lpstr>
      <vt:lpstr>Private escape to the countryside</vt:lpstr>
      <vt:lpstr>Charter 77 and the opposition</vt:lpstr>
      <vt:lpstr>Types of communisms (Kitschelt)</vt:lpstr>
      <vt:lpstr>Class discussion</vt:lpstr>
      <vt:lpstr>Roots of the transition</vt:lpstr>
      <vt:lpstr>While it took 1000 days in Poland, 100 days in Hungary, it took 10 days in Czechoslovakia. T. G. Ash</vt:lpstr>
      <vt:lpstr>The change of the 1980s</vt:lpstr>
      <vt:lpstr>The trigger</vt:lpstr>
      <vt:lpstr>The 17th November 1989 </vt:lpstr>
      <vt:lpstr>Actors</vt:lpstr>
      <vt:lpstr>The Party</vt:lpstr>
      <vt:lpstr>The opposition</vt:lpstr>
      <vt:lpstr>The process of transition</vt:lpstr>
      <vt:lpstr>Political changes</vt:lpstr>
      <vt:lpstr>The 1990 election</vt:lpstr>
      <vt:lpstr>Two Václavs and two approaches to politics</vt:lpstr>
      <vt:lpstr>Decommunization (and the fate of the Communist Party)</vt:lpstr>
      <vt:lpstr>What to do with the communists?</vt:lpstr>
      <vt:lpstr>Decommunization</vt:lpstr>
      <vt:lpstr>The economic transformation</vt:lpstr>
      <vt:lpstr>The end of Czechoslovakia</vt:lpstr>
      <vt:lpstr>Class discussion</vt:lpstr>
      <vt:lpstr>Political system – institutions I.</vt:lpstr>
      <vt:lpstr>Basic principles of the new state</vt:lpstr>
      <vt:lpstr>Basic principles</vt:lpstr>
      <vt:lpstr>Democracy</vt:lpstr>
      <vt:lpstr>Institutional setting</vt:lpstr>
      <vt:lpstr>Bicameralism</vt:lpstr>
      <vt:lpstr>Chamber of Deputies</vt:lpstr>
      <vt:lpstr>Senate</vt:lpstr>
      <vt:lpstr>Legislation procedure</vt:lpstr>
      <vt:lpstr>Other competencies</vt:lpstr>
      <vt:lpstr>Executive </vt:lpstr>
      <vt:lpstr>The President</vt:lpstr>
      <vt:lpstr>Prezentace aplikace PowerPoint</vt:lpstr>
      <vt:lpstr>CR towards semi-presidentialism?</vt:lpstr>
      <vt:lpstr>The government</vt:lpstr>
      <vt:lpstr>Judiciary</vt:lpstr>
      <vt:lpstr>Conclusion</vt:lpstr>
      <vt:lpstr>Class discussion</vt:lpstr>
    </vt:vector>
  </TitlesOfParts>
  <Company>Masaryk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 Democratic Transition and Transformation</dc:title>
  <dc:creator>Vlastimil Havlík</dc:creator>
  <cp:lastModifiedBy>Vlastimil Havlík</cp:lastModifiedBy>
  <cp:revision>78</cp:revision>
  <dcterms:created xsi:type="dcterms:W3CDTF">2017-02-24T15:27:33Z</dcterms:created>
  <dcterms:modified xsi:type="dcterms:W3CDTF">2020-03-20T10:52:19Z</dcterms:modified>
</cp:coreProperties>
</file>