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40"/>
  </p:notesMasterIdLst>
  <p:handoutMasterIdLst>
    <p:handoutMasterId r:id="rId41"/>
  </p:handoutMasterIdLst>
  <p:sldIdLst>
    <p:sldId id="256" r:id="rId2"/>
    <p:sldId id="272" r:id="rId3"/>
    <p:sldId id="274" r:id="rId4"/>
    <p:sldId id="275" r:id="rId5"/>
    <p:sldId id="311" r:id="rId6"/>
    <p:sldId id="306" r:id="rId7"/>
    <p:sldId id="292" r:id="rId8"/>
    <p:sldId id="305" r:id="rId9"/>
    <p:sldId id="308" r:id="rId10"/>
    <p:sldId id="278" r:id="rId11"/>
    <p:sldId id="312" r:id="rId12"/>
    <p:sldId id="314" r:id="rId13"/>
    <p:sldId id="282" r:id="rId14"/>
    <p:sldId id="302" r:id="rId15"/>
    <p:sldId id="303" r:id="rId16"/>
    <p:sldId id="283" r:id="rId17"/>
    <p:sldId id="284" r:id="rId18"/>
    <p:sldId id="285" r:id="rId19"/>
    <p:sldId id="280" r:id="rId20"/>
    <p:sldId id="281" r:id="rId21"/>
    <p:sldId id="279" r:id="rId22"/>
    <p:sldId id="288" r:id="rId23"/>
    <p:sldId id="287" r:id="rId24"/>
    <p:sldId id="316" r:id="rId25"/>
    <p:sldId id="295" r:id="rId26"/>
    <p:sldId id="290" r:id="rId27"/>
    <p:sldId id="317" r:id="rId28"/>
    <p:sldId id="300" r:id="rId29"/>
    <p:sldId id="310" r:id="rId30"/>
    <p:sldId id="294" r:id="rId31"/>
    <p:sldId id="297" r:id="rId32"/>
    <p:sldId id="276" r:id="rId33"/>
    <p:sldId id="304" r:id="rId34"/>
    <p:sldId id="318" r:id="rId35"/>
    <p:sldId id="313" r:id="rId36"/>
    <p:sldId id="307" r:id="rId37"/>
    <p:sldId id="296" r:id="rId38"/>
    <p:sldId id="299" r:id="rId3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00DC"/>
    <a:srgbClr val="F01928"/>
    <a:srgbClr val="0000DC"/>
    <a:srgbClr val="008C78"/>
    <a:srgbClr val="46C8FF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754" autoAdjust="0"/>
  </p:normalViewPr>
  <p:slideViewPr>
    <p:cSldViewPr snapToGrid="0">
      <p:cViewPr varScale="1">
        <p:scale>
          <a:sx n="60" d="100"/>
          <a:sy n="60" d="100"/>
        </p:scale>
        <p:origin x="872" y="5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en-GB" noProof="0" dirty="0"/>
              <a:t>Click here to insert title.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here to insert subtitle.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01591" cy="103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, text –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se slide with image">
    <p:bg>
      <p:bgPr>
        <a:solidFill>
          <a:srgbClr val="008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Brexit and the Visegrad Group (Dr Brusenbauch Meislová, Masaryk University)</a:t>
            </a:r>
            <a:endParaRPr lang="en-US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icon</a:t>
            </a:r>
            <a:r>
              <a:rPr lang="cs-CZ" dirty="0"/>
              <a:t> to insert image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731" y="6048047"/>
            <a:ext cx="86608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FSS slide">
    <p:bg>
      <p:bgPr>
        <a:solidFill>
          <a:srgbClr val="008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0" y="2019299"/>
            <a:ext cx="4087670" cy="2820491"/>
          </a:xfrm>
          <a:prstGeom prst="rect">
            <a:avLst/>
          </a:prstGeom>
        </p:spPr>
      </p:pic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8C78"/>
                </a:solidFill>
              </a:defRPr>
            </a:lvl1pPr>
          </a:lstStyle>
          <a:p>
            <a:r>
              <a:rPr lang="en-US"/>
              <a:t>Brexit and the Visegrad Group (Dr Brusenbauch Meislová, Masaryk University)</a:t>
            </a:r>
            <a:endParaRPr lang="en-US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8C78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028" y="2285079"/>
            <a:ext cx="8890088" cy="2304838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51D826CB-0B0F-418C-B9F2-3FFBE770A8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en-US"/>
              <a:t>Brexit and the Visegrad Group (Dr Brusenbauch Meislová, Masaryk University)</a:t>
            </a:r>
            <a:endParaRPr lang="en-US" dirty="0"/>
          </a:p>
        </p:txBody>
      </p:sp>
      <p:sp>
        <p:nvSpPr>
          <p:cNvPr id="4" name="Zástupný symbol pro číslo snímku 2">
            <a:extLst>
              <a:ext uri="{FF2B5EF4-FFF2-40B4-BE49-F238E27FC236}">
                <a16:creationId xmlns:a16="http://schemas.microsoft.com/office/drawing/2014/main" id="{9DF2E72C-C858-414F-A1B2-C08F960663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– inverse">
    <p:bg>
      <p:bgPr>
        <a:solidFill>
          <a:srgbClr val="008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Brexit and the Visegrad Group (Dr Brusenbauch Meislová, Masaryk University)</a:t>
            </a:r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insert title.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here to insert subtitle.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490962" cy="102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137" y="1695074"/>
            <a:ext cx="5218413" cy="3896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 baseline="0"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dirty="0"/>
              <a:t>Second level</a:t>
            </a:r>
            <a:endParaRPr lang="cs-CZ" dirty="0"/>
          </a:p>
          <a:p>
            <a:pPr lvl="2"/>
            <a:r>
              <a:rPr lang="en-GB" dirty="0"/>
              <a:t>Third level</a:t>
            </a:r>
            <a:endParaRPr lang="cs-CZ" dirty="0"/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Click here insert text.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4" r:id="rId12"/>
    <p:sldLayoutId id="2147483692" r:id="rId13"/>
    <p:sldLayoutId id="2147483693" r:id="rId14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5.png"/><Relationship Id="rId4" Type="http://schemas.openxmlformats.org/officeDocument/2006/relationships/image" Target="../media/image1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5.png"/><Relationship Id="rId4" Type="http://schemas.openxmlformats.org/officeDocument/2006/relationships/image" Target="../media/image1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5.png"/><Relationship Id="rId4" Type="http://schemas.openxmlformats.org/officeDocument/2006/relationships/image" Target="../media/image1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5.png"/><Relationship Id="rId4" Type="http://schemas.openxmlformats.org/officeDocument/2006/relationships/image" Target="../media/image1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5.png"/><Relationship Id="rId4" Type="http://schemas.openxmlformats.org/officeDocument/2006/relationships/image" Target="../media/image1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5.png"/><Relationship Id="rId4" Type="http://schemas.openxmlformats.org/officeDocument/2006/relationships/image" Target="../media/image1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5.png"/><Relationship Id="rId4" Type="http://schemas.openxmlformats.org/officeDocument/2006/relationships/image" Target="../media/image1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5.png"/><Relationship Id="rId4" Type="http://schemas.openxmlformats.org/officeDocument/2006/relationships/image" Target="../media/image2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5.png"/><Relationship Id="rId4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5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9A0B1C1E-DA88-48CF-BEB4-68888A4CF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Kohezní politika EU 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75516B2E-E99E-44F0-883C-8AEF917E1C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Mgr. Monika Brusenbauch Meislová, Ph.D. </a:t>
            </a:r>
          </a:p>
          <a:p>
            <a:endParaRPr lang="cs-CZ" dirty="0"/>
          </a:p>
          <a:p>
            <a:r>
              <a:rPr lang="cs-CZ" dirty="0"/>
              <a:t>Politiky v EU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22B79EA-8A66-4CAB-8C69-06344C5EC1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22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50"/>
    </mc:Choice>
    <mc:Fallback>
      <p:transition spd="slow" advTm="15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E75AD0-6108-4482-A9FA-35B8F7F13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kohezní politiky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8413B09-D5D8-4838-9FB6-BF4B3E4E25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sz="1800" dirty="0"/>
              <a:t>Jasně definovaná a institucionalizovaná regionální politika teprve </a:t>
            </a:r>
            <a:r>
              <a:rPr lang="cs-CZ" sz="1800" b="1" dirty="0"/>
              <a:t>s druhým rozšířením</a:t>
            </a:r>
          </a:p>
          <a:p>
            <a:r>
              <a:rPr lang="pl-PL" sz="1800" b="1" dirty="0"/>
              <a:t>Reformy: vazba na finanční rámce</a:t>
            </a:r>
          </a:p>
          <a:p>
            <a:r>
              <a:rPr lang="cs-CZ" sz="1800" dirty="0"/>
              <a:t>Definování konkrétních cílů – oblastí financování (cíle ≠ principy)</a:t>
            </a:r>
          </a:p>
          <a:p>
            <a:r>
              <a:rPr lang="cs-CZ" sz="1800" b="1" dirty="0"/>
              <a:t>Vývoj cílů</a:t>
            </a:r>
            <a:r>
              <a:rPr lang="cs-CZ" sz="1800" dirty="0"/>
              <a:t>: původně šest → sedm (+ arktické regiony) → redukce na tři → nyní dva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7555717-AC7D-4ADC-B7C4-B2DDD4CF0C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507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978"/>
    </mc:Choice>
    <mc:Fallback>
      <p:transition spd="slow" advTm="96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E4C74A-16C4-4B72-9160-CB90CA7A4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ECD5AA2-CE0F-4D15-8562-151E9EA641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F9882E7-E647-4B30-A8BE-1E657976FB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987" y="210319"/>
            <a:ext cx="11445092" cy="6254276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B869C295-C48C-497C-BCC2-B4112F3FD6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630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77"/>
    </mc:Choice>
    <mc:Fallback>
      <p:transition spd="slow" advTm="20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4FF1D6-E9F6-4570-8D46-197B8545F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6CB99BA-9B5F-4B60-A39C-29E7F4A88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08249DC-386B-4A85-9862-29322FBED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86" y="308122"/>
            <a:ext cx="11493123" cy="6241755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2A8BBB56-3063-476D-A33F-3B99A04E8F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925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86"/>
    </mc:Choice>
    <mc:Fallback>
      <p:transition spd="slow" advTm="15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0DA779-5160-419E-B015-2E05A8CC2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kohezní politiky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60D4682-20BA-46EF-854C-B3ACF10714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sz="1800" b="1" dirty="0">
                <a:solidFill>
                  <a:srgbClr val="F01928"/>
                </a:solidFill>
              </a:rPr>
              <a:t>1. období: 1958 – 1974 </a:t>
            </a:r>
          </a:p>
          <a:p>
            <a:r>
              <a:rPr lang="cs-CZ" sz="1800" dirty="0"/>
              <a:t>posílení zdrojů věnovaných na národní RP jednotlivých států</a:t>
            </a:r>
          </a:p>
          <a:p>
            <a:r>
              <a:rPr lang="cs-CZ" sz="1800" dirty="0"/>
              <a:t>nejednalo se tedy o regionální politiky v pravém smyslu </a:t>
            </a:r>
          </a:p>
          <a:p>
            <a:r>
              <a:rPr lang="cs-CZ" sz="1800" dirty="0"/>
              <a:t>realizace izolovaných projektů, bez systému koordinace</a:t>
            </a:r>
          </a:p>
          <a:p>
            <a:r>
              <a:rPr lang="cs-CZ" sz="1800" dirty="0"/>
              <a:t>neprovázána s jinými politikami </a:t>
            </a:r>
          </a:p>
          <a:p>
            <a:endParaRPr lang="cs-CZ" sz="1800" dirty="0"/>
          </a:p>
          <a:p>
            <a:pPr marL="72000" indent="0">
              <a:buNone/>
            </a:pPr>
            <a:r>
              <a:rPr lang="cs-CZ" sz="1800" b="1" dirty="0">
                <a:solidFill>
                  <a:srgbClr val="F01928"/>
                </a:solidFill>
              </a:rPr>
              <a:t>2. období: 1975 – 1988 </a:t>
            </a:r>
          </a:p>
          <a:p>
            <a:r>
              <a:rPr lang="cs-CZ" sz="1800" dirty="0"/>
              <a:t>vstup Velké Británie do EU – tlak na kompenzaci výdajů na zemědělskou politiku (nízké příjmy pro VB) a problémů starých průmyslových oblastí (podstatné téma pro VB) </a:t>
            </a:r>
          </a:p>
          <a:p>
            <a:r>
              <a:rPr lang="cs-CZ" sz="1800" dirty="0"/>
              <a:t>důraz na revitalizaci starých průmyslových oblastí a kompenzace s tím spojené</a:t>
            </a:r>
          </a:p>
          <a:p>
            <a:endParaRPr lang="cs-CZ" sz="1800" dirty="0"/>
          </a:p>
          <a:p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1B24A207-C5CD-4979-8AF9-BABFBAF540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674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163"/>
    </mc:Choice>
    <mc:Fallback>
      <p:transition spd="slow" advTm="124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87934C-FB08-48F6-A466-18AA0C6DB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kohezní politiky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E02DA34-D2E3-456D-93FE-F82695F35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sz="1800" b="1" dirty="0">
                <a:solidFill>
                  <a:srgbClr val="F01928"/>
                </a:solidFill>
              </a:rPr>
              <a:t>3. období: 1989 – 1999 </a:t>
            </a:r>
          </a:p>
          <a:p>
            <a:r>
              <a:rPr lang="cs-CZ" sz="1800" dirty="0"/>
              <a:t>integrace se sociální a částí zemědělské politiky do KP </a:t>
            </a:r>
          </a:p>
          <a:p>
            <a:r>
              <a:rPr lang="cs-CZ" sz="1800" dirty="0"/>
              <a:t>poprvé regionální politika v pravém smyslu</a:t>
            </a:r>
          </a:p>
          <a:p>
            <a:r>
              <a:rPr lang="cs-CZ" sz="1800" dirty="0"/>
              <a:t>reakce na přijetí Španělska a Portugalska do EU</a:t>
            </a:r>
          </a:p>
          <a:p>
            <a:r>
              <a:rPr lang="cs-CZ" sz="1800" dirty="0"/>
              <a:t>přijetí hlavních principů regionální politiky (víceméně platí dodnes)</a:t>
            </a:r>
          </a:p>
          <a:p>
            <a:pPr lvl="1"/>
            <a:endParaRPr lang="cs-CZ" sz="1800" dirty="0">
              <a:solidFill>
                <a:srgbClr val="9100DC"/>
              </a:solidFill>
            </a:endParaRPr>
          </a:p>
          <a:p>
            <a:pPr lvl="1"/>
            <a:r>
              <a:rPr lang="cs-CZ" sz="1800" b="1" dirty="0">
                <a:solidFill>
                  <a:srgbClr val="9100DC"/>
                </a:solidFill>
              </a:rPr>
              <a:t>1. reforma (1988-1992)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1800" dirty="0"/>
              <a:t>navýšení objemu financí, větší možnosti pro EP, založení tzv. Iniciativ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cs-CZ" sz="1800" dirty="0"/>
          </a:p>
          <a:p>
            <a:pPr lvl="1"/>
            <a:r>
              <a:rPr lang="cs-CZ" sz="1800" b="1" dirty="0">
                <a:solidFill>
                  <a:srgbClr val="9100DC"/>
                </a:solidFill>
              </a:rPr>
              <a:t>2. reforma (1993-1999)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1800" dirty="0"/>
              <a:t>nový </a:t>
            </a:r>
            <a:r>
              <a:rPr lang="cs-CZ" sz="1800" b="1" dirty="0"/>
              <a:t>Fond soudržnosti (Kohezní fond)</a:t>
            </a:r>
            <a:r>
              <a:rPr lang="cs-CZ" sz="1800" b="1" i="1" dirty="0"/>
              <a:t>,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1800" dirty="0"/>
              <a:t>nový </a:t>
            </a:r>
            <a:r>
              <a:rPr lang="cs-CZ" sz="1800" b="1" dirty="0"/>
              <a:t>Finanční nástroj pro usměrňování rybolovu </a:t>
            </a:r>
            <a:r>
              <a:rPr lang="cs-CZ" sz="1800" dirty="0"/>
              <a:t>(fungování od 1993)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1800" dirty="0"/>
              <a:t>1994 založení Výboru regionů –LS možnost </a:t>
            </a:r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400D1DF5-D6E3-4F6C-A4CA-00CC83E233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562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912"/>
    </mc:Choice>
    <mc:Fallback>
      <p:transition spd="slow" advTm="141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A7E956-4A90-4011-9580-93BDD1E5F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kohezní politiky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535435A-0DEF-4A20-989E-C6FA5B4C0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b="1" dirty="0">
                <a:solidFill>
                  <a:srgbClr val="F01928"/>
                </a:solidFill>
              </a:rPr>
              <a:t>4. období: od roku 2000 v podstatě dodnes </a:t>
            </a:r>
          </a:p>
          <a:p>
            <a:pPr lvl="1"/>
            <a:r>
              <a:rPr lang="cs-CZ" sz="1800" dirty="0"/>
              <a:t>postupné vydělení </a:t>
            </a:r>
            <a:r>
              <a:rPr lang="cs-CZ" sz="1800" b="1" dirty="0"/>
              <a:t>hlavních cílů regionální politiky EU</a:t>
            </a:r>
          </a:p>
          <a:p>
            <a:pPr lvl="1"/>
            <a:r>
              <a:rPr lang="cs-CZ" sz="1800" dirty="0"/>
              <a:t>prohloubení KP a navýšení jejího finančního objemu (mj. v souvislosti s východním rozšířením EU a rozšiřováním eurozóny) </a:t>
            </a:r>
          </a:p>
          <a:p>
            <a:pPr lvl="1"/>
            <a:r>
              <a:rPr lang="cs-CZ" sz="1800" b="1" dirty="0"/>
              <a:t>decentralizace podpory </a:t>
            </a:r>
            <a:r>
              <a:rPr lang="cs-CZ" sz="1800" dirty="0"/>
              <a:t>směrem do členských států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899645A-CE3E-47E4-83FD-EF9CA06AB7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860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487"/>
    </mc:Choice>
    <mc:Fallback>
      <p:transition spd="slow" advTm="47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2B95EF-42DA-4CFD-9616-219693339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Programové období 2000-2006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2813AA5-5572-4202-8590-6DD1FD6A69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sz="1800" b="1" dirty="0">
                <a:solidFill>
                  <a:srgbClr val="9100DC"/>
                </a:solidFill>
              </a:rPr>
              <a:t>3. reforma: (2000-2006)</a:t>
            </a:r>
          </a:p>
          <a:p>
            <a:r>
              <a:rPr lang="cs-CZ" sz="1600" b="1" dirty="0"/>
              <a:t>zredukování cílů →zvýšení podílu EK na finančních prostředcích</a:t>
            </a:r>
          </a:p>
          <a:p>
            <a:endParaRPr lang="cs-CZ" sz="1600" b="1" dirty="0"/>
          </a:p>
          <a:p>
            <a:r>
              <a:rPr lang="cs-CZ" sz="1600" dirty="0"/>
              <a:t>Podpora hospodářsky zaostávajících regionů na úrovni NUTS 2 (HDP na obyvatele nepřesahuje 75% průměru Společenství) (ERDF, ESF, EAGGF /podpůrná sekce/, FIFG)</a:t>
            </a:r>
          </a:p>
          <a:p>
            <a:endParaRPr lang="cs-CZ" sz="1600" dirty="0"/>
          </a:p>
          <a:p>
            <a:r>
              <a:rPr lang="cs-CZ" sz="1600" dirty="0"/>
              <a:t>Podpora regionů na úrovni NUTS 3, které procházejí hospodářskou a sociální restrukturalizací, nezávisle na tom, zda se jedná o průmyslové, zemědělské, venkovské, městské či rybářské oblasti (ERDF, ESF)</a:t>
            </a:r>
          </a:p>
          <a:p>
            <a:endParaRPr lang="cs-CZ" sz="1600" dirty="0"/>
          </a:p>
          <a:p>
            <a:r>
              <a:rPr lang="cs-CZ" sz="1600" dirty="0"/>
              <a:t>Rozvoj lidských zdrojů prostřednictvím podpory zaměstnanosti a modernizace vzdělávacích systémů v rámci celé EU s výjimkou regionů definovaných cílem 1 (ESF) </a:t>
            </a:r>
          </a:p>
          <a:p>
            <a:endParaRPr lang="cs-CZ" dirty="0"/>
          </a:p>
          <a:p>
            <a:endParaRPr lang="cs-CZ" dirty="0"/>
          </a:p>
          <a:p>
            <a:pPr marL="7200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2FC2F4DC-C114-4729-9C92-12D139FFE8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90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070"/>
    </mc:Choice>
    <mc:Fallback>
      <p:transition spd="slow" advTm="109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6BE3A5-D1D8-4C5C-A267-B454C6E73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Programové období 2007-2013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5334455-08D3-4714-BB10-E6EC100435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b="1" dirty="0">
                <a:solidFill>
                  <a:srgbClr val="9100DC"/>
                </a:solidFill>
              </a:rPr>
              <a:t>4. reforma (2007-2013)</a:t>
            </a:r>
          </a:p>
          <a:p>
            <a:r>
              <a:rPr lang="cs-CZ" sz="1800" dirty="0"/>
              <a:t> reforma cílů</a:t>
            </a:r>
          </a:p>
          <a:p>
            <a:r>
              <a:rPr lang="cs-CZ" sz="1800" dirty="0"/>
              <a:t> úzké propojení na ostatní politiky</a:t>
            </a:r>
          </a:p>
          <a:p>
            <a:r>
              <a:rPr lang="cs-CZ" sz="1800" dirty="0"/>
              <a:t> navýšení financí</a:t>
            </a:r>
          </a:p>
          <a:p>
            <a:r>
              <a:rPr lang="cs-CZ" sz="1800" dirty="0"/>
              <a:t> jedna iniciativa –INTERREG</a:t>
            </a:r>
          </a:p>
          <a:p>
            <a:r>
              <a:rPr lang="cs-CZ" sz="1800" dirty="0"/>
              <a:t> Fond soudržnosti součástí cíle 1 </a:t>
            </a:r>
          </a:p>
          <a:p>
            <a:r>
              <a:rPr lang="cs-CZ" sz="1800" dirty="0"/>
              <a:t> Sled cílů i podle výše finančních prostředků </a:t>
            </a:r>
          </a:p>
          <a:p>
            <a:r>
              <a:rPr lang="cs-CZ" sz="1800" dirty="0"/>
              <a:t> Od vstupu LS také územní soudržnost (čl. 174 SFEU)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1BDCBFF-C412-4021-B1F3-0985CC618B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284" y="1511784"/>
            <a:ext cx="4689777" cy="3250342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4F85F697-1849-41D1-979D-B1034D0414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742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144"/>
    </mc:Choice>
    <mc:Fallback>
      <p:transition spd="slow" advTm="150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128B66-3A23-4AC3-92AE-D700B0F46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Programové období 2007-2013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7241A66-3865-400F-B5A7-AE3B11C130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lnSpc>
                <a:spcPct val="100000"/>
              </a:lnSpc>
              <a:buNone/>
            </a:pPr>
            <a:r>
              <a:rPr lang="cs-CZ" sz="1800" b="1" dirty="0">
                <a:solidFill>
                  <a:srgbClr val="C00000"/>
                </a:solidFill>
              </a:rPr>
              <a:t>3 cíle </a:t>
            </a:r>
          </a:p>
          <a:p>
            <a:pPr marL="72000" indent="0">
              <a:lnSpc>
                <a:spcPct val="100000"/>
              </a:lnSpc>
              <a:buNone/>
            </a:pPr>
            <a:endParaRPr lang="cs-CZ" sz="1800" b="1" dirty="0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</a:pPr>
            <a:r>
              <a:rPr lang="cs-CZ" sz="1800" b="1" dirty="0"/>
              <a:t>Konvergence</a:t>
            </a:r>
          </a:p>
          <a:p>
            <a:pPr lvl="1"/>
            <a:r>
              <a:rPr lang="cs-CZ" sz="1800" dirty="0"/>
              <a:t>Regiony NUTS 2, jejichž průměrný HDP v paritě kupní síly za poslední 3 roky nedosáhl 75% průměru EU </a:t>
            </a:r>
          </a:p>
          <a:p>
            <a:pPr lvl="1"/>
            <a:r>
              <a:rPr lang="cs-CZ" sz="1800" dirty="0"/>
              <a:t>Nejintenzivněji podporované regiony</a:t>
            </a:r>
            <a:endParaRPr lang="cs-CZ" sz="1800" b="1" dirty="0"/>
          </a:p>
          <a:p>
            <a:pPr lvl="1"/>
            <a:r>
              <a:rPr lang="cs-CZ" sz="1800" dirty="0"/>
              <a:t>ESF, ERDF, Fond soudržnosti; </a:t>
            </a:r>
          </a:p>
          <a:p>
            <a:pPr marL="72000" indent="0">
              <a:lnSpc>
                <a:spcPct val="100000"/>
              </a:lnSpc>
              <a:buNone/>
            </a:pPr>
            <a:endParaRPr lang="cs-CZ" sz="1800" dirty="0"/>
          </a:p>
          <a:p>
            <a:pPr>
              <a:lnSpc>
                <a:spcPct val="100000"/>
              </a:lnSpc>
            </a:pPr>
            <a:r>
              <a:rPr lang="cs-CZ" sz="1800" b="1" dirty="0"/>
              <a:t>Regionální konkurenceschopnost a zaměstnanost</a:t>
            </a:r>
          </a:p>
          <a:p>
            <a:pPr lvl="1"/>
            <a:r>
              <a:rPr lang="cs-CZ" sz="1800" dirty="0"/>
              <a:t>Podpora rozvoje znalostních ekonomik </a:t>
            </a:r>
          </a:p>
          <a:p>
            <a:pPr lvl="1"/>
            <a:r>
              <a:rPr lang="cs-CZ" sz="1800" dirty="0"/>
              <a:t>jak podpora lidských zdrojů, tak i infrastruktury (jak běžné , např. dopravní, tak i infrastruktury pro </a:t>
            </a:r>
            <a:r>
              <a:rPr lang="cs-CZ" sz="1800" dirty="0" err="1"/>
              <a:t>VaV</a:t>
            </a:r>
            <a:r>
              <a:rPr lang="cs-CZ" sz="1800" dirty="0"/>
              <a:t>); důraz na ochranu ŽP a prevenci rizik (v Česku např. typicky povodní)</a:t>
            </a:r>
          </a:p>
          <a:p>
            <a:pPr lvl="1"/>
            <a:r>
              <a:rPr lang="cs-CZ" sz="1800" dirty="0"/>
              <a:t>ESF, ERDF</a:t>
            </a:r>
          </a:p>
          <a:p>
            <a:pPr>
              <a:lnSpc>
                <a:spcPct val="100000"/>
              </a:lnSpc>
            </a:pPr>
            <a:endParaRPr lang="cs-CZ" sz="1800" dirty="0"/>
          </a:p>
          <a:p>
            <a:pPr>
              <a:lnSpc>
                <a:spcPct val="100000"/>
              </a:lnSpc>
            </a:pPr>
            <a:r>
              <a:rPr lang="cs-CZ" sz="1800" b="1" dirty="0"/>
              <a:t>Cíl Evropská územní spolupráce </a:t>
            </a:r>
          </a:p>
          <a:p>
            <a:pPr lvl="1"/>
            <a:r>
              <a:rPr lang="cs-CZ" sz="1800" dirty="0"/>
              <a:t>vychází z bývalé Iniciativy </a:t>
            </a:r>
            <a:r>
              <a:rPr lang="cs-CZ" sz="1800" dirty="0" err="1"/>
              <a:t>Interreg</a:t>
            </a:r>
            <a:r>
              <a:rPr lang="cs-CZ" sz="1800" dirty="0"/>
              <a:t> (do roku 2006)</a:t>
            </a:r>
          </a:p>
          <a:p>
            <a:pPr lvl="1"/>
            <a:r>
              <a:rPr lang="cs-CZ" sz="1800" dirty="0"/>
              <a:t>podpora spolupráce přeshraniční, mezinárodní a meziregionální </a:t>
            </a:r>
            <a:endParaRPr lang="cs-CZ" sz="1800" b="1" dirty="0"/>
          </a:p>
          <a:p>
            <a:pPr lvl="1"/>
            <a:r>
              <a:rPr lang="cs-CZ" sz="1800" dirty="0"/>
              <a:t>ERDF</a:t>
            </a:r>
          </a:p>
          <a:p>
            <a:pPr>
              <a:lnSpc>
                <a:spcPct val="100000"/>
              </a:lnSpc>
            </a:pPr>
            <a:endParaRPr lang="cs-CZ" dirty="0"/>
          </a:p>
          <a:p>
            <a:pPr>
              <a:lnSpc>
                <a:spcPct val="100000"/>
              </a:lnSpc>
            </a:pP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70A42DB-820A-43E6-BE93-8C49A6D6F0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034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724"/>
    </mc:Choice>
    <mc:Fallback>
      <p:transition spd="slow" advTm="99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8181EA-C01E-47BF-A046-F05A9DCD8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Programové období 2007-2013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7D892EE-3442-4230-93F5-4FE6B2B8CA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34852"/>
            <a:ext cx="10753200" cy="4139998"/>
          </a:xfrm>
        </p:spPr>
        <p:txBody>
          <a:bodyPr/>
          <a:lstStyle/>
          <a:p>
            <a:pPr marL="72000" indent="0">
              <a:buNone/>
            </a:pPr>
            <a:r>
              <a:rPr lang="cs-CZ" sz="1800" dirty="0"/>
              <a:t>Podpora pro </a:t>
            </a:r>
            <a:r>
              <a:rPr lang="cs-CZ" sz="1800" b="1" dirty="0">
                <a:solidFill>
                  <a:srgbClr val="F01928"/>
                </a:solidFill>
              </a:rPr>
              <a:t>přechodové regiony</a:t>
            </a:r>
          </a:p>
          <a:p>
            <a:r>
              <a:rPr lang="cs-CZ" sz="1800" b="1" dirty="0"/>
              <a:t>Cíl 1</a:t>
            </a:r>
            <a:r>
              <a:rPr lang="cs-CZ" sz="1800" dirty="0"/>
              <a:t>: </a:t>
            </a:r>
            <a:r>
              <a:rPr lang="cs-CZ" sz="1800" b="1" dirty="0" err="1"/>
              <a:t>Phasing-out</a:t>
            </a:r>
            <a:r>
              <a:rPr lang="cs-CZ" sz="1800" b="1" dirty="0"/>
              <a:t> regiony</a:t>
            </a:r>
            <a:r>
              <a:rPr lang="cs-CZ" sz="1800" dirty="0"/>
              <a:t>: překračující 75% průměru v    EU-25, ale pod touto hranicí  v EU-15.</a:t>
            </a:r>
          </a:p>
          <a:p>
            <a:r>
              <a:rPr lang="cs-CZ" sz="1800" b="1" dirty="0"/>
              <a:t>Cíl 2</a:t>
            </a:r>
            <a:r>
              <a:rPr lang="cs-CZ" sz="1800" dirty="0"/>
              <a:t>: </a:t>
            </a:r>
            <a:r>
              <a:rPr lang="cs-CZ" sz="1800" b="1" dirty="0" err="1"/>
              <a:t>phasing</a:t>
            </a:r>
            <a:r>
              <a:rPr lang="cs-CZ" sz="1800" b="1" dirty="0"/>
              <a:t>-in regiony</a:t>
            </a:r>
            <a:r>
              <a:rPr lang="cs-CZ" sz="1800" dirty="0"/>
              <a:t>: pod hranicí 75% průměru v EU-15 2000-2006, ale nad ní v EU-15 2007-2013</a:t>
            </a:r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B10452F-921F-4F42-9A3C-365E2DA57A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0033" y="4388436"/>
            <a:ext cx="4671933" cy="1963990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701F4A32-E503-40E8-B650-B93780E15C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160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915"/>
    </mc:Choice>
    <mc:Fallback>
      <p:transition spd="slow" advTm="41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9D100D-1F83-47B9-8281-58BD31B93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Úvod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20FE96A-4D19-491E-B53E-CA6FD066F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042" y="1171576"/>
            <a:ext cx="10753200" cy="4139998"/>
          </a:xfrm>
        </p:spPr>
        <p:txBody>
          <a:bodyPr/>
          <a:lstStyle/>
          <a:p>
            <a:endParaRPr lang="cs-CZ" sz="1800" dirty="0"/>
          </a:p>
          <a:p>
            <a:r>
              <a:rPr lang="cs-CZ" sz="1800" dirty="0"/>
              <a:t>Oficiální název: </a:t>
            </a:r>
            <a:r>
              <a:rPr lang="cs-CZ" sz="1800" b="1" dirty="0"/>
              <a:t>hospodářská, sociální a územní soudržnost </a:t>
            </a:r>
            <a:r>
              <a:rPr lang="cs-CZ" sz="1800" dirty="0"/>
              <a:t>(</a:t>
            </a:r>
            <a:r>
              <a:rPr lang="cs-CZ" sz="1800" i="1" dirty="0"/>
              <a:t>kohezní politika, regionální politika, strukturální politika, politika soudržnosti, politika hospodářské a sociální soudržnosti</a:t>
            </a:r>
            <a:r>
              <a:rPr lang="cs-CZ" sz="1800" dirty="0"/>
              <a:t>) </a:t>
            </a:r>
          </a:p>
          <a:p>
            <a:endParaRPr lang="cs-CZ" sz="1600" dirty="0"/>
          </a:p>
          <a:p>
            <a:endParaRPr lang="cs-CZ" sz="1800" dirty="0"/>
          </a:p>
          <a:p>
            <a:endParaRPr lang="cs-CZ" sz="1800" b="1" dirty="0"/>
          </a:p>
          <a:p>
            <a:pPr marL="72000" indent="0">
              <a:buNone/>
            </a:pPr>
            <a:endParaRPr lang="cs-CZ" sz="1800" b="1" dirty="0"/>
          </a:p>
          <a:p>
            <a:r>
              <a:rPr lang="cs-CZ" sz="1800" b="1" dirty="0"/>
              <a:t>Ekonomické rozdíly mezi členy a regiony </a:t>
            </a:r>
            <a:r>
              <a:rPr lang="cs-CZ" sz="1800" dirty="0"/>
              <a:t>= problém pro rozvoj EU jako jednoho hospodářského celku </a:t>
            </a:r>
          </a:p>
          <a:p>
            <a:pPr lvl="1"/>
            <a:r>
              <a:rPr lang="cs-CZ" sz="1000" dirty="0"/>
              <a:t>Existence regionální politiky na nadnárodní úrovni je celosvětovým unikátem</a:t>
            </a:r>
          </a:p>
          <a:p>
            <a:r>
              <a:rPr lang="cs-CZ" sz="1800" b="1" dirty="0"/>
              <a:t>Koordinovaná oblast, pouze harmonizace </a:t>
            </a:r>
            <a:r>
              <a:rPr lang="cs-CZ" sz="1800" dirty="0"/>
              <a:t>(</a:t>
            </a:r>
            <a:r>
              <a:rPr lang="cs-CZ" sz="1800" dirty="0" err="1"/>
              <a:t>Multilevel</a:t>
            </a:r>
            <a:r>
              <a:rPr lang="cs-CZ" sz="1800" dirty="0"/>
              <a:t> </a:t>
            </a:r>
            <a:r>
              <a:rPr lang="cs-CZ" sz="1800" dirty="0" err="1"/>
              <a:t>Governance</a:t>
            </a:r>
            <a:r>
              <a:rPr lang="cs-CZ" sz="1800" dirty="0"/>
              <a:t>)</a:t>
            </a:r>
          </a:p>
          <a:p>
            <a:endParaRPr lang="cs-CZ" sz="1800" dirty="0"/>
          </a:p>
          <a:p>
            <a:r>
              <a:rPr lang="cs-CZ" sz="1800" b="1" dirty="0"/>
              <a:t>Smlouva o EHS</a:t>
            </a:r>
            <a:r>
              <a:rPr lang="cs-CZ" sz="1800" dirty="0"/>
              <a:t>: Evropský sociální fond, Evropský zemědělský záruční a rozvojový fond</a:t>
            </a:r>
          </a:p>
          <a:p>
            <a:endParaRPr lang="cs-CZ" sz="1800" dirty="0"/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5" name="Bublinový popisek ve tvaru obláčku 4">
            <a:extLst>
              <a:ext uri="{FF2B5EF4-FFF2-40B4-BE49-F238E27FC236}">
                <a16:creationId xmlns:a16="http://schemas.microsoft.com/office/drawing/2014/main" id="{46007878-6003-4E2C-80BA-73B6294F6ED3}"/>
              </a:ext>
            </a:extLst>
          </p:cNvPr>
          <p:cNvSpPr/>
          <p:nvPr/>
        </p:nvSpPr>
        <p:spPr bwMode="auto">
          <a:xfrm>
            <a:off x="9197164" y="4485024"/>
            <a:ext cx="2680074" cy="1201400"/>
          </a:xfrm>
          <a:prstGeom prst="cloudCallout">
            <a:avLst/>
          </a:prstGeom>
          <a:solidFill>
            <a:schemeClr val="bg1">
              <a:lumMod val="75000"/>
            </a:schemeClr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sz="1400" dirty="0"/>
              <a:t>Širší versus užší definice </a:t>
            </a:r>
          </a:p>
        </p:txBody>
      </p:sp>
      <p:sp>
        <p:nvSpPr>
          <p:cNvPr id="6" name="Vodorovný svitek 4">
            <a:extLst>
              <a:ext uri="{FF2B5EF4-FFF2-40B4-BE49-F238E27FC236}">
                <a16:creationId xmlns:a16="http://schemas.microsoft.com/office/drawing/2014/main" id="{5B30F59D-7B71-4D96-B7FB-4E036D83FF98}"/>
              </a:ext>
            </a:extLst>
          </p:cNvPr>
          <p:cNvSpPr/>
          <p:nvPr/>
        </p:nvSpPr>
        <p:spPr bwMode="auto">
          <a:xfrm>
            <a:off x="661522" y="2640874"/>
            <a:ext cx="10753199" cy="1201401"/>
          </a:xfrm>
          <a:prstGeom prst="horizontalScroll">
            <a:avLst/>
          </a:prstGeom>
          <a:solidFill>
            <a:schemeClr val="bg1">
              <a:lumMod val="85000"/>
            </a:schemeClr>
          </a:solidFill>
          <a:ln w="571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glow rad="139700">
              <a:schemeClr val="accent1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sz="1600" dirty="0"/>
              <a:t>„Politika hospodářské, sociální a územní soudržnosti EU, je politikou, jejímž cílem je snižování rozdílů mezi </a:t>
            </a:r>
          </a:p>
          <a:p>
            <a:r>
              <a:rPr lang="cs-CZ" sz="1600" dirty="0"/>
              <a:t>úrovní rozvoje různých regionů, snížení zaostalosti nejvíce znevýhodněných regionů a posilování hospodářské, </a:t>
            </a:r>
          </a:p>
          <a:p>
            <a:r>
              <a:rPr lang="cs-CZ" sz="1600" dirty="0"/>
              <a:t>sociální a územní soudržnosti za účelem rozvoje EU“</a:t>
            </a:r>
          </a:p>
          <a:p>
            <a:pPr lvl="1">
              <a:defRPr/>
            </a:pPr>
            <a:endParaRPr lang="cs-CZ" sz="1600" dirty="0">
              <a:latin typeface="+mj-lt"/>
            </a:endParaRP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8C8F029F-CEFB-4C9B-B188-3BE394344E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25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739"/>
    </mc:Choice>
    <mc:Fallback>
      <p:transition spd="slow" advTm="280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D74AAF-AF6C-426D-9BD5-C93668073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Programové období 2007-2013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F657835-92D7-4A38-9F3F-5E7721FD36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pl-PL" sz="1400" b="1" dirty="0"/>
              <a:t>Legenda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1400" dirty="0"/>
              <a:t>Podpora z cíle 1: červená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1400" dirty="0"/>
              <a:t>Podpora z cíle 2: světle modrá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1400" dirty="0" err="1"/>
              <a:t>Phasing-out</a:t>
            </a:r>
            <a:r>
              <a:rPr lang="cs-CZ" sz="1400" dirty="0"/>
              <a:t> regiony: růžová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1400" dirty="0" err="1"/>
              <a:t>Phasing</a:t>
            </a:r>
            <a:r>
              <a:rPr lang="cs-CZ" sz="1400" dirty="0"/>
              <a:t>-in regiony: tyrkysová 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A18512A-4538-4303-9208-4FBF12D2B0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350335"/>
            <a:ext cx="4893510" cy="5205269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D7A487E5-ED27-42E1-A64F-D405129FF3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252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41"/>
    </mc:Choice>
    <mc:Fallback>
      <p:transition spd="slow" advTm="20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512A0D-4B0C-426B-8A2C-F9C3756CC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Programové období 2007-2013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FAA922D-F3A5-412A-A99D-6A7127C7B4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r>
              <a:rPr lang="cs-CZ" sz="1600" dirty="0"/>
              <a:t>81,5 % Konvergence</a:t>
            </a:r>
          </a:p>
          <a:p>
            <a:r>
              <a:rPr lang="cs-CZ" sz="1600" dirty="0"/>
              <a:t>16,0 % Regionální konkurenceschopnost a zaměstnanost</a:t>
            </a:r>
          </a:p>
          <a:p>
            <a:r>
              <a:rPr lang="cs-CZ" sz="1600" dirty="0"/>
              <a:t>2,5 % Evropská územní spolupráce 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A57E912-4397-41B0-9762-12CDD461FC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0493" y="1259958"/>
            <a:ext cx="7779487" cy="4041878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0B4076D6-0340-49AD-A13D-A95C839E7D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13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17"/>
    </mc:Choice>
    <mc:Fallback>
      <p:transition spd="slow" advTm="21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17A247-6DCD-4363-9273-50817A1BE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Programové období 2014-2020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ED79443-1088-4D86-8FD6-B1F681F70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sz="1800" b="1" dirty="0">
                <a:solidFill>
                  <a:srgbClr val="9100DC"/>
                </a:solidFill>
              </a:rPr>
              <a:t>5. reforma (2014-2020)</a:t>
            </a:r>
          </a:p>
          <a:p>
            <a:r>
              <a:rPr lang="cs-CZ" sz="1800" dirty="0"/>
              <a:t>reformy, podpořené finanční krizí </a:t>
            </a:r>
          </a:p>
          <a:p>
            <a:r>
              <a:rPr lang="cs-CZ" sz="1800" dirty="0"/>
              <a:t>nové priority</a:t>
            </a:r>
          </a:p>
          <a:p>
            <a:r>
              <a:rPr lang="cs-CZ" sz="1800" dirty="0"/>
              <a:t>zaměření na efektivitu </a:t>
            </a:r>
          </a:p>
          <a:p>
            <a:r>
              <a:rPr lang="cs-CZ" sz="1800" dirty="0"/>
              <a:t>zjednodušení systému</a:t>
            </a:r>
          </a:p>
          <a:p>
            <a:r>
              <a:rPr lang="cs-CZ" sz="1800" dirty="0"/>
              <a:t>důslednější kontrola</a:t>
            </a:r>
          </a:p>
          <a:p>
            <a:r>
              <a:rPr lang="cs-CZ" sz="1800" dirty="0"/>
              <a:t>podpora nejen nejslabších regionů</a:t>
            </a:r>
          </a:p>
          <a:p>
            <a:endParaRPr lang="cs-CZ" dirty="0"/>
          </a:p>
        </p:txBody>
      </p:sp>
      <p:pic>
        <p:nvPicPr>
          <p:cNvPr id="14" name="Zástupný symbol pro obsah 13">
            <a:extLst>
              <a:ext uri="{FF2B5EF4-FFF2-40B4-BE49-F238E27FC236}">
                <a16:creationId xmlns:a16="http://schemas.microsoft.com/office/drawing/2014/main" id="{6D31E743-64FD-4053-A447-475AEF7FA15A}"/>
              </a:ext>
            </a:extLst>
          </p:cNvPr>
          <p:cNvPicPr>
            <a:picLocks noGrp="1" noChangeAspect="1"/>
          </p:cNvPicPr>
          <p:nvPr>
            <p:ph idx="28"/>
          </p:nvPr>
        </p:nvPicPr>
        <p:blipFill>
          <a:blip r:embed="rId4"/>
          <a:stretch>
            <a:fillRect/>
          </a:stretch>
        </p:blipFill>
        <p:spPr>
          <a:xfrm>
            <a:off x="6858001" y="1329070"/>
            <a:ext cx="5139130" cy="5366606"/>
          </a:xfrm>
          <a:prstGeom prst="rect">
            <a:avLst/>
          </a:prstGeom>
        </p:spPr>
      </p:pic>
      <p:pic>
        <p:nvPicPr>
          <p:cNvPr id="15" name="Zvuk 14">
            <a:hlinkClick r:id="" action="ppaction://media"/>
            <a:extLst>
              <a:ext uri="{FF2B5EF4-FFF2-40B4-BE49-F238E27FC236}">
                <a16:creationId xmlns:a16="http://schemas.microsoft.com/office/drawing/2014/main" id="{F2145A40-A9CE-4AA0-BE24-CEF9588BFF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21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307"/>
    </mc:Choice>
    <mc:Fallback>
      <p:transition spd="slow" advTm="66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8DC788-1856-4F12-B2BE-F5A0E99DE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84" y="720000"/>
            <a:ext cx="10753200" cy="451576"/>
          </a:xfrm>
        </p:spPr>
        <p:txBody>
          <a:bodyPr/>
          <a:lstStyle/>
          <a:p>
            <a:r>
              <a:rPr lang="cs-CZ" dirty="0"/>
              <a:t>Programové období 2014-2020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FA6017E-A7FF-4CF9-A107-1E427231D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256067"/>
            <a:ext cx="10753200" cy="4139998"/>
          </a:xfrm>
        </p:spPr>
        <p:txBody>
          <a:bodyPr/>
          <a:lstStyle/>
          <a:p>
            <a:r>
              <a:rPr lang="cs-CZ" sz="1800" b="1" dirty="0"/>
              <a:t>Snížení počtu cílů na 2 </a:t>
            </a:r>
          </a:p>
          <a:p>
            <a:pPr lvl="1"/>
            <a:r>
              <a:rPr lang="it-IT" sz="1800" dirty="0"/>
              <a:t>Investice pro růst a zaměstnanost </a:t>
            </a:r>
            <a:r>
              <a:rPr lang="cs-CZ" dirty="0"/>
              <a:t>(97,2 %)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1300" dirty="0"/>
              <a:t>spojuje dřívější Cíl 1 a Cíl 2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1300" dirty="0"/>
              <a:t>nově dělení na méně rozvinuté a přechodové regiony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1400" dirty="0"/>
              <a:t>ERDF, ESF a Fond soudržnosti.</a:t>
            </a:r>
            <a:endParaRPr lang="it-IT" sz="1300" dirty="0"/>
          </a:p>
          <a:p>
            <a:pPr lvl="1"/>
            <a:r>
              <a:rPr lang="cs-CZ" sz="1800" dirty="0"/>
              <a:t>Evropská územní spolupráce </a:t>
            </a:r>
            <a:r>
              <a:rPr lang="cs-CZ" dirty="0"/>
              <a:t>(2,8 %).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dirty="0"/>
              <a:t>ERD</a:t>
            </a:r>
            <a:endParaRPr lang="cs-CZ" sz="1300" dirty="0"/>
          </a:p>
          <a:p>
            <a:r>
              <a:rPr lang="cs-CZ" sz="1800" b="1" dirty="0"/>
              <a:t>Nová struktura regionů </a:t>
            </a:r>
            <a:r>
              <a:rPr lang="cs-CZ" sz="1800" dirty="0"/>
              <a:t>podle ekonomické výkonnosti (viz další </a:t>
            </a:r>
            <a:r>
              <a:rPr lang="cs-CZ" sz="1800" dirty="0" err="1"/>
              <a:t>slide</a:t>
            </a:r>
            <a:r>
              <a:rPr lang="cs-CZ" sz="1800" dirty="0"/>
              <a:t>) </a:t>
            </a:r>
          </a:p>
          <a:p>
            <a:r>
              <a:rPr lang="pt-BR" sz="1800" b="1" dirty="0"/>
              <a:t>Zavedení pravidla N+3 </a:t>
            </a:r>
            <a:r>
              <a:rPr lang="pt-BR" sz="1800" dirty="0"/>
              <a:t>(namísto N+2)</a:t>
            </a:r>
          </a:p>
          <a:p>
            <a:r>
              <a:rPr lang="cs-CZ" sz="1800" b="1" dirty="0"/>
              <a:t>Prioritní odvětví</a:t>
            </a:r>
            <a:r>
              <a:rPr lang="cs-CZ" sz="1800" dirty="0"/>
              <a:t>: inovace a výzkum, tzv. digitální agenda, podpora středních a malých podniků, </a:t>
            </a:r>
            <a:r>
              <a:rPr lang="cs-CZ" sz="1800" dirty="0" err="1"/>
              <a:t>nízkoemisní</a:t>
            </a:r>
            <a:r>
              <a:rPr lang="cs-CZ" sz="1800" dirty="0"/>
              <a:t> ekonomika</a:t>
            </a:r>
          </a:p>
          <a:p>
            <a:r>
              <a:rPr lang="cs-CZ" sz="1800" dirty="0"/>
              <a:t>Nastavení systému </a:t>
            </a:r>
            <a:r>
              <a:rPr lang="cs-CZ" sz="1800" b="1" dirty="0"/>
              <a:t>předběžných podmínek </a:t>
            </a:r>
            <a:r>
              <a:rPr lang="cs-CZ" sz="1800" dirty="0"/>
              <a:t>(strategie „inteligentní specializace“) </a:t>
            </a:r>
          </a:p>
          <a:p>
            <a:r>
              <a:rPr lang="cs-CZ" sz="1800" b="1" dirty="0"/>
              <a:t>Transparentnost cílů zaměřených na výsledky </a:t>
            </a:r>
            <a:r>
              <a:rPr lang="cs-CZ" sz="1800" dirty="0"/>
              <a:t>(„výkonnostní rezerva“)</a:t>
            </a:r>
          </a:p>
          <a:p>
            <a:r>
              <a:rPr lang="cs-CZ" sz="1800" dirty="0"/>
              <a:t>Posílení </a:t>
            </a:r>
            <a:r>
              <a:rPr lang="cs-CZ" sz="1800" b="1" dirty="0"/>
              <a:t>podpory měst </a:t>
            </a:r>
          </a:p>
          <a:p>
            <a:r>
              <a:rPr lang="cs-CZ" sz="1800" b="1" dirty="0" err="1"/>
              <a:t>Kondicionalita</a:t>
            </a:r>
            <a:r>
              <a:rPr lang="cs-CZ" sz="1800" b="1" dirty="0"/>
              <a:t>: </a:t>
            </a:r>
            <a:r>
              <a:rPr lang="cs-CZ" sz="1800" dirty="0"/>
              <a:t>propojení s novými nástroji koordinace hospodářské politiky (HMU 2.0) 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C7A0D7E-7CE8-4B07-9A54-F30983E9C7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2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323"/>
    </mc:Choice>
    <mc:Fallback>
      <p:transition spd="slow" advTm="165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text 7">
            <a:extLst>
              <a:ext uri="{FF2B5EF4-FFF2-40B4-BE49-F238E27FC236}">
                <a16:creationId xmlns:a16="http://schemas.microsoft.com/office/drawing/2014/main" id="{11AFBF60-2A41-49C7-BE3A-67D0351F739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0052859-7500-4E34-AFA7-6D44938F6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Programové období 2014-2020</a:t>
            </a:r>
          </a:p>
        </p:txBody>
      </p:sp>
      <p:sp>
        <p:nvSpPr>
          <p:cNvPr id="9" name="Zástupný symbol pro text 8">
            <a:extLst>
              <a:ext uri="{FF2B5EF4-FFF2-40B4-BE49-F238E27FC236}">
                <a16:creationId xmlns:a16="http://schemas.microsoft.com/office/drawing/2014/main" id="{50BF7E9E-C964-43E6-B629-68078B39DCC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4F49CBA0-7FFD-4B74-B217-C9E3FFB669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72" y="1690271"/>
            <a:ext cx="4721789" cy="4529776"/>
          </a:xfrm>
        </p:spPr>
      </p:pic>
      <p:sp>
        <p:nvSpPr>
          <p:cNvPr id="10" name="Zástupný symbol pro obsah 9">
            <a:extLst>
              <a:ext uri="{FF2B5EF4-FFF2-40B4-BE49-F238E27FC236}">
                <a16:creationId xmlns:a16="http://schemas.microsoft.com/office/drawing/2014/main" id="{9CF3925D-CAC7-4569-AF7C-6952FDB081DD}"/>
              </a:ext>
            </a:extLst>
          </p:cNvPr>
          <p:cNvSpPr>
            <a:spLocks noGrp="1"/>
          </p:cNvSpPr>
          <p:nvPr>
            <p:ph idx="28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sz="2000" b="1" dirty="0">
                <a:solidFill>
                  <a:srgbClr val="C00000"/>
                </a:solidFill>
              </a:rPr>
              <a:t>11 tematických celků </a:t>
            </a:r>
          </a:p>
        </p:txBody>
      </p:sp>
      <p:pic>
        <p:nvPicPr>
          <p:cNvPr id="11" name="Zvuk 10">
            <a:hlinkClick r:id="" action="ppaction://media"/>
            <a:extLst>
              <a:ext uri="{FF2B5EF4-FFF2-40B4-BE49-F238E27FC236}">
                <a16:creationId xmlns:a16="http://schemas.microsoft.com/office/drawing/2014/main" id="{4DB9D9A5-7A75-44F0-A2C1-6B2AD33FA0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10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99"/>
    </mc:Choice>
    <mc:Fallback>
      <p:transition spd="slow" advTm="15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2EAA3535-AA31-4005-8207-8ECA76A292F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1BDDF6C-8F41-4755-ADD9-3959E6586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Programové období </a:t>
            </a:r>
            <a:br>
              <a:rPr lang="cs-CZ" dirty="0"/>
            </a:br>
            <a:r>
              <a:rPr lang="cs-CZ" dirty="0"/>
              <a:t>2014-2020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912B8DFC-77BB-4A46-954A-2B88A34F438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699D646-F714-485C-8D98-9AF4AA9D39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sz="2000" b="1" dirty="0">
                <a:solidFill>
                  <a:srgbClr val="C00000"/>
                </a:solidFill>
              </a:rPr>
              <a:t>Nová struktura regionů </a:t>
            </a:r>
          </a:p>
          <a:p>
            <a:r>
              <a:rPr lang="cs-CZ" sz="2000" b="1" dirty="0"/>
              <a:t>Méně rozvinuté regiony </a:t>
            </a:r>
          </a:p>
          <a:p>
            <a:pPr lvl="1"/>
            <a:r>
              <a:rPr lang="cs-CZ" dirty="0"/>
              <a:t>Podpora hospodářsky zaostalých regionů na úrovni NUTS 2 (HDP na obyvatele nepřesahuje 75 % průměru) </a:t>
            </a:r>
          </a:p>
          <a:p>
            <a:r>
              <a:rPr lang="cs-CZ" sz="2000" b="1" dirty="0"/>
              <a:t>Přechodové regiony </a:t>
            </a:r>
          </a:p>
          <a:p>
            <a:pPr lvl="1"/>
            <a:r>
              <a:rPr lang="cs-CZ" dirty="0"/>
              <a:t>Podpora regionů, jejichž HDP na obyvatele se nachází mezi 75 % -90 % průměru Unie.	</a:t>
            </a:r>
            <a:r>
              <a:rPr lang="pl-PL" dirty="0"/>
              <a:t>	</a:t>
            </a:r>
            <a:endParaRPr lang="cs-CZ" dirty="0"/>
          </a:p>
          <a:p>
            <a:r>
              <a:rPr lang="cs-CZ" sz="2000" b="1" dirty="0"/>
              <a:t>Více rozvinuté regiony</a:t>
            </a:r>
          </a:p>
          <a:p>
            <a:pPr lvl="1"/>
            <a:r>
              <a:rPr lang="pl-PL" dirty="0"/>
              <a:t>Podpora regionů, jejich HDP na obyvatele převyšuje 90 %</a:t>
            </a:r>
            <a:endParaRPr lang="cs-CZ" dirty="0"/>
          </a:p>
        </p:txBody>
      </p:sp>
      <p:sp>
        <p:nvSpPr>
          <p:cNvPr id="9" name="Zástupný symbol pro obsah 8">
            <a:extLst>
              <a:ext uri="{FF2B5EF4-FFF2-40B4-BE49-F238E27FC236}">
                <a16:creationId xmlns:a16="http://schemas.microsoft.com/office/drawing/2014/main" id="{EC3D26E2-6CAE-4663-9FBD-3D5C7FA57D4A}"/>
              </a:ext>
            </a:extLst>
          </p:cNvPr>
          <p:cNvSpPr>
            <a:spLocks noGrp="1"/>
          </p:cNvSpPr>
          <p:nvPr>
            <p:ph idx="28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E2242AB-CAC6-4D2C-8065-5B0200533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7758" y="96108"/>
            <a:ext cx="5411443" cy="6665783"/>
          </a:xfrm>
          <a:prstGeom prst="rect">
            <a:avLst/>
          </a:prstGeom>
        </p:spPr>
      </p:pic>
      <p:pic>
        <p:nvPicPr>
          <p:cNvPr id="11" name="Zvuk 10">
            <a:hlinkClick r:id="" action="ppaction://media"/>
            <a:extLst>
              <a:ext uri="{FF2B5EF4-FFF2-40B4-BE49-F238E27FC236}">
                <a16:creationId xmlns:a16="http://schemas.microsoft.com/office/drawing/2014/main" id="{863E3941-7E52-4509-8BAB-D99286E53D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5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926"/>
    </mc:Choice>
    <mc:Fallback>
      <p:transition spd="slow" advTm="49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AB6A48C8-74B6-43B6-8474-F5DB67EB161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D1F89BA-5A05-4922-BA70-F141BD2D7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Programové období 2014-2020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465730E5-F209-4CCE-8571-A47A3C0D607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87722AC-3FA9-40C0-8728-DB1FF97BF0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pl-PL" sz="1800" b="1" dirty="0">
                <a:solidFill>
                  <a:srgbClr val="FF0000"/>
                </a:solidFill>
              </a:rPr>
              <a:t>Spolufinancování </a:t>
            </a:r>
          </a:p>
          <a:p>
            <a:r>
              <a:rPr lang="pl-PL" sz="1800" b="1" dirty="0"/>
              <a:t>Účast EU - podle kategorie regionu:</a:t>
            </a:r>
          </a:p>
          <a:p>
            <a:pPr lvl="1"/>
            <a:r>
              <a:rPr lang="cs-CZ" sz="1800" dirty="0"/>
              <a:t>85 % v méně rozvinutých regionech</a:t>
            </a:r>
          </a:p>
          <a:p>
            <a:pPr lvl="1"/>
            <a:r>
              <a:rPr lang="cs-CZ" sz="1800" dirty="0"/>
              <a:t>60 % v přechodových regionech </a:t>
            </a:r>
          </a:p>
          <a:p>
            <a:pPr lvl="1"/>
            <a:r>
              <a:rPr lang="cs-CZ" sz="1800" dirty="0"/>
              <a:t>50 % ve více rozvinutých regionech</a:t>
            </a:r>
          </a:p>
          <a:p>
            <a:r>
              <a:rPr lang="cs-CZ" sz="1800" dirty="0"/>
              <a:t>(X 2007-2013: plošně 85 %, </a:t>
            </a:r>
            <a:r>
              <a:rPr lang="cs-CZ" sz="1800" dirty="0" err="1"/>
              <a:t>eurokrize</a:t>
            </a:r>
            <a:r>
              <a:rPr lang="cs-CZ" sz="1800" dirty="0"/>
              <a:t>-úleva pro státy čerpající pomoc)</a:t>
            </a:r>
          </a:p>
          <a:p>
            <a:r>
              <a:rPr lang="cs-CZ" sz="1800" dirty="0"/>
              <a:t>Účast státu: podle typu příjemce, někdy hradí část </a:t>
            </a:r>
            <a:r>
              <a:rPr lang="cs-CZ" sz="1800" dirty="0" err="1"/>
              <a:t>čeající</a:t>
            </a:r>
            <a:r>
              <a:rPr lang="cs-CZ" sz="1800" dirty="0"/>
              <a:t> subjekt</a:t>
            </a:r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73AF4CBE-7090-4E9E-BCCF-BBAD6664D06D}"/>
              </a:ext>
            </a:extLst>
          </p:cNvPr>
          <p:cNvSpPr>
            <a:spLocks noGrp="1"/>
          </p:cNvSpPr>
          <p:nvPr>
            <p:ph idx="28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symbol pro obsah 10">
            <a:extLst>
              <a:ext uri="{FF2B5EF4-FFF2-40B4-BE49-F238E27FC236}">
                <a16:creationId xmlns:a16="http://schemas.microsoft.com/office/drawing/2014/main" id="{7A087D4B-E072-4F2F-9083-CE514AC268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1539" y="1290515"/>
            <a:ext cx="4239753" cy="5214110"/>
          </a:xfrm>
          <a:prstGeom prst="rect">
            <a:avLst/>
          </a:prstGeom>
        </p:spPr>
      </p:pic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BF2A6C97-AB85-48CE-AA56-08AD93E8F2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904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825"/>
    </mc:Choice>
    <mc:Fallback>
      <p:transition spd="slow" advTm="41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2EAA3535-AA31-4005-8207-8ECA76A292F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1BDDF6C-8F41-4755-ADD9-3959E6586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Programové období </a:t>
            </a:r>
            <a:br>
              <a:rPr lang="cs-CZ" dirty="0"/>
            </a:br>
            <a:r>
              <a:rPr lang="cs-CZ" dirty="0"/>
              <a:t>2014-2020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912B8DFC-77BB-4A46-954A-2B88A34F438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699D646-F714-485C-8D98-9AF4AA9D3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1692001"/>
            <a:ext cx="3809470" cy="4140000"/>
          </a:xfrm>
        </p:spPr>
        <p:txBody>
          <a:bodyPr/>
          <a:lstStyle/>
          <a:p>
            <a:pPr marL="72000" indent="0">
              <a:buNone/>
            </a:pPr>
            <a:endParaRPr lang="cs-CZ" sz="1600" b="1" dirty="0">
              <a:solidFill>
                <a:srgbClr val="C00000"/>
              </a:solidFill>
            </a:endParaRPr>
          </a:p>
          <a:p>
            <a:pPr marL="72000" indent="0">
              <a:buNone/>
            </a:pPr>
            <a:r>
              <a:rPr lang="cs-CZ" sz="1600" dirty="0"/>
              <a:t>Porovnání finanční alokace v letech </a:t>
            </a:r>
          </a:p>
          <a:p>
            <a:pPr marL="72000" indent="0">
              <a:buNone/>
            </a:pPr>
            <a:r>
              <a:rPr lang="cs-CZ" sz="1600" dirty="0"/>
              <a:t>2014-2020 </a:t>
            </a:r>
          </a:p>
          <a:p>
            <a:pPr marL="72000" indent="0">
              <a:buNone/>
            </a:pPr>
            <a:r>
              <a:rPr lang="cs-CZ" sz="1600" dirty="0"/>
              <a:t>podle členských států</a:t>
            </a:r>
          </a:p>
        </p:txBody>
      </p:sp>
      <p:pic>
        <p:nvPicPr>
          <p:cNvPr id="11" name="Zástupný symbol pro obsah 10">
            <a:extLst>
              <a:ext uri="{FF2B5EF4-FFF2-40B4-BE49-F238E27FC236}">
                <a16:creationId xmlns:a16="http://schemas.microsoft.com/office/drawing/2014/main" id="{29618C81-98C8-4CAB-9476-2E8AAF683EED}"/>
              </a:ext>
            </a:extLst>
          </p:cNvPr>
          <p:cNvPicPr>
            <a:picLocks noGrp="1" noChangeAspect="1"/>
          </p:cNvPicPr>
          <p:nvPr>
            <p:ph idx="2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372" y="1171576"/>
            <a:ext cx="8027581" cy="5133531"/>
          </a:xfrm>
        </p:spPr>
      </p:pic>
      <p:pic>
        <p:nvPicPr>
          <p:cNvPr id="12" name="Zvuk 11">
            <a:hlinkClick r:id="" action="ppaction://media"/>
            <a:extLst>
              <a:ext uri="{FF2B5EF4-FFF2-40B4-BE49-F238E27FC236}">
                <a16:creationId xmlns:a16="http://schemas.microsoft.com/office/drawing/2014/main" id="{7EA3A9D4-4A32-411D-8BC6-A5AE4905A0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49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41"/>
    </mc:Choice>
    <mc:Fallback>
      <p:transition spd="slow" advTm="2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AA5A56-9E69-4CB5-A0A1-33EFEFB06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Fungování kohezní politiky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436A8C6-872C-4DE7-8799-7A78BC10A6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sz="2400" b="1" dirty="0">
                <a:solidFill>
                  <a:srgbClr val="FF0000"/>
                </a:solidFill>
              </a:rPr>
              <a:t>Rozpočet</a:t>
            </a:r>
            <a:r>
              <a:rPr lang="cs-CZ" sz="1800" b="1" dirty="0">
                <a:solidFill>
                  <a:srgbClr val="FF0000"/>
                </a:solidFill>
              </a:rPr>
              <a:t> </a:t>
            </a:r>
          </a:p>
          <a:p>
            <a:pPr marL="72000" indent="0">
              <a:buNone/>
            </a:pPr>
            <a:endParaRPr lang="cs-CZ" sz="1800" b="1" dirty="0">
              <a:solidFill>
                <a:srgbClr val="FF0000"/>
              </a:solidFill>
            </a:endParaRPr>
          </a:p>
          <a:p>
            <a:r>
              <a:rPr lang="cs-CZ" sz="1800" b="1" dirty="0"/>
              <a:t>7letý rozpočtový rámec </a:t>
            </a:r>
            <a:r>
              <a:rPr lang="cs-CZ" sz="1800" dirty="0"/>
              <a:t>– plánovací období </a:t>
            </a:r>
          </a:p>
          <a:p>
            <a:endParaRPr lang="cs-CZ" sz="1800" b="1" dirty="0"/>
          </a:p>
          <a:p>
            <a:r>
              <a:rPr lang="cs-CZ" sz="1800" b="1" dirty="0"/>
              <a:t>Trendy</a:t>
            </a:r>
          </a:p>
          <a:p>
            <a:pPr lvl="1"/>
            <a:r>
              <a:rPr lang="cs-CZ" sz="1800" dirty="0"/>
              <a:t>dlouhodobý pokles výdajů na SZP (v 80. letech až 80 %, nyní necelá 1/3) </a:t>
            </a:r>
          </a:p>
          <a:p>
            <a:pPr lvl="1"/>
            <a:r>
              <a:rPr lang="cs-CZ" sz="1800" dirty="0"/>
              <a:t>dlouhodobý růst výdajů na KP (v 70. letech jen cca 5 %, nyní přes 1/3)</a:t>
            </a:r>
          </a:p>
          <a:p>
            <a:endParaRPr lang="cs-CZ" sz="1800" b="1" dirty="0"/>
          </a:p>
          <a:p>
            <a:r>
              <a:rPr lang="cs-CZ" sz="1800" b="1" dirty="0"/>
              <a:t>Rozdíly mezi SZP a KP</a:t>
            </a:r>
          </a:p>
          <a:p>
            <a:pPr lvl="1"/>
            <a:r>
              <a:rPr lang="cs-CZ" sz="1800" dirty="0"/>
              <a:t>SZP je více nároková a platby probíhají „automaticky“ podle stanovených pravidel, nejsou zpravidla vázány na žádný konkrétní účel, jsou dlouhodobé </a:t>
            </a:r>
          </a:p>
          <a:p>
            <a:pPr lvl="1"/>
            <a:r>
              <a:rPr lang="cs-CZ" sz="1800" dirty="0"/>
              <a:t>RP podporuje vždy jen konkrétní projekty přispívající k naplňování cílů této politiky, jsou jednorázové 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123D97A5-F986-49D0-B8FB-0252BDF13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097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724"/>
    </mc:Choice>
    <mc:Fallback>
      <p:transition spd="slow" advTm="176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13EE9F-1A9F-48CF-9FFF-D134957B6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C45857-1068-4EF2-A157-F6C30F7F1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1150973-C5D2-4ACD-B6F1-B9BC72394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001" y="451073"/>
            <a:ext cx="4697991" cy="5955854"/>
          </a:xfrm>
          <a:prstGeom prst="rect">
            <a:avLst/>
          </a:prstGeom>
        </p:spPr>
      </p:pic>
      <p:pic>
        <p:nvPicPr>
          <p:cNvPr id="5" name="Zástupný symbol pro obsah 8">
            <a:extLst>
              <a:ext uri="{FF2B5EF4-FFF2-40B4-BE49-F238E27FC236}">
                <a16:creationId xmlns:a16="http://schemas.microsoft.com/office/drawing/2014/main" id="{10FD81BE-19FB-4ED9-B5FC-BB280623EF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849" y="451073"/>
            <a:ext cx="6452494" cy="3280019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90CCC07C-A4F5-418B-A9AB-5106C15BD6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38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620"/>
    </mc:Choice>
    <mc:Fallback>
      <p:transition spd="slow" advTm="35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BF31F5-FFD9-427F-9A15-1445DD40E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Úvod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5C624CD-127C-42A6-9906-6A53BC052F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b="1" dirty="0">
                <a:solidFill>
                  <a:srgbClr val="C00000"/>
                </a:solidFill>
              </a:rPr>
              <a:t>Důvody existence KP </a:t>
            </a:r>
          </a:p>
          <a:p>
            <a:endParaRPr lang="cs-CZ" sz="1800" b="1" dirty="0">
              <a:solidFill>
                <a:srgbClr val="C00000"/>
              </a:solidFill>
            </a:endParaRPr>
          </a:p>
          <a:p>
            <a:r>
              <a:rPr lang="cs-CZ" sz="1800" b="1" dirty="0">
                <a:solidFill>
                  <a:srgbClr val="C00000"/>
                </a:solidFill>
              </a:rPr>
              <a:t>Kritická místa KP  </a:t>
            </a:r>
          </a:p>
          <a:p>
            <a:endParaRPr lang="cs-CZ" sz="1800" b="1" dirty="0">
              <a:solidFill>
                <a:srgbClr val="C00000"/>
              </a:solidFill>
            </a:endParaRPr>
          </a:p>
          <a:p>
            <a:r>
              <a:rPr lang="cs-CZ" sz="1800" b="1" dirty="0"/>
              <a:t>1975</a:t>
            </a:r>
            <a:r>
              <a:rPr lang="cs-CZ" sz="1800" dirty="0"/>
              <a:t> vznik Evropského fondu pro regionální rozvoj </a:t>
            </a:r>
          </a:p>
          <a:p>
            <a:r>
              <a:rPr lang="cs-CZ" sz="1800" b="1" dirty="0"/>
              <a:t>Impulsy: </a:t>
            </a:r>
            <a:r>
              <a:rPr lang="cs-CZ" sz="1800" dirty="0"/>
              <a:t>rozšiřování, zavedení eura</a:t>
            </a:r>
          </a:p>
          <a:p>
            <a:endParaRPr lang="cs-CZ" sz="1800" b="1" dirty="0">
              <a:solidFill>
                <a:srgbClr val="C00000"/>
              </a:solidFill>
            </a:endParaRPr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73775751-008D-4617-9FC1-7EA37C7CAE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875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666"/>
    </mc:Choice>
    <mc:Fallback>
      <p:transition spd="slow" advTm="193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A9869C-90BD-47FA-989E-BC9A1F8EA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Fungování kohezní politiky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9D99A0D-0526-4AC7-B9C8-25A540C10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sz="2400" b="1" dirty="0">
                <a:solidFill>
                  <a:srgbClr val="FF0000"/>
                </a:solidFill>
              </a:rPr>
              <a:t>Právní rámec fungování KP </a:t>
            </a:r>
          </a:p>
          <a:p>
            <a:r>
              <a:rPr lang="cs-CZ" sz="1800" b="1" dirty="0"/>
              <a:t>Legislativa</a:t>
            </a:r>
            <a:r>
              <a:rPr lang="cs-CZ" sz="1800" dirty="0"/>
              <a:t> založena na 6 nařízeních (obecné, o FS, o ESF, o ERDF, dvě o územní spolupráci)</a:t>
            </a:r>
          </a:p>
          <a:p>
            <a:endParaRPr lang="cs-CZ" sz="1800" dirty="0"/>
          </a:p>
          <a:p>
            <a:r>
              <a:rPr lang="cs-CZ" sz="1800" dirty="0"/>
              <a:t>Komise vydává </a:t>
            </a:r>
            <a:r>
              <a:rPr lang="cs-CZ" sz="1800" b="1" dirty="0"/>
              <a:t>Společný strategický rámec EU </a:t>
            </a:r>
            <a:r>
              <a:rPr lang="cs-CZ" sz="1800" dirty="0"/>
              <a:t>(2014-2020)</a:t>
            </a:r>
          </a:p>
          <a:p>
            <a:r>
              <a:rPr lang="cs-CZ" sz="1800" b="1" dirty="0"/>
              <a:t>Dohody o partnerství </a:t>
            </a:r>
            <a:r>
              <a:rPr lang="cs-CZ" sz="1800" dirty="0"/>
              <a:t>(vychází z </a:t>
            </a:r>
            <a:r>
              <a:rPr lang="cs-CZ" sz="1800" b="1" dirty="0"/>
              <a:t>Národních rozvojových plánů</a:t>
            </a:r>
            <a:r>
              <a:rPr lang="cs-CZ" sz="1800" dirty="0"/>
              <a:t>, které jsou založeny na Ná</a:t>
            </a:r>
            <a:r>
              <a:rPr lang="cs-CZ" sz="1800" b="1" dirty="0"/>
              <a:t>rodních strategických referenčních rámcích</a:t>
            </a:r>
            <a:r>
              <a:rPr lang="cs-CZ" sz="1800" dirty="0"/>
              <a:t>) s konkrétními </a:t>
            </a:r>
            <a:r>
              <a:rPr lang="cs-CZ" sz="1800" b="1" dirty="0"/>
              <a:t>operačními programy </a:t>
            </a:r>
            <a:r>
              <a:rPr lang="cs-CZ" sz="1800" dirty="0"/>
              <a:t>(OP), podávané na konkrétní programové období (nyní 2014-20), které musejí být v souladu s cíli EU</a:t>
            </a:r>
          </a:p>
          <a:p>
            <a:endParaRPr lang="cs-CZ" sz="1800" dirty="0"/>
          </a:p>
          <a:p>
            <a:pPr marL="1200150" lvl="2" indent="-285750">
              <a:buFont typeface="Wingdings" panose="05000000000000000000" pitchFamily="2" charset="2"/>
              <a:buChar char="v"/>
            </a:pPr>
            <a:r>
              <a:rPr lang="cs-CZ" sz="1800" dirty="0"/>
              <a:t>jednotlivé OP schvaluje Komise, dělí se na prioritní osy </a:t>
            </a:r>
          </a:p>
          <a:p>
            <a:pPr marL="1200150" lvl="2" indent="-285750">
              <a:buFont typeface="Wingdings" panose="05000000000000000000" pitchFamily="2" charset="2"/>
              <a:buChar char="v"/>
            </a:pPr>
            <a:r>
              <a:rPr lang="cs-CZ" sz="1800" dirty="0"/>
              <a:t>stát implementuje regionální rozvojové projekty(monitoring ) </a:t>
            </a:r>
          </a:p>
          <a:p>
            <a:pPr marL="1200150" lvl="2" indent="-285750">
              <a:buFont typeface="Wingdings" panose="05000000000000000000" pitchFamily="2" charset="2"/>
              <a:buChar char="v"/>
            </a:pPr>
            <a:r>
              <a:rPr lang="cs-CZ" sz="1800" dirty="0"/>
              <a:t>centrální národní koordinace Národní orgán pro koordinaci</a:t>
            </a:r>
          </a:p>
          <a:p>
            <a:pPr marL="1200150" lvl="2" indent="-285750">
              <a:buFont typeface="Wingdings" panose="05000000000000000000" pitchFamily="2" charset="2"/>
              <a:buChar char="v"/>
            </a:pPr>
            <a:r>
              <a:rPr lang="cs-CZ" sz="1800" dirty="0"/>
              <a:t>platby vypláceny Komisí</a:t>
            </a:r>
          </a:p>
          <a:p>
            <a:pPr marL="1200150" lvl="2" indent="-285750">
              <a:buFont typeface="Wingdings" panose="05000000000000000000" pitchFamily="2" charset="2"/>
              <a:buChar char="v"/>
            </a:pPr>
            <a:r>
              <a:rPr lang="cs-CZ" sz="1800" dirty="0"/>
              <a:t>monitoring Komise a národní auditní orgány</a:t>
            </a:r>
          </a:p>
          <a:p>
            <a:pPr marL="1200150" lvl="2" indent="-285750">
              <a:buFont typeface="Wingdings" panose="05000000000000000000" pitchFamily="2" charset="2"/>
              <a:buChar char="v"/>
            </a:pPr>
            <a:r>
              <a:rPr lang="cs-CZ" sz="1800" dirty="0"/>
              <a:t>evaluace a formulace nových priorit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C73386E6-BEC1-456D-B62F-D6E1C3D5D5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67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781"/>
    </mc:Choice>
    <mc:Fallback>
      <p:transition spd="slow" advTm="127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D37879-BA6E-4358-B61C-81AC8D376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Fungování kohezní politiky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52F2750-632E-436F-959B-D430C6F92A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sz="2400" b="1" dirty="0">
                <a:solidFill>
                  <a:srgbClr val="FF0000"/>
                </a:solidFill>
              </a:rPr>
              <a:t>Mechanismus hlasování </a:t>
            </a:r>
          </a:p>
          <a:p>
            <a:r>
              <a:rPr lang="cs-CZ" sz="1800" dirty="0"/>
              <a:t>KP = </a:t>
            </a:r>
            <a:r>
              <a:rPr lang="cs-CZ" sz="1800" b="1" dirty="0"/>
              <a:t>komunitární (koordinovaná) politika </a:t>
            </a:r>
            <a:r>
              <a:rPr lang="cs-CZ" sz="1800" dirty="0"/>
              <a:t>(realizace samotné PR spočívá na členských státech X koordinace a harmonizace náleží do nadnárodní /komunitární/ působnosti </a:t>
            </a:r>
          </a:p>
          <a:p>
            <a:endParaRPr lang="cs-CZ" sz="1800" dirty="0"/>
          </a:p>
          <a:p>
            <a:pPr marL="72000" indent="0">
              <a:buNone/>
            </a:pPr>
            <a:r>
              <a:rPr lang="cs-CZ" sz="1800" b="1" dirty="0">
                <a:solidFill>
                  <a:srgbClr val="FF0000"/>
                </a:solidFill>
              </a:rPr>
              <a:t>Instituce EU a regionální politika</a:t>
            </a:r>
          </a:p>
          <a:p>
            <a:r>
              <a:rPr lang="cs-CZ" sz="1800" b="1" dirty="0"/>
              <a:t>Evropská komise</a:t>
            </a:r>
            <a:r>
              <a:rPr lang="cs-CZ" sz="1800" dirty="0"/>
              <a:t>: Generální ředitelství pro regionální a městskou politiku</a:t>
            </a:r>
          </a:p>
          <a:p>
            <a:r>
              <a:rPr lang="cs-CZ" sz="1800" b="1" dirty="0"/>
              <a:t>Evropský parlament</a:t>
            </a:r>
            <a:r>
              <a:rPr lang="cs-CZ" sz="1800" dirty="0"/>
              <a:t>: Výbor pro regionální rozvoj (REGI). </a:t>
            </a:r>
          </a:p>
          <a:p>
            <a:r>
              <a:rPr lang="cs-CZ" sz="1800" b="1" dirty="0"/>
              <a:t>Výbor regionů </a:t>
            </a:r>
            <a:r>
              <a:rPr lang="cs-CZ" sz="1800" dirty="0"/>
              <a:t>- Komise pro politiku územní soudržnosti a rozpočet EU (COTER)</a:t>
            </a:r>
          </a:p>
          <a:p>
            <a:r>
              <a:rPr lang="cs-CZ" sz="1800" b="1" dirty="0"/>
              <a:t>Hospodářský a sociální výbor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0852B48-DB55-4E53-B8FA-78FF611C05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600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077"/>
    </mc:Choice>
    <mc:Fallback>
      <p:transition spd="slow" advTm="61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D5EEA346-01A6-4888-A5FC-6CF935B9159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7DB1954-A14F-4323-B374-9A7736C3A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Fungování kohezní politiky </a:t>
            </a:r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FA79DC22-3271-47D9-91AA-93A1C2915BB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2F33FA8-EDFC-484F-851C-0051B91F42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sz="1800" b="1" dirty="0">
                <a:solidFill>
                  <a:srgbClr val="FF0000"/>
                </a:solidFill>
              </a:rPr>
              <a:t>NUTS</a:t>
            </a:r>
          </a:p>
          <a:p>
            <a:r>
              <a:rPr lang="cs-CZ" sz="1800" dirty="0"/>
              <a:t>Jednotky NUTS (La </a:t>
            </a:r>
            <a:r>
              <a:rPr lang="cs-CZ" sz="1800" dirty="0" err="1"/>
              <a:t>Nomenclaturedes</a:t>
            </a:r>
            <a:r>
              <a:rPr lang="cs-CZ" sz="1800" dirty="0"/>
              <a:t> </a:t>
            </a:r>
            <a:r>
              <a:rPr lang="cs-CZ" sz="1800" dirty="0" err="1"/>
              <a:t>Unités</a:t>
            </a:r>
            <a:r>
              <a:rPr lang="cs-CZ" sz="1800" dirty="0"/>
              <a:t> </a:t>
            </a:r>
            <a:r>
              <a:rPr lang="cs-CZ" sz="1800" dirty="0" err="1"/>
              <a:t>Territoriales</a:t>
            </a:r>
            <a:r>
              <a:rPr lang="cs-CZ" sz="1800" dirty="0"/>
              <a:t> </a:t>
            </a:r>
            <a:r>
              <a:rPr lang="cs-CZ" sz="1800" dirty="0" err="1"/>
              <a:t>Statistiques</a:t>
            </a:r>
            <a:r>
              <a:rPr lang="cs-CZ" sz="1800" dirty="0"/>
              <a:t>)</a:t>
            </a:r>
          </a:p>
          <a:p>
            <a:r>
              <a:rPr lang="cs-CZ" sz="1800" b="1" dirty="0"/>
              <a:t>Speciální statistické teritoriální jednotky</a:t>
            </a:r>
          </a:p>
          <a:p>
            <a:r>
              <a:rPr lang="cs-CZ" sz="1800" dirty="0"/>
              <a:t>Podle velikosti NUTS 0-5</a:t>
            </a:r>
          </a:p>
          <a:p>
            <a:r>
              <a:rPr lang="cs-CZ" sz="1800" dirty="0"/>
              <a:t>Základní jednotkou pro regionální pomoc je NUTS 2</a:t>
            </a:r>
          </a:p>
          <a:p>
            <a:endParaRPr lang="cs-CZ" dirty="0"/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E1CA2035-7BFE-4E7D-B851-A701A89EBA28}"/>
              </a:ext>
            </a:extLst>
          </p:cNvPr>
          <p:cNvSpPr>
            <a:spLocks noGrp="1"/>
          </p:cNvSpPr>
          <p:nvPr>
            <p:ph idx="28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4">
            <a:extLst>
              <a:ext uri="{FF2B5EF4-FFF2-40B4-BE49-F238E27FC236}">
                <a16:creationId xmlns:a16="http://schemas.microsoft.com/office/drawing/2014/main" id="{418F1B8D-E4A6-46BA-A355-DF205A2C64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274" y="1290514"/>
            <a:ext cx="6056498" cy="5461159"/>
          </a:xfrm>
          <a:prstGeom prst="rect">
            <a:avLst/>
          </a:prstGeom>
        </p:spPr>
      </p:pic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A363B81A-038C-4A8D-A5C7-2BDA771A14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421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987"/>
    </mc:Choice>
    <mc:Fallback>
      <p:transition spd="slow" advTm="176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2910AB-45F7-40E2-ADA2-4F8D23B8D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Kohezní politika v ČR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9D7A472-5CC7-452B-B82C-F3E8A9A69A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endParaRPr lang="cs-CZ" dirty="0"/>
          </a:p>
        </p:txBody>
      </p:sp>
      <p:pic>
        <p:nvPicPr>
          <p:cNvPr id="4" name="Zástupný symbol pro obsah 8">
            <a:extLst>
              <a:ext uri="{FF2B5EF4-FFF2-40B4-BE49-F238E27FC236}">
                <a16:creationId xmlns:a16="http://schemas.microsoft.com/office/drawing/2014/main" id="{FC2D2D21-2EFB-450C-B347-CC75738795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888" y="2552714"/>
            <a:ext cx="6192114" cy="2972215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3310C722-462C-4553-A506-DB974114C6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84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638"/>
    </mc:Choice>
    <mc:Fallback>
      <p:transition spd="slow" advTm="33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8382A5-F952-4787-93F6-EE288A928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Kohezní politika v ČR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527AD779-E8E5-4AA8-86B0-FE951411B6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265" y="1416226"/>
            <a:ext cx="7017487" cy="5100459"/>
          </a:xfr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874C4C41-F5E2-485E-A8F9-88D183F2CD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698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623"/>
    </mc:Choice>
    <mc:Fallback>
      <p:transition spd="slow" advTm="122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FA8271-569F-4F21-96F9-DB99D5823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Kohezní politika v ČR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19269BF-B7F5-4E21-B3DC-E5B7349BEA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dirty="0"/>
              <a:t>Příklady projektů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CEFE057-4EB4-4D7D-A8E4-DB23EFAE56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1886" y="3034170"/>
            <a:ext cx="5647083" cy="2945219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E2E43570-9DCA-486A-A8E3-28BEDC9CF3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397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79"/>
    </mc:Choice>
    <mc:Fallback>
      <p:transition spd="slow" advTm="15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3B32061A-E3C7-44FF-BD4F-6DF327F93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Výhled do budoucna: </a:t>
            </a:r>
            <a:br>
              <a:rPr lang="cs-CZ" dirty="0"/>
            </a:br>
            <a:r>
              <a:rPr lang="cs-CZ" dirty="0"/>
              <a:t>KP po roce 2020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27D5DA6B-19D0-448C-B9D4-FCFF5C671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247" y="2425648"/>
            <a:ext cx="5219998" cy="4140000"/>
          </a:xfrm>
        </p:spPr>
        <p:txBody>
          <a:bodyPr/>
          <a:lstStyle/>
          <a:p>
            <a:pPr marL="72000" indent="0">
              <a:buNone/>
            </a:pPr>
            <a:r>
              <a:rPr lang="cs-CZ" sz="1800" b="1" dirty="0"/>
              <a:t>Návrh na KP po roce 2020 zveřejněn EK v červnu 2018</a:t>
            </a:r>
          </a:p>
          <a:p>
            <a:r>
              <a:rPr lang="cs-CZ" sz="1800" dirty="0"/>
              <a:t>snaha modernizovat a zjednodušit politiku</a:t>
            </a:r>
          </a:p>
          <a:p>
            <a:r>
              <a:rPr lang="cs-CZ" sz="1800" dirty="0"/>
              <a:t>Regiony rozděleny do tří kategorií: </a:t>
            </a:r>
          </a:p>
          <a:p>
            <a:pPr lvl="1"/>
            <a:r>
              <a:rPr lang="cs-CZ" sz="1800" b="1" dirty="0"/>
              <a:t>(1) méně rozvinuté</a:t>
            </a:r>
          </a:p>
          <a:p>
            <a:pPr lvl="1"/>
            <a:r>
              <a:rPr lang="cs-CZ" sz="1800" b="1" dirty="0"/>
              <a:t>(2) přechodové</a:t>
            </a:r>
          </a:p>
          <a:p>
            <a:pPr lvl="1"/>
            <a:r>
              <a:rPr lang="cs-CZ" sz="1800" b="1" dirty="0"/>
              <a:t>(3) více rozvinuté regiony.</a:t>
            </a:r>
            <a:endParaRPr lang="cs-CZ" sz="1800" dirty="0"/>
          </a:p>
          <a:p>
            <a:endParaRPr lang="cs-CZ" sz="1800" dirty="0"/>
          </a:p>
          <a:p>
            <a:endParaRPr lang="cs-CZ" dirty="0"/>
          </a:p>
        </p:txBody>
      </p:sp>
      <p:pic>
        <p:nvPicPr>
          <p:cNvPr id="18" name="Zástupný symbol pro obsah 17">
            <a:extLst>
              <a:ext uri="{FF2B5EF4-FFF2-40B4-BE49-F238E27FC236}">
                <a16:creationId xmlns:a16="http://schemas.microsoft.com/office/drawing/2014/main" id="{8FC3A49B-DDCB-4BB6-9044-296C4707C9E0}"/>
              </a:ext>
            </a:extLst>
          </p:cNvPr>
          <p:cNvPicPr>
            <a:picLocks noGrp="1" noChangeAspect="1"/>
          </p:cNvPicPr>
          <p:nvPr>
            <p:ph idx="2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002" y="254226"/>
            <a:ext cx="5375751" cy="6349548"/>
          </a:xfrm>
        </p:spPr>
      </p:pic>
      <p:pic>
        <p:nvPicPr>
          <p:cNvPr id="19" name="Zvuk 18">
            <a:hlinkClick r:id="" action="ppaction://media"/>
            <a:extLst>
              <a:ext uri="{FF2B5EF4-FFF2-40B4-BE49-F238E27FC236}">
                <a16:creationId xmlns:a16="http://schemas.microsoft.com/office/drawing/2014/main" id="{1EF0E73D-471C-48B3-9438-AF124EF714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66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674"/>
    </mc:Choice>
    <mc:Fallback>
      <p:transition spd="slow" advTm="145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F1758A-850B-4EB9-A982-27F3F0BE3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Výhled do budoucna: KP po roce 2020</a:t>
            </a:r>
            <a:br>
              <a:rPr lang="cs-CZ" dirty="0"/>
            </a:br>
            <a:endParaRPr lang="cs-CZ" dirty="0"/>
          </a:p>
        </p:txBody>
      </p:sp>
      <p:pic>
        <p:nvPicPr>
          <p:cNvPr id="4" name="Zástupný symbol pro obsah 3" descr="HDP">
            <a:extLst>
              <a:ext uri="{FF2B5EF4-FFF2-40B4-BE49-F238E27FC236}">
                <a16:creationId xmlns:a16="http://schemas.microsoft.com/office/drawing/2014/main" id="{2448CBB4-673A-44E9-B119-4B4F4EF487D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195" y="1808960"/>
            <a:ext cx="5453253" cy="4329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EA39465B-8CA4-4A3E-9F4D-9946EA43F0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100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2841"/>
    </mc:Choice>
    <mc:Fallback>
      <p:transition spd="slow" advTm="372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27640F-2304-46C3-B537-07D65CB0E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Výhled do budoucna: KP po roce 2020</a:t>
            </a:r>
          </a:p>
        </p:txBody>
      </p:sp>
      <p:pic>
        <p:nvPicPr>
          <p:cNvPr id="4" name="Zástupný symbol pro obsah 3" descr="rozpočet">
            <a:extLst>
              <a:ext uri="{FF2B5EF4-FFF2-40B4-BE49-F238E27FC236}">
                <a16:creationId xmlns:a16="http://schemas.microsoft.com/office/drawing/2014/main" id="{94897657-C799-4643-A906-61E636A2A5D9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661" y="2010271"/>
            <a:ext cx="9239692" cy="4337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03BBAA25-41E1-45B1-88AA-5EF3026DCC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83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226"/>
    </mc:Choice>
    <mc:Fallback>
      <p:transition spd="slow" advTm="30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2875D4-27C4-4A34-9009-F08E11EA6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Principy kohezní politiky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B7F648-33CB-4CA2-BF89-E1F90F413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60105"/>
            <a:ext cx="10753200" cy="4139998"/>
          </a:xfrm>
        </p:spPr>
        <p:txBody>
          <a:bodyPr/>
          <a:lstStyle/>
          <a:p>
            <a:r>
              <a:rPr lang="cs-CZ" sz="1800" b="1" dirty="0"/>
              <a:t>Princip koncentrace</a:t>
            </a:r>
          </a:p>
          <a:p>
            <a:pPr lvl="1"/>
            <a:r>
              <a:rPr lang="cs-CZ" sz="1600" dirty="0"/>
              <a:t>Koncentrace územní vs. Věcná</a:t>
            </a:r>
          </a:p>
          <a:p>
            <a:pPr lvl="1"/>
            <a:r>
              <a:rPr lang="cs-CZ" sz="1600" dirty="0"/>
              <a:t>Prostředky se mají soustředit do oblastí s největšími problémy a na akce, které přinesou maximální efekt</a:t>
            </a:r>
          </a:p>
          <a:p>
            <a:pPr lvl="1"/>
            <a:r>
              <a:rPr lang="cs-CZ" sz="1600" dirty="0"/>
              <a:t>Podpora ucelených, vnitřně provázaných programů a strategií, nikoli jednotlivých izolovaných nebo malých projektů</a:t>
            </a:r>
          </a:p>
          <a:p>
            <a:pPr lvl="1"/>
            <a:r>
              <a:rPr lang="cs-CZ" sz="1600" dirty="0"/>
              <a:t>V praxi problém – za deklarovanou koncentrací se často skrývá podpora rozsáhlého okruhu aktivit (snaha „nezapomenout na nic“) </a:t>
            </a:r>
          </a:p>
          <a:p>
            <a:pPr lvl="1"/>
            <a:endParaRPr lang="cs-CZ" sz="1600" dirty="0"/>
          </a:p>
          <a:p>
            <a:r>
              <a:rPr lang="cs-CZ" sz="1800" b="1" dirty="0"/>
              <a:t>Princip programování </a:t>
            </a:r>
          </a:p>
          <a:p>
            <a:pPr lvl="1"/>
            <a:r>
              <a:rPr lang="cs-CZ" sz="1600" dirty="0"/>
              <a:t>Politika je realizována prostřednictvím programovacích dokumentů (tzn. programy vedoucími k naplnění promyšlené a ucelené strategie s cílem dosáhnout jasné změny zlepšení stavu v dané sféře)  Hierarchie programovacích dokumentů</a:t>
            </a:r>
          </a:p>
          <a:p>
            <a:pPr lvl="1"/>
            <a:r>
              <a:rPr lang="cs-CZ" sz="1600" dirty="0"/>
              <a:t>2007-13: Národní strategický referenční rámec (NSRR), operační programy (OP), příp. také prováděcí dokumenty, prováděcí předpisy atd. </a:t>
            </a:r>
          </a:p>
          <a:p>
            <a:pPr lvl="1"/>
            <a:r>
              <a:rPr lang="cs-CZ" sz="1600" dirty="0"/>
              <a:t>2014-20: Dohoda o partnerství, operační programy a na ně navazující dokumenty</a:t>
            </a:r>
          </a:p>
          <a:p>
            <a:pPr lvl="1"/>
            <a:endParaRPr lang="cs-CZ" sz="1000" dirty="0"/>
          </a:p>
          <a:p>
            <a:endParaRPr lang="cs-CZ" sz="1800" b="1" dirty="0"/>
          </a:p>
          <a:p>
            <a:endParaRPr lang="cs-CZ" sz="1800" b="1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0ED45367-A44F-4BE8-9D2E-9B017F0328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49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345"/>
    </mc:Choice>
    <mc:Fallback>
      <p:transition spd="slow" advTm="98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42D08A-3336-49DB-AA15-653A8AEAC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Principy kohezní politiky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D6E670F-DDEF-4D86-8ED0-15D18014CA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b="1" dirty="0"/>
              <a:t>Princip partnerství</a:t>
            </a:r>
          </a:p>
          <a:p>
            <a:pPr lvl="1"/>
            <a:r>
              <a:rPr lang="cs-CZ" sz="1600" dirty="0"/>
              <a:t>Na realizaci regionální politiky se nepodílí jen „stát“, ale i další subjekty, a to na přípravě a realizaci jak samotné politiky, tak i projektů</a:t>
            </a:r>
          </a:p>
          <a:p>
            <a:pPr lvl="1"/>
            <a:r>
              <a:rPr lang="cs-CZ" sz="1600" dirty="0"/>
              <a:t>Příprava a realizace operačních programů (vláda, řídicí orgány, zprostředkující subjekty, konzultanti)</a:t>
            </a:r>
          </a:p>
          <a:p>
            <a:pPr lvl="1"/>
            <a:r>
              <a:rPr lang="cs-CZ" sz="1600" dirty="0"/>
              <a:t>Příprava a realizace projektů (nositelé projektů, partnerské organizace) </a:t>
            </a:r>
          </a:p>
          <a:p>
            <a:pPr marL="324000" lvl="1" indent="0">
              <a:buNone/>
            </a:pPr>
            <a:endParaRPr lang="cs-CZ" sz="1600" b="1" dirty="0"/>
          </a:p>
          <a:p>
            <a:r>
              <a:rPr lang="cs-CZ" sz="1800" b="1" dirty="0"/>
              <a:t>Princip doplňkovosti (</a:t>
            </a:r>
            <a:r>
              <a:rPr lang="cs-CZ" sz="1800" b="1" dirty="0" err="1"/>
              <a:t>adicionality</a:t>
            </a:r>
            <a:r>
              <a:rPr lang="cs-CZ" sz="1800" b="1" dirty="0"/>
              <a:t>) </a:t>
            </a:r>
          </a:p>
          <a:p>
            <a:pPr lvl="1"/>
            <a:r>
              <a:rPr lang="cs-CZ" sz="1600" dirty="0"/>
              <a:t>Prostředky z EU jsou poskytovány do oblastí, které jsou prioritními jak pro daný stát, tak i pro EU • Prostředky proto musí být doplněny stanoveným podílem zdrojů ze strany příjemce pomoci (státu, kraje, města, podnikatelského subjektu apod.) </a:t>
            </a:r>
          </a:p>
          <a:p>
            <a:pPr lvl="1"/>
            <a:r>
              <a:rPr lang="cs-CZ" sz="1600" dirty="0"/>
              <a:t>Prostředky z EU nesmí nahrazovat, ale doplňovat, resp. posilovat národní zdroje</a:t>
            </a:r>
            <a:endParaRPr lang="cs-CZ" sz="1600" b="1" dirty="0"/>
          </a:p>
          <a:p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A42D515E-24BD-496C-A4A9-3A9C7774FB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77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867"/>
    </mc:Choice>
    <mc:Fallback>
      <p:transition spd="slow" advTm="48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6845C1-54DB-4C01-A2C3-020D9246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Principy kohezní politiky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D81A216-7353-4A64-89E8-E55D7990B0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/>
              <a:t>POZOR: principy ≠ cíle. </a:t>
            </a:r>
            <a:r>
              <a:rPr lang="cs-CZ" sz="1800" b="1" dirty="0">
                <a:solidFill>
                  <a:srgbClr val="C00000"/>
                </a:solidFill>
              </a:rPr>
              <a:t>Jak se liší principy od cílů?</a:t>
            </a:r>
          </a:p>
          <a:p>
            <a:endParaRPr lang="cs-CZ" sz="1800" b="1" dirty="0"/>
          </a:p>
          <a:p>
            <a:r>
              <a:rPr lang="cs-CZ" sz="1800" dirty="0"/>
              <a:t>Cíle: spíše se jedná o </a:t>
            </a:r>
            <a:r>
              <a:rPr lang="cs-CZ" sz="1800" b="1" dirty="0"/>
              <a:t>priority regionální politiky než cíle </a:t>
            </a:r>
          </a:p>
          <a:p>
            <a:endParaRPr lang="cs-CZ" sz="1800" dirty="0"/>
          </a:p>
          <a:p>
            <a:pPr lvl="1"/>
            <a:r>
              <a:rPr lang="cs-CZ" sz="1800" dirty="0"/>
              <a:t>Pro každé programovací období částečně modifikovány</a:t>
            </a:r>
          </a:p>
          <a:p>
            <a:pPr lvl="1"/>
            <a:r>
              <a:rPr lang="cs-CZ" sz="1800" dirty="0"/>
              <a:t>Každý cíl má odlišné věcné zaměření podpory, ale i finanční a implementační rámec</a:t>
            </a:r>
          </a:p>
          <a:p>
            <a:pPr lvl="1"/>
            <a:r>
              <a:rPr lang="cs-CZ" sz="1800" b="1" dirty="0"/>
              <a:t>Rozdíly mezi cíli</a:t>
            </a:r>
            <a:r>
              <a:rPr lang="cs-CZ" sz="1800" dirty="0"/>
              <a:t>: 1) v okruhu podporovaných aktivit 2) maximální výše částky, které může podpora ze strany EU v přepočtu na obyvatele dosáhnout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4081E9D-500E-42C7-B435-CC5E01CE5A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9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716"/>
    </mc:Choice>
    <mc:Fallback>
      <p:transition spd="slow" advTm="121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AF37ED-5D45-4D69-88C1-57E0FF500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Přehled fondů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DCEF48A-9CB8-43D5-B380-4BD2DDCFA7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b="1" dirty="0"/>
              <a:t>Evropské strukturální a investiční fondy (ESIF)</a:t>
            </a:r>
          </a:p>
          <a:p>
            <a:pPr lvl="1"/>
            <a:r>
              <a:rPr lang="cs-CZ" sz="1800" dirty="0"/>
              <a:t>Evropský fond pro regionální rozvoj (ERDF)</a:t>
            </a:r>
          </a:p>
          <a:p>
            <a:pPr lvl="1"/>
            <a:r>
              <a:rPr lang="cs-CZ" sz="1800" dirty="0"/>
              <a:t>Evropský sociální fond (ESF)</a:t>
            </a:r>
          </a:p>
          <a:p>
            <a:pPr lvl="1"/>
            <a:r>
              <a:rPr lang="cs-CZ" sz="1800" dirty="0"/>
              <a:t>Fond soudržnosti (Kohezní fond, CF) </a:t>
            </a:r>
          </a:p>
          <a:p>
            <a:pPr lvl="1"/>
            <a:r>
              <a:rPr lang="cs-CZ" sz="1800" dirty="0"/>
              <a:t>Evropský zemědělský fond pro rozvoj venkova (EAFRD)</a:t>
            </a:r>
          </a:p>
          <a:p>
            <a:pPr lvl="1"/>
            <a:r>
              <a:rPr lang="cs-CZ" sz="1800" dirty="0"/>
              <a:t>Evropský námořní a rybářský fond (EMFF)</a:t>
            </a:r>
          </a:p>
          <a:p>
            <a:pPr marL="324000" lvl="1" indent="0">
              <a:buNone/>
            </a:pPr>
            <a:endParaRPr lang="cs-CZ" sz="1800" dirty="0"/>
          </a:p>
          <a:p>
            <a:r>
              <a:rPr lang="cs-CZ" sz="1800" b="1" dirty="0"/>
              <a:t>Další důležité, ale jiné fondy</a:t>
            </a:r>
          </a:p>
          <a:p>
            <a:pPr lvl="1"/>
            <a:r>
              <a:rPr lang="cs-CZ" sz="1800" dirty="0"/>
              <a:t>Evropský zemědělský záruční fond (EAGF)</a:t>
            </a:r>
          </a:p>
          <a:p>
            <a:pPr lvl="1"/>
            <a:r>
              <a:rPr lang="cs-CZ" sz="1800" dirty="0"/>
              <a:t>Fond solidarity (živelné pohromy)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5354C26-94EA-44DA-B526-B306142E4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7867" y="3593805"/>
            <a:ext cx="6524133" cy="3187662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75CEC964-B5FF-4863-97B5-469E58A944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845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296"/>
    </mc:Choice>
    <mc:Fallback>
      <p:transition spd="slow" advTm="162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DCC87C-83FC-471B-BCCD-A77B71BDC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Přehled fondů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C6DD1AD-D5A7-43CE-AD67-42EBFE08F8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sz="1800" b="1" dirty="0">
                <a:solidFill>
                  <a:srgbClr val="C00000"/>
                </a:solidFill>
              </a:rPr>
              <a:t>Kohezní fond </a:t>
            </a:r>
          </a:p>
          <a:p>
            <a:r>
              <a:rPr lang="cs-CZ" sz="1800" b="1" dirty="0"/>
              <a:t>Zvláštní postavení</a:t>
            </a:r>
          </a:p>
          <a:p>
            <a:r>
              <a:rPr lang="cs-CZ" sz="1800" dirty="0"/>
              <a:t>Infrastrukturální investice velkého rozsahu, určený pro státy</a:t>
            </a:r>
          </a:p>
          <a:p>
            <a:r>
              <a:rPr lang="pl-PL" sz="1800" dirty="0"/>
              <a:t>Projekty nelze dublovat s projekty ostatních ISIF</a:t>
            </a:r>
          </a:p>
          <a:p>
            <a:r>
              <a:rPr lang="cs-CZ" sz="1800" dirty="0"/>
              <a:t>Kritérium čerpání: HNP státu/obyv. nižší než 90 % průměru EU </a:t>
            </a:r>
          </a:p>
          <a:p>
            <a:pPr lvl="1"/>
            <a:r>
              <a:rPr lang="cs-CZ" sz="1800" dirty="0"/>
              <a:t>2014–2020: Bulharsko, ČR, Estonsko, Chorvatsko, Kypr, Litva, Lotyšsko, Maďarsko, Malta, Polsko, Portugalsko, Rumunsko, Řecko, Slovensko a Slovinsko.</a:t>
            </a:r>
          </a:p>
          <a:p>
            <a:r>
              <a:rPr lang="cs-CZ" sz="1800" dirty="0"/>
              <a:t>Pomoc může být pozastavena: nedostatečná náprava při nadměrném schodku veřejných financí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6C4D9C66-CC3F-4C24-8CFB-1FDECFC6DA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859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377"/>
    </mc:Choice>
    <mc:Fallback>
      <p:transition spd="slow" advTm="36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EBC2E3-DB86-4AB0-A7F6-CA2E43062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kohezní politiky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C4875E6-E63F-40FD-B557-69264124C4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654C9B1-1DDF-4439-8A73-09D6831EC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8382" y="1249446"/>
            <a:ext cx="6703618" cy="5437743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3AD19F7E-9CF4-42D0-BB5C-D01E93A7B9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111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94"/>
    </mc:Choice>
    <mc:Fallback>
      <p:transition spd="slow" advTm="30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sentation_MU_EN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FSS-EN.potx" id="{28E4EEE2-27E9-4A4B-9855-F0DB06A129FD}" vid="{9255ADBD-7AC4-4DD1-B712-D5745AAFBEFA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Populism</Template>
  <TotalTime>6982</TotalTime>
  <Words>1948</Words>
  <Application>Microsoft Office PowerPoint</Application>
  <PresentationFormat>Širokoúhlá obrazovka</PresentationFormat>
  <Paragraphs>273</Paragraphs>
  <Slides>38</Slides>
  <Notes>0</Notes>
  <HiddenSlides>0</HiddenSlides>
  <MMClips>38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2" baseType="lpstr">
      <vt:lpstr>Arial</vt:lpstr>
      <vt:lpstr>Tahoma</vt:lpstr>
      <vt:lpstr>Wingdings</vt:lpstr>
      <vt:lpstr>Presentation_MU_EN</vt:lpstr>
      <vt:lpstr>Kohezní politika EU </vt:lpstr>
      <vt:lpstr>Úvod </vt:lpstr>
      <vt:lpstr>Úvod </vt:lpstr>
      <vt:lpstr>Principy kohezní politiky </vt:lpstr>
      <vt:lpstr>Principy kohezní politiky </vt:lpstr>
      <vt:lpstr>Principy kohezní politiky </vt:lpstr>
      <vt:lpstr>Přehled fondů </vt:lpstr>
      <vt:lpstr>Přehled fondů </vt:lpstr>
      <vt:lpstr>Vývoj kohezní politiky </vt:lpstr>
      <vt:lpstr>Vývoj kohezní politiky </vt:lpstr>
      <vt:lpstr>Prezentace aplikace PowerPoint</vt:lpstr>
      <vt:lpstr>Prezentace aplikace PowerPoint</vt:lpstr>
      <vt:lpstr>Vývoj kohezní politiky </vt:lpstr>
      <vt:lpstr>Vývoj kohezní politiky </vt:lpstr>
      <vt:lpstr>Vývoj kohezní politiky </vt:lpstr>
      <vt:lpstr>Programové období 2000-2006</vt:lpstr>
      <vt:lpstr>Programové období 2007-2013 </vt:lpstr>
      <vt:lpstr>Programové období 2007-2013</vt:lpstr>
      <vt:lpstr>Programové období 2007-2013</vt:lpstr>
      <vt:lpstr>Programové období 2007-2013</vt:lpstr>
      <vt:lpstr>Programové období 2007-2013</vt:lpstr>
      <vt:lpstr>Programové období 2014-2020</vt:lpstr>
      <vt:lpstr>Programové období 2014-2020</vt:lpstr>
      <vt:lpstr>Programové období 2014-2020</vt:lpstr>
      <vt:lpstr>Programové období  2014-2020</vt:lpstr>
      <vt:lpstr>Programové období 2014-2020</vt:lpstr>
      <vt:lpstr>Programové období  2014-2020</vt:lpstr>
      <vt:lpstr>Fungování kohezní politiky </vt:lpstr>
      <vt:lpstr>Prezentace aplikace PowerPoint</vt:lpstr>
      <vt:lpstr>Fungování kohezní politiky </vt:lpstr>
      <vt:lpstr>Fungování kohezní politiky </vt:lpstr>
      <vt:lpstr>Fungování kohezní politiky </vt:lpstr>
      <vt:lpstr>Kohezní politika v ČR</vt:lpstr>
      <vt:lpstr>Kohezní politika v ČR</vt:lpstr>
      <vt:lpstr>Kohezní politika v ČR</vt:lpstr>
      <vt:lpstr>Výhled do budoucna:  KP po roce 2020</vt:lpstr>
      <vt:lpstr>Výhled do budoucna: KP po roce 2020 </vt:lpstr>
      <vt:lpstr>Výhled do budoucna: KP po roce 2020</vt:lpstr>
    </vt:vector>
  </TitlesOfParts>
  <Company>IBA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Populism in the Czech Republic</dc:title>
  <dc:creator>Monika Brusenbauch Meislová</dc:creator>
  <cp:lastModifiedBy>Monika Brusenbauch Meislová</cp:lastModifiedBy>
  <cp:revision>132</cp:revision>
  <cp:lastPrinted>1601-01-01T00:00:00Z</cp:lastPrinted>
  <dcterms:created xsi:type="dcterms:W3CDTF">2019-02-15T06:40:41Z</dcterms:created>
  <dcterms:modified xsi:type="dcterms:W3CDTF">2020-03-17T12:57:02Z</dcterms:modified>
</cp:coreProperties>
</file>