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7" r:id="rId3"/>
    <p:sldId id="363" r:id="rId4"/>
    <p:sldId id="364" r:id="rId5"/>
    <p:sldId id="369" r:id="rId6"/>
    <p:sldId id="367" r:id="rId7"/>
    <p:sldId id="355" r:id="rId8"/>
    <p:sldId id="356" r:id="rId9"/>
    <p:sldId id="353" r:id="rId10"/>
    <p:sldId id="352" r:id="rId11"/>
    <p:sldId id="357" r:id="rId12"/>
    <p:sldId id="354" r:id="rId13"/>
    <p:sldId id="365" r:id="rId14"/>
    <p:sldId id="366" r:id="rId15"/>
    <p:sldId id="359" r:id="rId16"/>
    <p:sldId id="348" r:id="rId17"/>
    <p:sldId id="349" r:id="rId18"/>
    <p:sldId id="350" r:id="rId19"/>
    <p:sldId id="351" r:id="rId20"/>
    <p:sldId id="360" r:id="rId21"/>
    <p:sldId id="361" r:id="rId22"/>
    <p:sldId id="370" r:id="rId23"/>
    <p:sldId id="332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8FF"/>
    <a:srgbClr val="0000DC"/>
    <a:srgbClr val="9100DC"/>
    <a:srgbClr val="F01928"/>
    <a:srgbClr val="008C7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1032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hyperlink" Target="mailto:brusenbauch.meislova@mail.muni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Rozvojová politika EU 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800" b="1" dirty="0"/>
              <a:t>Politiky v EU</a:t>
            </a:r>
          </a:p>
          <a:p>
            <a:endParaRPr lang="cs-CZ" dirty="0"/>
          </a:p>
          <a:p>
            <a:r>
              <a:rPr lang="cs-CZ" dirty="0"/>
              <a:t>Mgr. Monika Brusenbauch Meislová, Ph.D.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14. 4. 2020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FF1A6B-9AC0-4989-8702-BECCA52A8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30" y="3106102"/>
            <a:ext cx="4876800" cy="2428875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7379B60-FD4C-4DF8-906D-905854A4D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86"/>
    </mc:Choice>
    <mc:Fallback>
      <p:transition spd="slow" advTm="5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F8C66-E361-4A75-91E3-A33E9413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RP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6F8A03-D9D2-432B-8BB7-38678CC65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b="1" dirty="0"/>
              <a:t>Koordinace: </a:t>
            </a:r>
            <a:r>
              <a:rPr lang="cs-CZ" sz="1600" dirty="0"/>
              <a:t>spolupráce všech aktérů podílejících se na rozvojové politice. </a:t>
            </a:r>
          </a:p>
          <a:p>
            <a:endParaRPr lang="cs-CZ" sz="1600" dirty="0"/>
          </a:p>
          <a:p>
            <a:r>
              <a:rPr lang="cs-CZ" sz="1600" b="1" dirty="0"/>
              <a:t>Komplementarita: </a:t>
            </a:r>
            <a:r>
              <a:rPr lang="cs-CZ" sz="1600" dirty="0"/>
              <a:t>rozvojová politika EU doplňuje politiky členských států. </a:t>
            </a:r>
          </a:p>
          <a:p>
            <a:endParaRPr lang="cs-CZ" sz="1600" dirty="0"/>
          </a:p>
          <a:p>
            <a:r>
              <a:rPr lang="cs-CZ" sz="1600" b="1" dirty="0"/>
              <a:t>Koherence </a:t>
            </a:r>
            <a:r>
              <a:rPr lang="cs-CZ" sz="1600" dirty="0"/>
              <a:t>(nejkontroverznější): sladění ostatních politik EU s cíli rozvojové politiky. </a:t>
            </a:r>
          </a:p>
          <a:p>
            <a:endParaRPr lang="cs-CZ" sz="1600" dirty="0"/>
          </a:p>
          <a:p>
            <a:pPr lvl="1"/>
            <a:r>
              <a:rPr lang="cs-CZ" sz="1600" dirty="0"/>
              <a:t>Příklad: iniciativa Vše kromě zbraní (EBA): snaha o koherenci mezi obchodní a rozvojovou politikou EU.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marL="324000" lvl="1" indent="0">
              <a:buNone/>
            </a:pPr>
            <a:endParaRPr lang="cs-CZ" sz="1600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092C761-8428-46D7-92E3-DC2028534420}"/>
              </a:ext>
            </a:extLst>
          </p:cNvPr>
          <p:cNvSpPr/>
          <p:nvPr/>
        </p:nvSpPr>
        <p:spPr bwMode="auto">
          <a:xfrm>
            <a:off x="1342980" y="4655729"/>
            <a:ext cx="9300300" cy="727801"/>
          </a:xfrm>
          <a:prstGeom prst="rect">
            <a:avLst/>
          </a:prstGeom>
          <a:solidFill>
            <a:srgbClr val="46C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 algn="ctr"/>
            <a:r>
              <a:rPr lang="cs-CZ" sz="1600" dirty="0"/>
              <a:t>Tyto zásady jsou také součástí významné Pařížské deklarace Výboru pro rozvoj (DAC) OECD o </a:t>
            </a:r>
          </a:p>
          <a:p>
            <a:pPr lvl="1" algn="ctr"/>
            <a:r>
              <a:rPr lang="cs-CZ" sz="1600" dirty="0"/>
              <a:t>účinnosti pomoci z roku 2005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14934A5-4F83-4692-8163-2ECF84CAB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4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60"/>
    </mc:Choice>
    <mc:Fallback>
      <p:transition spd="slow" advTm="22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EC044-00D1-4FB1-8F2A-869675B5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Institucionální struktura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D065A1-9B28-486C-A128-66BD0C415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Evropská komise </a:t>
            </a:r>
          </a:p>
          <a:p>
            <a:pPr lvl="1"/>
            <a:r>
              <a:rPr lang="cs-CZ" sz="1800" dirty="0"/>
              <a:t>Komisařka pro mezinárodní partnerství </a:t>
            </a:r>
            <a:r>
              <a:rPr lang="cs-CZ" sz="1000" dirty="0"/>
              <a:t> </a:t>
            </a:r>
          </a:p>
          <a:p>
            <a:pPr lvl="1"/>
            <a:endParaRPr lang="cs-CZ" sz="1000" dirty="0"/>
          </a:p>
          <a:p>
            <a:r>
              <a:rPr lang="cs-CZ" sz="1800" b="1" dirty="0"/>
              <a:t>Rada EU </a:t>
            </a:r>
          </a:p>
          <a:p>
            <a:endParaRPr lang="cs-CZ" sz="1800" b="1" dirty="0"/>
          </a:p>
          <a:p>
            <a:pPr lvl="1"/>
            <a:r>
              <a:rPr lang="cs-CZ" sz="1800" dirty="0"/>
              <a:t>2002: ukončena činnost Rady pro rozvoj jako svébytné formace.</a:t>
            </a:r>
          </a:p>
          <a:p>
            <a:pPr lvl="1"/>
            <a:endParaRPr lang="cs-CZ" sz="1800" dirty="0"/>
          </a:p>
          <a:p>
            <a:pPr marL="324000" lvl="1" indent="0">
              <a:buNone/>
            </a:pPr>
            <a:r>
              <a:rPr lang="cs-CZ" sz="1800" dirty="0"/>
              <a:t>→ od té doby projednávána na zasedáních Rady věnovaných obecným záležitostem a vnějším vztahům → od vstupu v platnost Lisabonské smlouvy Radou pro zahraniční věci </a:t>
            </a:r>
          </a:p>
          <a:p>
            <a:pPr marL="72000" indent="0">
              <a:buNone/>
            </a:pPr>
            <a:endParaRPr lang="cs-CZ" sz="1800" dirty="0"/>
          </a:p>
          <a:p>
            <a:r>
              <a:rPr lang="cs-CZ" sz="1800" b="1" dirty="0"/>
              <a:t>Evropský parlament </a:t>
            </a:r>
          </a:p>
          <a:p>
            <a:endParaRPr lang="cs-CZ" sz="1800" b="1" dirty="0"/>
          </a:p>
          <a:p>
            <a:r>
              <a:rPr lang="cs-CZ" sz="1800" b="1" dirty="0"/>
              <a:t>Evropská investiční banka</a:t>
            </a:r>
            <a:r>
              <a:rPr lang="cs-CZ" sz="1800" dirty="0"/>
              <a:t> (poskytování zvýhodněných úvěrů rozvojovým zemím) </a:t>
            </a:r>
          </a:p>
          <a:p>
            <a:pPr marL="72000" indent="0">
              <a:buNone/>
            </a:pP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574C47-14A5-46D5-ACFB-AE24720E4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2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72"/>
    </mc:Choice>
    <mc:Fallback>
      <p:transition spd="slow" advTm="37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9F8DD8E4-91E4-4D45-94D7-DD036E90C6A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7BDD44-C3A5-42ED-A58C-D60CC50A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Teritoriální zaměření RP 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019AE139-A49F-4E2A-9EE6-E4A14393D7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8EEABF-2E5C-4C86-A65D-CD89C248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Spolupráce s AKP státy nejstarší</a:t>
            </a:r>
          </a:p>
          <a:p>
            <a:endParaRPr lang="cs-CZ" sz="1600" dirty="0"/>
          </a:p>
          <a:p>
            <a:r>
              <a:rPr lang="cs-CZ" sz="1600" dirty="0"/>
              <a:t>Od počátku 70. let obchodní preference rozvojovým zemím v rámci tzv. </a:t>
            </a:r>
            <a:r>
              <a:rPr lang="cs-CZ" sz="1600" b="1" dirty="0"/>
              <a:t>Všeobecného systému preferencí + </a:t>
            </a:r>
            <a:r>
              <a:rPr lang="cs-CZ" sz="1600" dirty="0"/>
              <a:t>spolupráce s </a:t>
            </a:r>
            <a:r>
              <a:rPr lang="cs-CZ" sz="1600" b="1" dirty="0"/>
              <a:t>asijskými státy</a:t>
            </a:r>
            <a:r>
              <a:rPr lang="cs-CZ" sz="1600" dirty="0"/>
              <a:t>. </a:t>
            </a:r>
          </a:p>
          <a:p>
            <a:r>
              <a:rPr lang="cs-CZ" sz="1600" dirty="0"/>
              <a:t>Od 80. let intenzivnější spolupráce se zeměmi </a:t>
            </a:r>
            <a:r>
              <a:rPr lang="cs-CZ" sz="1600" b="1" dirty="0"/>
              <a:t>Latinské Ameriky</a:t>
            </a:r>
            <a:r>
              <a:rPr lang="cs-CZ" sz="1600" dirty="0"/>
              <a:t>.</a:t>
            </a:r>
          </a:p>
          <a:p>
            <a:endParaRPr lang="cs-CZ" sz="1600" dirty="0"/>
          </a:p>
          <a:p>
            <a:r>
              <a:rPr lang="cs-CZ" sz="1600" dirty="0"/>
              <a:t>Diferenciace mezi relativně rozvinutějšími a chudšími státy. </a:t>
            </a:r>
          </a:p>
          <a:p>
            <a:endParaRPr lang="cs-CZ" sz="1600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ECBF7AFE-94D5-476E-9B5F-D06A3BDD3B71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0415EB0-C92D-49F7-82D2-418A4201F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616" y="1290515"/>
            <a:ext cx="5407323" cy="4659907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78AD1DFE-C268-4FD5-A283-859554CE4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93"/>
    </mc:Choice>
    <mc:Fallback>
      <p:transition spd="slow" advTm="12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34CDD4D-99EC-40C7-97A6-B980148A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Teritoriální zaměření RP 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77A6B8A8-1A11-4AC4-8101-BD28AC06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/>
              <a:t>Které země z RP EU profitují nejvíce? </a:t>
            </a: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06B338-027A-4028-B558-CE1D711F9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2532091"/>
            <a:ext cx="10084318" cy="3397425"/>
          </a:xfrm>
          <a:prstGeom prst="rect">
            <a:avLst/>
          </a:prstGeom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F0ABD5BB-46EA-4CC9-814E-4358FC31D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1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6"/>
    </mc:Choice>
    <mc:Fallback>
      <p:transition spd="slow" advTm="22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33BF5-E988-433E-9D80-2A3BF343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Teritoriální zaměření RP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A54943-3F8C-4E72-9203-C9F1929D8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/>
              <a:t>Které regiony z RP EU profitují nejvíce?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FC65CB-389E-44C8-9303-93FD14955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2442120"/>
            <a:ext cx="10974080" cy="429015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F1FAA56-2F9B-46A3-A9B1-2F3F574C6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4"/>
    </mc:Choice>
    <mc:Fallback>
      <p:transition spd="slow" advTm="1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D4C1722-80B8-47F6-80E8-8075927A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Teritoriální zaměření RP 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C1A23298-A261-4394-94F2-205E0ECCD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EU a Afrika </a:t>
            </a:r>
          </a:p>
          <a:p>
            <a:pPr marL="72000" indent="0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1800" dirty="0"/>
              <a:t>Hlavní platforma spolupráce</a:t>
            </a:r>
            <a:r>
              <a:rPr lang="cs-CZ" sz="1800" b="1" dirty="0"/>
              <a:t>: Dohoda z </a:t>
            </a:r>
            <a:r>
              <a:rPr lang="cs-CZ" sz="1800" b="1" dirty="0" err="1"/>
              <a:t>Cotonu</a:t>
            </a:r>
            <a:r>
              <a:rPr lang="cs-CZ" sz="1800" b="1" dirty="0"/>
              <a:t> </a:t>
            </a:r>
            <a:r>
              <a:rPr lang="cs-CZ" sz="1800" dirty="0"/>
              <a:t>+ </a:t>
            </a:r>
            <a:r>
              <a:rPr lang="cs-CZ" sz="1800" b="1" dirty="0"/>
              <a:t>Strategie EU-Afrika (2007; </a:t>
            </a:r>
            <a:r>
              <a:rPr lang="cs-CZ" sz="1800" dirty="0"/>
              <a:t>zahrnuje všechny státy afrického kontinentu) </a:t>
            </a:r>
          </a:p>
          <a:p>
            <a:r>
              <a:rPr lang="cs-CZ" sz="1800" dirty="0" err="1"/>
              <a:t>Junckerova</a:t>
            </a:r>
            <a:r>
              <a:rPr lang="cs-CZ" sz="1800" dirty="0"/>
              <a:t> komise: nové inovativní nástroje</a:t>
            </a:r>
          </a:p>
          <a:p>
            <a:pPr lvl="1"/>
            <a:r>
              <a:rPr lang="cs-CZ" sz="1800" b="1" dirty="0"/>
              <a:t>2015: Nouzový </a:t>
            </a:r>
            <a:r>
              <a:rPr lang="cs-CZ" sz="1800" b="1" dirty="0" err="1"/>
              <a:t>svěřenský</a:t>
            </a:r>
            <a:r>
              <a:rPr lang="cs-CZ" sz="1800" b="1" dirty="0"/>
              <a:t> fond pro stabilitu a řešení hlavních příčin nelegální migrace a vysídlených osob v Africe</a:t>
            </a:r>
            <a:r>
              <a:rPr lang="cs-CZ" sz="1800" dirty="0"/>
              <a:t> (region Sahelu a oblast Čadského jezera, Africký roh a Severní Afriku; 147 programů) </a:t>
            </a: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endParaRPr lang="cs-CZ" sz="18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E1E209C-7A87-4DDA-B4A4-0C3992CA392A}"/>
              </a:ext>
            </a:extLst>
          </p:cNvPr>
          <p:cNvSpPr/>
          <p:nvPr/>
        </p:nvSpPr>
        <p:spPr bwMode="auto">
          <a:xfrm>
            <a:off x="1320120" y="5073628"/>
            <a:ext cx="9300300" cy="727801"/>
          </a:xfrm>
          <a:prstGeom prst="rect">
            <a:avLst/>
          </a:prstGeom>
          <a:solidFill>
            <a:srgbClr val="46C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dirty="0"/>
              <a:t>Změny ve vztahu vůči Africe s novou komisí Ursuly von der </a:t>
            </a:r>
            <a:r>
              <a:rPr lang="cs-CZ" sz="1600" dirty="0" err="1"/>
              <a:t>Leyen</a:t>
            </a:r>
            <a:r>
              <a:rPr lang="cs-CZ" sz="1600" dirty="0"/>
              <a:t>?</a:t>
            </a:r>
          </a:p>
          <a:p>
            <a:pPr algn="ctr"/>
            <a:r>
              <a:rPr lang="cs-CZ" sz="1600" dirty="0"/>
              <a:t>Čínský versus evropský vliv v Africe. 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E3507453-14FD-4486-A3E2-33C4E38F6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1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765"/>
    </mc:Choice>
    <mc:Fallback>
      <p:transition spd="slow" advTm="449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67B8E-C21C-420A-844C-7B9F95AA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RP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CB9BCF-0094-47BE-BC17-B55540CD0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EU společně se svými členskými státy = největší světový donor rozvojové pomoci. </a:t>
            </a:r>
          </a:p>
          <a:p>
            <a:endParaRPr lang="cs-CZ" sz="1800" dirty="0"/>
          </a:p>
          <a:p>
            <a:r>
              <a:rPr lang="cs-CZ" sz="1800" dirty="0"/>
              <a:t>2014-2020: 82 </a:t>
            </a:r>
            <a:r>
              <a:rPr lang="cs-CZ" sz="1800" dirty="0" err="1"/>
              <a:t>mld</a:t>
            </a:r>
            <a:r>
              <a:rPr lang="cs-CZ" sz="1800" dirty="0"/>
              <a:t> eur (více než polovina celkové světové pomoci) X i tak se ale nedaří plnit společný cíl oficiální rozvojové pomoci (0,7% HND EU)</a:t>
            </a:r>
          </a:p>
          <a:p>
            <a:endParaRPr lang="cs-CZ" sz="1800" dirty="0"/>
          </a:p>
          <a:p>
            <a:r>
              <a:rPr lang="cs-CZ" sz="1800" dirty="0"/>
              <a:t>Finanční prostředky na RP poskytovány skrze  </a:t>
            </a:r>
            <a:r>
              <a:rPr lang="cs-CZ" sz="1800" b="1" dirty="0"/>
              <a:t>Evropský rozvojový fond </a:t>
            </a:r>
            <a:r>
              <a:rPr lang="cs-CZ" sz="1800" dirty="0"/>
              <a:t>(EDF) a </a:t>
            </a:r>
            <a:r>
              <a:rPr lang="cs-CZ" sz="1800" b="1" dirty="0"/>
              <a:t>rozpočet EU</a:t>
            </a:r>
            <a:r>
              <a:rPr lang="cs-CZ" sz="1800" dirty="0"/>
              <a:t> 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67050C-9055-4866-85E6-08957CAB2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19"/>
    </mc:Choice>
    <mc:Fallback>
      <p:transition spd="slow" advTm="8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E5FAD-66A3-4B2F-8FA2-39805D57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RP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D5EDF6-DA0B-4CB6-9B2F-91B9926F1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Evropský rozvojový fond</a:t>
            </a:r>
          </a:p>
          <a:p>
            <a:pPr marL="72000" indent="0">
              <a:buNone/>
            </a:pPr>
            <a:endParaRPr lang="cs-CZ" sz="1600" b="1" dirty="0">
              <a:solidFill>
                <a:srgbClr val="FF0000"/>
              </a:solidFill>
            </a:endParaRPr>
          </a:p>
          <a:p>
            <a:r>
              <a:rPr lang="cs-CZ" sz="1600" dirty="0"/>
              <a:t>Vytvořen Římskou smlouvou v roce 1957 </a:t>
            </a:r>
          </a:p>
          <a:p>
            <a:r>
              <a:rPr lang="cs-CZ" sz="1600" dirty="0"/>
              <a:t>Hlavní nástroj EU pro poskytování rozvojové pomoci zemím Afriky, Karibiku a Pacifiku (</a:t>
            </a:r>
            <a:r>
              <a:rPr lang="cs-CZ" sz="1600" b="1" dirty="0"/>
              <a:t>AKP</a:t>
            </a:r>
            <a:r>
              <a:rPr lang="cs-CZ" sz="1600" dirty="0"/>
              <a:t>) a zámořským územím a teritoriím (</a:t>
            </a:r>
            <a:r>
              <a:rPr lang="cs-CZ" sz="1600" b="1" dirty="0" err="1"/>
              <a:t>OCTs</a:t>
            </a:r>
            <a:r>
              <a:rPr lang="cs-CZ" sz="1600" dirty="0"/>
              <a:t>). </a:t>
            </a:r>
          </a:p>
          <a:p>
            <a:r>
              <a:rPr lang="cs-CZ" sz="1600" dirty="0"/>
              <a:t>Kooperační aktivity v oblasti ekonomického, sociálního a lidského rozvoje + aktivity regionální kooperace a integrace.</a:t>
            </a:r>
          </a:p>
          <a:p>
            <a:r>
              <a:rPr lang="cs-CZ" sz="1600" dirty="0"/>
              <a:t>Pozor, </a:t>
            </a:r>
            <a:r>
              <a:rPr lang="cs-CZ" sz="1600" b="1" dirty="0"/>
              <a:t>EDF není financován z rozpočtu EU </a:t>
            </a:r>
            <a:r>
              <a:rPr lang="cs-CZ" sz="1600" dirty="0"/>
              <a:t>(přímé příspěvky členských států EU, které jsou řízeny vlastními finančními pravidly.</a:t>
            </a:r>
          </a:p>
          <a:p>
            <a:r>
              <a:rPr lang="cs-CZ" sz="1600" dirty="0"/>
              <a:t>Aktuálně se příspěvky řídí Dohodou z </a:t>
            </a:r>
            <a:r>
              <a:rPr lang="cs-CZ" sz="1600" dirty="0" err="1"/>
              <a:t>Cotonou</a:t>
            </a:r>
            <a:r>
              <a:rPr lang="cs-CZ" sz="1600" dirty="0"/>
              <a:t> z roku 2000 </a:t>
            </a:r>
          </a:p>
          <a:p>
            <a:r>
              <a:rPr lang="cs-CZ" sz="1600" b="1" dirty="0"/>
              <a:t> 2014 – 2020: 11. EDF ( 30,5 miliard EUR) </a:t>
            </a:r>
          </a:p>
          <a:p>
            <a:r>
              <a:rPr lang="cs-CZ" sz="1600" dirty="0"/>
              <a:t>Zodpovědnost: EK (a omezeně EIB)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26ED499-CC9E-415D-9D0C-CB4010D76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5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58"/>
    </mc:Choice>
    <mc:Fallback>
      <p:transition spd="slow" advTm="13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6A68BB7-CF8C-4D9A-A77B-75797C11F4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065ACB-7F4A-4E7D-B781-7396864A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RP 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1B7C4F9-B9CD-43F0-A89D-8630CD6549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0E0B0C-B7D4-43DE-B5CE-787617DCF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Rozpočet EU </a:t>
            </a:r>
          </a:p>
          <a:p>
            <a:pPr marL="72000" indent="0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1800" dirty="0"/>
              <a:t>RP pro země mimo region AKP; </a:t>
            </a:r>
            <a:r>
              <a:rPr lang="cs-CZ" sz="1800" b="1" dirty="0"/>
              <a:t>součást vnější činnosti EU.</a:t>
            </a:r>
          </a:p>
          <a:p>
            <a:endParaRPr lang="cs-CZ" sz="1800" dirty="0"/>
          </a:p>
          <a:p>
            <a:r>
              <a:rPr lang="cs-CZ" sz="1800" dirty="0"/>
              <a:t>Organizace na základě </a:t>
            </a:r>
            <a:r>
              <a:rPr lang="cs-CZ" sz="1800" b="1" dirty="0"/>
              <a:t>víceletého finanční rámec</a:t>
            </a:r>
            <a:r>
              <a:rPr lang="cs-CZ" sz="1800" dirty="0"/>
              <a:t> (MMF). </a:t>
            </a:r>
          </a:p>
          <a:p>
            <a:endParaRPr lang="cs-CZ" sz="1800" dirty="0"/>
          </a:p>
          <a:p>
            <a:r>
              <a:rPr lang="cs-CZ" sz="1800" dirty="0"/>
              <a:t>RP patří do 4. rozpočtové kategorie „</a:t>
            </a:r>
            <a:r>
              <a:rPr lang="cs-CZ" sz="1800" b="1" dirty="0"/>
              <a:t>Globální Evropa</a:t>
            </a:r>
            <a:r>
              <a:rPr lang="cs-CZ" sz="1800" dirty="0"/>
              <a:t>“.</a:t>
            </a:r>
          </a:p>
          <a:p>
            <a:endParaRPr 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E9D59519-436C-4FE2-AD03-406C20594C3C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2619"/>
            <a:ext cx="5310151" cy="3097588"/>
          </a:xfr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A70002D5-8CCE-4BAB-BDCC-F7858BE52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5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8"/>
    </mc:Choice>
    <mc:Fallback>
      <p:transition spd="slow" advTm="7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AABE2-C77C-47F3-949D-FDF60FEF4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RP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AE18A2-C3B0-4E41-BDEF-F89D3F6DD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/>
              <a:t>Nástroje vnější činnosti a návrhy změn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C59801-41F9-45F4-A3FC-A2C2EF702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7" y="2268823"/>
            <a:ext cx="4869712" cy="425085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3A3D097-CC7C-4635-A68B-AE4D2885C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2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88"/>
    </mc:Choice>
    <mc:Fallback>
      <p:transition spd="slow" advTm="13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5F6AB03-FACD-437E-BC7B-DEA1B7B7AD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22F0AE-67A9-4206-9BE1-33D99887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C55528-F813-4692-BCE7-355EFA86B25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C732ED-0341-4132-9E10-4C67AA8C4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EU + členské země jsou </a:t>
            </a:r>
            <a:r>
              <a:rPr lang="cs-CZ" sz="1800" b="1" dirty="0"/>
              <a:t>největší poskytovatelé rozvojové pomoci na světě </a:t>
            </a:r>
            <a:r>
              <a:rPr lang="cs-CZ" sz="1800" dirty="0"/>
              <a:t>(2014-2020: 82 mld. eur) </a:t>
            </a:r>
          </a:p>
          <a:p>
            <a:endParaRPr lang="cs-CZ" sz="1800" dirty="0"/>
          </a:p>
          <a:p>
            <a:pPr lvl="1"/>
            <a:r>
              <a:rPr lang="cs-CZ" sz="1800" dirty="0"/>
              <a:t>55 % světových prostředků určených na rozvojovou pomoc. 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Pětinu řídí Evropská komise, zbytek členské státy.</a:t>
            </a:r>
          </a:p>
          <a:p>
            <a:pPr lvl="1"/>
            <a:endParaRPr lang="cs-CZ" sz="1800" dirty="0"/>
          </a:p>
          <a:p>
            <a:r>
              <a:rPr lang="cs-CZ" sz="1800" dirty="0"/>
              <a:t>Bilaterální + multilaterální aspekt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4B6A5B5-A2B5-4AD7-9BE1-DC6A293782C1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4553D0-4778-47B7-9137-3D0AC85F8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998" y="1648327"/>
            <a:ext cx="6148753" cy="4489673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2E046A8-9569-4052-A02C-D7ADDC1A8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6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74"/>
    </mc:Choice>
    <mc:Fallback>
      <p:transition spd="slow" advTm="8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2A818-B629-4DF4-BFCD-6473C610A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Vyjednávání budoucích vztahů mezi EU a zeměmi AKP 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A6062E-72B2-47E9-A956-F5CC1CD38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Konec platnosti dohody z </a:t>
            </a:r>
            <a:r>
              <a:rPr lang="cs-CZ" sz="1800" dirty="0" err="1"/>
              <a:t>Cotonou</a:t>
            </a:r>
            <a:r>
              <a:rPr lang="cs-CZ" sz="1800" dirty="0"/>
              <a:t>:</a:t>
            </a:r>
            <a:r>
              <a:rPr lang="cs-CZ" sz="1800" b="1" dirty="0"/>
              <a:t> únor 2020 → </a:t>
            </a:r>
            <a:r>
              <a:rPr lang="cs-CZ" sz="1800" dirty="0"/>
              <a:t>nutnost vyjednat budoucí vztahy mezi EU a zeměmi AKP </a:t>
            </a:r>
          </a:p>
          <a:p>
            <a:r>
              <a:rPr lang="cs-CZ" sz="1800" dirty="0"/>
              <a:t>Květen 2018: země AKP přijaly svůj vyjednávací postoj na zasedání Rady ministrů AKP </a:t>
            </a:r>
          </a:p>
          <a:p>
            <a:r>
              <a:rPr lang="cs-CZ" sz="1800" dirty="0"/>
              <a:t>Červen 2018: Rada EU přijala v červnu 2018 </a:t>
            </a:r>
            <a:r>
              <a:rPr lang="cs-CZ" sz="1800" b="1" dirty="0"/>
              <a:t>mandát k jednání.</a:t>
            </a:r>
          </a:p>
          <a:p>
            <a:r>
              <a:rPr lang="cs-CZ" sz="1800" b="1" dirty="0"/>
              <a:t>Cíl EU: vyjednat podstatně revidovanou dohodu ( </a:t>
            </a:r>
            <a:r>
              <a:rPr lang="cs-CZ" sz="1800" dirty="0"/>
              <a:t>společný základ kombinován se třemi regionálně uzpůsobenými partnerstvími pro Afriku, Karibik a Tichomoří → snaha o výrazně individuálnější přístup.</a:t>
            </a:r>
          </a:p>
          <a:p>
            <a:r>
              <a:rPr lang="cs-CZ" sz="1800" dirty="0"/>
              <a:t>Mezi prioritní oblasti by měly patřit:</a:t>
            </a:r>
          </a:p>
          <a:p>
            <a:pPr lvl="1"/>
            <a:r>
              <a:rPr lang="cs-CZ" sz="1600" dirty="0"/>
              <a:t>demokracie a lidská práva</a:t>
            </a:r>
          </a:p>
          <a:p>
            <a:pPr lvl="1"/>
            <a:r>
              <a:rPr lang="cs-CZ" sz="1600" dirty="0"/>
              <a:t>hospodářský růst a investice</a:t>
            </a:r>
          </a:p>
          <a:p>
            <a:pPr lvl="1"/>
            <a:r>
              <a:rPr lang="cs-CZ" sz="1600" dirty="0"/>
              <a:t>změna klimatu</a:t>
            </a:r>
          </a:p>
          <a:p>
            <a:pPr lvl="1"/>
            <a:r>
              <a:rPr lang="cs-CZ" sz="1600" dirty="0"/>
              <a:t>vymýcení chudoby</a:t>
            </a:r>
          </a:p>
          <a:p>
            <a:pPr lvl="1"/>
            <a:r>
              <a:rPr lang="cs-CZ" sz="1600" dirty="0"/>
              <a:t>mír a bezpečnost</a:t>
            </a:r>
          </a:p>
          <a:p>
            <a:pPr lvl="1"/>
            <a:r>
              <a:rPr lang="cs-CZ" sz="1600" dirty="0"/>
              <a:t>migrace a mobilita</a:t>
            </a:r>
          </a:p>
          <a:p>
            <a:r>
              <a:rPr lang="cs-CZ" sz="1800" b="1" dirty="0"/>
              <a:t>Pomalý progres </a:t>
            </a:r>
          </a:p>
          <a:p>
            <a:r>
              <a:rPr lang="cs-CZ" sz="1800" dirty="0"/>
              <a:t>Platnost dohody prodloužena do 12/2020.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2292826-6DB6-4355-8915-8991477F5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404"/>
    </mc:Choice>
    <mc:Fallback>
      <p:transition spd="slow" advTm="19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4FF6C0B9-1750-40B5-93DA-94FB95C166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3FDA90-A347-4C3F-A102-546C8946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Rozvojová pomoc EU: kontroverze?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73DBE69-62CA-49FD-A5F9-15347F7EFC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82646FA-6F34-431F-8789-D197591F7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>
                <a:solidFill>
                  <a:srgbClr val="FF0000"/>
                </a:solidFill>
              </a:rPr>
              <a:t>Diskuze: </a:t>
            </a:r>
          </a:p>
          <a:p>
            <a:pPr marL="7200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r>
              <a:rPr lang="cs-CZ" sz="1800" b="1" dirty="0"/>
              <a:t>Efektivita RP</a:t>
            </a:r>
          </a:p>
          <a:p>
            <a:endParaRPr lang="cs-CZ" sz="1800" dirty="0"/>
          </a:p>
          <a:p>
            <a:r>
              <a:rPr lang="cs-CZ" sz="1800" dirty="0"/>
              <a:t>Problematika </a:t>
            </a:r>
            <a:r>
              <a:rPr lang="cs-CZ" sz="1800" b="1" dirty="0"/>
              <a:t>vázané pomoci </a:t>
            </a:r>
          </a:p>
          <a:p>
            <a:endParaRPr lang="cs-CZ" sz="1800" dirty="0"/>
          </a:p>
          <a:p>
            <a:r>
              <a:rPr lang="cs-CZ" sz="1800" b="1" dirty="0"/>
              <a:t>Propojení rozvoje a migrace </a:t>
            </a:r>
            <a:r>
              <a:rPr lang="cs-CZ" sz="1800" dirty="0"/>
              <a:t>(v souvislosti s migrační krizí) 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3B2E1CB3-6D34-4599-95AF-23A7B63E39CB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45" y="1183006"/>
            <a:ext cx="5219700" cy="2936081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DB0B381-AD9D-4AB4-BB0D-8C50AAD0D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0" y="3662485"/>
            <a:ext cx="2400300" cy="1905000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3EDEF494-B504-461A-AA64-FBD0A61F7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2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755"/>
    </mc:Choice>
    <mc:Fallback>
      <p:transition spd="slow" advTm="39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09CFCEEC-228A-47C0-B330-D8C32609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Rozvojová pomoc EU: kontroverze?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1DE83D0B-67EB-491F-AF57-E405F8187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77" y="1494985"/>
            <a:ext cx="9322445" cy="4643015"/>
          </a:xfrm>
        </p:spPr>
      </p:pic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E43DF54-BC43-49B6-BD71-A208C8967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"/>
    </mc:Choice>
    <mc:Fallback>
      <p:transition spd="slow" advTm="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B519E-9852-41DA-8DA8-2D8A2B48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012450-EC95-4117-9EFB-83C6B8CCE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b="1" dirty="0"/>
              <a:t>Děkuji Vám za pozornost! </a:t>
            </a:r>
          </a:p>
          <a:p>
            <a:pPr marL="72000" indent="0" algn="ctr">
              <a:buNone/>
            </a:pPr>
            <a:r>
              <a:rPr lang="cs-CZ" dirty="0"/>
              <a:t>(</a:t>
            </a:r>
            <a:r>
              <a:rPr lang="cs-CZ" dirty="0">
                <a:hlinkClick r:id="rId4"/>
              </a:rPr>
              <a:t>brusenbauch.meislova@mail.muni.cz</a:t>
            </a:r>
            <a:r>
              <a:rPr lang="cs-CZ" dirty="0"/>
              <a:t>)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AFB3717-BAB2-4F49-8C23-6B2DCF81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23"/>
    </mc:Choice>
    <mc:Fallback>
      <p:transition spd="slow" advTm="8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D2BECE15-D755-46A6-8407-9B1538A6450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E293E30-BBFE-4499-BAE7-42BE788E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3FDA94C-647C-434E-A51A-CE857191F9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6CD5A54-83BA-46ED-BD26-968A01CDE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7" y="2355461"/>
            <a:ext cx="11365245" cy="3474810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6BF39D0-3547-42CB-B4BF-FAC258CE9E1B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ED22CC9-A57B-4A36-9B2D-C5155C4BE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8"/>
    </mc:Choice>
    <mc:Fallback>
      <p:transition spd="slow" advTm="4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15364C7A-1E5D-4AD8-8F94-0F4462E55C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0A5A1D0-EFB0-496F-9C8F-2A0561DD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1D78FBE-1D71-4B24-A68A-3631E27DCE8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BA602C4-47D1-490B-B949-553627CC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8" y="1522699"/>
            <a:ext cx="11562484" cy="4381868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1446FE-7ED1-4969-BEB7-6B4D11BEBDBA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079AF831-9171-4725-A9E7-C0FF3474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7"/>
    </mc:Choice>
    <mc:Fallback>
      <p:transition spd="slow" advTm="1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3B22B-8715-4A8E-BEE7-FB3D3EE3B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769557-639E-410C-86EE-09D93966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92002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1800" b="1" dirty="0"/>
              <a:t>Top </a:t>
            </a:r>
            <a:r>
              <a:rPr lang="cs-CZ" sz="1800" b="1" dirty="0" err="1"/>
              <a:t>donors</a:t>
            </a:r>
            <a:r>
              <a:rPr lang="cs-CZ" sz="1800" b="1" dirty="0"/>
              <a:t> 2007-2020 </a:t>
            </a:r>
          </a:p>
        </p:txBody>
      </p:sp>
      <p:pic>
        <p:nvPicPr>
          <p:cNvPr id="4" name="Zástupný symbol pro obsah 8">
            <a:extLst>
              <a:ext uri="{FF2B5EF4-FFF2-40B4-BE49-F238E27FC236}">
                <a16:creationId xmlns:a16="http://schemas.microsoft.com/office/drawing/2014/main" id="{581CAFD9-3312-4EF8-A756-87255AB6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92" y="2375243"/>
            <a:ext cx="8083965" cy="3880049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07F937B-AB3B-46F5-8052-5984591CD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14"/>
    </mc:Choice>
    <mc:Fallback>
      <p:transition spd="slow" advTm="2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EE68A6A9-8C64-4B1D-BFD8-2615B79D3AE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703B068-CF30-4C00-8946-ED4A1930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DFA65A2-AB04-4609-90DD-7FC5C4BE1B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5EC38DA-AB24-42AD-8F28-2F7E88380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1" y="1299756"/>
            <a:ext cx="11685233" cy="4140000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189C1-05AE-4072-B3E2-0A3A47E4795D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8B0EA17-C523-41C3-BC9B-C3093C3F5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02"/>
    </mc:Choice>
    <mc:Fallback>
      <p:transition spd="slow" advTm="8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6DB21-F4BB-4390-82DA-76EA902F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RP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D9349-CE8D-4E9F-93A8-3BD0163DA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b="1" dirty="0"/>
              <a:t>Proces dekolonizace</a:t>
            </a:r>
            <a:r>
              <a:rPr lang="cs-CZ" sz="1600" dirty="0"/>
              <a:t> jako katalyzátor vývoje politiky </a:t>
            </a:r>
          </a:p>
          <a:p>
            <a:r>
              <a:rPr lang="cs-CZ" sz="1600" dirty="0"/>
              <a:t>1963: </a:t>
            </a:r>
            <a:r>
              <a:rPr lang="cs-CZ" sz="1600" b="1" dirty="0" err="1"/>
              <a:t>Smluvy</a:t>
            </a:r>
            <a:r>
              <a:rPr lang="cs-CZ" sz="1600" b="1" dirty="0"/>
              <a:t> z </a:t>
            </a:r>
            <a:r>
              <a:rPr lang="cs-CZ" sz="1600" b="1" dirty="0" err="1"/>
              <a:t>Youndé</a:t>
            </a:r>
            <a:r>
              <a:rPr lang="cs-CZ" sz="1600" b="1" dirty="0"/>
              <a:t> </a:t>
            </a:r>
          </a:p>
          <a:p>
            <a:r>
              <a:rPr lang="cs-CZ" sz="1600" b="1" dirty="0"/>
              <a:t>1975: Smlouvy z Lomé </a:t>
            </a:r>
          </a:p>
          <a:p>
            <a:pPr lvl="1"/>
            <a:r>
              <a:rPr lang="cs-CZ" sz="1600" dirty="0"/>
              <a:t>Principy dohod z Lomé byly:</a:t>
            </a:r>
          </a:p>
          <a:p>
            <a:pPr lvl="2"/>
            <a:r>
              <a:rPr lang="cs-CZ" sz="1600" dirty="0"/>
              <a:t>nereciproční preference většiny exportů z AKP zemí do EHS</a:t>
            </a:r>
          </a:p>
          <a:p>
            <a:pPr lvl="2"/>
            <a:r>
              <a:rPr lang="cs-CZ" sz="1600" dirty="0"/>
              <a:t>rovnost mezi partnery</a:t>
            </a:r>
          </a:p>
          <a:p>
            <a:pPr lvl="2"/>
            <a:r>
              <a:rPr lang="cs-CZ" sz="1600" dirty="0"/>
              <a:t>právo každého státu určit si svou politiku</a:t>
            </a:r>
          </a:p>
          <a:p>
            <a:r>
              <a:rPr lang="cs-CZ" sz="1600" dirty="0"/>
              <a:t>Právní základ: </a:t>
            </a:r>
            <a:r>
              <a:rPr lang="cs-CZ" sz="1600" b="1" dirty="0"/>
              <a:t>Maastrichtská smlouva</a:t>
            </a:r>
          </a:p>
          <a:p>
            <a:r>
              <a:rPr lang="cs-CZ" sz="1600" dirty="0"/>
              <a:t>2000 – EU se přidala k závazku OSN ohledně vymýcení chudoby do roku 2015 – tzv. osm rozvojových cílů tisíciletí, 2002 - </a:t>
            </a:r>
            <a:r>
              <a:rPr lang="cs-CZ" sz="1600" dirty="0" err="1"/>
              <a:t>Monterreyský</a:t>
            </a:r>
            <a:r>
              <a:rPr lang="cs-CZ" sz="1600" dirty="0"/>
              <a:t> konsensus</a:t>
            </a:r>
          </a:p>
          <a:p>
            <a:pPr marL="324000" lvl="1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Mrak 3">
            <a:extLst>
              <a:ext uri="{FF2B5EF4-FFF2-40B4-BE49-F238E27FC236}">
                <a16:creationId xmlns:a16="http://schemas.microsoft.com/office/drawing/2014/main" id="{E2A8BE74-91E6-4438-A8D9-00E90EF57E36}"/>
              </a:ext>
            </a:extLst>
          </p:cNvPr>
          <p:cNvSpPr/>
          <p:nvPr/>
        </p:nvSpPr>
        <p:spPr bwMode="auto">
          <a:xfrm>
            <a:off x="6446520" y="900294"/>
            <a:ext cx="2674620" cy="1099956"/>
          </a:xfrm>
          <a:prstGeom prst="cloud">
            <a:avLst/>
          </a:prstGeom>
          <a:solidFill>
            <a:srgbClr val="46C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Zopakujte si!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A65F8AC-092D-418F-BA1E-034E10345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91"/>
    </mc:Choice>
    <mc:Fallback>
      <p:transition spd="slow" advTm="26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EE8F0-5385-4945-B3E8-1F6F4DC2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RP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E5E122-8BF1-4FB2-8C99-F65304DF5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b="1" dirty="0"/>
              <a:t>2000 – dohoda z </a:t>
            </a:r>
            <a:r>
              <a:rPr lang="cs-CZ" sz="1600" b="1" dirty="0" err="1"/>
              <a:t>Cotonou</a:t>
            </a:r>
            <a:endParaRPr lang="cs-CZ" sz="1600" b="1" dirty="0"/>
          </a:p>
          <a:p>
            <a:pPr lvl="1"/>
            <a:r>
              <a:rPr lang="cs-CZ" sz="1600" dirty="0"/>
              <a:t>Její platnost byla stanovena na 20 let a platnost finančního protokolu, upravujícího finanční otázky, na 5 let.</a:t>
            </a:r>
          </a:p>
          <a:p>
            <a:pPr lvl="1"/>
            <a:r>
              <a:rPr lang="cs-CZ" sz="1600" dirty="0"/>
              <a:t> Hlavními pilíři dohody jsou:</a:t>
            </a:r>
          </a:p>
          <a:p>
            <a:pPr lvl="2"/>
            <a:r>
              <a:rPr lang="cs-CZ" sz="1600" dirty="0"/>
              <a:t>rozvojová spolupráce</a:t>
            </a:r>
          </a:p>
          <a:p>
            <a:pPr lvl="2"/>
            <a:r>
              <a:rPr lang="cs-CZ" sz="1600" dirty="0"/>
              <a:t>hospodářská a obchodní spolupráce</a:t>
            </a:r>
          </a:p>
          <a:p>
            <a:pPr lvl="2"/>
            <a:r>
              <a:rPr lang="cs-CZ" sz="1600" dirty="0"/>
              <a:t>politická dimenze</a:t>
            </a:r>
          </a:p>
          <a:p>
            <a:pPr lvl="2"/>
            <a:endParaRPr lang="cs-CZ" sz="1600" dirty="0"/>
          </a:p>
          <a:p>
            <a:r>
              <a:rPr lang="cs-CZ" sz="1600" dirty="0"/>
              <a:t>2005 – </a:t>
            </a:r>
            <a:r>
              <a:rPr lang="cs-CZ" sz="1600" b="1" dirty="0"/>
              <a:t>Evropský koncensus </a:t>
            </a:r>
            <a:r>
              <a:rPr lang="cs-CZ" sz="1600" dirty="0"/>
              <a:t>ohledně rozvoje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B235667-3CA4-4D28-B8CA-53A618FD4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4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50"/>
    </mc:Choice>
    <mc:Fallback>
      <p:transition spd="slow" advTm="7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DA74D-CA44-46F9-9268-08761C72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RP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6EB311-594A-42AA-A99D-B58E52415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2005: Evropský konsenzus o rozvoji</a:t>
            </a:r>
            <a:r>
              <a:rPr lang="cs-CZ" sz="1800" dirty="0"/>
              <a:t>: společný rámec cílů, hodnot a zásad, které Unie, všechny členské státy a Komise podporují a prosazují. </a:t>
            </a:r>
          </a:p>
          <a:p>
            <a:endParaRPr lang="cs-CZ" sz="1800" dirty="0"/>
          </a:p>
          <a:p>
            <a:r>
              <a:rPr lang="cs-CZ" sz="1800" dirty="0"/>
              <a:t>V souladu s </a:t>
            </a:r>
            <a:r>
              <a:rPr lang="cs-CZ" sz="1800" b="1" dirty="0"/>
              <a:t>Agendou pro udržitelný rozvoj 2030 </a:t>
            </a:r>
            <a:r>
              <a:rPr lang="cs-CZ" sz="1800" dirty="0"/>
              <a:t>úsilí o zmírnění chudoby.</a:t>
            </a:r>
          </a:p>
          <a:p>
            <a:endParaRPr lang="cs-CZ" sz="1800" dirty="0"/>
          </a:p>
          <a:p>
            <a:r>
              <a:rPr lang="cs-CZ" sz="1800" dirty="0"/>
              <a:t>EU se přihlásila k plnění </a:t>
            </a:r>
            <a:r>
              <a:rPr lang="cs-CZ" sz="1800" b="1" dirty="0"/>
              <a:t>Rozvojových cílů tisíciletí OSN. </a:t>
            </a:r>
          </a:p>
          <a:p>
            <a:endParaRPr lang="cs-CZ" sz="1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FC22A62-D3DF-48C8-8C95-BEB6F6374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30"/>
    </mc:Choice>
    <mc:Fallback>
      <p:transition spd="slow" advTm="15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13014</TotalTime>
  <Words>942</Words>
  <Application>Microsoft Office PowerPoint</Application>
  <PresentationFormat>Širokoúhlá obrazovka</PresentationFormat>
  <Paragraphs>145</Paragraphs>
  <Slides>23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Presentation_MU_EN</vt:lpstr>
      <vt:lpstr>Rozvojová politika EU  </vt:lpstr>
      <vt:lpstr>Úvod </vt:lpstr>
      <vt:lpstr>Úvod </vt:lpstr>
      <vt:lpstr>Úvod </vt:lpstr>
      <vt:lpstr>Úvod </vt:lpstr>
      <vt:lpstr>Úvod </vt:lpstr>
      <vt:lpstr>Vývoj RP</vt:lpstr>
      <vt:lpstr>Vývoj RP</vt:lpstr>
      <vt:lpstr>Cíle RP </vt:lpstr>
      <vt:lpstr>Principy RP </vt:lpstr>
      <vt:lpstr>Institucionální struktura </vt:lpstr>
      <vt:lpstr>Teritoriální zaměření RP </vt:lpstr>
      <vt:lpstr>Teritoriální zaměření RP </vt:lpstr>
      <vt:lpstr>Teritoriální zaměření RP </vt:lpstr>
      <vt:lpstr>Teritoriální zaměření RP </vt:lpstr>
      <vt:lpstr>Financování RP </vt:lpstr>
      <vt:lpstr>Financování RP </vt:lpstr>
      <vt:lpstr>Financování RP </vt:lpstr>
      <vt:lpstr>Financování RP </vt:lpstr>
      <vt:lpstr>Vyjednávání budoucích vztahů mezi EU a zeměmi AKP   </vt:lpstr>
      <vt:lpstr>Rozvojová pomoc EU: kontroverze?</vt:lpstr>
      <vt:lpstr>Rozvojová pomoc EU: kontroverze?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211</cp:revision>
  <cp:lastPrinted>1601-01-01T00:00:00Z</cp:lastPrinted>
  <dcterms:created xsi:type="dcterms:W3CDTF">2019-02-15T06:40:41Z</dcterms:created>
  <dcterms:modified xsi:type="dcterms:W3CDTF">2020-04-14T23:49:59Z</dcterms:modified>
</cp:coreProperties>
</file>