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</p:sldIdLst>
  <p:sldSz cx="10693400" cy="7562850"/>
  <p:notesSz cx="10693400" cy="756285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1612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0000DB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0000DB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0000DB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553956" y="6089903"/>
            <a:ext cx="131064" cy="2072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777983" y="6089903"/>
            <a:ext cx="103632" cy="2072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983724" y="6089903"/>
            <a:ext cx="108203" cy="2072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201656" y="6093714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915" y="0"/>
                </a:lnTo>
              </a:path>
            </a:pathLst>
          </a:custGeom>
          <a:ln w="762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245090" y="6097523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4">
                <a:moveTo>
                  <a:pt x="0" y="0"/>
                </a:moveTo>
                <a:lnTo>
                  <a:pt x="0" y="185928"/>
                </a:lnTo>
              </a:path>
            </a:pathLst>
          </a:custGeom>
          <a:ln w="32004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0201656" y="6290310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915" y="0"/>
                </a:lnTo>
              </a:path>
            </a:pathLst>
          </a:custGeom>
          <a:ln w="13716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576816" y="6393179"/>
            <a:ext cx="99060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0" y="0"/>
                </a:moveTo>
                <a:lnTo>
                  <a:pt x="99060" y="0"/>
                </a:lnTo>
              </a:path>
            </a:pathLst>
          </a:custGeom>
          <a:ln w="1524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9585197" y="6400800"/>
            <a:ext cx="0" cy="86360"/>
          </a:xfrm>
          <a:custGeom>
            <a:avLst/>
            <a:gdLst/>
            <a:ahLst/>
            <a:cxnLst/>
            <a:rect l="l" t="t" r="r" b="b"/>
            <a:pathLst>
              <a:path h="86360">
                <a:moveTo>
                  <a:pt x="0" y="0"/>
                </a:moveTo>
                <a:lnTo>
                  <a:pt x="0" y="86360"/>
                </a:lnTo>
              </a:path>
            </a:pathLst>
          </a:custGeom>
          <a:ln w="16764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9576816" y="6494779"/>
            <a:ext cx="96520" cy="0"/>
          </a:xfrm>
          <a:custGeom>
            <a:avLst/>
            <a:gdLst/>
            <a:ahLst/>
            <a:cxnLst/>
            <a:rect l="l" t="t" r="r" b="b"/>
            <a:pathLst>
              <a:path w="96520">
                <a:moveTo>
                  <a:pt x="0" y="0"/>
                </a:moveTo>
                <a:lnTo>
                  <a:pt x="96012" y="0"/>
                </a:lnTo>
              </a:path>
            </a:pathLst>
          </a:custGeom>
          <a:ln w="1524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9585197" y="6502400"/>
            <a:ext cx="0" cy="93980"/>
          </a:xfrm>
          <a:custGeom>
            <a:avLst/>
            <a:gdLst/>
            <a:ahLst/>
            <a:cxnLst/>
            <a:rect l="l" t="t" r="r" b="b"/>
            <a:pathLst>
              <a:path h="93979">
                <a:moveTo>
                  <a:pt x="0" y="0"/>
                </a:moveTo>
                <a:lnTo>
                  <a:pt x="0" y="93979"/>
                </a:lnTo>
              </a:path>
            </a:pathLst>
          </a:custGeom>
          <a:ln w="16764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9777983" y="6384035"/>
            <a:ext cx="103632" cy="2118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9985247" y="6384035"/>
            <a:ext cx="105156" cy="2118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8306" y="1290381"/>
            <a:ext cx="9456786" cy="559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rgbClr val="0000DB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0668" y="2322069"/>
            <a:ext cx="9332062" cy="31838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4236" y="1136903"/>
            <a:ext cx="234950" cy="368935"/>
          </a:xfrm>
          <a:custGeom>
            <a:avLst/>
            <a:gdLst/>
            <a:ahLst/>
            <a:cxnLst/>
            <a:rect l="l" t="t" r="r" b="b"/>
            <a:pathLst>
              <a:path w="234950" h="368934">
                <a:moveTo>
                  <a:pt x="56387" y="368808"/>
                </a:moveTo>
                <a:lnTo>
                  <a:pt x="0" y="368808"/>
                </a:lnTo>
                <a:lnTo>
                  <a:pt x="0" y="0"/>
                </a:lnTo>
                <a:lnTo>
                  <a:pt x="56387" y="0"/>
                </a:lnTo>
                <a:lnTo>
                  <a:pt x="56387" y="368808"/>
                </a:lnTo>
                <a:close/>
              </a:path>
              <a:path w="234950" h="368934">
                <a:moveTo>
                  <a:pt x="118871" y="368808"/>
                </a:moveTo>
                <a:lnTo>
                  <a:pt x="97535" y="368808"/>
                </a:lnTo>
                <a:lnTo>
                  <a:pt x="61407" y="0"/>
                </a:lnTo>
                <a:lnTo>
                  <a:pt x="79733" y="0"/>
                </a:lnTo>
                <a:lnTo>
                  <a:pt x="118871" y="368808"/>
                </a:lnTo>
                <a:close/>
              </a:path>
              <a:path w="234950" h="368934">
                <a:moveTo>
                  <a:pt x="137159" y="368808"/>
                </a:moveTo>
                <a:lnTo>
                  <a:pt x="118871" y="368808"/>
                </a:lnTo>
                <a:lnTo>
                  <a:pt x="153494" y="0"/>
                </a:lnTo>
                <a:lnTo>
                  <a:pt x="176298" y="0"/>
                </a:lnTo>
                <a:lnTo>
                  <a:pt x="137159" y="368808"/>
                </a:lnTo>
                <a:close/>
              </a:path>
              <a:path w="234950" h="368934">
                <a:moveTo>
                  <a:pt x="234696" y="368808"/>
                </a:moveTo>
                <a:lnTo>
                  <a:pt x="176783" y="368808"/>
                </a:lnTo>
                <a:lnTo>
                  <a:pt x="176783" y="0"/>
                </a:lnTo>
                <a:lnTo>
                  <a:pt x="234696" y="0"/>
                </a:lnTo>
                <a:lnTo>
                  <a:pt x="234696" y="368808"/>
                </a:lnTo>
                <a:close/>
              </a:path>
            </a:pathLst>
          </a:custGeom>
          <a:solidFill>
            <a:srgbClr val="0000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2000" y="1136903"/>
            <a:ext cx="186055" cy="368935"/>
          </a:xfrm>
          <a:custGeom>
            <a:avLst/>
            <a:gdLst/>
            <a:ahLst/>
            <a:cxnLst/>
            <a:rect l="l" t="t" r="r" b="b"/>
            <a:pathLst>
              <a:path w="186055" h="368934">
                <a:moveTo>
                  <a:pt x="92963" y="368808"/>
                </a:moveTo>
                <a:lnTo>
                  <a:pt x="57864" y="362259"/>
                </a:lnTo>
                <a:lnTo>
                  <a:pt x="28193" y="343852"/>
                </a:lnTo>
                <a:lnTo>
                  <a:pt x="7667" y="315444"/>
                </a:lnTo>
                <a:lnTo>
                  <a:pt x="0" y="278892"/>
                </a:lnTo>
                <a:lnTo>
                  <a:pt x="0" y="0"/>
                </a:lnTo>
                <a:lnTo>
                  <a:pt x="57911" y="0"/>
                </a:lnTo>
                <a:lnTo>
                  <a:pt x="57912" y="278892"/>
                </a:lnTo>
                <a:lnTo>
                  <a:pt x="61031" y="292322"/>
                </a:lnTo>
                <a:lnTo>
                  <a:pt x="69151" y="304038"/>
                </a:lnTo>
                <a:lnTo>
                  <a:pt x="80414" y="312325"/>
                </a:lnTo>
                <a:lnTo>
                  <a:pt x="92963" y="315468"/>
                </a:lnTo>
                <a:lnTo>
                  <a:pt x="178243" y="315468"/>
                </a:lnTo>
                <a:lnTo>
                  <a:pt x="157733" y="343852"/>
                </a:lnTo>
                <a:lnTo>
                  <a:pt x="128063" y="362259"/>
                </a:lnTo>
                <a:lnTo>
                  <a:pt x="92963" y="368808"/>
                </a:lnTo>
                <a:close/>
              </a:path>
              <a:path w="186055" h="368934">
                <a:moveTo>
                  <a:pt x="178243" y="315468"/>
                </a:moveTo>
                <a:lnTo>
                  <a:pt x="92963" y="315468"/>
                </a:lnTo>
                <a:lnTo>
                  <a:pt x="106156" y="312325"/>
                </a:lnTo>
                <a:lnTo>
                  <a:pt x="117347" y="304038"/>
                </a:lnTo>
                <a:lnTo>
                  <a:pt x="125110" y="292322"/>
                </a:lnTo>
                <a:lnTo>
                  <a:pt x="128015" y="278892"/>
                </a:lnTo>
                <a:lnTo>
                  <a:pt x="128015" y="0"/>
                </a:lnTo>
                <a:lnTo>
                  <a:pt x="185927" y="0"/>
                </a:lnTo>
                <a:lnTo>
                  <a:pt x="185927" y="278892"/>
                </a:lnTo>
                <a:lnTo>
                  <a:pt x="178243" y="315468"/>
                </a:lnTo>
                <a:close/>
              </a:path>
            </a:pathLst>
          </a:custGeom>
          <a:solidFill>
            <a:srgbClr val="0000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9283" y="1136903"/>
            <a:ext cx="195580" cy="368935"/>
          </a:xfrm>
          <a:custGeom>
            <a:avLst/>
            <a:gdLst/>
            <a:ahLst/>
            <a:cxnLst/>
            <a:rect l="l" t="t" r="r" b="b"/>
            <a:pathLst>
              <a:path w="195580" h="368934">
                <a:moveTo>
                  <a:pt x="57911" y="368808"/>
                </a:moveTo>
                <a:lnTo>
                  <a:pt x="0" y="368808"/>
                </a:lnTo>
                <a:lnTo>
                  <a:pt x="0" y="0"/>
                </a:lnTo>
                <a:lnTo>
                  <a:pt x="57911" y="0"/>
                </a:lnTo>
                <a:lnTo>
                  <a:pt x="57911" y="368808"/>
                </a:lnTo>
                <a:close/>
              </a:path>
              <a:path w="195580" h="368934">
                <a:moveTo>
                  <a:pt x="134111" y="368808"/>
                </a:moveTo>
                <a:lnTo>
                  <a:pt x="115823" y="368808"/>
                </a:lnTo>
                <a:lnTo>
                  <a:pt x="58621" y="0"/>
                </a:lnTo>
                <a:lnTo>
                  <a:pt x="81425" y="0"/>
                </a:lnTo>
                <a:lnTo>
                  <a:pt x="134111" y="368808"/>
                </a:lnTo>
                <a:close/>
              </a:path>
              <a:path w="195580" h="368934">
                <a:moveTo>
                  <a:pt x="195071" y="368808"/>
                </a:moveTo>
                <a:lnTo>
                  <a:pt x="137159" y="368808"/>
                </a:lnTo>
                <a:lnTo>
                  <a:pt x="137159" y="0"/>
                </a:lnTo>
                <a:lnTo>
                  <a:pt x="195071" y="0"/>
                </a:lnTo>
                <a:lnTo>
                  <a:pt x="195071" y="368808"/>
                </a:lnTo>
                <a:close/>
              </a:path>
            </a:pathLst>
          </a:custGeom>
          <a:solidFill>
            <a:srgbClr val="0000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19427" y="1142999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19" y="0"/>
                </a:lnTo>
              </a:path>
            </a:pathLst>
          </a:custGeom>
          <a:ln w="12192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97152" y="1149096"/>
            <a:ext cx="0" cy="334010"/>
          </a:xfrm>
          <a:custGeom>
            <a:avLst/>
            <a:gdLst/>
            <a:ahLst/>
            <a:cxnLst/>
            <a:rect l="l" t="t" r="r" b="b"/>
            <a:pathLst>
              <a:path h="334009">
                <a:moveTo>
                  <a:pt x="0" y="0"/>
                </a:moveTo>
                <a:lnTo>
                  <a:pt x="0" y="333756"/>
                </a:lnTo>
              </a:path>
            </a:pathLst>
          </a:custGeom>
          <a:ln w="57912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19427" y="1494282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19" y="0"/>
                </a:lnTo>
              </a:path>
            </a:pathLst>
          </a:custGeom>
          <a:ln w="2286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3859" y="1678432"/>
            <a:ext cx="177165" cy="0"/>
          </a:xfrm>
          <a:custGeom>
            <a:avLst/>
            <a:gdLst/>
            <a:ahLst/>
            <a:cxnLst/>
            <a:rect l="l" t="t" r="r" b="b"/>
            <a:pathLst>
              <a:path w="177165">
                <a:moveTo>
                  <a:pt x="0" y="0"/>
                </a:moveTo>
                <a:lnTo>
                  <a:pt x="176784" y="0"/>
                </a:lnTo>
              </a:path>
            </a:pathLst>
          </a:custGeom>
          <a:ln w="2540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9100" y="1691132"/>
            <a:ext cx="0" cy="156210"/>
          </a:xfrm>
          <a:custGeom>
            <a:avLst/>
            <a:gdLst/>
            <a:ahLst/>
            <a:cxnLst/>
            <a:rect l="l" t="t" r="r" b="b"/>
            <a:pathLst>
              <a:path h="156210">
                <a:moveTo>
                  <a:pt x="0" y="0"/>
                </a:moveTo>
                <a:lnTo>
                  <a:pt x="0" y="156210"/>
                </a:lnTo>
              </a:path>
            </a:pathLst>
          </a:custGeom>
          <a:ln w="3048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3859" y="1860677"/>
            <a:ext cx="172720" cy="0"/>
          </a:xfrm>
          <a:custGeom>
            <a:avLst/>
            <a:gdLst/>
            <a:ahLst/>
            <a:cxnLst/>
            <a:rect l="l" t="t" r="r" b="b"/>
            <a:pathLst>
              <a:path w="172720">
                <a:moveTo>
                  <a:pt x="0" y="0"/>
                </a:moveTo>
                <a:lnTo>
                  <a:pt x="172212" y="0"/>
                </a:lnTo>
              </a:path>
            </a:pathLst>
          </a:custGeom>
          <a:ln w="26669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9100" y="1874012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100"/>
                </a:lnTo>
              </a:path>
            </a:pathLst>
          </a:custGeom>
          <a:ln w="30480">
            <a:solidFill>
              <a:srgbClr val="0000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2000" y="1661160"/>
            <a:ext cx="186055" cy="378460"/>
          </a:xfrm>
          <a:custGeom>
            <a:avLst/>
            <a:gdLst/>
            <a:ahLst/>
            <a:cxnLst/>
            <a:rect l="l" t="t" r="r" b="b"/>
            <a:pathLst>
              <a:path w="186055" h="378460">
                <a:moveTo>
                  <a:pt x="160117" y="350520"/>
                </a:moveTo>
                <a:lnTo>
                  <a:pt x="92964" y="350520"/>
                </a:lnTo>
                <a:lnTo>
                  <a:pt x="116228" y="345924"/>
                </a:lnTo>
                <a:lnTo>
                  <a:pt x="136207" y="333184"/>
                </a:lnTo>
                <a:lnTo>
                  <a:pt x="150185" y="313872"/>
                </a:lnTo>
                <a:lnTo>
                  <a:pt x="155448" y="289560"/>
                </a:lnTo>
                <a:lnTo>
                  <a:pt x="155448" y="266700"/>
                </a:lnTo>
                <a:lnTo>
                  <a:pt x="149399" y="239577"/>
                </a:lnTo>
                <a:lnTo>
                  <a:pt x="133350" y="222313"/>
                </a:lnTo>
                <a:lnTo>
                  <a:pt x="110442" y="211621"/>
                </a:lnTo>
                <a:lnTo>
                  <a:pt x="83820" y="204216"/>
                </a:lnTo>
                <a:lnTo>
                  <a:pt x="57864" y="195333"/>
                </a:lnTo>
                <a:lnTo>
                  <a:pt x="30480" y="180022"/>
                </a:lnTo>
                <a:lnTo>
                  <a:pt x="8810" y="154709"/>
                </a:lnTo>
                <a:lnTo>
                  <a:pt x="0" y="115824"/>
                </a:lnTo>
                <a:lnTo>
                  <a:pt x="0" y="88392"/>
                </a:lnTo>
                <a:lnTo>
                  <a:pt x="7024" y="54006"/>
                </a:lnTo>
                <a:lnTo>
                  <a:pt x="26479" y="25908"/>
                </a:lnTo>
                <a:lnTo>
                  <a:pt x="55935" y="6953"/>
                </a:lnTo>
                <a:lnTo>
                  <a:pt x="92964" y="0"/>
                </a:lnTo>
                <a:lnTo>
                  <a:pt x="128063" y="6953"/>
                </a:lnTo>
                <a:lnTo>
                  <a:pt x="157734" y="25908"/>
                </a:lnTo>
                <a:lnTo>
                  <a:pt x="92964" y="25908"/>
                </a:lnTo>
                <a:lnTo>
                  <a:pt x="68651" y="30741"/>
                </a:lnTo>
                <a:lnTo>
                  <a:pt x="49339" y="44005"/>
                </a:lnTo>
                <a:lnTo>
                  <a:pt x="36599" y="63841"/>
                </a:lnTo>
                <a:lnTo>
                  <a:pt x="32004" y="88392"/>
                </a:lnTo>
                <a:lnTo>
                  <a:pt x="32004" y="115824"/>
                </a:lnTo>
                <a:lnTo>
                  <a:pt x="53340" y="160210"/>
                </a:lnTo>
                <a:lnTo>
                  <a:pt x="97536" y="178308"/>
                </a:lnTo>
                <a:lnTo>
                  <a:pt x="126134" y="187190"/>
                </a:lnTo>
                <a:lnTo>
                  <a:pt x="154876" y="203644"/>
                </a:lnTo>
                <a:lnTo>
                  <a:pt x="177045" y="229528"/>
                </a:lnTo>
                <a:lnTo>
                  <a:pt x="185928" y="266700"/>
                </a:lnTo>
                <a:lnTo>
                  <a:pt x="185928" y="289560"/>
                </a:lnTo>
                <a:lnTo>
                  <a:pt x="178260" y="325874"/>
                </a:lnTo>
                <a:lnTo>
                  <a:pt x="160117" y="350520"/>
                </a:lnTo>
                <a:close/>
              </a:path>
              <a:path w="186055" h="378460">
                <a:moveTo>
                  <a:pt x="185928" y="102108"/>
                </a:moveTo>
                <a:lnTo>
                  <a:pt x="155448" y="102108"/>
                </a:lnTo>
                <a:lnTo>
                  <a:pt x="155448" y="88392"/>
                </a:lnTo>
                <a:lnTo>
                  <a:pt x="150185" y="63841"/>
                </a:lnTo>
                <a:lnTo>
                  <a:pt x="136207" y="44005"/>
                </a:lnTo>
                <a:lnTo>
                  <a:pt x="116228" y="30741"/>
                </a:lnTo>
                <a:lnTo>
                  <a:pt x="92964" y="25908"/>
                </a:lnTo>
                <a:lnTo>
                  <a:pt x="157734" y="25908"/>
                </a:lnTo>
                <a:lnTo>
                  <a:pt x="178260" y="54006"/>
                </a:lnTo>
                <a:lnTo>
                  <a:pt x="185928" y="88392"/>
                </a:lnTo>
                <a:lnTo>
                  <a:pt x="185928" y="102108"/>
                </a:lnTo>
                <a:close/>
              </a:path>
              <a:path w="186055" h="378460">
                <a:moveTo>
                  <a:pt x="92964" y="377952"/>
                </a:moveTo>
                <a:lnTo>
                  <a:pt x="55935" y="371641"/>
                </a:lnTo>
                <a:lnTo>
                  <a:pt x="26479" y="353758"/>
                </a:lnTo>
                <a:lnTo>
                  <a:pt x="7024" y="325874"/>
                </a:lnTo>
                <a:lnTo>
                  <a:pt x="0" y="289560"/>
                </a:lnTo>
                <a:lnTo>
                  <a:pt x="0" y="280416"/>
                </a:lnTo>
                <a:lnTo>
                  <a:pt x="32004" y="280416"/>
                </a:lnTo>
                <a:lnTo>
                  <a:pt x="32004" y="289560"/>
                </a:lnTo>
                <a:lnTo>
                  <a:pt x="36599" y="313872"/>
                </a:lnTo>
                <a:lnTo>
                  <a:pt x="49339" y="333184"/>
                </a:lnTo>
                <a:lnTo>
                  <a:pt x="68651" y="345924"/>
                </a:lnTo>
                <a:lnTo>
                  <a:pt x="92964" y="350520"/>
                </a:lnTo>
                <a:lnTo>
                  <a:pt x="160117" y="350520"/>
                </a:lnTo>
                <a:lnTo>
                  <a:pt x="157734" y="353758"/>
                </a:lnTo>
                <a:lnTo>
                  <a:pt x="128063" y="371641"/>
                </a:lnTo>
                <a:lnTo>
                  <a:pt x="92964" y="377952"/>
                </a:lnTo>
                <a:close/>
              </a:path>
            </a:pathLst>
          </a:custGeom>
          <a:solidFill>
            <a:srgbClr val="0000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3855" y="1661160"/>
            <a:ext cx="186055" cy="378460"/>
          </a:xfrm>
          <a:custGeom>
            <a:avLst/>
            <a:gdLst/>
            <a:ahLst/>
            <a:cxnLst/>
            <a:rect l="l" t="t" r="r" b="b"/>
            <a:pathLst>
              <a:path w="186055" h="378460">
                <a:moveTo>
                  <a:pt x="160117" y="350520"/>
                </a:moveTo>
                <a:lnTo>
                  <a:pt x="92964" y="350520"/>
                </a:lnTo>
                <a:lnTo>
                  <a:pt x="116228" y="345924"/>
                </a:lnTo>
                <a:lnTo>
                  <a:pt x="136207" y="333184"/>
                </a:lnTo>
                <a:lnTo>
                  <a:pt x="150185" y="313872"/>
                </a:lnTo>
                <a:lnTo>
                  <a:pt x="155448" y="289560"/>
                </a:lnTo>
                <a:lnTo>
                  <a:pt x="155448" y="266700"/>
                </a:lnTo>
                <a:lnTo>
                  <a:pt x="149399" y="239577"/>
                </a:lnTo>
                <a:lnTo>
                  <a:pt x="133350" y="222313"/>
                </a:lnTo>
                <a:lnTo>
                  <a:pt x="110442" y="211621"/>
                </a:lnTo>
                <a:lnTo>
                  <a:pt x="83820" y="204216"/>
                </a:lnTo>
                <a:lnTo>
                  <a:pt x="57864" y="195333"/>
                </a:lnTo>
                <a:lnTo>
                  <a:pt x="30480" y="180022"/>
                </a:lnTo>
                <a:lnTo>
                  <a:pt x="8810" y="154709"/>
                </a:lnTo>
                <a:lnTo>
                  <a:pt x="0" y="115824"/>
                </a:lnTo>
                <a:lnTo>
                  <a:pt x="0" y="88392"/>
                </a:lnTo>
                <a:lnTo>
                  <a:pt x="7024" y="54006"/>
                </a:lnTo>
                <a:lnTo>
                  <a:pt x="26479" y="25908"/>
                </a:lnTo>
                <a:lnTo>
                  <a:pt x="55935" y="6953"/>
                </a:lnTo>
                <a:lnTo>
                  <a:pt x="92964" y="0"/>
                </a:lnTo>
                <a:lnTo>
                  <a:pt x="128063" y="6953"/>
                </a:lnTo>
                <a:lnTo>
                  <a:pt x="157734" y="25908"/>
                </a:lnTo>
                <a:lnTo>
                  <a:pt x="92964" y="25908"/>
                </a:lnTo>
                <a:lnTo>
                  <a:pt x="68651" y="30741"/>
                </a:lnTo>
                <a:lnTo>
                  <a:pt x="49339" y="44005"/>
                </a:lnTo>
                <a:lnTo>
                  <a:pt x="36599" y="63841"/>
                </a:lnTo>
                <a:lnTo>
                  <a:pt x="32004" y="88392"/>
                </a:lnTo>
                <a:lnTo>
                  <a:pt x="32004" y="115824"/>
                </a:lnTo>
                <a:lnTo>
                  <a:pt x="53340" y="160210"/>
                </a:lnTo>
                <a:lnTo>
                  <a:pt x="97536" y="178308"/>
                </a:lnTo>
                <a:lnTo>
                  <a:pt x="126134" y="187190"/>
                </a:lnTo>
                <a:lnTo>
                  <a:pt x="154876" y="203644"/>
                </a:lnTo>
                <a:lnTo>
                  <a:pt x="177045" y="229528"/>
                </a:lnTo>
                <a:lnTo>
                  <a:pt x="185928" y="266700"/>
                </a:lnTo>
                <a:lnTo>
                  <a:pt x="185928" y="289560"/>
                </a:lnTo>
                <a:lnTo>
                  <a:pt x="178260" y="325874"/>
                </a:lnTo>
                <a:lnTo>
                  <a:pt x="160117" y="350520"/>
                </a:lnTo>
                <a:close/>
              </a:path>
              <a:path w="186055" h="378460">
                <a:moveTo>
                  <a:pt x="185928" y="102108"/>
                </a:moveTo>
                <a:lnTo>
                  <a:pt x="155448" y="102108"/>
                </a:lnTo>
                <a:lnTo>
                  <a:pt x="155448" y="88392"/>
                </a:lnTo>
                <a:lnTo>
                  <a:pt x="150185" y="63841"/>
                </a:lnTo>
                <a:lnTo>
                  <a:pt x="136207" y="44005"/>
                </a:lnTo>
                <a:lnTo>
                  <a:pt x="116228" y="30741"/>
                </a:lnTo>
                <a:lnTo>
                  <a:pt x="92964" y="25908"/>
                </a:lnTo>
                <a:lnTo>
                  <a:pt x="157734" y="25908"/>
                </a:lnTo>
                <a:lnTo>
                  <a:pt x="178260" y="54006"/>
                </a:lnTo>
                <a:lnTo>
                  <a:pt x="185928" y="88392"/>
                </a:lnTo>
                <a:lnTo>
                  <a:pt x="185928" y="102108"/>
                </a:lnTo>
                <a:close/>
              </a:path>
              <a:path w="186055" h="378460">
                <a:moveTo>
                  <a:pt x="92964" y="377952"/>
                </a:moveTo>
                <a:lnTo>
                  <a:pt x="55935" y="371641"/>
                </a:lnTo>
                <a:lnTo>
                  <a:pt x="26479" y="353758"/>
                </a:lnTo>
                <a:lnTo>
                  <a:pt x="7024" y="325874"/>
                </a:lnTo>
                <a:lnTo>
                  <a:pt x="0" y="289560"/>
                </a:lnTo>
                <a:lnTo>
                  <a:pt x="0" y="280416"/>
                </a:lnTo>
                <a:lnTo>
                  <a:pt x="32004" y="280416"/>
                </a:lnTo>
                <a:lnTo>
                  <a:pt x="32004" y="289560"/>
                </a:lnTo>
                <a:lnTo>
                  <a:pt x="36599" y="313872"/>
                </a:lnTo>
                <a:lnTo>
                  <a:pt x="49339" y="333184"/>
                </a:lnTo>
                <a:lnTo>
                  <a:pt x="68651" y="345924"/>
                </a:lnTo>
                <a:lnTo>
                  <a:pt x="92964" y="350520"/>
                </a:lnTo>
                <a:lnTo>
                  <a:pt x="160117" y="350520"/>
                </a:lnTo>
                <a:lnTo>
                  <a:pt x="157734" y="353758"/>
                </a:lnTo>
                <a:lnTo>
                  <a:pt x="128063" y="371641"/>
                </a:lnTo>
                <a:lnTo>
                  <a:pt x="92964" y="377952"/>
                </a:lnTo>
                <a:close/>
              </a:path>
            </a:pathLst>
          </a:custGeom>
          <a:solidFill>
            <a:srgbClr val="0000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36177" y="3190699"/>
            <a:ext cx="6915521" cy="607218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cs-CZ" sz="3850" b="1" spc="220" dirty="0" err="1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cs-CZ" sz="3850" b="1" spc="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850" b="1" spc="22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3850" b="1" spc="220" dirty="0">
                <a:latin typeface="Arial" panose="020B0604020202020204" pitchFamily="34" charset="0"/>
                <a:cs typeface="Arial" panose="020B0604020202020204" pitchFamily="34" charset="0"/>
              </a:rPr>
              <a:t> UK </a:t>
            </a:r>
            <a:r>
              <a:rPr lang="cs-CZ" sz="3850" b="1" spc="220" dirty="0" err="1">
                <a:latin typeface="Arial" panose="020B0604020202020204" pitchFamily="34" charset="0"/>
                <a:cs typeface="Arial" panose="020B0604020202020204" pitchFamily="34" charset="0"/>
              </a:rPr>
              <a:t>voted</a:t>
            </a:r>
            <a:r>
              <a:rPr lang="cs-CZ" sz="3850" b="1" spc="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850" b="1" spc="220" dirty="0" err="1">
                <a:latin typeface="Arial" panose="020B0604020202020204" pitchFamily="34" charset="0"/>
                <a:cs typeface="Arial" panose="020B0604020202020204" pitchFamily="34" charset="0"/>
              </a:rPr>
              <a:t>Leave</a:t>
            </a:r>
            <a:r>
              <a:rPr lang="cs-CZ" sz="3850" b="1" spc="2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38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6301" y="4684229"/>
            <a:ext cx="7296399" cy="13208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5" dirty="0">
                <a:latin typeface="Times New Roman"/>
                <a:cs typeface="Times New Roman"/>
              </a:rPr>
              <a:t>Dr </a:t>
            </a:r>
            <a:r>
              <a:rPr sz="2100" spc="35" dirty="0">
                <a:latin typeface="Times New Roman"/>
                <a:cs typeface="Times New Roman"/>
              </a:rPr>
              <a:t>Monika </a:t>
            </a:r>
            <a:r>
              <a:rPr sz="2100" spc="120" dirty="0">
                <a:latin typeface="Times New Roman"/>
                <a:cs typeface="Times New Roman"/>
              </a:rPr>
              <a:t>Brusenbauch</a:t>
            </a:r>
            <a:r>
              <a:rPr sz="2100" spc="200" dirty="0">
                <a:latin typeface="Times New Roman"/>
                <a:cs typeface="Times New Roman"/>
              </a:rPr>
              <a:t> </a:t>
            </a:r>
            <a:r>
              <a:rPr sz="2100" spc="55" dirty="0">
                <a:latin typeface="Times New Roman"/>
                <a:cs typeface="Times New Roman"/>
              </a:rPr>
              <a:t>Meislová</a:t>
            </a:r>
            <a:endParaRPr sz="21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cs-CZ" sz="2100" spc="80" dirty="0">
                <a:latin typeface="Times New Roman"/>
                <a:cs typeface="Times New Roman"/>
              </a:rPr>
              <a:t>EVSn5065/EVS465</a:t>
            </a:r>
            <a:r>
              <a:rPr sz="2100" spc="80" dirty="0">
                <a:latin typeface="Times New Roman"/>
                <a:cs typeface="Times New Roman"/>
              </a:rPr>
              <a:t>: </a:t>
            </a:r>
            <a:r>
              <a:rPr sz="2100" spc="15" dirty="0">
                <a:latin typeface="Times New Roman"/>
                <a:cs typeface="Times New Roman"/>
              </a:rPr>
              <a:t>Brexit: </a:t>
            </a:r>
            <a:r>
              <a:rPr sz="2100" spc="45" dirty="0">
                <a:latin typeface="Times New Roman"/>
                <a:cs typeface="Times New Roman"/>
              </a:rPr>
              <a:t>Politics, </a:t>
            </a:r>
            <a:r>
              <a:rPr sz="2100" spc="70" dirty="0">
                <a:latin typeface="Times New Roman"/>
                <a:cs typeface="Times New Roman"/>
              </a:rPr>
              <a:t>Policies </a:t>
            </a:r>
            <a:r>
              <a:rPr sz="2100" spc="150" dirty="0">
                <a:latin typeface="Times New Roman"/>
                <a:cs typeface="Times New Roman"/>
              </a:rPr>
              <a:t>and</a:t>
            </a:r>
            <a:r>
              <a:rPr sz="2100" spc="90" dirty="0">
                <a:latin typeface="Times New Roman"/>
                <a:cs typeface="Times New Roman"/>
              </a:rPr>
              <a:t> </a:t>
            </a:r>
            <a:r>
              <a:rPr sz="2100" spc="180" dirty="0">
                <a:latin typeface="Times New Roman"/>
                <a:cs typeface="Times New Roman"/>
              </a:rPr>
              <a:t>Processes</a:t>
            </a: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cs-CZ" sz="2100" spc="114" dirty="0">
                <a:latin typeface="Times New Roman"/>
                <a:cs typeface="Times New Roman"/>
              </a:rPr>
              <a:t>31 </a:t>
            </a:r>
            <a:r>
              <a:rPr lang="cs-CZ" sz="2100" spc="114" dirty="0" err="1">
                <a:latin typeface="Times New Roman"/>
                <a:cs typeface="Times New Roman"/>
              </a:rPr>
              <a:t>March</a:t>
            </a:r>
            <a:r>
              <a:rPr lang="cs-CZ" sz="2100" spc="114" dirty="0">
                <a:latin typeface="Times New Roman"/>
                <a:cs typeface="Times New Roman"/>
              </a:rPr>
              <a:t> 2020 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849868" y="4207764"/>
            <a:ext cx="1511807" cy="2247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62F3D3BC-234B-4B74-A6A5-E68CCC2BB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73"/>
    </mc:Choice>
    <mc:Fallback>
      <p:transition spd="slow" advTm="85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922419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90" dirty="0"/>
              <a:t>Why</a:t>
            </a:r>
            <a:r>
              <a:rPr b="1" spc="110" dirty="0"/>
              <a:t> </a:t>
            </a:r>
            <a:r>
              <a:rPr b="1" spc="260" dirty="0"/>
              <a:t>did</a:t>
            </a:r>
            <a:r>
              <a:rPr b="1" spc="65" dirty="0"/>
              <a:t> </a:t>
            </a:r>
            <a:r>
              <a:rPr b="1" spc="330" dirty="0"/>
              <a:t>the</a:t>
            </a:r>
            <a:r>
              <a:rPr b="1" spc="75" dirty="0"/>
              <a:t> </a:t>
            </a:r>
            <a:r>
              <a:rPr b="1" spc="10" dirty="0"/>
              <a:t>UK</a:t>
            </a:r>
            <a:r>
              <a:rPr b="1" spc="90" dirty="0"/>
              <a:t> </a:t>
            </a:r>
            <a:r>
              <a:rPr b="1" spc="280" dirty="0"/>
              <a:t>vote</a:t>
            </a:r>
            <a:r>
              <a:rPr b="1" spc="110" dirty="0"/>
              <a:t> </a:t>
            </a:r>
            <a:r>
              <a:rPr b="1" spc="300" dirty="0"/>
              <a:t>to</a:t>
            </a:r>
            <a:r>
              <a:rPr b="1" spc="100" dirty="0"/>
              <a:t> </a:t>
            </a:r>
            <a:r>
              <a:rPr b="1" spc="270" dirty="0"/>
              <a:t>leave</a:t>
            </a:r>
            <a:r>
              <a:rPr b="1" spc="114" dirty="0"/>
              <a:t> </a:t>
            </a:r>
            <a:r>
              <a:rPr b="1" spc="320" dirty="0"/>
              <a:t>the</a:t>
            </a:r>
            <a:r>
              <a:rPr b="1" spc="110" dirty="0"/>
              <a:t> </a:t>
            </a:r>
            <a:r>
              <a:rPr b="1" spc="260" dirty="0"/>
              <a:t>EU?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0668" y="2322069"/>
            <a:ext cx="8992235" cy="24935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30" dirty="0">
                <a:latin typeface="Times New Roman"/>
                <a:cs typeface="Times New Roman"/>
              </a:rPr>
              <a:t>The </a:t>
            </a:r>
            <a:r>
              <a:rPr sz="2000" b="1" spc="125" dirty="0">
                <a:latin typeface="Times New Roman"/>
                <a:cs typeface="Times New Roman"/>
              </a:rPr>
              <a:t>electoral </a:t>
            </a:r>
            <a:r>
              <a:rPr sz="2000" b="1" spc="150" dirty="0">
                <a:latin typeface="Times New Roman"/>
                <a:cs typeface="Times New Roman"/>
              </a:rPr>
              <a:t>franchise </a:t>
            </a:r>
            <a:r>
              <a:rPr sz="2000" b="1" spc="140" dirty="0">
                <a:latin typeface="Times New Roman"/>
                <a:cs typeface="Times New Roman"/>
              </a:rPr>
              <a:t>benefited</a:t>
            </a:r>
            <a:r>
              <a:rPr sz="2000" b="1" spc="-220" dirty="0">
                <a:latin typeface="Times New Roman"/>
                <a:cs typeface="Times New Roman"/>
              </a:rPr>
              <a:t> </a:t>
            </a:r>
            <a:r>
              <a:rPr sz="2000" b="1" spc="125" dirty="0">
                <a:latin typeface="Times New Roman"/>
                <a:cs typeface="Times New Roman"/>
              </a:rPr>
              <a:t>Leave</a:t>
            </a:r>
            <a:endParaRPr sz="2000" b="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 marL="170815" marR="5080" indent="-158115">
              <a:lnSpc>
                <a:spcPct val="1529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70" dirty="0">
                <a:latin typeface="Times New Roman"/>
                <a:cs typeface="Times New Roman"/>
              </a:rPr>
              <a:t>16- </a:t>
            </a:r>
            <a:r>
              <a:rPr sz="2000" spc="130" dirty="0">
                <a:latin typeface="Times New Roman"/>
                <a:cs typeface="Times New Roman"/>
              </a:rPr>
              <a:t>and </a:t>
            </a:r>
            <a:r>
              <a:rPr sz="2000" spc="80" dirty="0">
                <a:latin typeface="Times New Roman"/>
                <a:cs typeface="Times New Roman"/>
              </a:rPr>
              <a:t>17-year </a:t>
            </a:r>
            <a:r>
              <a:rPr sz="2000" spc="70" dirty="0">
                <a:latin typeface="Times New Roman"/>
                <a:cs typeface="Times New Roman"/>
              </a:rPr>
              <a:t>olds, </a:t>
            </a:r>
            <a:r>
              <a:rPr sz="2000" spc="65" dirty="0">
                <a:latin typeface="Times New Roman"/>
                <a:cs typeface="Times New Roman"/>
              </a:rPr>
              <a:t>EU </a:t>
            </a:r>
            <a:r>
              <a:rPr sz="2000" spc="75" dirty="0">
                <a:latin typeface="Times New Roman"/>
                <a:cs typeface="Times New Roman"/>
              </a:rPr>
              <a:t>nationals </a:t>
            </a:r>
            <a:r>
              <a:rPr sz="2000" spc="95" dirty="0">
                <a:latin typeface="Times New Roman"/>
                <a:cs typeface="Times New Roman"/>
              </a:rPr>
              <a:t>residents </a:t>
            </a:r>
            <a:r>
              <a:rPr sz="2000" spc="10" dirty="0">
                <a:latin typeface="Times New Roman"/>
                <a:cs typeface="Times New Roman"/>
              </a:rPr>
              <a:t>in </a:t>
            </a:r>
            <a:r>
              <a:rPr sz="2000" spc="95" dirty="0">
                <a:latin typeface="Times New Roman"/>
                <a:cs typeface="Times New Roman"/>
              </a:rPr>
              <a:t>the </a:t>
            </a:r>
            <a:r>
              <a:rPr sz="2000" spc="-25" dirty="0">
                <a:latin typeface="Times New Roman"/>
                <a:cs typeface="Times New Roman"/>
              </a:rPr>
              <a:t>UK </a:t>
            </a:r>
            <a:r>
              <a:rPr sz="2000" spc="125" dirty="0">
                <a:latin typeface="Times New Roman"/>
                <a:cs typeface="Times New Roman"/>
              </a:rPr>
              <a:t>and </a:t>
            </a:r>
            <a:r>
              <a:rPr sz="2000" spc="20" dirty="0">
                <a:latin typeface="Times New Roman"/>
                <a:cs typeface="Times New Roman"/>
              </a:rPr>
              <a:t>British </a:t>
            </a:r>
            <a:r>
              <a:rPr sz="2000" spc="65" dirty="0">
                <a:latin typeface="Times New Roman"/>
                <a:cs typeface="Times New Roman"/>
              </a:rPr>
              <a:t>citizens </a:t>
            </a:r>
            <a:r>
              <a:rPr sz="2000" spc="70" dirty="0">
                <a:latin typeface="Times New Roman"/>
                <a:cs typeface="Times New Roman"/>
              </a:rPr>
              <a:t>who </a:t>
            </a:r>
            <a:r>
              <a:rPr sz="2000" spc="125" dirty="0">
                <a:latin typeface="Times New Roman"/>
                <a:cs typeface="Times New Roman"/>
              </a:rPr>
              <a:t>had </a:t>
            </a:r>
            <a:r>
              <a:rPr sz="2000" spc="30" dirty="0">
                <a:latin typeface="Times New Roman"/>
                <a:cs typeface="Times New Roman"/>
              </a:rPr>
              <a:t>lived </a:t>
            </a:r>
            <a:r>
              <a:rPr sz="2000" spc="114" dirty="0">
                <a:latin typeface="Times New Roman"/>
                <a:cs typeface="Times New Roman"/>
              </a:rPr>
              <a:t>abroad </a:t>
            </a:r>
            <a:r>
              <a:rPr sz="2000" spc="-80" dirty="0">
                <a:latin typeface="Times New Roman"/>
                <a:cs typeface="Times New Roman"/>
              </a:rPr>
              <a:t>for  </a:t>
            </a:r>
            <a:r>
              <a:rPr sz="2000" spc="65" dirty="0">
                <a:latin typeface="Times New Roman"/>
                <a:cs typeface="Times New Roman"/>
              </a:rPr>
              <a:t>longer </a:t>
            </a:r>
            <a:r>
              <a:rPr sz="2000" spc="95" dirty="0">
                <a:latin typeface="Times New Roman"/>
                <a:cs typeface="Times New Roman"/>
              </a:rPr>
              <a:t>than </a:t>
            </a:r>
            <a:r>
              <a:rPr sz="2000" spc="100" dirty="0">
                <a:latin typeface="Times New Roman"/>
                <a:cs typeface="Times New Roman"/>
              </a:rPr>
              <a:t>15 </a:t>
            </a:r>
            <a:r>
              <a:rPr sz="2000" spc="110" dirty="0">
                <a:latin typeface="Times New Roman"/>
                <a:cs typeface="Times New Roman"/>
              </a:rPr>
              <a:t>years </a:t>
            </a:r>
            <a:r>
              <a:rPr sz="2000" spc="95" dirty="0">
                <a:latin typeface="Times New Roman"/>
                <a:cs typeface="Times New Roman"/>
              </a:rPr>
              <a:t>unable </a:t>
            </a:r>
            <a:r>
              <a:rPr sz="2000" spc="55" dirty="0">
                <a:latin typeface="Times New Roman"/>
                <a:cs typeface="Times New Roman"/>
              </a:rPr>
              <a:t>to</a:t>
            </a:r>
            <a:r>
              <a:rPr sz="2000" spc="-140" dirty="0">
                <a:latin typeface="Times New Roman"/>
                <a:cs typeface="Times New Roman"/>
              </a:rPr>
              <a:t> </a:t>
            </a:r>
            <a:r>
              <a:rPr sz="2000" spc="80" dirty="0">
                <a:latin typeface="Times New Roman"/>
                <a:cs typeface="Times New Roman"/>
              </a:rPr>
              <a:t>vote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145" dirty="0">
                <a:latin typeface="Times New Roman"/>
                <a:cs typeface="Times New Roman"/>
              </a:rPr>
              <a:t>Inaccurate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114" dirty="0">
                <a:latin typeface="Times New Roman"/>
                <a:cs typeface="Times New Roman"/>
              </a:rPr>
              <a:t>polling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21F5844-419E-4E15-8DEC-6E408EB92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755"/>
    </mc:Choice>
    <mc:Fallback>
      <p:transition spd="slow" advTm="188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9394426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90" dirty="0"/>
              <a:t>Why</a:t>
            </a:r>
            <a:r>
              <a:rPr b="1" spc="110" dirty="0"/>
              <a:t> </a:t>
            </a:r>
            <a:r>
              <a:rPr b="1" spc="260" dirty="0"/>
              <a:t>did</a:t>
            </a:r>
            <a:r>
              <a:rPr b="1" spc="65" dirty="0"/>
              <a:t> </a:t>
            </a:r>
            <a:r>
              <a:rPr b="1" spc="330" dirty="0"/>
              <a:t>the</a:t>
            </a:r>
            <a:r>
              <a:rPr b="1" spc="75" dirty="0"/>
              <a:t> </a:t>
            </a:r>
            <a:r>
              <a:rPr b="1" spc="10" dirty="0"/>
              <a:t>UK</a:t>
            </a:r>
            <a:r>
              <a:rPr b="1" spc="90" dirty="0"/>
              <a:t> </a:t>
            </a:r>
            <a:r>
              <a:rPr b="1" spc="280" dirty="0"/>
              <a:t>vote</a:t>
            </a:r>
            <a:r>
              <a:rPr b="1" spc="110" dirty="0"/>
              <a:t> </a:t>
            </a:r>
            <a:r>
              <a:rPr b="1" spc="300" dirty="0"/>
              <a:t>to</a:t>
            </a:r>
            <a:r>
              <a:rPr b="1" spc="100" dirty="0"/>
              <a:t> </a:t>
            </a:r>
            <a:r>
              <a:rPr b="1" spc="270" dirty="0"/>
              <a:t>leave</a:t>
            </a:r>
            <a:r>
              <a:rPr b="1" spc="114" dirty="0"/>
              <a:t> </a:t>
            </a:r>
            <a:r>
              <a:rPr b="1" spc="320" dirty="0"/>
              <a:t>the</a:t>
            </a:r>
            <a:r>
              <a:rPr b="1" spc="110" dirty="0"/>
              <a:t> </a:t>
            </a:r>
            <a:r>
              <a:rPr b="1" spc="260" dirty="0"/>
              <a:t>EU?</a:t>
            </a:r>
            <a:br>
              <a:rPr lang="cs-CZ" b="1" spc="260" dirty="0"/>
            </a:br>
            <a:endParaRPr b="1" spc="260" dirty="0"/>
          </a:p>
        </p:txBody>
      </p:sp>
      <p:sp>
        <p:nvSpPr>
          <p:cNvPr id="3" name="object 3"/>
          <p:cNvSpPr txBox="1"/>
          <p:nvPr/>
        </p:nvSpPr>
        <p:spPr>
          <a:xfrm>
            <a:off x="680668" y="2322069"/>
            <a:ext cx="7100570" cy="36291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cs-CZ" sz="2000" b="1" spc="155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55" dirty="0">
                <a:latin typeface="Times New Roman"/>
                <a:cs typeface="Times New Roman"/>
              </a:rPr>
              <a:t>Campaign</a:t>
            </a:r>
            <a:r>
              <a:rPr sz="2000" b="1" spc="70" dirty="0">
                <a:latin typeface="Times New Roman"/>
                <a:cs typeface="Times New Roman"/>
              </a:rPr>
              <a:t> </a:t>
            </a:r>
            <a:r>
              <a:rPr sz="2000" b="1" spc="180" dirty="0">
                <a:latin typeface="Times New Roman"/>
                <a:cs typeface="Times New Roman"/>
              </a:rPr>
              <a:t>connected</a:t>
            </a:r>
            <a:r>
              <a:rPr sz="2000" b="1" spc="75" dirty="0">
                <a:latin typeface="Times New Roman"/>
                <a:cs typeface="Times New Roman"/>
              </a:rPr>
              <a:t> </a:t>
            </a:r>
            <a:r>
              <a:rPr sz="2000" b="1" spc="150" dirty="0">
                <a:latin typeface="Times New Roman"/>
                <a:cs typeface="Times New Roman"/>
              </a:rPr>
              <a:t>to</a:t>
            </a:r>
            <a:r>
              <a:rPr sz="2000" b="1" spc="40" dirty="0">
                <a:latin typeface="Times New Roman"/>
                <a:cs typeface="Times New Roman"/>
              </a:rPr>
              <a:t> </a:t>
            </a:r>
            <a:r>
              <a:rPr sz="2000" b="1" spc="165" dirty="0">
                <a:latin typeface="Times New Roman"/>
                <a:cs typeface="Times New Roman"/>
              </a:rPr>
              <a:t>matters</a:t>
            </a:r>
            <a:r>
              <a:rPr sz="2000" b="1" spc="30" dirty="0">
                <a:latin typeface="Times New Roman"/>
                <a:cs typeface="Times New Roman"/>
              </a:rPr>
              <a:t> </a:t>
            </a:r>
            <a:r>
              <a:rPr sz="2000" b="1" spc="160" dirty="0">
                <a:latin typeface="Times New Roman"/>
                <a:cs typeface="Times New Roman"/>
              </a:rPr>
              <a:t>not</a:t>
            </a:r>
            <a:r>
              <a:rPr sz="2000" b="1" spc="45" dirty="0">
                <a:latin typeface="Times New Roman"/>
                <a:cs typeface="Times New Roman"/>
              </a:rPr>
              <a:t> </a:t>
            </a:r>
            <a:r>
              <a:rPr sz="2000" b="1" spc="105" dirty="0">
                <a:latin typeface="Times New Roman"/>
                <a:cs typeface="Times New Roman"/>
              </a:rPr>
              <a:t>directly</a:t>
            </a:r>
            <a:r>
              <a:rPr sz="2000" b="1" spc="30" dirty="0">
                <a:latin typeface="Times New Roman"/>
                <a:cs typeface="Times New Roman"/>
              </a:rPr>
              <a:t> </a:t>
            </a:r>
            <a:r>
              <a:rPr sz="2000" b="1" spc="175" dirty="0">
                <a:latin typeface="Times New Roman"/>
                <a:cs typeface="Times New Roman"/>
              </a:rPr>
              <a:t>about</a:t>
            </a:r>
            <a:r>
              <a:rPr sz="2000" b="1" spc="70" dirty="0">
                <a:latin typeface="Times New Roman"/>
                <a:cs typeface="Times New Roman"/>
              </a:rPr>
              <a:t> </a:t>
            </a:r>
            <a:r>
              <a:rPr sz="2000" b="1" spc="15" dirty="0">
                <a:latin typeface="Times New Roman"/>
                <a:cs typeface="Times New Roman"/>
              </a:rPr>
              <a:t>EU-UK</a:t>
            </a:r>
            <a:r>
              <a:rPr sz="2000" b="1" spc="70" dirty="0">
                <a:latin typeface="Times New Roman"/>
                <a:cs typeface="Times New Roman"/>
              </a:rPr>
              <a:t> </a:t>
            </a:r>
            <a:r>
              <a:rPr sz="2000" b="1" spc="140" dirty="0">
                <a:latin typeface="Times New Roman"/>
                <a:cs typeface="Times New Roman"/>
              </a:rPr>
              <a:t>relations</a:t>
            </a:r>
            <a:endParaRPr sz="2000" b="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167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75" dirty="0">
                <a:latin typeface="Times New Roman"/>
                <a:cs typeface="Times New Roman"/>
              </a:rPr>
              <a:t>Diverse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matters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95" dirty="0">
                <a:latin typeface="Times New Roman"/>
                <a:cs typeface="Times New Roman"/>
              </a:rPr>
              <a:t>Anti-politics </a:t>
            </a:r>
            <a:r>
              <a:rPr sz="2000" spc="190" dirty="0">
                <a:latin typeface="Times New Roman"/>
                <a:cs typeface="Times New Roman"/>
              </a:rPr>
              <a:t>and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120" dirty="0">
                <a:latin typeface="Times New Roman"/>
                <a:cs typeface="Times New Roman"/>
              </a:rPr>
              <a:t>anti-austerity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00DB"/>
              </a:buClr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25" dirty="0">
                <a:latin typeface="Times New Roman"/>
                <a:cs typeface="Times New Roman"/>
              </a:rPr>
              <a:t>Ill-defined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95" dirty="0">
                <a:latin typeface="Times New Roman"/>
                <a:cs typeface="Times New Roman"/>
              </a:rPr>
              <a:t>targets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20" dirty="0">
                <a:latin typeface="Times New Roman"/>
                <a:cs typeface="Times New Roman"/>
              </a:rPr>
              <a:t>such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85" dirty="0">
                <a:latin typeface="Times New Roman"/>
                <a:cs typeface="Times New Roman"/>
              </a:rPr>
              <a:t>as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150" dirty="0">
                <a:latin typeface="Times New Roman"/>
                <a:cs typeface="Times New Roman"/>
              </a:rPr>
              <a:t>distant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185" dirty="0">
                <a:latin typeface="Times New Roman"/>
                <a:cs typeface="Times New Roman"/>
              </a:rPr>
              <a:t>and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95" dirty="0">
                <a:latin typeface="Times New Roman"/>
                <a:cs typeface="Times New Roman"/>
              </a:rPr>
              <a:t>elitist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165" dirty="0">
                <a:latin typeface="Times New Roman"/>
                <a:cs typeface="Times New Roman"/>
              </a:rPr>
              <a:t>London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155" dirty="0">
                <a:latin typeface="Times New Roman"/>
                <a:cs typeface="Times New Roman"/>
              </a:rPr>
              <a:t>Challenges </a:t>
            </a:r>
            <a:r>
              <a:rPr sz="2000" spc="100" dirty="0">
                <a:latin typeface="Times New Roman"/>
                <a:cs typeface="Times New Roman"/>
              </a:rPr>
              <a:t>of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spc="130" dirty="0">
                <a:latin typeface="Times New Roman"/>
                <a:cs typeface="Times New Roman"/>
              </a:rPr>
              <a:t>globalisation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F0C0C47-CA6F-4A4B-8EEF-ED39E9124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815"/>
    </mc:Choice>
    <mc:Fallback>
      <p:transition spd="slow" advTm="251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00" y="1402080"/>
            <a:ext cx="6662928" cy="47884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F47FE5E-FCD4-426E-9D50-95F760901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317"/>
    </mc:Choice>
    <mc:Fallback>
      <p:transition spd="slow" advTm="77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869079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90" dirty="0"/>
              <a:t>Why</a:t>
            </a:r>
            <a:r>
              <a:rPr b="1" spc="110" dirty="0"/>
              <a:t> </a:t>
            </a:r>
            <a:r>
              <a:rPr b="1" spc="260" dirty="0"/>
              <a:t>did</a:t>
            </a:r>
            <a:r>
              <a:rPr b="1" spc="65" dirty="0"/>
              <a:t> </a:t>
            </a:r>
            <a:r>
              <a:rPr b="1" spc="330" dirty="0"/>
              <a:t>the</a:t>
            </a:r>
            <a:r>
              <a:rPr b="1" spc="75" dirty="0"/>
              <a:t> </a:t>
            </a:r>
            <a:r>
              <a:rPr b="1" spc="10" dirty="0"/>
              <a:t>UK</a:t>
            </a:r>
            <a:r>
              <a:rPr b="1" spc="90" dirty="0"/>
              <a:t> </a:t>
            </a:r>
            <a:r>
              <a:rPr b="1" spc="280" dirty="0"/>
              <a:t>vote</a:t>
            </a:r>
            <a:r>
              <a:rPr b="1" spc="110" dirty="0"/>
              <a:t> </a:t>
            </a:r>
            <a:r>
              <a:rPr b="1" spc="300" dirty="0"/>
              <a:t>to</a:t>
            </a:r>
            <a:r>
              <a:rPr b="1" spc="100" dirty="0"/>
              <a:t> </a:t>
            </a:r>
            <a:r>
              <a:rPr b="1" spc="270" dirty="0"/>
              <a:t>leave</a:t>
            </a:r>
            <a:r>
              <a:rPr b="1" spc="114" dirty="0"/>
              <a:t> </a:t>
            </a:r>
            <a:r>
              <a:rPr b="1" spc="320" dirty="0"/>
              <a:t>the</a:t>
            </a:r>
            <a:r>
              <a:rPr b="1" spc="110" dirty="0"/>
              <a:t> </a:t>
            </a:r>
            <a:r>
              <a:rPr b="1" spc="260" dirty="0"/>
              <a:t>EU?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0668" y="2322069"/>
            <a:ext cx="6630034" cy="45781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50" dirty="0">
                <a:latin typeface="Times New Roman"/>
                <a:cs typeface="Times New Roman"/>
              </a:rPr>
              <a:t>Cameron’s negotiations </a:t>
            </a:r>
            <a:r>
              <a:rPr sz="2000" spc="95" dirty="0">
                <a:latin typeface="Times New Roman"/>
                <a:cs typeface="Times New Roman"/>
              </a:rPr>
              <a:t>failed </a:t>
            </a:r>
            <a:r>
              <a:rPr sz="2000" spc="140" dirty="0">
                <a:latin typeface="Times New Roman"/>
                <a:cs typeface="Times New Roman"/>
              </a:rPr>
              <a:t>to</a:t>
            </a:r>
            <a:r>
              <a:rPr sz="2000" spc="-225" dirty="0">
                <a:latin typeface="Times New Roman"/>
                <a:cs typeface="Times New Roman"/>
              </a:rPr>
              <a:t> </a:t>
            </a:r>
            <a:r>
              <a:rPr sz="2000" spc="150" dirty="0">
                <a:latin typeface="Times New Roman"/>
                <a:cs typeface="Times New Roman"/>
              </a:rPr>
              <a:t>convince</a:t>
            </a:r>
            <a:r>
              <a:rPr lang="cs-CZ" sz="2000" dirty="0">
                <a:latin typeface="Times New Roman"/>
                <a:cs typeface="Times New Roman"/>
              </a:rPr>
              <a:t> </a:t>
            </a:r>
            <a:r>
              <a:rPr lang="cs-CZ" sz="2000" b="1" dirty="0">
                <a:latin typeface="Times New Roman"/>
                <a:cs typeface="Times New Roman"/>
              </a:rPr>
              <a:t>t</a:t>
            </a:r>
            <a:r>
              <a:rPr sz="2000" b="1" spc="140" dirty="0" err="1">
                <a:latin typeface="Times New Roman"/>
                <a:cs typeface="Times New Roman"/>
              </a:rPr>
              <a:t>hree</a:t>
            </a:r>
            <a:r>
              <a:rPr sz="2000" b="1" spc="5" dirty="0">
                <a:latin typeface="Times New Roman"/>
                <a:cs typeface="Times New Roman"/>
              </a:rPr>
              <a:t> </a:t>
            </a:r>
            <a:r>
              <a:rPr sz="2000" b="1" spc="140" dirty="0">
                <a:latin typeface="Times New Roman"/>
                <a:cs typeface="Times New Roman"/>
              </a:rPr>
              <a:t>important</a:t>
            </a:r>
            <a:r>
              <a:rPr sz="2000" b="1" spc="15" dirty="0">
                <a:latin typeface="Times New Roman"/>
                <a:cs typeface="Times New Roman"/>
              </a:rPr>
              <a:t> </a:t>
            </a:r>
            <a:r>
              <a:rPr sz="2000" b="1" spc="190" dirty="0">
                <a:latin typeface="Times New Roman"/>
                <a:cs typeface="Times New Roman"/>
              </a:rPr>
              <a:t>groups</a:t>
            </a:r>
            <a:r>
              <a:rPr sz="2000" b="1" spc="30" dirty="0">
                <a:latin typeface="Times New Roman"/>
                <a:cs typeface="Times New Roman"/>
              </a:rPr>
              <a:t> </a:t>
            </a:r>
            <a:r>
              <a:rPr sz="2000" b="1" spc="95" dirty="0">
                <a:latin typeface="Times New Roman"/>
                <a:cs typeface="Times New Roman"/>
              </a:rPr>
              <a:t>in</a:t>
            </a:r>
            <a:r>
              <a:rPr sz="2000" b="1" spc="20" dirty="0">
                <a:latin typeface="Times New Roman"/>
                <a:cs typeface="Times New Roman"/>
              </a:rPr>
              <a:t> </a:t>
            </a:r>
            <a:r>
              <a:rPr sz="2000" b="1" spc="114" dirty="0">
                <a:latin typeface="Times New Roman"/>
                <a:cs typeface="Times New Roman"/>
              </a:rPr>
              <a:t>particular:</a:t>
            </a:r>
            <a:endParaRPr sz="2000" b="1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38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85" dirty="0">
                <a:latin typeface="Times New Roman"/>
                <a:cs typeface="Times New Roman"/>
              </a:rPr>
              <a:t>Conservative </a:t>
            </a:r>
            <a:r>
              <a:rPr sz="2000" spc="70" dirty="0">
                <a:latin typeface="Times New Roman"/>
                <a:cs typeface="Times New Roman"/>
              </a:rPr>
              <a:t>parliamentary </a:t>
            </a:r>
            <a:r>
              <a:rPr sz="2000" spc="65" dirty="0">
                <a:latin typeface="Times New Roman"/>
                <a:cs typeface="Times New Roman"/>
              </a:rPr>
              <a:t>party </a:t>
            </a:r>
            <a:r>
              <a:rPr sz="2000" spc="75" dirty="0">
                <a:latin typeface="Times New Roman"/>
                <a:cs typeface="Times New Roman"/>
              </a:rPr>
              <a:t>(138 </a:t>
            </a:r>
            <a:r>
              <a:rPr sz="2000" spc="70" dirty="0">
                <a:latin typeface="Times New Roman"/>
                <a:cs typeface="Times New Roman"/>
              </a:rPr>
              <a:t>out </a:t>
            </a:r>
            <a:r>
              <a:rPr sz="2000" spc="5" dirty="0">
                <a:latin typeface="Times New Roman"/>
                <a:cs typeface="Times New Roman"/>
              </a:rPr>
              <a:t>of </a:t>
            </a:r>
            <a:r>
              <a:rPr sz="2000" spc="100" dirty="0">
                <a:latin typeface="Times New Roman"/>
                <a:cs typeface="Times New Roman"/>
              </a:rPr>
              <a:t>330 </a:t>
            </a:r>
            <a:r>
              <a:rPr sz="2000" spc="114" dirty="0">
                <a:latin typeface="Times New Roman"/>
                <a:cs typeface="Times New Roman"/>
              </a:rPr>
              <a:t>backed</a:t>
            </a:r>
            <a:r>
              <a:rPr sz="2000" spc="-150" dirty="0">
                <a:latin typeface="Times New Roman"/>
                <a:cs typeface="Times New Roman"/>
              </a:rPr>
              <a:t> </a:t>
            </a:r>
            <a:r>
              <a:rPr sz="2000" spc="85" dirty="0">
                <a:latin typeface="Times New Roman"/>
                <a:cs typeface="Times New Roman"/>
              </a:rPr>
              <a:t>Leave)</a:t>
            </a:r>
            <a:endParaRPr sz="2000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75" dirty="0">
                <a:latin typeface="Times New Roman"/>
                <a:cs typeface="Times New Roman"/>
              </a:rPr>
              <a:t>Conservative-backing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media</a:t>
            </a:r>
            <a:endParaRPr sz="2000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50" dirty="0">
                <a:latin typeface="Times New Roman"/>
                <a:cs typeface="Times New Roman"/>
              </a:rPr>
              <a:t>Public </a:t>
            </a:r>
            <a:r>
              <a:rPr sz="2000" spc="130" dirty="0">
                <a:latin typeface="Times New Roman"/>
                <a:cs typeface="Times New Roman"/>
              </a:rPr>
              <a:t>and </a:t>
            </a:r>
            <a:r>
              <a:rPr sz="2000" spc="85" dirty="0">
                <a:latin typeface="Times New Roman"/>
                <a:cs typeface="Times New Roman"/>
              </a:rPr>
              <a:t>Conservative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85" dirty="0">
                <a:latin typeface="Times New Roman"/>
                <a:cs typeface="Times New Roman"/>
              </a:rPr>
              <a:t>voters</a:t>
            </a: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62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75" dirty="0">
                <a:latin typeface="Times New Roman"/>
                <a:cs typeface="Times New Roman"/>
              </a:rPr>
              <a:t>Renegotiation</a:t>
            </a:r>
            <a:r>
              <a:rPr sz="2000" spc="75" dirty="0">
                <a:latin typeface="Times New Roman"/>
                <a:cs typeface="Times New Roman"/>
              </a:rPr>
              <a:t> </a:t>
            </a:r>
            <a:r>
              <a:rPr sz="2000" spc="45" dirty="0">
                <a:latin typeface="Times New Roman"/>
                <a:cs typeface="Times New Roman"/>
              </a:rPr>
              <a:t>= </a:t>
            </a:r>
            <a:r>
              <a:rPr sz="2000" spc="120" dirty="0">
                <a:latin typeface="Times New Roman"/>
                <a:cs typeface="Times New Roman"/>
              </a:rPr>
              <a:t>time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190" dirty="0">
                <a:latin typeface="Times New Roman"/>
                <a:cs typeface="Times New Roman"/>
              </a:rPr>
              <a:t>wasted?</a:t>
            </a: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8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114" dirty="0">
                <a:latin typeface="Times New Roman"/>
                <a:cs typeface="Times New Roman"/>
              </a:rPr>
              <a:t>Exposed </a:t>
            </a:r>
            <a:r>
              <a:rPr sz="2000" spc="175" dirty="0">
                <a:latin typeface="Times New Roman"/>
                <a:cs typeface="Times New Roman"/>
              </a:rPr>
              <a:t>tensions </a:t>
            </a:r>
            <a:r>
              <a:rPr sz="2000" spc="10" dirty="0">
                <a:latin typeface="Times New Roman"/>
                <a:cs typeface="Times New Roman"/>
              </a:rPr>
              <a:t>within </a:t>
            </a:r>
            <a:r>
              <a:rPr sz="2000" spc="95" dirty="0">
                <a:latin typeface="Times New Roman"/>
                <a:cs typeface="Times New Roman"/>
              </a:rPr>
              <a:t>the </a:t>
            </a:r>
            <a:r>
              <a:rPr sz="2000" spc="100" dirty="0">
                <a:latin typeface="Times New Roman"/>
                <a:cs typeface="Times New Roman"/>
              </a:rPr>
              <a:t>Remain</a:t>
            </a:r>
            <a:r>
              <a:rPr sz="2000" spc="-220" dirty="0">
                <a:latin typeface="Times New Roman"/>
                <a:cs typeface="Times New Roman"/>
              </a:rPr>
              <a:t> </a:t>
            </a:r>
            <a:r>
              <a:rPr sz="2000" spc="125" dirty="0">
                <a:latin typeface="Times New Roman"/>
                <a:cs typeface="Times New Roman"/>
              </a:rPr>
              <a:t>camp</a:t>
            </a: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8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105" dirty="0">
                <a:latin typeface="Times New Roman"/>
                <a:cs typeface="Times New Roman"/>
              </a:rPr>
              <a:t>The Leave </a:t>
            </a:r>
            <a:r>
              <a:rPr sz="2000" spc="100" dirty="0">
                <a:latin typeface="Times New Roman"/>
                <a:cs typeface="Times New Roman"/>
              </a:rPr>
              <a:t>campaign </a:t>
            </a:r>
            <a:r>
              <a:rPr sz="2000" spc="125" dirty="0">
                <a:latin typeface="Times New Roman"/>
                <a:cs typeface="Times New Roman"/>
              </a:rPr>
              <a:t>had </a:t>
            </a:r>
            <a:r>
              <a:rPr sz="2000" b="1" spc="165" dirty="0">
                <a:latin typeface="Times New Roman"/>
                <a:cs typeface="Times New Roman"/>
              </a:rPr>
              <a:t>stronger</a:t>
            </a:r>
            <a:r>
              <a:rPr sz="2000" b="1" spc="-260" dirty="0">
                <a:latin typeface="Times New Roman"/>
                <a:cs typeface="Times New Roman"/>
              </a:rPr>
              <a:t> </a:t>
            </a:r>
            <a:r>
              <a:rPr sz="2000" b="1" spc="220" dirty="0">
                <a:latin typeface="Times New Roman"/>
                <a:cs typeface="Times New Roman"/>
              </a:rPr>
              <a:t>messages</a:t>
            </a:r>
            <a:endParaRPr sz="2000" b="1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69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114" dirty="0">
                <a:latin typeface="Times New Roman"/>
                <a:cs typeface="Times New Roman"/>
              </a:rPr>
              <a:t>Cameron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70" dirty="0">
                <a:latin typeface="Times New Roman"/>
                <a:cs typeface="Times New Roman"/>
              </a:rPr>
              <a:t>not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190" dirty="0">
                <a:latin typeface="Times New Roman"/>
                <a:cs typeface="Times New Roman"/>
              </a:rPr>
              <a:t>a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35" dirty="0">
                <a:latin typeface="Times New Roman"/>
                <a:cs typeface="Times New Roman"/>
              </a:rPr>
              <a:t>leading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200" dirty="0">
                <a:latin typeface="Times New Roman"/>
                <a:cs typeface="Times New Roman"/>
              </a:rPr>
              <a:t>asset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for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Remain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35" dirty="0">
                <a:latin typeface="Times New Roman"/>
                <a:cs typeface="Times New Roman"/>
              </a:rPr>
              <a:t>(unlike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2011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-65" dirty="0">
                <a:latin typeface="Times New Roman"/>
                <a:cs typeface="Times New Roman"/>
              </a:rPr>
              <a:t>AV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85" dirty="0">
                <a:latin typeface="Times New Roman"/>
                <a:cs typeface="Times New Roman"/>
              </a:rPr>
              <a:t>referendum)</a:t>
            </a:r>
            <a:endParaRPr sz="2000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38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80" dirty="0">
                <a:latin typeface="Times New Roman"/>
                <a:cs typeface="Times New Roman"/>
              </a:rPr>
              <a:t>2016: </a:t>
            </a:r>
            <a:r>
              <a:rPr sz="2000" spc="135" dirty="0">
                <a:latin typeface="Times New Roman"/>
                <a:cs typeface="Times New Roman"/>
              </a:rPr>
              <a:t>damaged </a:t>
            </a:r>
            <a:r>
              <a:rPr sz="2000" spc="70" dirty="0">
                <a:latin typeface="Times New Roman"/>
                <a:cs typeface="Times New Roman"/>
              </a:rPr>
              <a:t>reputation </a:t>
            </a:r>
            <a:r>
              <a:rPr sz="2000" spc="55" dirty="0">
                <a:latin typeface="Times New Roman"/>
                <a:cs typeface="Times New Roman"/>
              </a:rPr>
              <a:t>(austerity, govt </a:t>
            </a:r>
            <a:r>
              <a:rPr sz="2000" spc="90" dirty="0">
                <a:latin typeface="Times New Roman"/>
                <a:cs typeface="Times New Roman"/>
              </a:rPr>
              <a:t>cuts, </a:t>
            </a:r>
            <a:r>
              <a:rPr sz="2000" spc="160" dirty="0">
                <a:latin typeface="Times New Roman"/>
                <a:cs typeface="Times New Roman"/>
              </a:rPr>
              <a:t>Panama </a:t>
            </a:r>
            <a:r>
              <a:rPr sz="2000" spc="125" dirty="0">
                <a:latin typeface="Times New Roman"/>
                <a:cs typeface="Times New Roman"/>
              </a:rPr>
              <a:t>papers</a:t>
            </a:r>
            <a:r>
              <a:rPr sz="2000" spc="-20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affair)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08900" y="2147458"/>
            <a:ext cx="2561336" cy="37675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18254EF-9E36-4613-A249-7FA66130F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010"/>
    </mc:Choice>
    <mc:Fallback>
      <p:transition spd="slow" advTm="412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5" y="1290381"/>
            <a:ext cx="9394415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90" dirty="0"/>
              <a:t>Why</a:t>
            </a:r>
            <a:r>
              <a:rPr b="1" spc="110" dirty="0"/>
              <a:t> </a:t>
            </a:r>
            <a:r>
              <a:rPr b="1" spc="260" dirty="0"/>
              <a:t>did</a:t>
            </a:r>
            <a:r>
              <a:rPr b="1" spc="65" dirty="0"/>
              <a:t> </a:t>
            </a:r>
            <a:r>
              <a:rPr b="1" spc="330" dirty="0"/>
              <a:t>the</a:t>
            </a:r>
            <a:r>
              <a:rPr b="1" spc="75" dirty="0"/>
              <a:t> </a:t>
            </a:r>
            <a:r>
              <a:rPr b="1" spc="10" dirty="0"/>
              <a:t>UK</a:t>
            </a:r>
            <a:r>
              <a:rPr b="1" spc="90" dirty="0"/>
              <a:t> </a:t>
            </a:r>
            <a:r>
              <a:rPr b="1" spc="280" dirty="0"/>
              <a:t>vote</a:t>
            </a:r>
            <a:r>
              <a:rPr b="1" spc="110" dirty="0"/>
              <a:t> </a:t>
            </a:r>
            <a:r>
              <a:rPr b="1" spc="300" dirty="0"/>
              <a:t>to</a:t>
            </a:r>
            <a:r>
              <a:rPr b="1" spc="100" dirty="0"/>
              <a:t> </a:t>
            </a:r>
            <a:r>
              <a:rPr b="1" spc="270" dirty="0"/>
              <a:t>leave</a:t>
            </a:r>
            <a:r>
              <a:rPr b="1" spc="114" dirty="0"/>
              <a:t> </a:t>
            </a:r>
            <a:r>
              <a:rPr b="1" spc="320" dirty="0"/>
              <a:t>the</a:t>
            </a:r>
            <a:r>
              <a:rPr b="1" spc="110" dirty="0"/>
              <a:t> </a:t>
            </a:r>
            <a:r>
              <a:rPr b="1" spc="260" dirty="0"/>
              <a:t>EU?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0679" y="2196273"/>
            <a:ext cx="5885815" cy="3393878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170815" indent="-158115">
              <a:lnSpc>
                <a:spcPct val="100000"/>
              </a:lnSpc>
              <a:spcBef>
                <a:spcPts val="106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70" dirty="0">
                <a:latin typeface="Times New Roman"/>
                <a:cs typeface="Times New Roman"/>
              </a:rPr>
              <a:t>Lib </a:t>
            </a:r>
            <a:r>
              <a:rPr sz="2000" b="1" spc="135" dirty="0">
                <a:latin typeface="Times New Roman"/>
                <a:cs typeface="Times New Roman"/>
              </a:rPr>
              <a:t>Dem </a:t>
            </a:r>
            <a:r>
              <a:rPr sz="2000" spc="45" dirty="0">
                <a:latin typeface="Times New Roman"/>
                <a:cs typeface="Times New Roman"/>
              </a:rPr>
              <a:t>electorally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85" dirty="0">
                <a:latin typeface="Times New Roman"/>
                <a:cs typeface="Times New Roman"/>
              </a:rPr>
              <a:t>tarnished</a:t>
            </a: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969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125" dirty="0">
                <a:latin typeface="Times New Roman"/>
                <a:cs typeface="Times New Roman"/>
              </a:rPr>
              <a:t>Labour/Corbyn</a:t>
            </a:r>
            <a:r>
              <a:rPr sz="2000" spc="125" dirty="0">
                <a:latin typeface="Times New Roman"/>
                <a:cs typeface="Times New Roman"/>
              </a:rPr>
              <a:t>: </a:t>
            </a:r>
            <a:r>
              <a:rPr sz="2000" spc="50" dirty="0">
                <a:latin typeface="Times New Roman"/>
                <a:cs typeface="Times New Roman"/>
              </a:rPr>
              <a:t>lack </a:t>
            </a:r>
            <a:r>
              <a:rPr sz="2000" spc="15" dirty="0">
                <a:latin typeface="Times New Roman"/>
                <a:cs typeface="Times New Roman"/>
              </a:rPr>
              <a:t>of </a:t>
            </a:r>
            <a:r>
              <a:rPr sz="2000" spc="100" dirty="0">
                <a:latin typeface="Times New Roman"/>
                <a:cs typeface="Times New Roman"/>
              </a:rPr>
              <a:t>enthusiasm, </a:t>
            </a:r>
            <a:r>
              <a:rPr sz="2000" spc="75" dirty="0">
                <a:latin typeface="Times New Roman"/>
                <a:cs typeface="Times New Roman"/>
              </a:rPr>
              <a:t>poor </a:t>
            </a:r>
            <a:r>
              <a:rPr sz="2000" spc="55" dirty="0">
                <a:latin typeface="Times New Roman"/>
                <a:cs typeface="Times New Roman"/>
              </a:rPr>
              <a:t>portrayal </a:t>
            </a:r>
            <a:r>
              <a:rPr sz="2000" spc="10" dirty="0">
                <a:latin typeface="Times New Roman"/>
                <a:cs typeface="Times New Roman"/>
              </a:rPr>
              <a:t>in </a:t>
            </a:r>
            <a:r>
              <a:rPr sz="2000" spc="95" dirty="0">
                <a:latin typeface="Times New Roman"/>
                <a:cs typeface="Times New Roman"/>
              </a:rPr>
              <a:t>the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95" dirty="0">
                <a:latin typeface="Times New Roman"/>
                <a:cs typeface="Times New Roman"/>
              </a:rPr>
              <a:t>press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spc="105" dirty="0">
                <a:latin typeface="Times New Roman"/>
                <a:cs typeface="Times New Roman"/>
              </a:rPr>
              <a:t>Leave </a:t>
            </a:r>
            <a:r>
              <a:rPr sz="2000" b="1" spc="90" dirty="0">
                <a:latin typeface="Times New Roman"/>
                <a:cs typeface="Times New Roman"/>
              </a:rPr>
              <a:t>campaign: </a:t>
            </a:r>
            <a:r>
              <a:rPr sz="2000" b="1" spc="105" dirty="0">
                <a:latin typeface="Times New Roman"/>
                <a:cs typeface="Times New Roman"/>
              </a:rPr>
              <a:t>mix of </a:t>
            </a:r>
            <a:r>
              <a:rPr sz="2000" b="1" spc="204" dirty="0">
                <a:latin typeface="Times New Roman"/>
                <a:cs typeface="Times New Roman"/>
              </a:rPr>
              <a:t>messengers</a:t>
            </a:r>
            <a:r>
              <a:rPr sz="2000" b="1" spc="-254" dirty="0">
                <a:latin typeface="Times New Roman"/>
                <a:cs typeface="Times New Roman"/>
              </a:rPr>
              <a:t> </a:t>
            </a:r>
            <a:r>
              <a:rPr sz="2000" b="1" spc="95" dirty="0">
                <a:latin typeface="Times New Roman"/>
                <a:cs typeface="Times New Roman"/>
              </a:rPr>
              <a:t>at the </a:t>
            </a:r>
            <a:r>
              <a:rPr sz="2000" b="1" spc="-35" dirty="0">
                <a:latin typeface="Times New Roman"/>
                <a:cs typeface="Times New Roman"/>
              </a:rPr>
              <a:t>UK </a:t>
            </a:r>
            <a:r>
              <a:rPr sz="2000" b="1" spc="45" dirty="0">
                <a:latin typeface="Times New Roman"/>
                <a:cs typeface="Times New Roman"/>
              </a:rPr>
              <a:t>level</a:t>
            </a:r>
            <a:endParaRPr sz="2000" b="1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380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135" dirty="0">
                <a:latin typeface="Times New Roman"/>
                <a:cs typeface="Times New Roman"/>
              </a:rPr>
              <a:t>Boris </a:t>
            </a:r>
            <a:r>
              <a:rPr sz="2000" spc="185" dirty="0">
                <a:latin typeface="Times New Roman"/>
                <a:cs typeface="Times New Roman"/>
              </a:rPr>
              <a:t>Johnson: </a:t>
            </a:r>
            <a:r>
              <a:rPr sz="2000" spc="75" dirty="0">
                <a:latin typeface="Times New Roman"/>
                <a:cs typeface="Times New Roman"/>
              </a:rPr>
              <a:t>strong, charismatic</a:t>
            </a:r>
            <a:r>
              <a:rPr sz="2000" spc="-250" dirty="0">
                <a:latin typeface="Times New Roman"/>
                <a:cs typeface="Times New Roman"/>
              </a:rPr>
              <a:t> </a:t>
            </a:r>
            <a:r>
              <a:rPr sz="2000" spc="80" dirty="0">
                <a:latin typeface="Times New Roman"/>
                <a:cs typeface="Times New Roman"/>
              </a:rPr>
              <a:t>figurehead</a:t>
            </a:r>
            <a:endParaRPr sz="2000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2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60" dirty="0">
                <a:latin typeface="Times New Roman"/>
                <a:cs typeface="Times New Roman"/>
              </a:rPr>
              <a:t>Backing </a:t>
            </a:r>
            <a:r>
              <a:rPr sz="2000" spc="5" dirty="0">
                <a:latin typeface="Times New Roman"/>
                <a:cs typeface="Times New Roman"/>
              </a:rPr>
              <a:t>of </a:t>
            </a:r>
            <a:r>
              <a:rPr sz="2000" spc="80" dirty="0">
                <a:latin typeface="Times New Roman"/>
                <a:cs typeface="Times New Roman"/>
              </a:rPr>
              <a:t>other </a:t>
            </a:r>
            <a:r>
              <a:rPr sz="2000" spc="125" dirty="0">
                <a:latin typeface="Times New Roman"/>
                <a:cs typeface="Times New Roman"/>
              </a:rPr>
              <a:t>members </a:t>
            </a:r>
            <a:r>
              <a:rPr sz="2000" spc="5" dirty="0">
                <a:latin typeface="Times New Roman"/>
                <a:cs typeface="Times New Roman"/>
              </a:rPr>
              <a:t>of </a:t>
            </a:r>
            <a:r>
              <a:rPr sz="2000" spc="95" dirty="0">
                <a:latin typeface="Times New Roman"/>
                <a:cs typeface="Times New Roman"/>
              </a:rPr>
              <a:t>the </a:t>
            </a:r>
            <a:r>
              <a:rPr sz="2000" spc="85" dirty="0">
                <a:latin typeface="Times New Roman"/>
                <a:cs typeface="Times New Roman"/>
              </a:rPr>
              <a:t>Cabinet </a:t>
            </a:r>
            <a:r>
              <a:rPr sz="2000" spc="50" dirty="0">
                <a:latin typeface="Times New Roman"/>
                <a:cs typeface="Times New Roman"/>
              </a:rPr>
              <a:t>(govt </a:t>
            </a:r>
            <a:r>
              <a:rPr sz="2000" spc="10" dirty="0">
                <a:latin typeface="Times New Roman"/>
                <a:cs typeface="Times New Roman"/>
              </a:rPr>
              <a:t>in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spc="30" dirty="0">
                <a:latin typeface="Times New Roman"/>
                <a:cs typeface="Times New Roman"/>
              </a:rPr>
              <a:t>waiting)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BB09E41-F1D4-481F-B7CB-2107914ED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646"/>
    </mc:Choice>
    <mc:Fallback>
      <p:transition spd="slow" advTm="258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891939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90" dirty="0"/>
              <a:t>Why</a:t>
            </a:r>
            <a:r>
              <a:rPr b="1" spc="110" dirty="0"/>
              <a:t> </a:t>
            </a:r>
            <a:r>
              <a:rPr b="1" spc="260" dirty="0"/>
              <a:t>did</a:t>
            </a:r>
            <a:r>
              <a:rPr b="1" spc="65" dirty="0"/>
              <a:t> </a:t>
            </a:r>
            <a:r>
              <a:rPr b="1" spc="330" dirty="0"/>
              <a:t>the</a:t>
            </a:r>
            <a:r>
              <a:rPr b="1" spc="75" dirty="0"/>
              <a:t> </a:t>
            </a:r>
            <a:r>
              <a:rPr b="1" spc="10" dirty="0"/>
              <a:t>UK</a:t>
            </a:r>
            <a:r>
              <a:rPr b="1" spc="90" dirty="0"/>
              <a:t> </a:t>
            </a:r>
            <a:r>
              <a:rPr b="1" spc="280" dirty="0"/>
              <a:t>vote</a:t>
            </a:r>
            <a:r>
              <a:rPr b="1" spc="110" dirty="0"/>
              <a:t> </a:t>
            </a:r>
            <a:r>
              <a:rPr b="1" spc="300" dirty="0"/>
              <a:t>to</a:t>
            </a:r>
            <a:r>
              <a:rPr b="1" spc="100" dirty="0"/>
              <a:t> </a:t>
            </a:r>
            <a:r>
              <a:rPr b="1" spc="270" dirty="0"/>
              <a:t>leave</a:t>
            </a:r>
            <a:r>
              <a:rPr b="1" spc="114" dirty="0"/>
              <a:t> </a:t>
            </a:r>
            <a:r>
              <a:rPr b="1" spc="320" dirty="0"/>
              <a:t>the</a:t>
            </a:r>
            <a:r>
              <a:rPr b="1" spc="110" dirty="0"/>
              <a:t> </a:t>
            </a:r>
            <a:r>
              <a:rPr b="1" spc="260" dirty="0"/>
              <a:t>EU?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0668" y="2322069"/>
            <a:ext cx="8467725" cy="47064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30" dirty="0">
                <a:latin typeface="Times New Roman"/>
                <a:cs typeface="Times New Roman"/>
              </a:rPr>
              <a:t>The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25" dirty="0">
                <a:latin typeface="Times New Roman"/>
                <a:cs typeface="Times New Roman"/>
              </a:rPr>
              <a:t>Leave</a:t>
            </a:r>
            <a:r>
              <a:rPr sz="2000" spc="9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campaign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better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organised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95" dirty="0">
                <a:latin typeface="Times New Roman"/>
                <a:cs typeface="Times New Roman"/>
              </a:rPr>
              <a:t>and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60" dirty="0">
                <a:latin typeface="Times New Roman"/>
                <a:cs typeface="Times New Roman"/>
              </a:rPr>
              <a:t>run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167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b="1" u="heavy" spc="10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Leave</a:t>
            </a:r>
            <a:r>
              <a:rPr sz="2000" b="1" u="heavy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heavy" spc="9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campaign:</a:t>
            </a:r>
            <a:endParaRPr sz="2000" b="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127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170" dirty="0">
                <a:latin typeface="Times New Roman"/>
                <a:cs typeface="Times New Roman"/>
              </a:rPr>
              <a:t>more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150" dirty="0">
                <a:latin typeface="Times New Roman"/>
                <a:cs typeface="Times New Roman"/>
              </a:rPr>
              <a:t>professional</a:t>
            </a:r>
            <a:endParaRPr sz="2000" dirty="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55" dirty="0">
                <a:latin typeface="Times New Roman"/>
                <a:cs typeface="Times New Roman"/>
              </a:rPr>
              <a:t>long </a:t>
            </a:r>
            <a:r>
              <a:rPr sz="2000" spc="45" dirty="0">
                <a:latin typeface="Times New Roman"/>
                <a:cs typeface="Times New Roman"/>
              </a:rPr>
              <a:t>history </a:t>
            </a:r>
            <a:r>
              <a:rPr sz="2000" spc="5" dirty="0">
                <a:latin typeface="Times New Roman"/>
                <a:cs typeface="Times New Roman"/>
              </a:rPr>
              <a:t>of </a:t>
            </a:r>
            <a:r>
              <a:rPr sz="2000" spc="80" dirty="0">
                <a:latin typeface="Times New Roman"/>
                <a:cs typeface="Times New Roman"/>
              </a:rPr>
              <a:t>Eurosceptic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groups</a:t>
            </a:r>
            <a:endParaRPr sz="2000" dirty="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120" dirty="0">
                <a:latin typeface="Times New Roman"/>
                <a:cs typeface="Times New Roman"/>
              </a:rPr>
              <a:t>advantage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15" dirty="0">
                <a:latin typeface="Times New Roman"/>
                <a:cs typeface="Times New Roman"/>
              </a:rPr>
              <a:t>of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95" dirty="0">
                <a:latin typeface="Times New Roman"/>
                <a:cs typeface="Times New Roman"/>
              </a:rPr>
              <a:t>the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many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factions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35" dirty="0">
                <a:latin typeface="Times New Roman"/>
                <a:cs typeface="Times New Roman"/>
              </a:rPr>
              <a:t>(different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165" dirty="0">
                <a:latin typeface="Times New Roman"/>
                <a:cs typeface="Times New Roman"/>
              </a:rPr>
              <a:t>messages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targeted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95" dirty="0">
                <a:latin typeface="Times New Roman"/>
                <a:cs typeface="Times New Roman"/>
              </a:rPr>
              <a:t>at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40" dirty="0">
                <a:latin typeface="Times New Roman"/>
                <a:cs typeface="Times New Roman"/>
              </a:rPr>
              <a:t>different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groups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of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50" dirty="0">
                <a:latin typeface="Times New Roman"/>
                <a:cs typeface="Times New Roman"/>
              </a:rPr>
              <a:t>voters)</a:t>
            </a:r>
            <a:endParaRPr sz="2000" dirty="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70" dirty="0">
                <a:latin typeface="Times New Roman"/>
                <a:cs typeface="Times New Roman"/>
              </a:rPr>
              <a:t>not </a:t>
            </a:r>
            <a:r>
              <a:rPr sz="2000" spc="35" dirty="0">
                <a:latin typeface="Times New Roman"/>
                <a:cs typeface="Times New Roman"/>
              </a:rPr>
              <a:t>without </a:t>
            </a:r>
            <a:r>
              <a:rPr sz="2000" spc="90" dirty="0">
                <a:latin typeface="Times New Roman"/>
                <a:cs typeface="Times New Roman"/>
              </a:rPr>
              <a:t>tensions, </a:t>
            </a:r>
            <a:r>
              <a:rPr sz="2000" spc="5" dirty="0">
                <a:latin typeface="Times New Roman"/>
                <a:cs typeface="Times New Roman"/>
              </a:rPr>
              <a:t>of </a:t>
            </a:r>
            <a:r>
              <a:rPr sz="2000" spc="114" dirty="0">
                <a:latin typeface="Times New Roman"/>
                <a:cs typeface="Times New Roman"/>
              </a:rPr>
              <a:t>course </a:t>
            </a:r>
            <a:r>
              <a:rPr sz="2000" spc="80" dirty="0">
                <a:latin typeface="Times New Roman"/>
                <a:cs typeface="Times New Roman"/>
              </a:rPr>
              <a:t>(Cummings </a:t>
            </a:r>
            <a:r>
              <a:rPr sz="2000" spc="114" dirty="0">
                <a:latin typeface="Times New Roman"/>
                <a:cs typeface="Times New Roman"/>
              </a:rPr>
              <a:t>versus</a:t>
            </a:r>
            <a:r>
              <a:rPr sz="2000" spc="-130" dirty="0">
                <a:latin typeface="Times New Roman"/>
                <a:cs typeface="Times New Roman"/>
              </a:rPr>
              <a:t> </a:t>
            </a:r>
            <a:r>
              <a:rPr sz="2000" spc="110" dirty="0">
                <a:latin typeface="Times New Roman"/>
                <a:cs typeface="Times New Roman"/>
              </a:rPr>
              <a:t>Farage)</a:t>
            </a:r>
            <a:endParaRPr sz="2000" dirty="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 marL="391795" lvl="1" indent="-158115">
              <a:lnSpc>
                <a:spcPct val="100000"/>
              </a:lnSpc>
              <a:spcBef>
                <a:spcPts val="5"/>
              </a:spcBef>
              <a:buClr>
                <a:srgbClr val="0000DB"/>
              </a:buClr>
              <a:buChar char="̶"/>
              <a:tabLst>
                <a:tab pos="391795" algn="l"/>
                <a:tab pos="392430" algn="l"/>
              </a:tabLst>
            </a:pPr>
            <a:r>
              <a:rPr sz="2000" spc="165" dirty="0">
                <a:latin typeface="Times New Roman"/>
                <a:cs typeface="Times New Roman"/>
              </a:rPr>
              <a:t>ruthless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campaigning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038B380-0594-4303-B4AA-85BFEF4F0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834"/>
    </mc:Choice>
    <mc:Fallback>
      <p:transition spd="slow" advTm="270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952899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90" dirty="0"/>
              <a:t>Why</a:t>
            </a:r>
            <a:r>
              <a:rPr b="1" spc="110" dirty="0"/>
              <a:t> </a:t>
            </a:r>
            <a:r>
              <a:rPr b="1" spc="260" dirty="0"/>
              <a:t>did</a:t>
            </a:r>
            <a:r>
              <a:rPr b="1" spc="65" dirty="0"/>
              <a:t> </a:t>
            </a:r>
            <a:r>
              <a:rPr b="1" spc="330" dirty="0"/>
              <a:t>the</a:t>
            </a:r>
            <a:r>
              <a:rPr b="1" spc="75" dirty="0"/>
              <a:t> </a:t>
            </a:r>
            <a:r>
              <a:rPr b="1" spc="10" dirty="0"/>
              <a:t>UK</a:t>
            </a:r>
            <a:r>
              <a:rPr b="1" spc="90" dirty="0"/>
              <a:t> </a:t>
            </a:r>
            <a:r>
              <a:rPr b="1" spc="280" dirty="0"/>
              <a:t>vote</a:t>
            </a:r>
            <a:r>
              <a:rPr b="1" spc="110" dirty="0"/>
              <a:t> </a:t>
            </a:r>
            <a:r>
              <a:rPr b="1" spc="300" dirty="0"/>
              <a:t>to</a:t>
            </a:r>
            <a:r>
              <a:rPr b="1" spc="100" dirty="0"/>
              <a:t> </a:t>
            </a:r>
            <a:r>
              <a:rPr b="1" spc="270" dirty="0"/>
              <a:t>leave</a:t>
            </a:r>
            <a:r>
              <a:rPr b="1" spc="114" dirty="0"/>
              <a:t> </a:t>
            </a:r>
            <a:r>
              <a:rPr b="1" spc="320" dirty="0"/>
              <a:t>the</a:t>
            </a:r>
            <a:r>
              <a:rPr b="1" spc="110" dirty="0"/>
              <a:t> </a:t>
            </a:r>
            <a:r>
              <a:rPr b="1" spc="260" dirty="0"/>
              <a:t>EU?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0668" y="2322069"/>
            <a:ext cx="7411720" cy="3616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55" dirty="0">
                <a:latin typeface="Times New Roman"/>
                <a:cs typeface="Times New Roman"/>
              </a:rPr>
              <a:t>Economic</a:t>
            </a:r>
            <a:r>
              <a:rPr sz="2000" b="1" spc="60" dirty="0">
                <a:latin typeface="Times New Roman"/>
                <a:cs typeface="Times New Roman"/>
              </a:rPr>
              <a:t> </a:t>
            </a:r>
            <a:r>
              <a:rPr sz="2000" b="1" spc="180" dirty="0">
                <a:latin typeface="Times New Roman"/>
                <a:cs typeface="Times New Roman"/>
              </a:rPr>
              <a:t>arguments</a:t>
            </a:r>
            <a:r>
              <a:rPr sz="2000" b="1" spc="40" dirty="0">
                <a:latin typeface="Times New Roman"/>
                <a:cs typeface="Times New Roman"/>
              </a:rPr>
              <a:t> </a:t>
            </a:r>
            <a:r>
              <a:rPr sz="2000" b="1" spc="155" dirty="0">
                <a:latin typeface="Times New Roman"/>
                <a:cs typeface="Times New Roman"/>
              </a:rPr>
              <a:t>proved</a:t>
            </a:r>
            <a:r>
              <a:rPr sz="2000" b="1" spc="110" dirty="0">
                <a:latin typeface="Times New Roman"/>
                <a:cs typeface="Times New Roman"/>
              </a:rPr>
              <a:t> insufficient</a:t>
            </a:r>
            <a:r>
              <a:rPr sz="2000" b="1" spc="10" dirty="0">
                <a:latin typeface="Times New Roman"/>
                <a:cs typeface="Times New Roman"/>
              </a:rPr>
              <a:t> </a:t>
            </a:r>
            <a:r>
              <a:rPr sz="2000" b="1" spc="150" dirty="0">
                <a:latin typeface="Times New Roman"/>
                <a:cs typeface="Times New Roman"/>
              </a:rPr>
              <a:t>to</a:t>
            </a:r>
            <a:r>
              <a:rPr sz="2000" b="1" spc="35" dirty="0">
                <a:latin typeface="Times New Roman"/>
                <a:cs typeface="Times New Roman"/>
              </a:rPr>
              <a:t> </a:t>
            </a:r>
            <a:r>
              <a:rPr sz="2000" b="1" spc="105" dirty="0">
                <a:latin typeface="Times New Roman"/>
                <a:cs typeface="Times New Roman"/>
              </a:rPr>
              <a:t>win</a:t>
            </a:r>
            <a:r>
              <a:rPr sz="2000" b="1" spc="20" dirty="0">
                <a:latin typeface="Times New Roman"/>
                <a:cs typeface="Times New Roman"/>
              </a:rPr>
              <a:t> </a:t>
            </a:r>
            <a:r>
              <a:rPr sz="2000" b="1" spc="155" dirty="0">
                <a:latin typeface="Times New Roman"/>
                <a:cs typeface="Times New Roman"/>
              </a:rPr>
              <a:t>the</a:t>
            </a:r>
            <a:r>
              <a:rPr sz="2000" b="1" spc="60" dirty="0">
                <a:latin typeface="Times New Roman"/>
                <a:cs typeface="Times New Roman"/>
              </a:rPr>
              <a:t> </a:t>
            </a:r>
            <a:r>
              <a:rPr sz="2000" b="1" spc="155" dirty="0">
                <a:latin typeface="Times New Roman"/>
                <a:cs typeface="Times New Roman"/>
              </a:rPr>
              <a:t>referendum</a:t>
            </a:r>
            <a:endParaRPr sz="2000" b="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167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85" dirty="0">
                <a:latin typeface="Times New Roman"/>
                <a:cs typeface="Times New Roman"/>
              </a:rPr>
              <a:t>Remain: </a:t>
            </a:r>
            <a:r>
              <a:rPr sz="2000" spc="75" dirty="0">
                <a:latin typeface="Times New Roman"/>
                <a:cs typeface="Times New Roman"/>
              </a:rPr>
              <a:t>too </a:t>
            </a:r>
            <a:r>
              <a:rPr sz="2000" spc="105" dirty="0">
                <a:latin typeface="Times New Roman"/>
                <a:cs typeface="Times New Roman"/>
              </a:rPr>
              <a:t>much </a:t>
            </a:r>
            <a:r>
              <a:rPr sz="2000" spc="80" dirty="0">
                <a:latin typeface="Times New Roman"/>
                <a:cs typeface="Times New Roman"/>
              </a:rPr>
              <a:t>focus </a:t>
            </a:r>
            <a:r>
              <a:rPr sz="2000" spc="100" dirty="0">
                <a:latin typeface="Times New Roman"/>
                <a:cs typeface="Times New Roman"/>
              </a:rPr>
              <a:t>on </a:t>
            </a:r>
            <a:r>
              <a:rPr sz="2000" spc="165" dirty="0">
                <a:latin typeface="Times New Roman"/>
                <a:cs typeface="Times New Roman"/>
              </a:rPr>
              <a:t>economic </a:t>
            </a:r>
            <a:r>
              <a:rPr sz="2000" spc="204" dirty="0">
                <a:latin typeface="Times New Roman"/>
                <a:cs typeface="Times New Roman"/>
              </a:rPr>
              <a:t>costs</a:t>
            </a:r>
            <a:r>
              <a:rPr sz="2000" spc="-24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(reliability of </a:t>
            </a:r>
            <a:r>
              <a:rPr sz="2000" spc="100" dirty="0">
                <a:latin typeface="Times New Roman"/>
                <a:cs typeface="Times New Roman"/>
              </a:rPr>
              <a:t>the </a:t>
            </a:r>
            <a:r>
              <a:rPr sz="2000" spc="60" dirty="0">
                <a:latin typeface="Times New Roman"/>
                <a:cs typeface="Times New Roman"/>
              </a:rPr>
              <a:t>figures </a:t>
            </a:r>
            <a:r>
              <a:rPr sz="2000" spc="70" dirty="0">
                <a:latin typeface="Times New Roman"/>
                <a:cs typeface="Times New Roman"/>
              </a:rPr>
              <a:t>questioned)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190" dirty="0">
                <a:latin typeface="Times New Roman"/>
                <a:cs typeface="Times New Roman"/>
              </a:rPr>
              <a:t>Business </a:t>
            </a:r>
            <a:r>
              <a:rPr sz="2000" spc="120" dirty="0">
                <a:latin typeface="Times New Roman"/>
                <a:cs typeface="Times New Roman"/>
              </a:rPr>
              <a:t>divided </a:t>
            </a:r>
            <a:r>
              <a:rPr sz="2000" spc="80" dirty="0">
                <a:latin typeface="Times New Roman"/>
                <a:cs typeface="Times New Roman"/>
              </a:rPr>
              <a:t>(contrast </a:t>
            </a:r>
            <a:r>
              <a:rPr sz="2000" spc="10" dirty="0">
                <a:latin typeface="Times New Roman"/>
                <a:cs typeface="Times New Roman"/>
              </a:rPr>
              <a:t>with</a:t>
            </a:r>
            <a:r>
              <a:rPr sz="2000" spc="-260" dirty="0">
                <a:latin typeface="Times New Roman"/>
                <a:cs typeface="Times New Roman"/>
              </a:rPr>
              <a:t> </a:t>
            </a:r>
            <a:r>
              <a:rPr sz="2000" spc="80" dirty="0">
                <a:latin typeface="Times New Roman"/>
                <a:cs typeface="Times New Roman"/>
              </a:rPr>
              <a:t>1975)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20" dirty="0">
                <a:latin typeface="Times New Roman"/>
                <a:cs typeface="Times New Roman"/>
              </a:rPr>
              <a:t>“That’s </a:t>
            </a:r>
            <a:r>
              <a:rPr sz="2000" spc="50" dirty="0">
                <a:latin typeface="Times New Roman"/>
                <a:cs typeface="Times New Roman"/>
              </a:rPr>
              <a:t>your </a:t>
            </a:r>
            <a:r>
              <a:rPr sz="2000" spc="55" dirty="0">
                <a:latin typeface="Times New Roman"/>
                <a:cs typeface="Times New Roman"/>
              </a:rPr>
              <a:t>bloody </a:t>
            </a:r>
            <a:r>
              <a:rPr sz="2000" spc="95" dirty="0">
                <a:latin typeface="Times New Roman"/>
                <a:cs typeface="Times New Roman"/>
              </a:rPr>
              <a:t>GDP. </a:t>
            </a:r>
            <a:r>
              <a:rPr sz="2000" spc="45" dirty="0">
                <a:latin typeface="Times New Roman"/>
                <a:cs typeface="Times New Roman"/>
              </a:rPr>
              <a:t>Not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45" dirty="0">
                <a:latin typeface="Times New Roman"/>
                <a:cs typeface="Times New Roman"/>
              </a:rPr>
              <a:t>ours“.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7A0C6E1-CE1D-413F-BC97-0D7F5762C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993"/>
    </mc:Choice>
    <mc:Fallback>
      <p:transition spd="slow" advTm="211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968139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90" dirty="0"/>
              <a:t>Why</a:t>
            </a:r>
            <a:r>
              <a:rPr b="1" spc="110" dirty="0"/>
              <a:t> </a:t>
            </a:r>
            <a:r>
              <a:rPr b="1" spc="260" dirty="0"/>
              <a:t>did</a:t>
            </a:r>
            <a:r>
              <a:rPr b="1" spc="65" dirty="0"/>
              <a:t> </a:t>
            </a:r>
            <a:r>
              <a:rPr b="1" spc="330" dirty="0"/>
              <a:t>the</a:t>
            </a:r>
            <a:r>
              <a:rPr b="1" spc="75" dirty="0"/>
              <a:t> </a:t>
            </a:r>
            <a:r>
              <a:rPr b="1" spc="10" dirty="0"/>
              <a:t>UK</a:t>
            </a:r>
            <a:r>
              <a:rPr b="1" spc="90" dirty="0"/>
              <a:t> </a:t>
            </a:r>
            <a:r>
              <a:rPr b="1" spc="280" dirty="0"/>
              <a:t>vote</a:t>
            </a:r>
            <a:r>
              <a:rPr b="1" spc="110" dirty="0"/>
              <a:t> </a:t>
            </a:r>
            <a:r>
              <a:rPr b="1" spc="300" dirty="0"/>
              <a:t>to</a:t>
            </a:r>
            <a:r>
              <a:rPr b="1" spc="100" dirty="0"/>
              <a:t> </a:t>
            </a:r>
            <a:r>
              <a:rPr b="1" spc="270" dirty="0"/>
              <a:t>leave</a:t>
            </a:r>
            <a:r>
              <a:rPr b="1" spc="114" dirty="0"/>
              <a:t> </a:t>
            </a:r>
            <a:r>
              <a:rPr b="1" spc="320" dirty="0"/>
              <a:t>the</a:t>
            </a:r>
            <a:r>
              <a:rPr b="1" spc="110" dirty="0"/>
              <a:t> </a:t>
            </a:r>
            <a:r>
              <a:rPr b="1" spc="260" dirty="0"/>
              <a:t>EU</a:t>
            </a:r>
            <a:r>
              <a:rPr spc="260" dirty="0"/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0668" y="2322069"/>
            <a:ext cx="9057005" cy="33209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Remain</a:t>
            </a:r>
            <a:r>
              <a:rPr sz="2000" b="1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</a:t>
            </a:r>
            <a:r>
              <a:rPr sz="2000" b="1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sz="2000" b="1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2000" b="1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arguments</a:t>
            </a:r>
            <a:r>
              <a:rPr sz="2000" b="1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sz="2000" b="1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immigration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0815" indent="-158115">
              <a:lnSpc>
                <a:spcPct val="100000"/>
              </a:lnSpc>
              <a:spcBef>
                <a:spcPts val="167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Immigration</a:t>
            </a:r>
            <a:r>
              <a:rPr sz="20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took</a:t>
            </a:r>
            <a:r>
              <a:rPr sz="20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sz="20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  <a:r>
              <a:rPr sz="20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sz="20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0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number-one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concern.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0815" marR="5080" indent="-158115">
              <a:lnSpc>
                <a:spcPct val="1522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Remain </a:t>
            </a:r>
            <a:r>
              <a:rPr sz="2000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hobbled </a:t>
            </a:r>
            <a:r>
              <a:rPr sz="20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sz="2000"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Cameron’s </a:t>
            </a:r>
            <a:r>
              <a:rPr sz="20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 </a:t>
            </a:r>
            <a:r>
              <a:rPr sz="200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commitment </a:t>
            </a:r>
            <a:r>
              <a:rPr sz="20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20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bring </a:t>
            </a:r>
            <a:r>
              <a:rPr sz="2000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 </a:t>
            </a:r>
            <a:r>
              <a:rPr sz="2000"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</a:t>
            </a:r>
            <a:r>
              <a:rPr sz="20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immigration </a:t>
            </a:r>
            <a:r>
              <a:rPr sz="20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20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 </a:t>
            </a:r>
            <a:r>
              <a:rPr sz="2000"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100,000 </a:t>
            </a:r>
            <a:r>
              <a:rPr sz="20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</a:t>
            </a:r>
            <a:r>
              <a:rPr sz="2000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year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(UK </a:t>
            </a:r>
            <a:r>
              <a:rPr sz="20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never </a:t>
            </a:r>
            <a:r>
              <a:rPr sz="20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 </a:t>
            </a:r>
            <a:r>
              <a:rPr sz="2000"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 </a:t>
            </a:r>
            <a:r>
              <a:rPr sz="20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sz="20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achieving</a:t>
            </a:r>
            <a:r>
              <a:rPr sz="2000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this).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</a:t>
            </a:r>
            <a:r>
              <a:rPr sz="20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20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Labour </a:t>
            </a:r>
            <a:r>
              <a:rPr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sz="2000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focusing </a:t>
            </a:r>
            <a:r>
              <a:rPr sz="20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immigration.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E47172C-2E5B-493D-9659-AC58689A9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434"/>
    </mc:Choice>
    <mc:Fallback>
      <p:transition spd="slow" advTm="183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907179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90" dirty="0"/>
              <a:t>Why</a:t>
            </a:r>
            <a:r>
              <a:rPr b="1" spc="110" dirty="0"/>
              <a:t> </a:t>
            </a:r>
            <a:r>
              <a:rPr b="1" spc="260" dirty="0"/>
              <a:t>did</a:t>
            </a:r>
            <a:r>
              <a:rPr b="1" spc="65" dirty="0"/>
              <a:t> </a:t>
            </a:r>
            <a:r>
              <a:rPr b="1" spc="330" dirty="0"/>
              <a:t>the</a:t>
            </a:r>
            <a:r>
              <a:rPr b="1" spc="75" dirty="0"/>
              <a:t> </a:t>
            </a:r>
            <a:r>
              <a:rPr b="1" spc="10" dirty="0"/>
              <a:t>UK</a:t>
            </a:r>
            <a:r>
              <a:rPr b="1" spc="90" dirty="0"/>
              <a:t> </a:t>
            </a:r>
            <a:r>
              <a:rPr b="1" spc="280" dirty="0"/>
              <a:t>vote</a:t>
            </a:r>
            <a:r>
              <a:rPr b="1" spc="110" dirty="0"/>
              <a:t> </a:t>
            </a:r>
            <a:r>
              <a:rPr b="1" spc="300" dirty="0"/>
              <a:t>to</a:t>
            </a:r>
            <a:r>
              <a:rPr b="1" spc="100" dirty="0"/>
              <a:t> </a:t>
            </a:r>
            <a:r>
              <a:rPr b="1" spc="270" dirty="0"/>
              <a:t>leave</a:t>
            </a:r>
            <a:r>
              <a:rPr b="1" spc="114" dirty="0"/>
              <a:t> </a:t>
            </a:r>
            <a:r>
              <a:rPr b="1" spc="320" dirty="0"/>
              <a:t>the</a:t>
            </a:r>
            <a:r>
              <a:rPr b="1" spc="110" dirty="0"/>
              <a:t> </a:t>
            </a:r>
            <a:r>
              <a:rPr b="1" spc="260" dirty="0"/>
              <a:t>EU?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0668" y="2322069"/>
            <a:ext cx="6898640" cy="5155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30" dirty="0">
                <a:latin typeface="Times New Roman"/>
                <a:cs typeface="Times New Roman"/>
              </a:rPr>
              <a:t>The</a:t>
            </a:r>
            <a:r>
              <a:rPr sz="2000" b="1" spc="55" dirty="0">
                <a:latin typeface="Times New Roman"/>
                <a:cs typeface="Times New Roman"/>
              </a:rPr>
              <a:t> </a:t>
            </a:r>
            <a:r>
              <a:rPr sz="2000" b="1" spc="150" dirty="0">
                <a:latin typeface="Times New Roman"/>
                <a:cs typeface="Times New Roman"/>
              </a:rPr>
              <a:t>media</a:t>
            </a:r>
            <a:r>
              <a:rPr sz="2000" b="1" spc="60" dirty="0">
                <a:latin typeface="Times New Roman"/>
                <a:cs typeface="Times New Roman"/>
              </a:rPr>
              <a:t> </a:t>
            </a:r>
            <a:r>
              <a:rPr sz="2000" b="1" spc="165" dirty="0">
                <a:latin typeface="Times New Roman"/>
                <a:cs typeface="Times New Roman"/>
              </a:rPr>
              <a:t>campaign</a:t>
            </a:r>
            <a:r>
              <a:rPr sz="2000" b="1" spc="50" dirty="0">
                <a:latin typeface="Times New Roman"/>
                <a:cs typeface="Times New Roman"/>
              </a:rPr>
              <a:t> </a:t>
            </a:r>
            <a:r>
              <a:rPr sz="2000" b="1" spc="200" dirty="0">
                <a:latin typeface="Times New Roman"/>
                <a:cs typeface="Times New Roman"/>
              </a:rPr>
              <a:t>was</a:t>
            </a:r>
            <a:r>
              <a:rPr sz="2000" b="1" spc="25" dirty="0">
                <a:latin typeface="Times New Roman"/>
                <a:cs typeface="Times New Roman"/>
              </a:rPr>
              <a:t> </a:t>
            </a:r>
            <a:r>
              <a:rPr sz="2000" b="1" spc="165" dirty="0">
                <a:latin typeface="Times New Roman"/>
                <a:cs typeface="Times New Roman"/>
              </a:rPr>
              <a:t>won</a:t>
            </a:r>
            <a:r>
              <a:rPr sz="2000" b="1" spc="15" dirty="0">
                <a:latin typeface="Times New Roman"/>
                <a:cs typeface="Times New Roman"/>
              </a:rPr>
              <a:t> </a:t>
            </a:r>
            <a:r>
              <a:rPr sz="2000" b="1" spc="145" dirty="0">
                <a:latin typeface="Times New Roman"/>
                <a:cs typeface="Times New Roman"/>
              </a:rPr>
              <a:t>by</a:t>
            </a:r>
            <a:r>
              <a:rPr sz="2000" b="1" spc="60" dirty="0">
                <a:latin typeface="Times New Roman"/>
                <a:cs typeface="Times New Roman"/>
              </a:rPr>
              <a:t> </a:t>
            </a:r>
            <a:r>
              <a:rPr sz="2000" b="1" spc="125" dirty="0">
                <a:latin typeface="Times New Roman"/>
                <a:cs typeface="Times New Roman"/>
              </a:rPr>
              <a:t>Leave</a:t>
            </a:r>
            <a:endParaRPr sz="2000" b="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167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20" dirty="0">
                <a:latin typeface="Times New Roman"/>
                <a:cs typeface="Times New Roman"/>
              </a:rPr>
              <a:t>British </a:t>
            </a:r>
            <a:r>
              <a:rPr sz="2000" spc="60" dirty="0">
                <a:latin typeface="Times New Roman"/>
                <a:cs typeface="Times New Roman"/>
              </a:rPr>
              <a:t>printed </a:t>
            </a:r>
            <a:r>
              <a:rPr sz="2000" spc="135" dirty="0">
                <a:latin typeface="Times New Roman"/>
                <a:cs typeface="Times New Roman"/>
              </a:rPr>
              <a:t>press </a:t>
            </a:r>
            <a:r>
              <a:rPr sz="2000" spc="25" dirty="0">
                <a:latin typeface="Times New Roman"/>
                <a:cs typeface="Times New Roman"/>
              </a:rPr>
              <a:t>traditionally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80" dirty="0">
                <a:latin typeface="Times New Roman"/>
                <a:cs typeface="Times New Roman"/>
              </a:rPr>
              <a:t>Eurosceptic.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114" dirty="0">
                <a:latin typeface="Times New Roman"/>
                <a:cs typeface="Times New Roman"/>
              </a:rPr>
              <a:t>Cameron </a:t>
            </a:r>
            <a:r>
              <a:rPr sz="2000" spc="90" dirty="0">
                <a:latin typeface="Times New Roman"/>
                <a:cs typeface="Times New Roman"/>
              </a:rPr>
              <a:t>surprised </a:t>
            </a:r>
            <a:r>
              <a:rPr sz="2000" spc="60" dirty="0">
                <a:latin typeface="Times New Roman"/>
                <a:cs typeface="Times New Roman"/>
              </a:rPr>
              <a:t>by </a:t>
            </a:r>
            <a:r>
              <a:rPr sz="2000" spc="95" dirty="0">
                <a:latin typeface="Times New Roman"/>
                <a:cs typeface="Times New Roman"/>
              </a:rPr>
              <a:t>the </a:t>
            </a:r>
            <a:r>
              <a:rPr sz="2000" spc="85" dirty="0">
                <a:latin typeface="Times New Roman"/>
                <a:cs typeface="Times New Roman"/>
              </a:rPr>
              <a:t>campaigning </a:t>
            </a:r>
            <a:r>
              <a:rPr sz="2000" spc="45" dirty="0">
                <a:latin typeface="Times New Roman"/>
                <a:cs typeface="Times New Roman"/>
              </a:rPr>
              <a:t>might </a:t>
            </a:r>
            <a:r>
              <a:rPr sz="2000" spc="15" dirty="0">
                <a:latin typeface="Times New Roman"/>
                <a:cs typeface="Times New Roman"/>
              </a:rPr>
              <a:t>of </a:t>
            </a:r>
            <a:r>
              <a:rPr sz="2000" spc="20" dirty="0">
                <a:latin typeface="Times New Roman"/>
                <a:cs typeface="Times New Roman"/>
              </a:rPr>
              <a:t>British </a:t>
            </a:r>
            <a:r>
              <a:rPr sz="2000" spc="55" dirty="0">
                <a:latin typeface="Times New Roman"/>
                <a:cs typeface="Times New Roman"/>
              </a:rPr>
              <a:t>Right-leaning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spc="80" dirty="0">
                <a:latin typeface="Times New Roman"/>
                <a:cs typeface="Times New Roman"/>
              </a:rPr>
              <a:t>press.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100" dirty="0">
                <a:latin typeface="Times New Roman"/>
                <a:cs typeface="Times New Roman"/>
              </a:rPr>
              <a:t>Broadcast media </a:t>
            </a:r>
            <a:r>
              <a:rPr sz="2000" spc="170" dirty="0">
                <a:latin typeface="Times New Roman"/>
                <a:cs typeface="Times New Roman"/>
              </a:rPr>
              <a:t>more </a:t>
            </a:r>
            <a:r>
              <a:rPr sz="2000" spc="110" dirty="0">
                <a:latin typeface="Times New Roman"/>
                <a:cs typeface="Times New Roman"/>
              </a:rPr>
              <a:t>impartial</a:t>
            </a:r>
            <a:r>
              <a:rPr sz="2000" spc="-240" dirty="0">
                <a:latin typeface="Times New Roman"/>
                <a:cs typeface="Times New Roman"/>
              </a:rPr>
              <a:t> </a:t>
            </a:r>
            <a:r>
              <a:rPr sz="2000" spc="40" dirty="0">
                <a:latin typeface="Times New Roman"/>
                <a:cs typeface="Times New Roman"/>
              </a:rPr>
              <a:t>(by </a:t>
            </a:r>
            <a:r>
              <a:rPr sz="2000" spc="30" dirty="0">
                <a:latin typeface="Times New Roman"/>
                <a:cs typeface="Times New Roman"/>
              </a:rPr>
              <a:t>law)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114" dirty="0">
                <a:latin typeface="Times New Roman"/>
                <a:cs typeface="Times New Roman"/>
              </a:rPr>
              <a:t>Online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190" dirty="0">
                <a:latin typeface="Times New Roman"/>
                <a:cs typeface="Times New Roman"/>
              </a:rPr>
              <a:t>and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social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155" dirty="0">
                <a:latin typeface="Times New Roman"/>
                <a:cs typeface="Times New Roman"/>
              </a:rPr>
              <a:t>media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spc="160" dirty="0">
                <a:latin typeface="Times New Roman"/>
                <a:cs typeface="Times New Roman"/>
              </a:rPr>
              <a:t>dominated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55" dirty="0">
                <a:latin typeface="Times New Roman"/>
                <a:cs typeface="Times New Roman"/>
              </a:rPr>
              <a:t>by </a:t>
            </a:r>
            <a:r>
              <a:rPr sz="2000" spc="95" dirty="0">
                <a:latin typeface="Times New Roman"/>
                <a:cs typeface="Times New Roman"/>
              </a:rPr>
              <a:t>Leave.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125" dirty="0">
                <a:latin typeface="Times New Roman"/>
                <a:cs typeface="Times New Roman"/>
              </a:rPr>
              <a:t>Take </a:t>
            </a:r>
            <a:r>
              <a:rPr sz="2000" spc="165" dirty="0">
                <a:latin typeface="Times New Roman"/>
                <a:cs typeface="Times New Roman"/>
              </a:rPr>
              <a:t>back </a:t>
            </a:r>
            <a:r>
              <a:rPr sz="2000" spc="120" dirty="0">
                <a:latin typeface="Times New Roman"/>
                <a:cs typeface="Times New Roman"/>
              </a:rPr>
              <a:t>control:</a:t>
            </a:r>
            <a:r>
              <a:rPr sz="2000" spc="-250" dirty="0">
                <a:latin typeface="Times New Roman"/>
                <a:cs typeface="Times New Roman"/>
              </a:rPr>
              <a:t> </a:t>
            </a:r>
            <a:r>
              <a:rPr sz="2000" spc="95" dirty="0">
                <a:latin typeface="Times New Roman"/>
                <a:cs typeface="Times New Roman"/>
              </a:rPr>
              <a:t>great slogan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26580" y="4235196"/>
            <a:ext cx="3558539" cy="2369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6382911-41FD-4FBF-BCD8-9FBE17CA5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905"/>
    </mc:Choice>
    <mc:Fallback>
      <p:transition spd="slow" advTm="152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6600" y="657225"/>
            <a:ext cx="9220200" cy="624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E00B52F-B181-4444-AA0B-FE33DF3A8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46"/>
    </mc:Choice>
    <mc:Fallback>
      <p:transition spd="slow" advTm="20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8306" y="1290381"/>
            <a:ext cx="9147994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190" dirty="0"/>
              <a:t>Why</a:t>
            </a:r>
            <a:r>
              <a:rPr b="1" spc="110" dirty="0"/>
              <a:t> </a:t>
            </a:r>
            <a:r>
              <a:rPr b="1" spc="260" dirty="0"/>
              <a:t>did</a:t>
            </a:r>
            <a:r>
              <a:rPr b="1" spc="65" dirty="0"/>
              <a:t> </a:t>
            </a:r>
            <a:r>
              <a:rPr b="1" spc="330" dirty="0"/>
              <a:t>the</a:t>
            </a:r>
            <a:r>
              <a:rPr b="1" spc="75" dirty="0"/>
              <a:t> </a:t>
            </a:r>
            <a:r>
              <a:rPr b="1" spc="10" dirty="0"/>
              <a:t>UK</a:t>
            </a:r>
            <a:r>
              <a:rPr b="1" spc="90" dirty="0"/>
              <a:t> </a:t>
            </a:r>
            <a:r>
              <a:rPr b="1" spc="280" dirty="0"/>
              <a:t>vote</a:t>
            </a:r>
            <a:r>
              <a:rPr b="1" spc="110" dirty="0"/>
              <a:t> </a:t>
            </a:r>
            <a:r>
              <a:rPr b="1" spc="300" dirty="0"/>
              <a:t>to</a:t>
            </a:r>
            <a:r>
              <a:rPr b="1" spc="100" dirty="0"/>
              <a:t> </a:t>
            </a:r>
            <a:r>
              <a:rPr b="1" spc="270" dirty="0"/>
              <a:t>leave</a:t>
            </a:r>
            <a:r>
              <a:rPr b="1" spc="114" dirty="0"/>
              <a:t> </a:t>
            </a:r>
            <a:r>
              <a:rPr b="1" spc="320" dirty="0"/>
              <a:t>the</a:t>
            </a:r>
            <a:r>
              <a:rPr b="1" spc="110" dirty="0"/>
              <a:t> </a:t>
            </a:r>
            <a:r>
              <a:rPr b="1" spc="260" dirty="0"/>
              <a:t>EU</a:t>
            </a:r>
            <a:r>
              <a:rPr spc="260" dirty="0"/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0668" y="2322069"/>
            <a:ext cx="9291955" cy="48597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30" dirty="0">
                <a:latin typeface="Times New Roman"/>
                <a:cs typeface="Times New Roman"/>
              </a:rPr>
              <a:t>The </a:t>
            </a:r>
            <a:r>
              <a:rPr sz="2000" b="1" spc="40" dirty="0">
                <a:latin typeface="Times New Roman"/>
                <a:cs typeface="Times New Roman"/>
              </a:rPr>
              <a:t>EU </a:t>
            </a:r>
            <a:r>
              <a:rPr sz="2000" b="1" spc="210" dirty="0">
                <a:latin typeface="Times New Roman"/>
                <a:cs typeface="Times New Roman"/>
              </a:rPr>
              <a:t>was </a:t>
            </a:r>
            <a:r>
              <a:rPr sz="2000" b="1" spc="75" dirty="0">
                <a:latin typeface="Times New Roman"/>
                <a:cs typeface="Times New Roman"/>
              </a:rPr>
              <a:t>difficult </a:t>
            </a:r>
            <a:r>
              <a:rPr sz="2000" b="1" spc="140" dirty="0">
                <a:latin typeface="Times New Roman"/>
                <a:cs typeface="Times New Roman"/>
              </a:rPr>
              <a:t>to</a:t>
            </a:r>
            <a:r>
              <a:rPr sz="2000" b="1" spc="-290" dirty="0">
                <a:latin typeface="Times New Roman"/>
                <a:cs typeface="Times New Roman"/>
              </a:rPr>
              <a:t> </a:t>
            </a:r>
            <a:r>
              <a:rPr sz="2000" b="1" spc="120" dirty="0">
                <a:latin typeface="Times New Roman"/>
                <a:cs typeface="Times New Roman"/>
              </a:rPr>
              <a:t>sell</a:t>
            </a:r>
            <a:endParaRPr sz="2000" b="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spcBef>
                <a:spcPts val="1675"/>
              </a:spcBef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100" dirty="0">
                <a:latin typeface="Times New Roman"/>
                <a:cs typeface="Times New Roman"/>
              </a:rPr>
              <a:t>2016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65" dirty="0">
                <a:latin typeface="Times New Roman"/>
                <a:cs typeface="Times New Roman"/>
              </a:rPr>
              <a:t>EU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45" dirty="0">
                <a:latin typeface="Times New Roman"/>
                <a:cs typeface="Times New Roman"/>
              </a:rPr>
              <a:t>=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95" dirty="0">
                <a:latin typeface="Times New Roman"/>
                <a:cs typeface="Times New Roman"/>
              </a:rPr>
              <a:t>faced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0" dirty="0">
                <a:latin typeface="Times New Roman"/>
                <a:cs typeface="Times New Roman"/>
              </a:rPr>
              <a:t>with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90" dirty="0">
                <a:latin typeface="Times New Roman"/>
                <a:cs typeface="Times New Roman"/>
              </a:rPr>
              <a:t>a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10" dirty="0">
                <a:latin typeface="Times New Roman"/>
                <a:cs typeface="Times New Roman"/>
              </a:rPr>
              <a:t>series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of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crises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85" dirty="0">
                <a:latin typeface="Times New Roman"/>
                <a:cs typeface="Times New Roman"/>
              </a:rPr>
              <a:t>(Eurozone,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50" dirty="0">
                <a:latin typeface="Times New Roman"/>
                <a:cs typeface="Times New Roman"/>
              </a:rPr>
              <a:t>migration,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Russia,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75" dirty="0">
                <a:latin typeface="Times New Roman"/>
                <a:cs typeface="Times New Roman"/>
              </a:rPr>
              <a:t>Euroscepticism)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 marL="170815" marR="5080" indent="-158115">
              <a:lnSpc>
                <a:spcPct val="1522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40" dirty="0">
                <a:latin typeface="Times New Roman"/>
                <a:cs typeface="Times New Roman"/>
              </a:rPr>
              <a:t>Not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spc="95" dirty="0">
                <a:latin typeface="Times New Roman"/>
                <a:cs typeface="Times New Roman"/>
              </a:rPr>
              <a:t>helped</a:t>
            </a:r>
            <a:r>
              <a:rPr sz="2000" spc="55" dirty="0">
                <a:latin typeface="Times New Roman"/>
                <a:cs typeface="Times New Roman"/>
              </a:rPr>
              <a:t> by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95" dirty="0">
                <a:latin typeface="Times New Roman"/>
                <a:cs typeface="Times New Roman"/>
              </a:rPr>
              <a:t>the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UK’s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00" dirty="0">
                <a:latin typeface="Times New Roman"/>
                <a:cs typeface="Times New Roman"/>
              </a:rPr>
              <a:t>low</a:t>
            </a:r>
            <a:r>
              <a:rPr sz="2000" spc="35" dirty="0">
                <a:latin typeface="Times New Roman"/>
                <a:cs typeface="Times New Roman"/>
              </a:rPr>
              <a:t> </a:t>
            </a:r>
            <a:r>
              <a:rPr sz="2000" spc="90" dirty="0">
                <a:latin typeface="Times New Roman"/>
                <a:cs typeface="Times New Roman"/>
              </a:rPr>
              <a:t>level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spc="105" dirty="0">
                <a:latin typeface="Times New Roman"/>
                <a:cs typeface="Times New Roman"/>
              </a:rPr>
              <a:t>of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150" dirty="0">
                <a:latin typeface="Times New Roman"/>
                <a:cs typeface="Times New Roman"/>
              </a:rPr>
              <a:t>knowledge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170" dirty="0">
                <a:latin typeface="Times New Roman"/>
                <a:cs typeface="Times New Roman"/>
              </a:rPr>
              <a:t>about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160" dirty="0">
                <a:latin typeface="Times New Roman"/>
                <a:cs typeface="Times New Roman"/>
              </a:rPr>
              <a:t>the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60" dirty="0">
                <a:latin typeface="Times New Roman"/>
                <a:cs typeface="Times New Roman"/>
              </a:rPr>
              <a:t>EU</a:t>
            </a:r>
            <a:r>
              <a:rPr sz="2000" spc="50" dirty="0">
                <a:latin typeface="Times New Roman"/>
                <a:cs typeface="Times New Roman"/>
              </a:rPr>
              <a:t> (ill-prepared </a:t>
            </a:r>
            <a:r>
              <a:rPr sz="2000" spc="55" dirty="0">
                <a:latin typeface="Times New Roman"/>
                <a:cs typeface="Times New Roman"/>
              </a:rPr>
              <a:t>to </a:t>
            </a:r>
            <a:r>
              <a:rPr sz="2000" spc="185" dirty="0">
                <a:latin typeface="Times New Roman"/>
                <a:cs typeface="Times New Roman"/>
              </a:rPr>
              <a:t>assess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95" dirty="0">
                <a:latin typeface="Times New Roman"/>
                <a:cs typeface="Times New Roman"/>
              </a:rPr>
              <a:t>the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70" dirty="0">
                <a:latin typeface="Times New Roman"/>
                <a:cs typeface="Times New Roman"/>
              </a:rPr>
              <a:t>claims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80" dirty="0">
                <a:latin typeface="Times New Roman"/>
                <a:cs typeface="Times New Roman"/>
              </a:rPr>
              <a:t>made  </a:t>
            </a:r>
            <a:r>
              <a:rPr sz="2000" spc="55" dirty="0">
                <a:latin typeface="Times New Roman"/>
                <a:cs typeface="Times New Roman"/>
              </a:rPr>
              <a:t>by </a:t>
            </a:r>
            <a:r>
              <a:rPr sz="2000" spc="65" dirty="0">
                <a:latin typeface="Times New Roman"/>
                <a:cs typeface="Times New Roman"/>
              </a:rPr>
              <a:t>either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75" dirty="0">
                <a:latin typeface="Times New Roman"/>
                <a:cs typeface="Times New Roman"/>
              </a:rPr>
              <a:t>side)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114" dirty="0">
                <a:latin typeface="Times New Roman"/>
                <a:cs typeface="Times New Roman"/>
              </a:rPr>
              <a:t>Cameron</a:t>
            </a:r>
            <a:r>
              <a:rPr sz="2000" spc="30" dirty="0">
                <a:latin typeface="Times New Roman"/>
                <a:cs typeface="Times New Roman"/>
              </a:rPr>
              <a:t> </a:t>
            </a:r>
            <a:r>
              <a:rPr sz="2000" spc="-155" dirty="0">
                <a:latin typeface="Times New Roman"/>
                <a:cs typeface="Times New Roman"/>
              </a:rPr>
              <a:t>&amp;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65" dirty="0">
                <a:latin typeface="Times New Roman"/>
                <a:cs typeface="Times New Roman"/>
              </a:rPr>
              <a:t>Co: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150" dirty="0">
                <a:latin typeface="Times New Roman"/>
                <a:cs typeface="Times New Roman"/>
              </a:rPr>
              <a:t>reaping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150" dirty="0">
                <a:latin typeface="Times New Roman"/>
                <a:cs typeface="Times New Roman"/>
              </a:rPr>
              <a:t>what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spc="145" dirty="0">
                <a:latin typeface="Times New Roman"/>
                <a:cs typeface="Times New Roman"/>
              </a:rPr>
              <a:t>they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190" dirty="0">
                <a:latin typeface="Times New Roman"/>
                <a:cs typeface="Times New Roman"/>
              </a:rPr>
              <a:t>had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195" dirty="0">
                <a:latin typeface="Times New Roman"/>
                <a:cs typeface="Times New Roman"/>
              </a:rPr>
              <a:t>sown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70" dirty="0">
                <a:latin typeface="Times New Roman"/>
                <a:cs typeface="Times New Roman"/>
              </a:rPr>
              <a:t>(inconsistency</a:t>
            </a:r>
            <a:r>
              <a:rPr sz="2000" spc="25" dirty="0">
                <a:latin typeface="Times New Roman"/>
                <a:cs typeface="Times New Roman"/>
              </a:rPr>
              <a:t> </a:t>
            </a:r>
            <a:r>
              <a:rPr sz="2000" spc="130" dirty="0">
                <a:latin typeface="Times New Roman"/>
                <a:cs typeface="Times New Roman"/>
              </a:rPr>
              <a:t>appeared</a:t>
            </a:r>
            <a:r>
              <a:rPr sz="2000" spc="60" dirty="0">
                <a:latin typeface="Times New Roman"/>
                <a:cs typeface="Times New Roman"/>
              </a:rPr>
              <a:t> patronising)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00DB"/>
              </a:buClr>
              <a:buFont typeface="Times New Roman"/>
              <a:buChar char="̶"/>
            </a:pPr>
            <a:endParaRPr sz="2000" dirty="0">
              <a:latin typeface="Times New Roman"/>
              <a:cs typeface="Times New Roman"/>
            </a:endParaRPr>
          </a:p>
          <a:p>
            <a:pPr marL="170815" indent="-158115">
              <a:lnSpc>
                <a:spcPct val="100000"/>
              </a:lnSpc>
              <a:buClr>
                <a:srgbClr val="0000DB"/>
              </a:buClr>
              <a:buChar char="̶"/>
              <a:tabLst>
                <a:tab pos="170815" algn="l"/>
                <a:tab pos="171450" algn="l"/>
              </a:tabLst>
            </a:pPr>
            <a:r>
              <a:rPr sz="2000" spc="55" dirty="0">
                <a:latin typeface="Times New Roman"/>
                <a:cs typeface="Times New Roman"/>
              </a:rPr>
              <a:t>Intervention by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spc="140" dirty="0">
                <a:latin typeface="Times New Roman"/>
                <a:cs typeface="Times New Roman"/>
              </a:rPr>
              <a:t>Obama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B4977CD-A7B5-4639-85A7-44AC99982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70040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029"/>
    </mc:Choice>
    <mc:Fallback>
      <p:transition spd="slow" advTm="228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960</TotalTime>
  <Words>535</Words>
  <Application>Microsoft Office PowerPoint</Application>
  <PresentationFormat>Vlastní</PresentationFormat>
  <Paragraphs>102</Paragraphs>
  <Slides>12</Slides>
  <Notes>0</Notes>
  <HiddenSlides>0</HiddenSlides>
  <MMClips>12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Why the UK voted Leave </vt:lpstr>
      <vt:lpstr>Why did the UK vote to leave the EU?</vt:lpstr>
      <vt:lpstr>Why did the UK vote to leave the EU?</vt:lpstr>
      <vt:lpstr>Why did the UK vote to leave the EU?</vt:lpstr>
      <vt:lpstr>Why did the UK vote to leave the EU?</vt:lpstr>
      <vt:lpstr>Why did the UK vote to leave the EU?</vt:lpstr>
      <vt:lpstr>Why did the UK vote to leave the EU?</vt:lpstr>
      <vt:lpstr>Prezentace aplikace PowerPoint</vt:lpstr>
      <vt:lpstr>Why did the UK vote to leave the EU?</vt:lpstr>
      <vt:lpstr>Why did the UK vote to leave the EU?</vt:lpstr>
      <vt:lpstr>Why did the UK vote to leave the EU?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Week 7-8</dc:title>
  <dc:creator>Monicka</dc:creator>
  <cp:lastModifiedBy>Monika Brusenbauch Meislová</cp:lastModifiedBy>
  <cp:revision>11</cp:revision>
  <dcterms:created xsi:type="dcterms:W3CDTF">2019-09-23T07:46:50Z</dcterms:created>
  <dcterms:modified xsi:type="dcterms:W3CDTF">2020-03-31T09:33:40Z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2019-04-18T00:00:00Z</vt:filetime>
  </property>
  <property fmtid="{D5CDD505-2E9C-101B-9397-08002B2CF9AE}" pid="3" name="LastSaved">
    <vt:filetime>2019-09-23T00:00:00Z</vt:filetime>
  </property>
</Properties>
</file>