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3" r:id="rId3"/>
    <p:sldId id="273" r:id="rId4"/>
    <p:sldId id="279" r:id="rId5"/>
    <p:sldId id="268" r:id="rId6"/>
    <p:sldId id="289" r:id="rId7"/>
    <p:sldId id="287" r:id="rId8"/>
    <p:sldId id="269" r:id="rId9"/>
    <p:sldId id="274" r:id="rId10"/>
    <p:sldId id="257" r:id="rId11"/>
    <p:sldId id="272" r:id="rId12"/>
    <p:sldId id="281" r:id="rId13"/>
    <p:sldId id="258" r:id="rId14"/>
    <p:sldId id="278" r:id="rId15"/>
    <p:sldId id="277" r:id="rId16"/>
    <p:sldId id="259" r:id="rId17"/>
    <p:sldId id="260" r:id="rId18"/>
    <p:sldId id="276" r:id="rId19"/>
    <p:sldId id="261" r:id="rId20"/>
    <p:sldId id="262" r:id="rId21"/>
    <p:sldId id="264" r:id="rId22"/>
    <p:sldId id="265" r:id="rId23"/>
    <p:sldId id="266" r:id="rId24"/>
    <p:sldId id="267" r:id="rId25"/>
    <p:sldId id="282" r:id="rId26"/>
    <p:sldId id="270" r:id="rId27"/>
    <p:sldId id="283" r:id="rId28"/>
    <p:sldId id="284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7245-377A-428F-9700-CBB90F923C8C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BB24-3B81-47A7-AE14-898E2722910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7245-377A-428F-9700-CBB90F923C8C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BB24-3B81-47A7-AE14-898E2722910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7245-377A-428F-9700-CBB90F923C8C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BB24-3B81-47A7-AE14-898E2722910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7245-377A-428F-9700-CBB90F923C8C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BB24-3B81-47A7-AE14-898E2722910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7245-377A-428F-9700-CBB90F923C8C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8EABB24-3B81-47A7-AE14-898E2722910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7245-377A-428F-9700-CBB90F923C8C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BB24-3B81-47A7-AE14-898E2722910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7245-377A-428F-9700-CBB90F923C8C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BB24-3B81-47A7-AE14-898E2722910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7245-377A-428F-9700-CBB90F923C8C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BB24-3B81-47A7-AE14-898E2722910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7245-377A-428F-9700-CBB90F923C8C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BB24-3B81-47A7-AE14-898E2722910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7245-377A-428F-9700-CBB90F923C8C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BB24-3B81-47A7-AE14-898E2722910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7245-377A-428F-9700-CBB90F923C8C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BB24-3B81-47A7-AE14-898E2722910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BC07245-377A-428F-9700-CBB90F923C8C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8EABB24-3B81-47A7-AE14-898E27229107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onrad-adenauer.de/politikfelder/europapolitik/europaeische-einigu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onrad-adenauer.de/politikfelder/europapolitik/europaeische-einigu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onrad-adenauer.de/politikfelder/europapolitik/europaeische-einigu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solidFill>
                  <a:srgbClr val="FF0000"/>
                </a:solidFill>
              </a:rPr>
              <a:t>Ära Adenauer</a:t>
            </a:r>
            <a:endParaRPr lang="cs-CZ" sz="4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800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Vorstellungen eines</a:t>
            </a:r>
            <a:br>
              <a:rPr lang="cs-CZ" dirty="0"/>
            </a:br>
            <a:r>
              <a:rPr lang="cs-CZ" dirty="0" err="1"/>
              <a:t>vereinten</a:t>
            </a:r>
            <a:r>
              <a:rPr lang="cs-CZ" dirty="0"/>
              <a:t> </a:t>
            </a:r>
            <a:r>
              <a:rPr lang="cs-CZ" dirty="0" err="1" smtClean="0"/>
              <a:t>Europas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20er Jahre – ein Gedanke der organischen Verflechtung der deutschen ( bzw. rheinischen) Wirtschaft mit der belgischen und französischen</a:t>
            </a:r>
          </a:p>
          <a:p>
            <a:r>
              <a:rPr lang="cs-CZ" dirty="0" smtClean="0"/>
              <a:t>Ender 40er, 50er Jahre - du</a:t>
            </a:r>
            <a:r>
              <a:rPr lang="de-DE" dirty="0" smtClean="0"/>
              <a:t>rch </a:t>
            </a:r>
            <a:r>
              <a:rPr lang="de-DE" dirty="0"/>
              <a:t>wirtschaftli­che Verflechtung </a:t>
            </a:r>
            <a:r>
              <a:rPr lang="cs-CZ" dirty="0" smtClean="0"/>
              <a:t>kann man </a:t>
            </a:r>
            <a:r>
              <a:rPr lang="de-DE" dirty="0" smtClean="0"/>
              <a:t>das Sicherheits</a:t>
            </a:r>
            <a:r>
              <a:rPr lang="cs-CZ" dirty="0" smtClean="0"/>
              <a:t>-</a:t>
            </a:r>
            <a:r>
              <a:rPr lang="de-DE" dirty="0" smtClean="0"/>
              <a:t>bedürfnis </a:t>
            </a:r>
            <a:r>
              <a:rPr lang="de-DE" dirty="0"/>
              <a:t>der Kriegsgegner zu </a:t>
            </a:r>
            <a:r>
              <a:rPr lang="de-DE" dirty="0" smtClean="0"/>
              <a:t>befriedigen</a:t>
            </a:r>
            <a:endParaRPr lang="cs-CZ" dirty="0" smtClean="0"/>
          </a:p>
          <a:p>
            <a:r>
              <a:rPr lang="cs-CZ" dirty="0" smtClean="0"/>
              <a:t>1948 – Föderalisten-Kongress in den Haag – „Vereinigtes Europa“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852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5073352" cy="683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73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4" y="-459432"/>
            <a:ext cx="9217024" cy="747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56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5000"/>
                    </a14:imgEffect>
                    <a14:imgEffect>
                      <a14:saturation sat="95000"/>
                    </a14:imgEffect>
                    <a14:imgEffect>
                      <a14:brightnessContrast bright="-46000"/>
                    </a14:imgEffect>
                  </a14:imgLayer>
                </a14:imgProps>
              </a:ext>
            </a:extLst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Deutsch-französische Zollunion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März</a:t>
            </a:r>
            <a:r>
              <a:rPr lang="cs-CZ" dirty="0" smtClean="0">
                <a:solidFill>
                  <a:srgbClr val="FFFF00"/>
                </a:solidFill>
              </a:rPr>
              <a:t> 1950 - Anregung</a:t>
            </a:r>
            <a:r>
              <a:rPr lang="de-DE" dirty="0" smtClean="0">
                <a:solidFill>
                  <a:srgbClr val="FFFF00"/>
                </a:solidFill>
              </a:rPr>
              <a:t> eine</a:t>
            </a:r>
            <a:r>
              <a:rPr lang="cs-CZ" dirty="0" smtClean="0">
                <a:solidFill>
                  <a:srgbClr val="FFFF00"/>
                </a:solidFill>
              </a:rPr>
              <a:t>r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>
                <a:solidFill>
                  <a:srgbClr val="FFFF00"/>
                </a:solidFill>
              </a:rPr>
              <a:t>Zollunion zwischen Deutschland und </a:t>
            </a:r>
            <a:r>
              <a:rPr lang="de-DE" dirty="0" smtClean="0">
                <a:solidFill>
                  <a:srgbClr val="FFFF00"/>
                </a:solidFill>
              </a:rPr>
              <a:t>Frankreich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i="1" dirty="0" smtClean="0">
                <a:solidFill>
                  <a:srgbClr val="FFFF00"/>
                </a:solidFill>
              </a:rPr>
              <a:t>(dies am Beispiel des Deutschen Zollvereins von 1834)</a:t>
            </a:r>
          </a:p>
          <a:p>
            <a:pPr marL="137160" indent="0">
              <a:buNone/>
            </a:pPr>
            <a:endParaRPr lang="cs-CZ" i="1" dirty="0" smtClean="0">
              <a:solidFill>
                <a:srgbClr val="FFFF00"/>
              </a:solidFill>
            </a:endParaRPr>
          </a:p>
          <a:p>
            <a:r>
              <a:rPr lang="cs-CZ" b="1" u="sng" dirty="0" smtClean="0">
                <a:solidFill>
                  <a:srgbClr val="FFFF00"/>
                </a:solidFill>
              </a:rPr>
              <a:t>Adenauers Vorschlag: </a:t>
            </a:r>
            <a:r>
              <a:rPr lang="de-DE" b="1" u="sng" dirty="0">
                <a:solidFill>
                  <a:srgbClr val="FFFF00"/>
                </a:solidFill>
              </a:rPr>
              <a:t>Schaffung zweier Organe vor: ein gemein­sames </a:t>
            </a:r>
            <a:r>
              <a:rPr lang="de-DE" b="1" u="sng" dirty="0" smtClean="0">
                <a:solidFill>
                  <a:srgbClr val="FFFF00"/>
                </a:solidFill>
              </a:rPr>
              <a:t>Wirtschaftsparlament</a:t>
            </a:r>
            <a:r>
              <a:rPr lang="cs-CZ" b="1" u="sng" dirty="0" smtClean="0">
                <a:solidFill>
                  <a:srgbClr val="FFFF00"/>
                </a:solidFill>
              </a:rPr>
              <a:t> (</a:t>
            </a:r>
            <a:r>
              <a:rPr lang="de-DE" b="1" u="sng" dirty="0" smtClean="0">
                <a:solidFill>
                  <a:srgbClr val="FFFF00"/>
                </a:solidFill>
              </a:rPr>
              <a:t>gesetzgebende </a:t>
            </a:r>
            <a:r>
              <a:rPr lang="de-DE" b="1" u="sng" dirty="0">
                <a:solidFill>
                  <a:srgbClr val="FFFF00"/>
                </a:solidFill>
              </a:rPr>
              <a:t>Körperschaften beider </a:t>
            </a:r>
            <a:r>
              <a:rPr lang="de-DE" b="1" u="sng" dirty="0" smtClean="0">
                <a:solidFill>
                  <a:srgbClr val="FFFF00"/>
                </a:solidFill>
              </a:rPr>
              <a:t>Länder</a:t>
            </a:r>
            <a:r>
              <a:rPr lang="cs-CZ" b="1" u="sng" dirty="0" smtClean="0">
                <a:solidFill>
                  <a:srgbClr val="FFFF00"/>
                </a:solidFill>
              </a:rPr>
              <a:t>)</a:t>
            </a:r>
            <a:r>
              <a:rPr lang="de-DE" b="1" u="sng" dirty="0" smtClean="0">
                <a:solidFill>
                  <a:srgbClr val="FFFF00"/>
                </a:solidFill>
              </a:rPr>
              <a:t> </a:t>
            </a:r>
            <a:r>
              <a:rPr lang="de-DE" b="1" u="sng" dirty="0">
                <a:solidFill>
                  <a:srgbClr val="FFFF00"/>
                </a:solidFill>
              </a:rPr>
              <a:t>und ein </a:t>
            </a:r>
            <a:r>
              <a:rPr lang="de-DE" b="1" u="sng" dirty="0" smtClean="0">
                <a:solidFill>
                  <a:srgbClr val="FFFF00"/>
                </a:solidFill>
              </a:rPr>
              <a:t>Regierungsorgan</a:t>
            </a:r>
            <a:endParaRPr lang="cs-CZ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9563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Unterzeichnung des Elysée-Vetrags</a:t>
            </a:r>
            <a:endParaRPr lang="cs-CZ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34049"/>
            <a:ext cx="7920880" cy="529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835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Nach der Unterzeichnung des Elysée-Vertrags</a:t>
            </a:r>
            <a:endParaRPr lang="cs-CZ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70916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cs-CZ" sz="4600" i="1" dirty="0" smtClean="0"/>
              <a:t>„</a:t>
            </a:r>
            <a:r>
              <a:rPr lang="de-DE" sz="4600" i="1" dirty="0" smtClean="0"/>
              <a:t>Meine </a:t>
            </a:r>
            <a:r>
              <a:rPr lang="de-DE" sz="4600" i="1" dirty="0"/>
              <a:t>verehrten Zuhörerinnen und Zuhörer, es würde kein Europa geben, wenn nicht </a:t>
            </a:r>
            <a:r>
              <a:rPr lang="de-DE" sz="4600" i="1" dirty="0" smtClean="0"/>
              <a:t>diese</a:t>
            </a:r>
            <a:r>
              <a:rPr lang="cs-CZ" sz="4600" i="1" dirty="0" smtClean="0"/>
              <a:t> </a:t>
            </a:r>
            <a:r>
              <a:rPr lang="de-DE" sz="4600" i="1" dirty="0" smtClean="0"/>
              <a:t>wirkliche </a:t>
            </a:r>
            <a:r>
              <a:rPr lang="de-DE" sz="4600" i="1" dirty="0"/>
              <a:t>Aussöhnung zwischen Frankreich und Deutschland vorangegangen wäre. Alle </a:t>
            </a:r>
            <a:r>
              <a:rPr lang="de-DE" sz="4600" i="1" dirty="0" smtClean="0"/>
              <a:t>die</a:t>
            </a:r>
            <a:r>
              <a:rPr lang="cs-CZ" sz="4600" i="1" dirty="0" smtClean="0"/>
              <a:t> </a:t>
            </a:r>
            <a:r>
              <a:rPr lang="de-DE" sz="4600" i="1" dirty="0" smtClean="0"/>
              <a:t>europäischen </a:t>
            </a:r>
            <a:r>
              <a:rPr lang="de-DE" sz="4600" i="1" dirty="0"/>
              <a:t>Institutionen, die wir bisher schon geschaffen haben, wären undenkbar </a:t>
            </a:r>
            <a:r>
              <a:rPr lang="de-DE" sz="4600" i="1" dirty="0" smtClean="0"/>
              <a:t>ohne</a:t>
            </a:r>
            <a:r>
              <a:rPr lang="cs-CZ" sz="4600" i="1" dirty="0" smtClean="0"/>
              <a:t> </a:t>
            </a:r>
            <a:r>
              <a:rPr lang="de-DE" sz="4600" i="1" dirty="0" smtClean="0"/>
              <a:t>eine </a:t>
            </a:r>
            <a:r>
              <a:rPr lang="de-DE" sz="4600" i="1" dirty="0"/>
              <a:t>Zusammenarbeit zwischen Frankreich und Deutschland. Ich sage wohlüberlegt, </a:t>
            </a:r>
            <a:r>
              <a:rPr lang="de-DE" sz="4600" i="1" dirty="0" smtClean="0"/>
              <a:t>dass</a:t>
            </a:r>
            <a:r>
              <a:rPr lang="cs-CZ" sz="4600" i="1" dirty="0" smtClean="0"/>
              <a:t> </a:t>
            </a:r>
            <a:r>
              <a:rPr lang="de-DE" sz="4600" i="1" dirty="0" smtClean="0"/>
              <a:t>die </a:t>
            </a:r>
            <a:r>
              <a:rPr lang="de-DE" sz="4600" i="1" dirty="0"/>
              <a:t>Bundesrepublik Deutschland ihre Stellung in der Welt, die sie jetzt innehat, </a:t>
            </a:r>
            <a:r>
              <a:rPr lang="de-DE" sz="4600" i="1" dirty="0" smtClean="0"/>
              <a:t>nicht</a:t>
            </a:r>
            <a:r>
              <a:rPr lang="cs-CZ" sz="4600" i="1" dirty="0" smtClean="0"/>
              <a:t> </a:t>
            </a:r>
            <a:r>
              <a:rPr lang="de-DE" sz="4600" i="1" dirty="0" smtClean="0"/>
              <a:t>innehaben </a:t>
            </a:r>
            <a:r>
              <a:rPr lang="de-DE" sz="4600" i="1" dirty="0"/>
              <a:t>würde, wenn noch der Spannungszustand mit Frankreich bestände, wie er </a:t>
            </a:r>
            <a:r>
              <a:rPr lang="de-DE" sz="4600" i="1" dirty="0" smtClean="0"/>
              <a:t>bei</a:t>
            </a:r>
            <a:r>
              <a:rPr lang="cs-CZ" sz="4600" i="1" dirty="0" smtClean="0"/>
              <a:t> </a:t>
            </a:r>
            <a:r>
              <a:rPr lang="de-DE" sz="4600" i="1" dirty="0" smtClean="0"/>
              <a:t>Ausgang </a:t>
            </a:r>
            <a:r>
              <a:rPr lang="de-DE" sz="4600" i="1" dirty="0"/>
              <a:t>des Krieges bestanden hat. Ich bin fest davon überzeugt, dass dieser </a:t>
            </a:r>
            <a:r>
              <a:rPr lang="de-DE" sz="4600" i="1" dirty="0" smtClean="0"/>
              <a:t>Vertrag</a:t>
            </a:r>
            <a:r>
              <a:rPr lang="cs-CZ" sz="4600" i="1" dirty="0" smtClean="0"/>
              <a:t> </a:t>
            </a:r>
            <a:r>
              <a:rPr lang="de-DE" sz="4600" i="1" dirty="0" smtClean="0"/>
              <a:t>später </a:t>
            </a:r>
            <a:r>
              <a:rPr lang="de-DE" sz="4600" i="1" dirty="0"/>
              <a:t>einmal von der Geschichtsschreibung als einer der wichtigsten und </a:t>
            </a:r>
            <a:r>
              <a:rPr lang="de-DE" sz="4600" i="1" dirty="0" smtClean="0"/>
              <a:t>wertvollsten</a:t>
            </a:r>
            <a:r>
              <a:rPr lang="cs-CZ" sz="4600" i="1" dirty="0" smtClean="0"/>
              <a:t> </a:t>
            </a:r>
            <a:r>
              <a:rPr lang="de-DE" sz="4600" i="1" dirty="0" smtClean="0"/>
              <a:t>Vertragswerke </a:t>
            </a:r>
            <a:r>
              <a:rPr lang="de-DE" sz="4600" i="1" dirty="0"/>
              <a:t>der Nachkriegszeit bezeichnet werden wird, und ich bin fest davon </a:t>
            </a:r>
            <a:r>
              <a:rPr lang="de-DE" sz="4600" i="1" dirty="0" smtClean="0"/>
              <a:t>überzeugt,</a:t>
            </a:r>
            <a:r>
              <a:rPr lang="cs-CZ" sz="4600" i="1" dirty="0" smtClean="0"/>
              <a:t> </a:t>
            </a:r>
            <a:r>
              <a:rPr lang="de-DE" sz="4600" i="1" dirty="0" smtClean="0"/>
              <a:t>dass </a:t>
            </a:r>
            <a:r>
              <a:rPr lang="de-DE" sz="4600" i="1" dirty="0"/>
              <a:t>er sich zum Nutzen beider Völker auswirken wird und zum Nutzen Europas und </a:t>
            </a:r>
            <a:r>
              <a:rPr lang="de-DE" sz="4600" i="1" dirty="0" smtClean="0"/>
              <a:t>zum</a:t>
            </a:r>
            <a:r>
              <a:rPr lang="cs-CZ" sz="4600" i="1" dirty="0" smtClean="0"/>
              <a:t> Frieden </a:t>
            </a:r>
            <a:r>
              <a:rPr lang="cs-CZ" sz="4600" i="1" dirty="0"/>
              <a:t>der Welt</a:t>
            </a:r>
            <a:r>
              <a:rPr lang="cs-CZ" sz="4600" i="1" dirty="0" smtClean="0"/>
              <a:t>.“</a:t>
            </a:r>
          </a:p>
          <a:p>
            <a:pPr marL="137160" indent="0" algn="just">
              <a:buNone/>
            </a:pPr>
            <a:endParaRPr lang="cs-CZ" sz="3800" i="1" dirty="0" smtClean="0"/>
          </a:p>
          <a:p>
            <a:r>
              <a:rPr lang="de-DE" dirty="0"/>
              <a:t>Ansprache im Deutschen Fernsehen anlässlich der Unterzeichnung des </a:t>
            </a:r>
            <a:r>
              <a:rPr lang="de-DE" dirty="0" smtClean="0"/>
              <a:t>Deutsch-Französischen </a:t>
            </a:r>
            <a:r>
              <a:rPr lang="de-DE" dirty="0"/>
              <a:t>Freundschaftsvertrages, 23. Januar 1963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869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Schuman-Plan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9. Mai 1950</a:t>
            </a:r>
          </a:p>
          <a:p>
            <a:pPr marL="137160" indent="0">
              <a:buNone/>
            </a:pPr>
            <a:endParaRPr lang="cs-CZ" dirty="0" smtClean="0"/>
          </a:p>
          <a:p>
            <a:r>
              <a:rPr lang="cs-CZ" dirty="0" smtClean="0"/>
              <a:t>Plan einer gemeinsamen supranationalen Hohen Behörde für Kohle und Stahl</a:t>
            </a:r>
          </a:p>
          <a:p>
            <a:pPr marL="137160" indent="0">
              <a:buNone/>
            </a:pPr>
            <a:endParaRPr lang="cs-CZ" dirty="0" smtClean="0"/>
          </a:p>
          <a:p>
            <a:r>
              <a:rPr lang="cs-CZ" dirty="0" smtClean="0"/>
              <a:t>Eintritt der BRD in den Europarat, Lösung für das Saarproblem</a:t>
            </a:r>
          </a:p>
          <a:p>
            <a:pPr marL="137160" indent="0">
              <a:buNone/>
            </a:pPr>
            <a:endParaRPr lang="cs-CZ" dirty="0" smtClean="0"/>
          </a:p>
          <a:p>
            <a:r>
              <a:rPr lang="cs-CZ" dirty="0" smtClean="0">
                <a:solidFill>
                  <a:srgbClr val="C00000"/>
                </a:solidFill>
              </a:rPr>
              <a:t>Fazit: der Weg zur Gleichberechtigung...</a:t>
            </a:r>
          </a:p>
        </p:txBody>
      </p:sp>
    </p:spTree>
    <p:extLst>
      <p:ext uri="{BB962C8B-B14F-4D97-AF65-F5344CB8AC3E}">
        <p14:creationId xmlns:p14="http://schemas.microsoft.com/office/powerpoint/2010/main" val="42233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EWG und EURATOM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Die Römischen Verträge vom 25. März 1957</a:t>
            </a:r>
          </a:p>
          <a:p>
            <a:r>
              <a:rPr lang="cs-CZ" dirty="0" smtClean="0"/>
              <a:t>BRD hat zugang zur friedlichen Nutzung der Kernenergie</a:t>
            </a:r>
          </a:p>
          <a:p>
            <a:r>
              <a:rPr lang="de-DE" dirty="0" smtClean="0"/>
              <a:t>EWG-Vertrag </a:t>
            </a:r>
            <a:r>
              <a:rPr lang="cs-CZ" dirty="0" smtClean="0"/>
              <a:t>und </a:t>
            </a:r>
            <a:r>
              <a:rPr lang="de-DE" dirty="0" smtClean="0"/>
              <a:t>deutsche Wirtschaft</a:t>
            </a:r>
            <a:r>
              <a:rPr lang="cs-CZ" dirty="0" smtClean="0"/>
              <a:t> –</a:t>
            </a:r>
            <a:r>
              <a:rPr lang="de-DE" dirty="0" smtClean="0"/>
              <a:t> Zugang </a:t>
            </a:r>
            <a:r>
              <a:rPr lang="de-DE" dirty="0"/>
              <a:t>zu Ressourcen auf afrikanischen und anderen </a:t>
            </a:r>
            <a:r>
              <a:rPr lang="de-DE" dirty="0" smtClean="0"/>
              <a:t>Überseemärkten</a:t>
            </a:r>
            <a:endParaRPr lang="cs-CZ" dirty="0" smtClean="0"/>
          </a:p>
          <a:p>
            <a:r>
              <a:rPr lang="cs-CZ" dirty="0" smtClean="0"/>
              <a:t>Für Adenauer waren die Verträge ein Meilenstein auf dem Weg zur politischen Union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61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7346"/>
            <a:ext cx="9144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</a:pPr>
            <a:r>
              <a:rPr lang="cs-CZ" sz="2600" i="1" dirty="0" smtClean="0"/>
              <a:t>„</a:t>
            </a:r>
            <a:r>
              <a:rPr lang="de-DE" sz="2600" i="1" dirty="0" smtClean="0"/>
              <a:t>Ich </a:t>
            </a:r>
            <a:r>
              <a:rPr lang="de-DE" sz="2600" i="1" dirty="0"/>
              <a:t>für meine Person bin überzeugt davon, dass, wenn man etwas Geduld hat – und die</a:t>
            </a:r>
            <a:r>
              <a:rPr lang="cs-CZ" sz="2600" i="1" dirty="0"/>
              <a:t> </a:t>
            </a:r>
            <a:r>
              <a:rPr lang="de-DE" sz="2600" i="1" dirty="0"/>
              <a:t>Geduld muss man haben, und</a:t>
            </a:r>
            <a:r>
              <a:rPr lang="cs-CZ" sz="2600" i="1" dirty="0"/>
              <a:t> </a:t>
            </a:r>
            <a:r>
              <a:rPr lang="de-DE" sz="2600" i="1" dirty="0"/>
              <a:t>höchstwahrscheinlich werden erst unsere Enkel die Früchte</a:t>
            </a:r>
            <a:r>
              <a:rPr lang="cs-CZ" sz="2600" i="1" dirty="0"/>
              <a:t> </a:t>
            </a:r>
            <a:r>
              <a:rPr lang="de-DE" sz="2600" i="1" dirty="0"/>
              <a:t>dessen ernten, was jetzt beschlossen worden ist –, wenn man Geduld hat und in die Zukunft</a:t>
            </a:r>
            <a:r>
              <a:rPr lang="cs-CZ" sz="2600" i="1" dirty="0"/>
              <a:t> </a:t>
            </a:r>
            <a:r>
              <a:rPr lang="de-DE" sz="2600" i="1" dirty="0"/>
              <a:t>sieht, aus der Vergangenheit heraus reflektiert auf die Zukunft, dann glaube ich, wird doch</a:t>
            </a:r>
            <a:r>
              <a:rPr lang="cs-CZ" sz="2600" i="1" dirty="0"/>
              <a:t> </a:t>
            </a:r>
            <a:r>
              <a:rPr lang="de-DE" sz="2600" i="1" dirty="0"/>
              <a:t>zweierlei sehr klar: Einmal, dass, wenn wir das nicht getan hätten, Europa verkümmert,</a:t>
            </a:r>
            <a:r>
              <a:rPr lang="cs-CZ" sz="2600" i="1" dirty="0"/>
              <a:t> </a:t>
            </a:r>
            <a:r>
              <a:rPr lang="de-DE" sz="2600" i="1" dirty="0"/>
              <a:t>buchstäblich verkümmert wäre. Und zweitens wird einem dann klar, dass man Risiken</a:t>
            </a:r>
            <a:r>
              <a:rPr lang="cs-CZ" sz="2600" i="1" dirty="0"/>
              <a:t> eingehen muss. </a:t>
            </a:r>
            <a:r>
              <a:rPr lang="de-DE" sz="2600" i="1" dirty="0"/>
              <a:t>Meine Herren, nichts auf der Welt ist ohne Risiko, aber auch gar nichts. Und sicher ist der</a:t>
            </a:r>
            <a:r>
              <a:rPr lang="cs-CZ" sz="2600" i="1" dirty="0"/>
              <a:t> </a:t>
            </a:r>
            <a:r>
              <a:rPr lang="de-DE" sz="2600" i="1" dirty="0"/>
              <a:t>Fortschritt nicht ohne Risiko, und der politische Fortschritt und der wirtschaftliche Fortschritt</a:t>
            </a:r>
            <a:r>
              <a:rPr lang="cs-CZ" sz="2600" i="1" dirty="0"/>
              <a:t> </a:t>
            </a:r>
            <a:r>
              <a:rPr lang="de-DE" sz="2600" i="1" dirty="0"/>
              <a:t>sind erst recht nicht ohne Risiko. Das ist bei jedem einzelnen Unternehmen der Fall, das ist</a:t>
            </a:r>
            <a:r>
              <a:rPr lang="cs-CZ" sz="2600" i="1" dirty="0"/>
              <a:t> </a:t>
            </a:r>
            <a:r>
              <a:rPr lang="de-DE" sz="2600" i="1" dirty="0"/>
              <a:t>auch der Fall, wenn Staaten sich zusammenschließen.“</a:t>
            </a:r>
            <a:endParaRPr lang="cs-CZ" sz="2600" i="1" dirty="0"/>
          </a:p>
        </p:txBody>
      </p:sp>
    </p:spTree>
    <p:extLst>
      <p:ext uri="{BB962C8B-B14F-4D97-AF65-F5344CB8AC3E}">
        <p14:creationId xmlns:p14="http://schemas.microsoft.com/office/powerpoint/2010/main" val="1123357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Ziel: Politische Union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Streben nach wachsendem Zusammengehörigkeitsgefühl, den guten Beziehungen der Völker </a:t>
            </a:r>
            <a:r>
              <a:rPr lang="cs-CZ" dirty="0" smtClean="0"/>
              <a:t>untereinander</a:t>
            </a:r>
          </a:p>
          <a:p>
            <a:pPr marL="137160" indent="0">
              <a:buNone/>
            </a:pPr>
            <a:endParaRPr lang="cs-CZ" dirty="0"/>
          </a:p>
          <a:p>
            <a:r>
              <a:rPr lang="de-DE" dirty="0" smtClean="0"/>
              <a:t>"</a:t>
            </a:r>
            <a:r>
              <a:rPr lang="de-DE" dirty="0"/>
              <a:t>Vielleicht gibt es auch eines Tages eine Zwischenlösung zwi­schen Föderation und Konföderation, mit der dann alle zufrieden wären</a:t>
            </a:r>
            <a:r>
              <a:rPr lang="de-DE" dirty="0" smtClean="0"/>
              <a:t>.„</a:t>
            </a:r>
            <a:endParaRPr lang="cs-CZ" dirty="0" smtClean="0"/>
          </a:p>
          <a:p>
            <a:r>
              <a:rPr lang="cs-CZ" sz="1200" dirty="0" err="1" smtClean="0"/>
              <a:t>Quelle</a:t>
            </a:r>
            <a:r>
              <a:rPr lang="cs-CZ" sz="1200" dirty="0" smtClean="0"/>
              <a:t>: </a:t>
            </a:r>
            <a:r>
              <a:rPr lang="cs-CZ" sz="1200" dirty="0">
                <a:hlinkClick r:id="rId2"/>
              </a:rPr>
              <a:t>https://www.konrad-adenauer.de/politikfelder/europapolitik/europaeische-einigung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61098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Konrad Adenauer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Geb. 5. Januar 1876 Köln am Rhein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Gest. 19. April 1967 Rhöndorf</a:t>
            </a:r>
          </a:p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b="1" dirty="0" smtClean="0">
                <a:solidFill>
                  <a:srgbClr val="002060"/>
                </a:solidFill>
              </a:rPr>
              <a:t>1917 – 1933 </a:t>
            </a:r>
            <a:r>
              <a:rPr lang="cs-CZ" dirty="0" smtClean="0">
                <a:solidFill>
                  <a:srgbClr val="002060"/>
                </a:solidFill>
              </a:rPr>
              <a:t>(auch 1945) – Oberbürgermeister von Köln</a:t>
            </a:r>
          </a:p>
          <a:p>
            <a:r>
              <a:rPr lang="cs-CZ" b="1" dirty="0" smtClean="0">
                <a:solidFill>
                  <a:srgbClr val="002060"/>
                </a:solidFill>
              </a:rPr>
              <a:t>1920 – 1933 </a:t>
            </a:r>
            <a:r>
              <a:rPr lang="cs-CZ" dirty="0" smtClean="0">
                <a:solidFill>
                  <a:srgbClr val="002060"/>
                </a:solidFill>
              </a:rPr>
              <a:t>– Präsident des Preußischen Staatsrats</a:t>
            </a:r>
          </a:p>
          <a:p>
            <a:r>
              <a:rPr lang="cs-CZ" b="1" dirty="0" smtClean="0">
                <a:solidFill>
                  <a:srgbClr val="002060"/>
                </a:solidFill>
              </a:rPr>
              <a:t>1921, 1926, 1928 </a:t>
            </a:r>
            <a:r>
              <a:rPr lang="cs-CZ" dirty="0" smtClean="0">
                <a:solidFill>
                  <a:srgbClr val="002060"/>
                </a:solidFill>
              </a:rPr>
              <a:t>– als Kandidat für des Amt des Reichskanzlers im Gespräch (hat aber selbst abgelehnt...)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b="1" dirty="0" smtClean="0">
                <a:solidFill>
                  <a:srgbClr val="002060"/>
                </a:solidFill>
              </a:rPr>
              <a:t>1949 – 1963 </a:t>
            </a:r>
            <a:r>
              <a:rPr lang="cs-CZ" dirty="0" smtClean="0">
                <a:solidFill>
                  <a:srgbClr val="002060"/>
                </a:solidFill>
              </a:rPr>
              <a:t>– Bundeskanzler der BRD</a:t>
            </a:r>
          </a:p>
          <a:p>
            <a:r>
              <a:rPr lang="cs-CZ" b="1" dirty="0" smtClean="0">
                <a:solidFill>
                  <a:srgbClr val="002060"/>
                </a:solidFill>
              </a:rPr>
              <a:t>1951 – 1955 </a:t>
            </a:r>
            <a:r>
              <a:rPr lang="cs-CZ" dirty="0" smtClean="0">
                <a:solidFill>
                  <a:srgbClr val="002060"/>
                </a:solidFill>
              </a:rPr>
              <a:t>– Bundesminister des Auswärtigen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4320480" cy="571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49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Vorstellungen über das künftige Europa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Adenauer strebte die Etablierung eines nach klassischer Gewaltenteilung funktio­nierenden politischen Systems </a:t>
            </a:r>
            <a:r>
              <a:rPr lang="de-DE" dirty="0" smtClean="0"/>
              <a:t>an</a:t>
            </a:r>
            <a:endParaRPr lang="cs-CZ" dirty="0" smtClean="0"/>
          </a:p>
          <a:p>
            <a:r>
              <a:rPr lang="cs-CZ" dirty="0" smtClean="0"/>
              <a:t>Ein </a:t>
            </a:r>
            <a:r>
              <a:rPr lang="de-DE" dirty="0" smtClean="0"/>
              <a:t>europäisches Parlament</a:t>
            </a:r>
            <a:r>
              <a:rPr lang="cs-CZ" dirty="0" smtClean="0"/>
              <a:t> und Staatsparlamente basiert etwa auf der Analogie zur BRD, also </a:t>
            </a:r>
            <a:r>
              <a:rPr lang="de-DE" dirty="0" smtClean="0"/>
              <a:t>der </a:t>
            </a:r>
            <a:r>
              <a:rPr lang="de-DE" dirty="0"/>
              <a:t>Deutsche Bundestag im Verhältnis zu den Landtagen in </a:t>
            </a:r>
            <a:r>
              <a:rPr lang="de-DE" dirty="0" smtClean="0"/>
              <a:t>Deutsch­land</a:t>
            </a:r>
            <a:endParaRPr lang="cs-CZ" dirty="0" smtClean="0"/>
          </a:p>
          <a:p>
            <a:r>
              <a:rPr lang="cs-CZ" dirty="0" smtClean="0"/>
              <a:t>Eine </a:t>
            </a:r>
            <a:r>
              <a:rPr lang="de-DE" dirty="0" smtClean="0"/>
              <a:t>europäische Regie­rung</a:t>
            </a:r>
            <a:endParaRPr lang="cs-CZ" dirty="0" smtClean="0"/>
          </a:p>
          <a:p>
            <a:r>
              <a:rPr lang="cs-CZ" dirty="0" smtClean="0"/>
              <a:t>Adenauer dazu: </a:t>
            </a:r>
            <a:r>
              <a:rPr lang="de-DE" dirty="0" smtClean="0"/>
              <a:t>"Das </a:t>
            </a:r>
            <a:r>
              <a:rPr lang="de-DE" dirty="0"/>
              <a:t>muss auch langsam </a:t>
            </a:r>
            <a:r>
              <a:rPr lang="de-DE" dirty="0" smtClean="0"/>
              <a:t>wachsen</a:t>
            </a:r>
            <a:r>
              <a:rPr lang="cs-CZ" dirty="0" smtClean="0"/>
              <a:t>“ ...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697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Kein "Europa der Vaterländer"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i="1" dirty="0"/>
              <a:t>"Die Deutschen sind Deutsche, die Franzosen Franzosen, die Niederländer Niederländer. Jeder will sein Vaterland behalten mit seiner Kultur, Geschichte und Sprache. Keiner kann verlangen, dass die berechtigte Eigenart aufgegeben wird</a:t>
            </a:r>
            <a:r>
              <a:rPr lang="de-DE" i="1" dirty="0" smtClean="0"/>
              <a:t>.„</a:t>
            </a:r>
            <a:endParaRPr lang="cs-CZ" i="1" dirty="0" smtClean="0"/>
          </a:p>
          <a:p>
            <a:pPr marL="137160" indent="0">
              <a:buNone/>
            </a:pPr>
            <a:endParaRPr lang="cs-CZ" i="1" dirty="0" smtClean="0"/>
          </a:p>
          <a:p>
            <a:r>
              <a:rPr lang="de-DE" dirty="0"/>
              <a:t>Europa könne man nicht wie ein Haus bauen, indem man einen Plan hat, Beton, Sand, eiserne Träger usw. bestellt und mit den Arbeiten </a:t>
            </a:r>
            <a:r>
              <a:rPr lang="de-DE" dirty="0" smtClean="0"/>
              <a:t>anfängt</a:t>
            </a:r>
            <a:endParaRPr lang="cs-CZ" dirty="0" smtClean="0"/>
          </a:p>
          <a:p>
            <a:pPr marL="137160" indent="0">
              <a:buNone/>
            </a:pPr>
            <a:r>
              <a:rPr lang="cs-CZ" sz="1200" dirty="0" err="1" smtClean="0"/>
              <a:t>Quelle</a:t>
            </a:r>
            <a:r>
              <a:rPr lang="cs-CZ" sz="1200" dirty="0" smtClean="0"/>
              <a:t>: </a:t>
            </a:r>
            <a:r>
              <a:rPr lang="cs-CZ" sz="1200" dirty="0" err="1" smtClean="0"/>
              <a:t>Zitate</a:t>
            </a:r>
            <a:r>
              <a:rPr lang="cs-CZ" sz="1200" dirty="0" smtClean="0"/>
              <a:t> von Konrad </a:t>
            </a:r>
            <a:r>
              <a:rPr lang="cs-CZ" sz="1200" dirty="0" err="1" smtClean="0"/>
              <a:t>Adenauer</a:t>
            </a:r>
            <a:r>
              <a:rPr lang="cs-CZ" sz="1200" dirty="0" smtClean="0"/>
              <a:t>…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8961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Europa der zwei Geschwindigkeiten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Bereitschaft mit einer politischen Union anfangen, auch wenn nicht alle sechs Mitgliedstaaten dazu bereit wären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690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Erweiterung Europas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September 1951</a:t>
            </a:r>
            <a:r>
              <a:rPr lang="cs-CZ" dirty="0" smtClean="0"/>
              <a:t> - </a:t>
            </a:r>
            <a:r>
              <a:rPr lang="de-DE" dirty="0" smtClean="0"/>
              <a:t>zur </a:t>
            </a:r>
            <a:r>
              <a:rPr lang="de-DE" dirty="0"/>
              <a:t>Integration Europas </a:t>
            </a:r>
            <a:r>
              <a:rPr lang="de-DE" dirty="0" smtClean="0"/>
              <a:t>gehöre</a:t>
            </a:r>
            <a:r>
              <a:rPr lang="cs-CZ" dirty="0" smtClean="0"/>
              <a:t>n</a:t>
            </a:r>
            <a:r>
              <a:rPr lang="de-DE" dirty="0" smtClean="0"/>
              <a:t> </a:t>
            </a:r>
            <a:r>
              <a:rPr lang="de-DE" dirty="0"/>
              <a:t>auch die nordischen Länder und </a:t>
            </a:r>
            <a:r>
              <a:rPr lang="de-DE" dirty="0" smtClean="0"/>
              <a:t>England</a:t>
            </a:r>
            <a:endParaRPr lang="cs-CZ" dirty="0" smtClean="0"/>
          </a:p>
          <a:p>
            <a:r>
              <a:rPr lang="cs-CZ" dirty="0" smtClean="0"/>
              <a:t>Meinung, dass </a:t>
            </a:r>
            <a:r>
              <a:rPr lang="de-DE" dirty="0" smtClean="0"/>
              <a:t>mit dem Beitritt Großbritanniens</a:t>
            </a:r>
            <a:r>
              <a:rPr lang="cs-CZ" dirty="0" smtClean="0"/>
              <a:t> </a:t>
            </a:r>
            <a:r>
              <a:rPr lang="de-DE" dirty="0" smtClean="0"/>
              <a:t>würden </a:t>
            </a:r>
            <a:r>
              <a:rPr lang="de-DE" dirty="0"/>
              <a:t>Norwegen, Dänemark, Island, Irland und vielleicht sogar noch Zypern und die Türkei beitreten </a:t>
            </a:r>
            <a:r>
              <a:rPr lang="de-DE" dirty="0" smtClean="0"/>
              <a:t>wollen</a:t>
            </a:r>
            <a:endParaRPr lang="cs-CZ" dirty="0" smtClean="0"/>
          </a:p>
          <a:p>
            <a:r>
              <a:rPr lang="cs-CZ" dirty="0" smtClean="0"/>
              <a:t>Zugleich aber Betonung, dass nichts alle Mitgliedstaaten sich zugleich an der politischen Union beteiligen müssen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701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Europa - ein "Haus der Freiheit"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i="1" dirty="0" smtClean="0"/>
              <a:t>„W</a:t>
            </a:r>
            <a:r>
              <a:rPr lang="de-DE" i="1" dirty="0" smtClean="0"/>
              <a:t>ir </a:t>
            </a:r>
            <a:r>
              <a:rPr lang="de-DE" i="1" dirty="0"/>
              <a:t>müssen ein "Haus der Freiheit" bauen, damit </a:t>
            </a:r>
            <a:r>
              <a:rPr lang="de-DE" i="1" dirty="0" smtClean="0"/>
              <a:t>die </a:t>
            </a:r>
            <a:r>
              <a:rPr lang="de-DE" i="1" dirty="0"/>
              <a:t>Ge­gensätze der Nationalstaaten in Europa im Laufe der </a:t>
            </a:r>
            <a:r>
              <a:rPr lang="de-DE" i="1" dirty="0" smtClean="0"/>
              <a:t>Zeit </a:t>
            </a:r>
            <a:r>
              <a:rPr lang="de-DE" i="1" dirty="0"/>
              <a:t>ver­schwinden</a:t>
            </a:r>
            <a:r>
              <a:rPr lang="de-DE" i="1" dirty="0" smtClean="0"/>
              <a:t>.</a:t>
            </a:r>
            <a:r>
              <a:rPr lang="cs-CZ" i="1" dirty="0" smtClean="0"/>
              <a:t>..</a:t>
            </a:r>
            <a:r>
              <a:rPr lang="de-DE" i="1" dirty="0" smtClean="0"/>
              <a:t> Unser </a:t>
            </a:r>
            <a:r>
              <a:rPr lang="de-DE" i="1" dirty="0"/>
              <a:t>Ziel ist, dass Europa einmal ein großes, gemeinsames Haus für alle Europäer wird, ein Haus der Freiheit" </a:t>
            </a:r>
            <a:r>
              <a:rPr lang="de-DE" sz="1800" dirty="0"/>
              <a:t>(Rede auf dem Schlesiertreffen vom 11. Juni 1961</a:t>
            </a:r>
            <a:r>
              <a:rPr lang="de-DE" sz="1800" dirty="0" smtClean="0"/>
              <a:t>).</a:t>
            </a:r>
            <a:endParaRPr lang="cs-CZ" sz="1800" dirty="0" smtClean="0"/>
          </a:p>
          <a:p>
            <a:pPr marL="137160" indent="0">
              <a:buNone/>
            </a:pPr>
            <a:endParaRPr lang="cs-CZ" sz="1800" dirty="0" smtClean="0"/>
          </a:p>
          <a:p>
            <a:r>
              <a:rPr lang="cs-CZ" dirty="0" smtClean="0"/>
              <a:t>A. Rechntete aber auch mit zukünftiger Integration der Länder Osteuropas. Länder mit reicher kultureller Vergangenheit wie Polen oder Ungarn gehören seiner Meinung nach zu Europa</a:t>
            </a:r>
            <a:r>
              <a:rPr lang="de-DE" dirty="0" smtClean="0"/>
              <a:t> </a:t>
            </a:r>
            <a:r>
              <a:rPr lang="cs-CZ" sz="1800" dirty="0" smtClean="0"/>
              <a:t>(Rede 8 Wochen vor seinem Tod)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0488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26" y="-3561"/>
            <a:ext cx="9287746" cy="686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572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459" y="0"/>
            <a:ext cx="438054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720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3183455"/>
            <a:ext cx="6372199" cy="3751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67942"/>
            <a:ext cx="2771800" cy="377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06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Adenauer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...privat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95243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73" y="42997"/>
            <a:ext cx="9168791" cy="684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24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Vereidigung zum Bundeskanzler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4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9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30" y="0"/>
            <a:ext cx="46927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4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Bekenntnis zur westlichen Demokratie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Als erster deutscher Kanzler bekannte sich Adenauer 1949 in seiner ersten Regierungs­erklärung uneingeschränkt zum Westen: </a:t>
            </a:r>
            <a:endParaRPr lang="cs-CZ" dirty="0" smtClean="0"/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de-DE" i="1" dirty="0" smtClean="0"/>
              <a:t>"</a:t>
            </a:r>
            <a:r>
              <a:rPr lang="de-DE" i="1" dirty="0"/>
              <a:t>Es besteht für uns kein Zweifel, dass wir nach unserer Herkunft und nach unserer Gesinnung zur westeuropäischen Welt gehören."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0180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Westintegration</a:t>
            </a:r>
            <a:endParaRPr lang="cs-CZ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Mit dem Papst</a:t>
            </a:r>
          </a:p>
          <a:p>
            <a:endParaRPr lang="cs-CZ" sz="24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5126790" cy="5859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53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Westintegration</a:t>
            </a:r>
            <a:endParaRPr lang="cs-CZ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cs-CZ" sz="28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" b="167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952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Grundüberzeugungen 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709160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„</a:t>
            </a:r>
            <a:r>
              <a:rPr lang="de-DE" dirty="0" smtClean="0"/>
              <a:t>Nationalstaaten </a:t>
            </a:r>
            <a:r>
              <a:rPr lang="de-DE" dirty="0"/>
              <a:t>sind zwar das Grundelement außen­politischer Aktivitäten, sie sind jedoch nicht mehr in der Lage, alle politischen und gesellschaftlichen Probleme jeder für sich zu </a:t>
            </a:r>
            <a:r>
              <a:rPr lang="de-DE" dirty="0" smtClean="0"/>
              <a:t>lösen</a:t>
            </a:r>
            <a:r>
              <a:rPr lang="cs-CZ" dirty="0" smtClean="0"/>
              <a:t>“</a:t>
            </a:r>
            <a:endParaRPr lang="cs-CZ" dirty="0" smtClean="0"/>
          </a:p>
          <a:p>
            <a:pPr marL="137160" indent="0">
              <a:buNone/>
            </a:pPr>
            <a:endParaRPr lang="cs-CZ" dirty="0" smtClean="0"/>
          </a:p>
          <a:p>
            <a:r>
              <a:rPr lang="cs-CZ" dirty="0" smtClean="0"/>
              <a:t>„N</a:t>
            </a:r>
            <a:r>
              <a:rPr lang="de-DE" dirty="0" smtClean="0"/>
              <a:t>ur </a:t>
            </a:r>
            <a:r>
              <a:rPr lang="de-DE" dirty="0"/>
              <a:t>ein relativ freizügi­ger Wirtschaftsverkehr, wie er vor dem Ersten Weltkrieg den Han­delsaustausch bestimmte, trägt zur weiteren Verflechtung freier Gesellschaften </a:t>
            </a:r>
            <a:r>
              <a:rPr lang="de-DE" dirty="0" smtClean="0"/>
              <a:t>bei</a:t>
            </a:r>
            <a:r>
              <a:rPr lang="cs-CZ" dirty="0" smtClean="0"/>
              <a:t>“</a:t>
            </a:r>
          </a:p>
          <a:p>
            <a:r>
              <a:rPr lang="cs-CZ" sz="1400" dirty="0" err="1" smtClean="0"/>
              <a:t>Quelle</a:t>
            </a:r>
            <a:r>
              <a:rPr lang="cs-CZ" sz="1400" dirty="0" smtClean="0"/>
              <a:t>: Konrad </a:t>
            </a:r>
            <a:r>
              <a:rPr lang="cs-CZ" sz="1400" dirty="0" err="1" smtClean="0"/>
              <a:t>Adenauer</a:t>
            </a:r>
            <a:r>
              <a:rPr lang="cs-CZ" sz="1400" dirty="0" smtClean="0"/>
              <a:t> </a:t>
            </a:r>
            <a:r>
              <a:rPr lang="cs-CZ" sz="1400" dirty="0" err="1" smtClean="0"/>
              <a:t>Stiftung</a:t>
            </a:r>
            <a:r>
              <a:rPr lang="cs-CZ" sz="1400" dirty="0" smtClean="0"/>
              <a:t> </a:t>
            </a:r>
          </a:p>
          <a:p>
            <a:r>
              <a:rPr lang="cs-CZ" sz="1400" dirty="0">
                <a:hlinkClick r:id="rId2"/>
              </a:rPr>
              <a:t>https://www.konrad-adenauer.de/politikfelder/europapolitik/europaeische-einigung</a:t>
            </a:r>
            <a:endParaRPr lang="cs-CZ" sz="1400" dirty="0" smtClean="0"/>
          </a:p>
        </p:txBody>
      </p:sp>
    </p:spTree>
    <p:extLst>
      <p:ext uri="{BB962C8B-B14F-4D97-AF65-F5344CB8AC3E}">
        <p14:creationId xmlns:p14="http://schemas.microsoft.com/office/powerpoint/2010/main" val="17988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Grundüberzeugungen </a:t>
            </a:r>
            <a:r>
              <a:rPr lang="cs-CZ" dirty="0" smtClean="0"/>
              <a:t>II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de-DE" dirty="0" smtClean="0"/>
              <a:t>Konflikte </a:t>
            </a:r>
            <a:r>
              <a:rPr lang="de-DE" dirty="0"/>
              <a:t>und Interessenunterschiede unter Staaten und Gesellschaften dürfen nicht mittels Gewal­tandrohung und Diktat herbeigeführt werden, wie dies in den beiden Weltkriegen geschah; sie müssen friedensstabilisierende Wirkungen haben</a:t>
            </a:r>
            <a:r>
              <a:rPr lang="de-DE" dirty="0" smtClean="0"/>
              <a:t>.</a:t>
            </a:r>
            <a:r>
              <a:rPr lang="cs-CZ" dirty="0" smtClean="0"/>
              <a:t>“</a:t>
            </a:r>
          </a:p>
          <a:p>
            <a:r>
              <a:rPr lang="cs-CZ" sz="1200" dirty="0" err="1" smtClean="0"/>
              <a:t>Quelle</a:t>
            </a:r>
            <a:r>
              <a:rPr lang="cs-CZ" sz="1200" dirty="0" smtClean="0"/>
              <a:t>: Konrad </a:t>
            </a:r>
            <a:r>
              <a:rPr lang="cs-CZ" sz="1200" dirty="0" err="1" smtClean="0"/>
              <a:t>Adenauer</a:t>
            </a:r>
            <a:r>
              <a:rPr lang="cs-CZ" sz="1200" dirty="0" smtClean="0"/>
              <a:t> </a:t>
            </a:r>
            <a:r>
              <a:rPr lang="cs-CZ" sz="1200" dirty="0" err="1" smtClean="0"/>
              <a:t>Stiftung</a:t>
            </a:r>
            <a:endParaRPr lang="cs-CZ" sz="1200" dirty="0" smtClean="0"/>
          </a:p>
          <a:p>
            <a:r>
              <a:rPr lang="cs-CZ" sz="1200" dirty="0">
                <a:hlinkClick r:id="rId2"/>
              </a:rPr>
              <a:t>https://www.konrad-adenauer.de/politikfelder/europapolitik/europaeische-einigung</a:t>
            </a:r>
            <a:r>
              <a:rPr lang="de-DE" sz="1200" dirty="0" smtClean="0"/>
              <a:t> </a:t>
            </a:r>
            <a:endParaRPr lang="cs-CZ" sz="1200" dirty="0"/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164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1091</Words>
  <Application>Microsoft Office PowerPoint</Application>
  <PresentationFormat>Předvádění na obrazovce (4:3)</PresentationFormat>
  <Paragraphs>82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Book Antiqua</vt:lpstr>
      <vt:lpstr>Lucida Sans</vt:lpstr>
      <vt:lpstr>Wingdings</vt:lpstr>
      <vt:lpstr>Wingdings 2</vt:lpstr>
      <vt:lpstr>Wingdings 3</vt:lpstr>
      <vt:lpstr>Apex</vt:lpstr>
      <vt:lpstr>Ära Adenauer</vt:lpstr>
      <vt:lpstr>Konrad Adenauer</vt:lpstr>
      <vt:lpstr>Vereidigung zum Bundeskanzler</vt:lpstr>
      <vt:lpstr>Prezentace aplikace PowerPoint</vt:lpstr>
      <vt:lpstr>Bekenntnis zur westlichen Demokratie</vt:lpstr>
      <vt:lpstr>Westintegration</vt:lpstr>
      <vt:lpstr>Westintegration</vt:lpstr>
      <vt:lpstr>Grundüberzeugungen I</vt:lpstr>
      <vt:lpstr>Grundüberzeugungen II</vt:lpstr>
      <vt:lpstr>Vorstellungen eines vereinten Europas</vt:lpstr>
      <vt:lpstr>Prezentace aplikace PowerPoint</vt:lpstr>
      <vt:lpstr>Prezentace aplikace PowerPoint</vt:lpstr>
      <vt:lpstr>Deutsch-französische Zollunion</vt:lpstr>
      <vt:lpstr>Unterzeichnung des Elysée-Vetrags</vt:lpstr>
      <vt:lpstr>Nach der Unterzeichnung des Elysée-Vertrags</vt:lpstr>
      <vt:lpstr>Schuman-Plan</vt:lpstr>
      <vt:lpstr>EWG und EURATOM</vt:lpstr>
      <vt:lpstr>Prezentace aplikace PowerPoint</vt:lpstr>
      <vt:lpstr>Ziel: Politische Union</vt:lpstr>
      <vt:lpstr>Vorstellungen über das künftige Europa</vt:lpstr>
      <vt:lpstr>Kein "Europa der Vaterländer"</vt:lpstr>
      <vt:lpstr>Europa der zwei Geschwindigkeiten</vt:lpstr>
      <vt:lpstr>Erweiterung Europas</vt:lpstr>
      <vt:lpstr>Europa - ein "Haus der Freiheit"</vt:lpstr>
      <vt:lpstr>Prezentace aplikace PowerPoint</vt:lpstr>
      <vt:lpstr>Prezentace aplikace PowerPoint</vt:lpstr>
      <vt:lpstr>Adenauer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Ära Adenauer</dc:title>
  <dc:creator>Vratislav Havlík</dc:creator>
  <cp:lastModifiedBy>Vratislav Havlík</cp:lastModifiedBy>
  <cp:revision>26</cp:revision>
  <dcterms:created xsi:type="dcterms:W3CDTF">2012-01-03T19:12:49Z</dcterms:created>
  <dcterms:modified xsi:type="dcterms:W3CDTF">2020-03-24T07:49:19Z</dcterms:modified>
</cp:coreProperties>
</file>