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72" r:id="rId4"/>
    <p:sldId id="258" r:id="rId5"/>
    <p:sldId id="274" r:id="rId6"/>
    <p:sldId id="273" r:id="rId7"/>
    <p:sldId id="259" r:id="rId8"/>
    <p:sldId id="260" r:id="rId9"/>
    <p:sldId id="275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6" r:id="rId19"/>
    <p:sldId id="277" r:id="rId20"/>
    <p:sldId id="269" r:id="rId21"/>
    <p:sldId id="281" r:id="rId2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9E1E5A6F-8584-4B77-ABD7-3535FC679E38}">
          <p14:sldIdLst>
            <p14:sldId id="256"/>
            <p14:sldId id="257"/>
            <p14:sldId id="272"/>
            <p14:sldId id="258"/>
            <p14:sldId id="274"/>
            <p14:sldId id="273"/>
            <p14:sldId id="259"/>
            <p14:sldId id="260"/>
            <p14:sldId id="275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76"/>
            <p14:sldId id="277"/>
            <p14:sldId id="269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ka Brusenbauch Meislová" initials="MBM" lastIdx="5" clrIdx="0">
    <p:extLst>
      <p:ext uri="{19B8F6BF-5375-455C-9EA6-DF929625EA0E}">
        <p15:presenceInfo xmlns:p15="http://schemas.microsoft.com/office/powerpoint/2012/main" userId="4998eed676bae00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8C78"/>
    <a:srgbClr val="46C8FF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754" autoAdjust="0"/>
  </p:normalViewPr>
  <p:slideViewPr>
    <p:cSldViewPr snapToGrid="0">
      <p:cViewPr varScale="1">
        <p:scale>
          <a:sx n="60" d="100"/>
          <a:sy n="60" d="100"/>
        </p:scale>
        <p:origin x="872" y="5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01591" cy="10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, text –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icon</a:t>
            </a:r>
            <a:r>
              <a:rPr lang="cs-CZ" dirty="0"/>
              <a:t> to insert image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731" y="6048047"/>
            <a:ext cx="866087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FSS slid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0" y="2019299"/>
            <a:ext cx="4087670" cy="2820491"/>
          </a:xfrm>
          <a:prstGeom prst="rect">
            <a:avLst/>
          </a:prstGeom>
        </p:spPr>
      </p:pic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8C78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8" y="2285079"/>
            <a:ext cx="8890088" cy="2304838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51D826CB-0B0F-418C-B9F2-3FFBE770A8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4" name="Zástupný symbol pro číslo snímku 2">
            <a:extLst>
              <a:ext uri="{FF2B5EF4-FFF2-40B4-BE49-F238E27FC236}">
                <a16:creationId xmlns:a16="http://schemas.microsoft.com/office/drawing/2014/main" id="{9DF2E72C-C858-414F-A1B2-C08F960663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inverse">
    <p:bg>
      <p:bgPr>
        <a:solidFill>
          <a:srgbClr val="008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Brexit and the Visegrad Group (Dr Brusenbauch Meislová, Masaryk University)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here to insert title.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here to insert subtitle.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D114D9D-A2CF-4840-9721-521117432B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490962" cy="102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1695074"/>
            <a:ext cx="5218413" cy="3896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 hasCustomPrompt="1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 baseline="0"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US" dirty="0"/>
              <a:t>Click here to insert text.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dirty="0"/>
              <a:t>Second level</a:t>
            </a:r>
            <a:endParaRPr lang="cs-CZ" dirty="0"/>
          </a:p>
          <a:p>
            <a:pPr lvl="2"/>
            <a:r>
              <a:rPr lang="en-GB" dirty="0"/>
              <a:t>Third level</a:t>
            </a:r>
            <a:endParaRPr lang="cs-CZ" dirty="0"/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en-GB" noProof="0" dirty="0"/>
              <a:t>Click here to insert text.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en-GB" noProof="0" dirty="0"/>
              <a:t>Click here to insert text.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/>
              <a:t>Click here to insert text.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991" y="6062548"/>
            <a:ext cx="841913" cy="5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/>
              <a:t>Brexit and the Visegrad Group (Dr Brusenbauch Meislová, Masaryk University)</a:t>
            </a:r>
            <a:endParaRPr lang="en-GB" noProof="0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here insert text.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A0B1C1E-DA88-48CF-BEB4-68888A4CF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374585"/>
            <a:ext cx="11361600" cy="1171580"/>
          </a:xfrm>
        </p:spPr>
        <p:txBody>
          <a:bodyPr/>
          <a:lstStyle/>
          <a:p>
            <a:br>
              <a:rPr lang="cs-CZ" b="0" dirty="0"/>
            </a:br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r>
              <a:rPr lang="cs-CZ" b="0" dirty="0"/>
              <a:t> </a:t>
            </a:r>
            <a:br>
              <a:rPr lang="cs-CZ" b="0" dirty="0"/>
            </a:br>
            <a:br>
              <a:rPr lang="en-US" b="0" dirty="0"/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75516B2E-E99E-44F0-883C-8AEF917E1C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Dr Monika Brusenbauch Meislová</a:t>
            </a:r>
          </a:p>
          <a:p>
            <a:r>
              <a:rPr lang="cs-CZ" dirty="0"/>
              <a:t>EVS465/EVSn5065: </a:t>
            </a:r>
            <a:r>
              <a:rPr lang="en-US" dirty="0"/>
              <a:t>Brexit: Politics, Policies and Processes</a:t>
            </a:r>
            <a:endParaRPr lang="cs-CZ" dirty="0"/>
          </a:p>
          <a:p>
            <a:endParaRPr lang="cs-CZ" dirty="0"/>
          </a:p>
          <a:p>
            <a:r>
              <a:rPr lang="cs-CZ" sz="2000" dirty="0"/>
              <a:t>10 </a:t>
            </a:r>
            <a:r>
              <a:rPr lang="cs-CZ" sz="2000" dirty="0" err="1"/>
              <a:t>March</a:t>
            </a:r>
            <a:r>
              <a:rPr lang="cs-CZ" sz="2000" dirty="0"/>
              <a:t> 2020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A44AC10-4834-4716-87A1-5D159AD2F9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04"/>
    </mc:Choice>
    <mc:Fallback xmlns="">
      <p:transition spd="slow" advTm="58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6DA37-E9C9-49A5-AE32-88A93E0D1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C7A06B-2E23-414F-B6FF-330859A1E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referendum was decided in England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8A98AF-8C2C-4A4A-AAED-E8E1FD438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54" y="2457450"/>
            <a:ext cx="7575650" cy="440054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162864F-3C00-42CF-99C2-B15ECBD5BF35}"/>
              </a:ext>
            </a:extLst>
          </p:cNvPr>
          <p:cNvSpPr txBox="1"/>
          <p:nvPr/>
        </p:nvSpPr>
        <p:spPr>
          <a:xfrm>
            <a:off x="720000" y="2983230"/>
            <a:ext cx="3406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Total votes cast in each UK region 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8255E3FE-1034-40FF-B245-696333E8B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8"/>
    </mc:Choice>
    <mc:Fallback xmlns="">
      <p:transition spd="slow" advTm="62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151CBC-87E4-4091-853D-DCEFE4556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3A5809-D65D-445F-BAB3-6A076B576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 social and age differences in how people voted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C1CB5F2-12BC-4992-B12A-DCB00185DE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90" y="2591848"/>
            <a:ext cx="7585710" cy="426283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2BEEBD1-3AE3-4DFB-B9E3-1F3DEBA12C94}"/>
              </a:ext>
            </a:extLst>
          </p:cNvPr>
          <p:cNvSpPr txBox="1"/>
          <p:nvPr/>
        </p:nvSpPr>
        <p:spPr>
          <a:xfrm>
            <a:off x="880110" y="2914650"/>
            <a:ext cx="3989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Demographic breakdown of voters 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FC9AE004-A499-49F3-AF6D-F1E005653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44"/>
    </mc:Choice>
    <mc:Fallback xmlns="">
      <p:transition spd="slow" advTm="99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D57908-9D03-42B9-943B-0C6E67A2D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14A6E1-50B3-4706-B1A1-8689900A4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Educational background as a strong indicator of voting intention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5C33CFB-3B10-4D81-8DDA-B931D50765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77" y="3564953"/>
            <a:ext cx="9375103" cy="237701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1494ACC-0BDA-4EBE-BBD4-A468C35D9124}"/>
              </a:ext>
            </a:extLst>
          </p:cNvPr>
          <p:cNvSpPr txBox="1"/>
          <p:nvPr/>
        </p:nvSpPr>
        <p:spPr>
          <a:xfrm>
            <a:off x="3520440" y="2592444"/>
            <a:ext cx="8309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Educational levels of Remain and Leave voters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D9AED089-633F-4C47-B5DC-158C1AAAA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14"/>
    </mc:Choice>
    <mc:Fallback xmlns="">
      <p:transition spd="slow" advTm="79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0FA73A-193B-4F0F-8BA4-7EDF3A6D2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B24DA0-7C80-47F0-B572-40E566DBD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Alignment between newspaper position and readers‘ voting intention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45B39D0-069C-44DA-A15B-CB1ED7BF27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0" y="2464443"/>
            <a:ext cx="6831112" cy="409801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2341C9C-2D5B-463D-9A23-AA5F3B21159F}"/>
              </a:ext>
            </a:extLst>
          </p:cNvPr>
          <p:cNvSpPr txBox="1"/>
          <p:nvPr/>
        </p:nvSpPr>
        <p:spPr>
          <a:xfrm>
            <a:off x="573008" y="3154680"/>
            <a:ext cx="4069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Leave vote by newspaper read most often 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26B6A14-1C40-4D8D-A3FB-F198E21D7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25"/>
    </mc:Choice>
    <mc:Fallback xmlns="">
      <p:transition spd="slow" advTm="6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B23DBB-D26A-4733-BB7A-A852ED34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41E675-BCF0-4A8F-8EA7-A01C24FCF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numbers of people voted differently from the position of the party they voted for in the 2015 election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6DD7DD-FA0B-4181-B7C3-14A7A27FEB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160" y="3081071"/>
            <a:ext cx="7151370" cy="251252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15054AD-614C-41F1-86DB-BE6D8DA1E8A2}"/>
              </a:ext>
            </a:extLst>
          </p:cNvPr>
          <p:cNvSpPr txBox="1"/>
          <p:nvPr/>
        </p:nvSpPr>
        <p:spPr>
          <a:xfrm>
            <a:off x="1005840" y="3280410"/>
            <a:ext cx="3188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Votig</a:t>
            </a:r>
            <a:r>
              <a:rPr lang="en-US" sz="1600" i="1" dirty="0"/>
              <a:t> preference and 2015 general election vote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BBA97B0-6504-4A53-AFC7-1DE84F1FE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2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59"/>
    </mc:Choice>
    <mc:Fallback xmlns="">
      <p:transition spd="slow" advTm="90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0CDB6E-4F44-4D2B-8285-C1477CDBE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81B9D9-62FB-418A-A6A8-8428581F9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Voters who identified themselves as English voted strongly for Leave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554C1CD-1522-4047-BC72-27B8CAC9B5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69" y="2762220"/>
            <a:ext cx="7079959" cy="395861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FD5D41E-B592-4908-A7EE-222AF309AFCD}"/>
              </a:ext>
            </a:extLst>
          </p:cNvPr>
          <p:cNvSpPr txBox="1"/>
          <p:nvPr/>
        </p:nvSpPr>
        <p:spPr>
          <a:xfrm>
            <a:off x="274320" y="3120390"/>
            <a:ext cx="4118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Votes according to strength of English and British identity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38F3DEF2-BFFA-4CF0-A4CE-ED82D5C5E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4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12"/>
    </mc:Choice>
    <mc:Fallback xmlns="">
      <p:transition spd="slow" advTm="52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AF9B21-A84C-451C-8D4C-2580D49D9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D51A68-73EB-4A7D-9145-B029D053F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Remain and Leave voters divided by values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A15E381-A3F3-4B95-98E3-6195979A0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77"/>
    </mc:Choice>
    <mc:Fallback xmlns="">
      <p:transition spd="slow" advTm="94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F78860-6DA7-4B8A-8D01-B4CC51044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3D197C-D94F-4C27-88D3-E967A99FD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Views and experiences of immigration were important dividing lines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924265C-7682-48E3-AF10-4892132591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840" y="2421762"/>
            <a:ext cx="7316342" cy="4436238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37EBA64-04D8-4F52-930F-A9724D596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34"/>
    </mc:Choice>
    <mc:Fallback xmlns="">
      <p:transition spd="slow" advTm="91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78A840-8DD2-4B5A-B265-07D8602B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2C76367-31EC-4F62-B8E6-8DF113E9C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33" y="1720624"/>
            <a:ext cx="7868037" cy="4969101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BF93FF6-008D-451C-A026-41BBB27F9B46}"/>
              </a:ext>
            </a:extLst>
          </p:cNvPr>
          <p:cNvSpPr txBox="1"/>
          <p:nvPr/>
        </p:nvSpPr>
        <p:spPr>
          <a:xfrm>
            <a:off x="331470" y="1931670"/>
            <a:ext cx="3234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The 10 districts with the lowest Leave votes and the percentage of non-UK residents in each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165B466-2998-483F-BEDF-E81AAEB6E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7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7"/>
    </mc:Choice>
    <mc:Fallback xmlns="">
      <p:transition spd="slow" advTm="8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A47D4-9F76-494F-AD3B-63BE0D463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B5A3455-1217-4A1F-A454-55BBE0B74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715134"/>
            <a:ext cx="7107383" cy="4200917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20BAC86-B83D-4C52-848D-0AB6507BA7FF}"/>
              </a:ext>
            </a:extLst>
          </p:cNvPr>
          <p:cNvSpPr txBox="1"/>
          <p:nvPr/>
        </p:nvSpPr>
        <p:spPr>
          <a:xfrm>
            <a:off x="331470" y="1931670"/>
            <a:ext cx="3234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The 10 districts with the highest eave votes and the percentage of non-UK residents in each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BDCD50E5-C7C3-431A-A373-7316386F5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0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2"/>
    </mc:Choice>
    <mc:Fallback xmlns="">
      <p:transition spd="slow" advTm="12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95CB4-68C7-408A-8881-C43DD300A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330E3E-08C5-440C-9D09-44FDB1C738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How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UK </a:t>
            </a:r>
            <a:r>
              <a:rPr lang="cs-CZ" dirty="0" err="1"/>
              <a:t>voted</a:t>
            </a:r>
            <a:r>
              <a:rPr lang="cs-CZ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4F8808-33B1-4592-BF0F-5D7D74A72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760" y="4678941"/>
            <a:ext cx="7493000" cy="18923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2478E8C-7FAD-4528-A3EF-B423C80A1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26" y="566810"/>
            <a:ext cx="6075314" cy="3604000"/>
          </a:xfrm>
          <a:prstGeom prst="rect">
            <a:avLst/>
          </a:prstGeom>
        </p:spPr>
      </p:pic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39351780-752D-4BEE-8C86-D1FAEC59B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0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23"/>
    </mc:Choice>
    <mc:Fallback xmlns="">
      <p:transition spd="slow" advTm="51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D42795-BF3A-41FB-8728-E9F898618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4EEE7D-E3A8-4ECE-9FDE-86C78339D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Summaries of an average Leave and Remain voter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764000C-998D-436F-93E1-DDFDB13FC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40"/>
    </mc:Choice>
    <mc:Fallback xmlns="">
      <p:transition spd="slow" advTm="128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EA4E1-B71C-489E-ACBC-FCDEAEF78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B9B333-A8BF-4E4B-AA43-C5703F90B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pPr marL="72000" indent="0" algn="ctr">
              <a:buNone/>
            </a:pPr>
            <a:r>
              <a:rPr lang="cs-CZ" b="1" dirty="0" err="1"/>
              <a:t>Thank</a:t>
            </a:r>
            <a:r>
              <a:rPr lang="cs-CZ" b="1" dirty="0"/>
              <a:t> </a:t>
            </a:r>
            <a:r>
              <a:rPr lang="cs-CZ" b="1" dirty="0" err="1"/>
              <a:t>you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your</a:t>
            </a:r>
            <a:r>
              <a:rPr lang="cs-CZ" b="1" dirty="0"/>
              <a:t> </a:t>
            </a:r>
            <a:r>
              <a:rPr lang="cs-CZ" b="1" dirty="0" err="1"/>
              <a:t>attention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4018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B2C907-B746-47F4-903C-4699D8E41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7F4D6B-844C-4CBA-9067-81E9B9BDA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2B439A01-4FB3-42E6-ACD8-7F5BCB8A9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513" y="330052"/>
            <a:ext cx="10944487" cy="6527948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540EB7F8-BB7C-415C-84D0-5D59D5FEC5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31"/>
    </mc:Choice>
    <mc:Fallback xmlns="">
      <p:transition spd="slow" advTm="41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B37F48-1C1E-443A-A4C2-C77104560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46E496-CCF5-4239-B9F4-DFEA2F3CC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 geographical differences </a:t>
            </a:r>
          </a:p>
        </p:txBody>
      </p:sp>
      <p:pic>
        <p:nvPicPr>
          <p:cNvPr id="4" name="Zástupný symbol pro obsah 5">
            <a:extLst>
              <a:ext uri="{FF2B5EF4-FFF2-40B4-BE49-F238E27FC236}">
                <a16:creationId xmlns:a16="http://schemas.microsoft.com/office/drawing/2014/main" id="{687A3E0A-DE74-4390-8F54-E585B93BE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4570" y="2346194"/>
            <a:ext cx="7957649" cy="4167953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A78CA90-EB87-4BE0-BD87-25D24DDAC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30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31"/>
    </mc:Choice>
    <mc:Fallback xmlns="">
      <p:transition spd="slow" advTm="46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EC07FD-18F8-47FC-A03E-90799EF31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29DC9E8-B9FE-42B8-8205-6F28DE685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502" y="628650"/>
            <a:ext cx="3975532" cy="5898480"/>
          </a:xfr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5930DCCF-808B-41C4-9E89-9A17C7E42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3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7"/>
    </mc:Choice>
    <mc:Fallback xmlns="">
      <p:transition spd="slow" advTm="6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59C3ED-5CF5-4876-9579-82C104024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00DFA86-E8B2-48F0-A930-B86BFC84E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390" y="720000"/>
            <a:ext cx="5368101" cy="5883440"/>
          </a:xfrm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08DB3E0F-CE71-47CA-B9ED-91269EEEE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2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7"/>
    </mc:Choice>
    <mc:Fallback xmlns="">
      <p:transition spd="slow" advTm="8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DCEBDF-9760-458C-AFF7-9C8CE08E1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601356-4FD5-4B97-A0CD-2EB1475FB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constituents voted differently from their MPs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D47D87E-AD3C-4C5E-B963-11EED2A45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10" y="2323147"/>
            <a:ext cx="2994660" cy="4443164"/>
          </a:xfrm>
          <a:prstGeom prst="rect">
            <a:avLst/>
          </a:prstGeom>
        </p:spPr>
      </p:pic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ED4DF989-42C0-49A9-A8D2-3A9FD07A8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3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293"/>
    </mc:Choice>
    <mc:Fallback xmlns="">
      <p:transition spd="slow" advTm="105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FB0A4C-5499-495F-9B4F-5D90E15E3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CC92A0-7AEB-410E-AE27-C3FCE355E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Changes between                                                                              referenda in 1975 and 2016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598D029-1356-4EF7-B7F5-A8F3496D8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701" y="438887"/>
            <a:ext cx="6045087" cy="5980226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4C742F05-293B-496B-99AD-0B8797718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2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061"/>
    </mc:Choice>
    <mc:Fallback xmlns="">
      <p:transition spd="slow" advTm="198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00596F-D87D-431E-9F8A-F6FD8137C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dirty="0" err="1"/>
              <a:t>The</a:t>
            </a:r>
            <a:r>
              <a:rPr lang="cs-CZ" b="0" dirty="0"/>
              <a:t> referendum </a:t>
            </a:r>
            <a:r>
              <a:rPr lang="cs-CZ" b="0" dirty="0" err="1"/>
              <a:t>result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92703D2-5B21-4AF3-97A1-42A830B3E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1555682"/>
            <a:ext cx="8201846" cy="4582318"/>
          </a:xfr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DD0D76E-89B6-41EB-8EA9-E20126473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2"/>
    </mc:Choice>
    <mc:Fallback xmlns="">
      <p:transition spd="slow" advTm="8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FSS-EN.potx" id="{28E4EEE2-27E9-4A4B-9855-F0DB06A129FD}" vid="{9255ADBD-7AC4-4DD1-B712-D5745AAFBEF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Populism</Template>
  <TotalTime>10543</TotalTime>
  <Words>257</Words>
  <Application>Microsoft Office PowerPoint</Application>
  <PresentationFormat>Širokoúhlá obrazovka</PresentationFormat>
  <Paragraphs>47</Paragraphs>
  <Slides>21</Slides>
  <Notes>0</Notes>
  <HiddenSlides>0</HiddenSlides>
  <MMClips>20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Tahoma</vt:lpstr>
      <vt:lpstr>Wingdings</vt:lpstr>
      <vt:lpstr>Presentation_MU_EN</vt:lpstr>
      <vt:lpstr> The referendum result   </vt:lpstr>
      <vt:lpstr>The referendum result</vt:lpstr>
      <vt:lpstr>Prezentace aplikace PowerPoint</vt:lpstr>
      <vt:lpstr>The referendum result</vt:lpstr>
      <vt:lpstr>Prezentace aplikace PowerPoint</vt:lpstr>
      <vt:lpstr>Prezentace aplikace PowerPoint</vt:lpstr>
      <vt:lpstr>The referendum result</vt:lpstr>
      <vt:lpstr>The referendum result</vt:lpstr>
      <vt:lpstr>The referendum result</vt:lpstr>
      <vt:lpstr>The referendum result</vt:lpstr>
      <vt:lpstr>The referendum result</vt:lpstr>
      <vt:lpstr>The referendum result</vt:lpstr>
      <vt:lpstr>The referendum result</vt:lpstr>
      <vt:lpstr>The referendum result</vt:lpstr>
      <vt:lpstr>The referendum result</vt:lpstr>
      <vt:lpstr>The referendum result</vt:lpstr>
      <vt:lpstr>The referendum result</vt:lpstr>
      <vt:lpstr>The referendum result</vt:lpstr>
      <vt:lpstr>The referendum result</vt:lpstr>
      <vt:lpstr>The referendum result</vt:lpstr>
      <vt:lpstr>Prezentace aplikace PowerPoint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Populism in the Czech Republic</dc:title>
  <dc:creator>Monika Brusenbauch Meislová</dc:creator>
  <cp:lastModifiedBy>Monika Brusenbauch Meislová</cp:lastModifiedBy>
  <cp:revision>155</cp:revision>
  <cp:lastPrinted>1601-01-01T00:00:00Z</cp:lastPrinted>
  <dcterms:created xsi:type="dcterms:W3CDTF">2019-02-15T06:40:41Z</dcterms:created>
  <dcterms:modified xsi:type="dcterms:W3CDTF">2020-03-01T09:21:07Z</dcterms:modified>
</cp:coreProperties>
</file>