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693400" cy="7562850"/>
  <p:notesSz cx="10693400" cy="75628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472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63776" y="3475798"/>
            <a:ext cx="5965846" cy="400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53956" y="6089903"/>
            <a:ext cx="131064" cy="2072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777983" y="6089903"/>
            <a:ext cx="103632" cy="207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983724" y="6089903"/>
            <a:ext cx="108203" cy="2072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201656" y="6093714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5" y="0"/>
                </a:lnTo>
              </a:path>
            </a:pathLst>
          </a:custGeom>
          <a:ln w="762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245090" y="6097523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8"/>
                </a:lnTo>
              </a:path>
            </a:pathLst>
          </a:custGeom>
          <a:ln w="3200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201656" y="629031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5" y="0"/>
                </a:lnTo>
              </a:path>
            </a:pathLst>
          </a:custGeom>
          <a:ln w="13716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76816" y="6393179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60" y="0"/>
                </a:lnTo>
              </a:path>
            </a:pathLst>
          </a:custGeom>
          <a:ln w="1524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585197" y="6400800"/>
            <a:ext cx="0" cy="86360"/>
          </a:xfrm>
          <a:custGeom>
            <a:avLst/>
            <a:gdLst/>
            <a:ahLst/>
            <a:cxnLst/>
            <a:rect l="l" t="t" r="r" b="b"/>
            <a:pathLst>
              <a:path h="86360">
                <a:moveTo>
                  <a:pt x="0" y="0"/>
                </a:moveTo>
                <a:lnTo>
                  <a:pt x="0" y="86360"/>
                </a:lnTo>
              </a:path>
            </a:pathLst>
          </a:custGeom>
          <a:ln w="1676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576816" y="6494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0" y="0"/>
                </a:moveTo>
                <a:lnTo>
                  <a:pt x="96012" y="0"/>
                </a:lnTo>
              </a:path>
            </a:pathLst>
          </a:custGeom>
          <a:ln w="1524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585197" y="650240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979"/>
                </a:lnTo>
              </a:path>
            </a:pathLst>
          </a:custGeom>
          <a:ln w="1676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777983" y="6384035"/>
            <a:ext cx="103632" cy="2118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985247" y="6384035"/>
            <a:ext cx="105156" cy="211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306" y="1290381"/>
            <a:ext cx="9456786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2831" y="2188284"/>
            <a:ext cx="9387737" cy="4364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hyperlink" Target="http://www.bbc.co.uk/programmes/p05299nl/episodes/play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236" y="1136903"/>
            <a:ext cx="234950" cy="368935"/>
          </a:xfrm>
          <a:custGeom>
            <a:avLst/>
            <a:gdLst/>
            <a:ahLst/>
            <a:cxnLst/>
            <a:rect l="l" t="t" r="r" b="b"/>
            <a:pathLst>
              <a:path w="234950" h="368934">
                <a:moveTo>
                  <a:pt x="56387" y="368808"/>
                </a:moveTo>
                <a:lnTo>
                  <a:pt x="0" y="368808"/>
                </a:lnTo>
                <a:lnTo>
                  <a:pt x="0" y="0"/>
                </a:lnTo>
                <a:lnTo>
                  <a:pt x="56387" y="0"/>
                </a:lnTo>
                <a:lnTo>
                  <a:pt x="56387" y="368808"/>
                </a:lnTo>
                <a:close/>
              </a:path>
              <a:path w="234950" h="368934">
                <a:moveTo>
                  <a:pt x="118871" y="368808"/>
                </a:moveTo>
                <a:lnTo>
                  <a:pt x="97535" y="368808"/>
                </a:lnTo>
                <a:lnTo>
                  <a:pt x="61407" y="0"/>
                </a:lnTo>
                <a:lnTo>
                  <a:pt x="79733" y="0"/>
                </a:lnTo>
                <a:lnTo>
                  <a:pt x="118871" y="368808"/>
                </a:lnTo>
                <a:close/>
              </a:path>
              <a:path w="234950" h="368934">
                <a:moveTo>
                  <a:pt x="137159" y="368808"/>
                </a:moveTo>
                <a:lnTo>
                  <a:pt x="118871" y="368808"/>
                </a:lnTo>
                <a:lnTo>
                  <a:pt x="153494" y="0"/>
                </a:lnTo>
                <a:lnTo>
                  <a:pt x="176298" y="0"/>
                </a:lnTo>
                <a:lnTo>
                  <a:pt x="137159" y="368808"/>
                </a:lnTo>
                <a:close/>
              </a:path>
              <a:path w="234950" h="368934">
                <a:moveTo>
                  <a:pt x="234696" y="368808"/>
                </a:moveTo>
                <a:lnTo>
                  <a:pt x="176783" y="368808"/>
                </a:lnTo>
                <a:lnTo>
                  <a:pt x="176783" y="0"/>
                </a:lnTo>
                <a:lnTo>
                  <a:pt x="234696" y="0"/>
                </a:lnTo>
                <a:lnTo>
                  <a:pt x="234696" y="36880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00" y="1136903"/>
            <a:ext cx="186055" cy="368935"/>
          </a:xfrm>
          <a:custGeom>
            <a:avLst/>
            <a:gdLst/>
            <a:ahLst/>
            <a:cxnLst/>
            <a:rect l="l" t="t" r="r" b="b"/>
            <a:pathLst>
              <a:path w="186055" h="368934">
                <a:moveTo>
                  <a:pt x="92963" y="368808"/>
                </a:moveTo>
                <a:lnTo>
                  <a:pt x="57864" y="362259"/>
                </a:lnTo>
                <a:lnTo>
                  <a:pt x="28193" y="343852"/>
                </a:lnTo>
                <a:lnTo>
                  <a:pt x="7667" y="315444"/>
                </a:lnTo>
                <a:lnTo>
                  <a:pt x="0" y="278892"/>
                </a:lnTo>
                <a:lnTo>
                  <a:pt x="0" y="0"/>
                </a:lnTo>
                <a:lnTo>
                  <a:pt x="57911" y="0"/>
                </a:lnTo>
                <a:lnTo>
                  <a:pt x="57912" y="278892"/>
                </a:lnTo>
                <a:lnTo>
                  <a:pt x="61031" y="292322"/>
                </a:lnTo>
                <a:lnTo>
                  <a:pt x="69151" y="304038"/>
                </a:lnTo>
                <a:lnTo>
                  <a:pt x="80414" y="312325"/>
                </a:lnTo>
                <a:lnTo>
                  <a:pt x="92963" y="315468"/>
                </a:lnTo>
                <a:lnTo>
                  <a:pt x="178243" y="315468"/>
                </a:lnTo>
                <a:lnTo>
                  <a:pt x="157733" y="343852"/>
                </a:lnTo>
                <a:lnTo>
                  <a:pt x="128063" y="362259"/>
                </a:lnTo>
                <a:lnTo>
                  <a:pt x="92963" y="368808"/>
                </a:lnTo>
                <a:close/>
              </a:path>
              <a:path w="186055" h="368934">
                <a:moveTo>
                  <a:pt x="178243" y="315468"/>
                </a:moveTo>
                <a:lnTo>
                  <a:pt x="92963" y="315468"/>
                </a:lnTo>
                <a:lnTo>
                  <a:pt x="106156" y="312325"/>
                </a:lnTo>
                <a:lnTo>
                  <a:pt x="117347" y="304038"/>
                </a:lnTo>
                <a:lnTo>
                  <a:pt x="125110" y="292322"/>
                </a:lnTo>
                <a:lnTo>
                  <a:pt x="128015" y="278892"/>
                </a:lnTo>
                <a:lnTo>
                  <a:pt x="128015" y="0"/>
                </a:lnTo>
                <a:lnTo>
                  <a:pt x="185927" y="0"/>
                </a:lnTo>
                <a:lnTo>
                  <a:pt x="185927" y="278892"/>
                </a:lnTo>
                <a:lnTo>
                  <a:pt x="178243" y="31546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9283" y="1136903"/>
            <a:ext cx="195580" cy="368935"/>
          </a:xfrm>
          <a:custGeom>
            <a:avLst/>
            <a:gdLst/>
            <a:ahLst/>
            <a:cxnLst/>
            <a:rect l="l" t="t" r="r" b="b"/>
            <a:pathLst>
              <a:path w="195580" h="368934">
                <a:moveTo>
                  <a:pt x="57911" y="368808"/>
                </a:moveTo>
                <a:lnTo>
                  <a:pt x="0" y="368808"/>
                </a:lnTo>
                <a:lnTo>
                  <a:pt x="0" y="0"/>
                </a:lnTo>
                <a:lnTo>
                  <a:pt x="57911" y="0"/>
                </a:lnTo>
                <a:lnTo>
                  <a:pt x="57911" y="368808"/>
                </a:lnTo>
                <a:close/>
              </a:path>
              <a:path w="195580" h="368934">
                <a:moveTo>
                  <a:pt x="134111" y="368808"/>
                </a:moveTo>
                <a:lnTo>
                  <a:pt x="115823" y="368808"/>
                </a:lnTo>
                <a:lnTo>
                  <a:pt x="58621" y="0"/>
                </a:lnTo>
                <a:lnTo>
                  <a:pt x="81425" y="0"/>
                </a:lnTo>
                <a:lnTo>
                  <a:pt x="134111" y="368808"/>
                </a:lnTo>
                <a:close/>
              </a:path>
              <a:path w="195580" h="368934">
                <a:moveTo>
                  <a:pt x="195071" y="368808"/>
                </a:moveTo>
                <a:lnTo>
                  <a:pt x="137159" y="368808"/>
                </a:lnTo>
                <a:lnTo>
                  <a:pt x="137159" y="0"/>
                </a:lnTo>
                <a:lnTo>
                  <a:pt x="195071" y="0"/>
                </a:lnTo>
                <a:lnTo>
                  <a:pt x="195071" y="36880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9427" y="114299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12192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7152" y="1149096"/>
            <a:ext cx="0" cy="334010"/>
          </a:xfrm>
          <a:custGeom>
            <a:avLst/>
            <a:gdLst/>
            <a:ahLst/>
            <a:cxnLst/>
            <a:rect l="l" t="t" r="r" b="b"/>
            <a:pathLst>
              <a:path h="334009">
                <a:moveTo>
                  <a:pt x="0" y="0"/>
                </a:moveTo>
                <a:lnTo>
                  <a:pt x="0" y="333756"/>
                </a:lnTo>
              </a:path>
            </a:pathLst>
          </a:custGeom>
          <a:ln w="57912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9427" y="149428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2286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59" y="1678432"/>
            <a:ext cx="177165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6784" y="0"/>
                </a:lnTo>
              </a:path>
            </a:pathLst>
          </a:custGeom>
          <a:ln w="2540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9100" y="1691132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10"/>
                </a:lnTo>
              </a:path>
            </a:pathLst>
          </a:custGeom>
          <a:ln w="3048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3859" y="1860677"/>
            <a:ext cx="172720" cy="0"/>
          </a:xfrm>
          <a:custGeom>
            <a:avLst/>
            <a:gdLst/>
            <a:ahLst/>
            <a:cxnLst/>
            <a:rect l="l" t="t" r="r" b="b"/>
            <a:pathLst>
              <a:path w="172720">
                <a:moveTo>
                  <a:pt x="0" y="0"/>
                </a:moveTo>
                <a:lnTo>
                  <a:pt x="172212" y="0"/>
                </a:lnTo>
              </a:path>
            </a:pathLst>
          </a:custGeom>
          <a:ln w="26669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9100" y="1874012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100"/>
                </a:lnTo>
              </a:path>
            </a:pathLst>
          </a:custGeom>
          <a:ln w="3048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000" y="1661160"/>
            <a:ext cx="186055" cy="378460"/>
          </a:xfrm>
          <a:custGeom>
            <a:avLst/>
            <a:gdLst/>
            <a:ahLst/>
            <a:cxnLst/>
            <a:rect l="l" t="t" r="r" b="b"/>
            <a:pathLst>
              <a:path w="186055" h="378460">
                <a:moveTo>
                  <a:pt x="160117" y="350520"/>
                </a:moveTo>
                <a:lnTo>
                  <a:pt x="92964" y="350520"/>
                </a:lnTo>
                <a:lnTo>
                  <a:pt x="116228" y="345924"/>
                </a:lnTo>
                <a:lnTo>
                  <a:pt x="136207" y="333184"/>
                </a:lnTo>
                <a:lnTo>
                  <a:pt x="150185" y="313872"/>
                </a:lnTo>
                <a:lnTo>
                  <a:pt x="155448" y="289560"/>
                </a:lnTo>
                <a:lnTo>
                  <a:pt x="155448" y="266700"/>
                </a:lnTo>
                <a:lnTo>
                  <a:pt x="149399" y="239577"/>
                </a:lnTo>
                <a:lnTo>
                  <a:pt x="133350" y="222313"/>
                </a:lnTo>
                <a:lnTo>
                  <a:pt x="110442" y="211621"/>
                </a:lnTo>
                <a:lnTo>
                  <a:pt x="83820" y="204216"/>
                </a:lnTo>
                <a:lnTo>
                  <a:pt x="57864" y="195333"/>
                </a:lnTo>
                <a:lnTo>
                  <a:pt x="30480" y="180022"/>
                </a:lnTo>
                <a:lnTo>
                  <a:pt x="8810" y="154709"/>
                </a:lnTo>
                <a:lnTo>
                  <a:pt x="0" y="115824"/>
                </a:lnTo>
                <a:lnTo>
                  <a:pt x="0" y="88392"/>
                </a:lnTo>
                <a:lnTo>
                  <a:pt x="7024" y="54006"/>
                </a:lnTo>
                <a:lnTo>
                  <a:pt x="26479" y="25908"/>
                </a:lnTo>
                <a:lnTo>
                  <a:pt x="55935" y="6953"/>
                </a:lnTo>
                <a:lnTo>
                  <a:pt x="92964" y="0"/>
                </a:lnTo>
                <a:lnTo>
                  <a:pt x="128063" y="6953"/>
                </a:lnTo>
                <a:lnTo>
                  <a:pt x="157734" y="25908"/>
                </a:lnTo>
                <a:lnTo>
                  <a:pt x="92964" y="25908"/>
                </a:lnTo>
                <a:lnTo>
                  <a:pt x="68651" y="30741"/>
                </a:lnTo>
                <a:lnTo>
                  <a:pt x="49339" y="44005"/>
                </a:lnTo>
                <a:lnTo>
                  <a:pt x="36599" y="63841"/>
                </a:lnTo>
                <a:lnTo>
                  <a:pt x="32004" y="88392"/>
                </a:lnTo>
                <a:lnTo>
                  <a:pt x="32004" y="115824"/>
                </a:lnTo>
                <a:lnTo>
                  <a:pt x="53340" y="160210"/>
                </a:lnTo>
                <a:lnTo>
                  <a:pt x="97536" y="178308"/>
                </a:lnTo>
                <a:lnTo>
                  <a:pt x="126134" y="187190"/>
                </a:lnTo>
                <a:lnTo>
                  <a:pt x="154876" y="203644"/>
                </a:lnTo>
                <a:lnTo>
                  <a:pt x="177045" y="229528"/>
                </a:lnTo>
                <a:lnTo>
                  <a:pt x="185928" y="266700"/>
                </a:lnTo>
                <a:lnTo>
                  <a:pt x="185928" y="289560"/>
                </a:lnTo>
                <a:lnTo>
                  <a:pt x="178260" y="325874"/>
                </a:lnTo>
                <a:lnTo>
                  <a:pt x="160117" y="350520"/>
                </a:lnTo>
                <a:close/>
              </a:path>
              <a:path w="186055" h="378460">
                <a:moveTo>
                  <a:pt x="185928" y="102108"/>
                </a:moveTo>
                <a:lnTo>
                  <a:pt x="155448" y="102108"/>
                </a:lnTo>
                <a:lnTo>
                  <a:pt x="155448" y="88392"/>
                </a:lnTo>
                <a:lnTo>
                  <a:pt x="150185" y="63841"/>
                </a:lnTo>
                <a:lnTo>
                  <a:pt x="136207" y="44005"/>
                </a:lnTo>
                <a:lnTo>
                  <a:pt x="116228" y="30741"/>
                </a:lnTo>
                <a:lnTo>
                  <a:pt x="92964" y="25908"/>
                </a:lnTo>
                <a:lnTo>
                  <a:pt x="157734" y="25908"/>
                </a:lnTo>
                <a:lnTo>
                  <a:pt x="178260" y="54006"/>
                </a:lnTo>
                <a:lnTo>
                  <a:pt x="185928" y="88392"/>
                </a:lnTo>
                <a:lnTo>
                  <a:pt x="185928" y="102108"/>
                </a:lnTo>
                <a:close/>
              </a:path>
              <a:path w="186055" h="378460">
                <a:moveTo>
                  <a:pt x="92964" y="377952"/>
                </a:moveTo>
                <a:lnTo>
                  <a:pt x="55935" y="371641"/>
                </a:lnTo>
                <a:lnTo>
                  <a:pt x="26479" y="353758"/>
                </a:lnTo>
                <a:lnTo>
                  <a:pt x="7024" y="325874"/>
                </a:lnTo>
                <a:lnTo>
                  <a:pt x="0" y="289560"/>
                </a:lnTo>
                <a:lnTo>
                  <a:pt x="0" y="280416"/>
                </a:lnTo>
                <a:lnTo>
                  <a:pt x="32004" y="280416"/>
                </a:lnTo>
                <a:lnTo>
                  <a:pt x="32004" y="289560"/>
                </a:lnTo>
                <a:lnTo>
                  <a:pt x="36599" y="313872"/>
                </a:lnTo>
                <a:lnTo>
                  <a:pt x="49339" y="333184"/>
                </a:lnTo>
                <a:lnTo>
                  <a:pt x="68651" y="345924"/>
                </a:lnTo>
                <a:lnTo>
                  <a:pt x="92964" y="350520"/>
                </a:lnTo>
                <a:lnTo>
                  <a:pt x="160117" y="350520"/>
                </a:lnTo>
                <a:lnTo>
                  <a:pt x="157734" y="353758"/>
                </a:lnTo>
                <a:lnTo>
                  <a:pt x="128063" y="371641"/>
                </a:lnTo>
                <a:lnTo>
                  <a:pt x="92964" y="377952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3855" y="1661160"/>
            <a:ext cx="186055" cy="378460"/>
          </a:xfrm>
          <a:custGeom>
            <a:avLst/>
            <a:gdLst/>
            <a:ahLst/>
            <a:cxnLst/>
            <a:rect l="l" t="t" r="r" b="b"/>
            <a:pathLst>
              <a:path w="186055" h="378460">
                <a:moveTo>
                  <a:pt x="160117" y="350520"/>
                </a:moveTo>
                <a:lnTo>
                  <a:pt x="92964" y="350520"/>
                </a:lnTo>
                <a:lnTo>
                  <a:pt x="116228" y="345924"/>
                </a:lnTo>
                <a:lnTo>
                  <a:pt x="136207" y="333184"/>
                </a:lnTo>
                <a:lnTo>
                  <a:pt x="150185" y="313872"/>
                </a:lnTo>
                <a:lnTo>
                  <a:pt x="155448" y="289560"/>
                </a:lnTo>
                <a:lnTo>
                  <a:pt x="155448" y="266700"/>
                </a:lnTo>
                <a:lnTo>
                  <a:pt x="149399" y="239577"/>
                </a:lnTo>
                <a:lnTo>
                  <a:pt x="133350" y="222313"/>
                </a:lnTo>
                <a:lnTo>
                  <a:pt x="110442" y="211621"/>
                </a:lnTo>
                <a:lnTo>
                  <a:pt x="83820" y="204216"/>
                </a:lnTo>
                <a:lnTo>
                  <a:pt x="57864" y="195333"/>
                </a:lnTo>
                <a:lnTo>
                  <a:pt x="30480" y="180022"/>
                </a:lnTo>
                <a:lnTo>
                  <a:pt x="8810" y="154709"/>
                </a:lnTo>
                <a:lnTo>
                  <a:pt x="0" y="115824"/>
                </a:lnTo>
                <a:lnTo>
                  <a:pt x="0" y="88392"/>
                </a:lnTo>
                <a:lnTo>
                  <a:pt x="7024" y="54006"/>
                </a:lnTo>
                <a:lnTo>
                  <a:pt x="26479" y="25908"/>
                </a:lnTo>
                <a:lnTo>
                  <a:pt x="55935" y="6953"/>
                </a:lnTo>
                <a:lnTo>
                  <a:pt x="92964" y="0"/>
                </a:lnTo>
                <a:lnTo>
                  <a:pt x="128063" y="6953"/>
                </a:lnTo>
                <a:lnTo>
                  <a:pt x="157734" y="25908"/>
                </a:lnTo>
                <a:lnTo>
                  <a:pt x="92964" y="25908"/>
                </a:lnTo>
                <a:lnTo>
                  <a:pt x="68651" y="30741"/>
                </a:lnTo>
                <a:lnTo>
                  <a:pt x="49339" y="44005"/>
                </a:lnTo>
                <a:lnTo>
                  <a:pt x="36599" y="63841"/>
                </a:lnTo>
                <a:lnTo>
                  <a:pt x="32004" y="88392"/>
                </a:lnTo>
                <a:lnTo>
                  <a:pt x="32004" y="115824"/>
                </a:lnTo>
                <a:lnTo>
                  <a:pt x="53340" y="160210"/>
                </a:lnTo>
                <a:lnTo>
                  <a:pt x="97536" y="178308"/>
                </a:lnTo>
                <a:lnTo>
                  <a:pt x="126134" y="187190"/>
                </a:lnTo>
                <a:lnTo>
                  <a:pt x="154876" y="203644"/>
                </a:lnTo>
                <a:lnTo>
                  <a:pt x="177045" y="229528"/>
                </a:lnTo>
                <a:lnTo>
                  <a:pt x="185928" y="266700"/>
                </a:lnTo>
                <a:lnTo>
                  <a:pt x="185928" y="289560"/>
                </a:lnTo>
                <a:lnTo>
                  <a:pt x="178260" y="325874"/>
                </a:lnTo>
                <a:lnTo>
                  <a:pt x="160117" y="350520"/>
                </a:lnTo>
                <a:close/>
              </a:path>
              <a:path w="186055" h="378460">
                <a:moveTo>
                  <a:pt x="185928" y="102108"/>
                </a:moveTo>
                <a:lnTo>
                  <a:pt x="155448" y="102108"/>
                </a:lnTo>
                <a:lnTo>
                  <a:pt x="155448" y="88392"/>
                </a:lnTo>
                <a:lnTo>
                  <a:pt x="150185" y="63841"/>
                </a:lnTo>
                <a:lnTo>
                  <a:pt x="136207" y="44005"/>
                </a:lnTo>
                <a:lnTo>
                  <a:pt x="116228" y="30741"/>
                </a:lnTo>
                <a:lnTo>
                  <a:pt x="92964" y="25908"/>
                </a:lnTo>
                <a:lnTo>
                  <a:pt x="157734" y="25908"/>
                </a:lnTo>
                <a:lnTo>
                  <a:pt x="178260" y="54006"/>
                </a:lnTo>
                <a:lnTo>
                  <a:pt x="185928" y="88392"/>
                </a:lnTo>
                <a:lnTo>
                  <a:pt x="185928" y="102108"/>
                </a:lnTo>
                <a:close/>
              </a:path>
              <a:path w="186055" h="378460">
                <a:moveTo>
                  <a:pt x="92964" y="377952"/>
                </a:moveTo>
                <a:lnTo>
                  <a:pt x="55935" y="371641"/>
                </a:lnTo>
                <a:lnTo>
                  <a:pt x="26479" y="353758"/>
                </a:lnTo>
                <a:lnTo>
                  <a:pt x="7024" y="325874"/>
                </a:lnTo>
                <a:lnTo>
                  <a:pt x="0" y="289560"/>
                </a:lnTo>
                <a:lnTo>
                  <a:pt x="0" y="280416"/>
                </a:lnTo>
                <a:lnTo>
                  <a:pt x="32004" y="280416"/>
                </a:lnTo>
                <a:lnTo>
                  <a:pt x="32004" y="289560"/>
                </a:lnTo>
                <a:lnTo>
                  <a:pt x="36599" y="313872"/>
                </a:lnTo>
                <a:lnTo>
                  <a:pt x="49339" y="333184"/>
                </a:lnTo>
                <a:lnTo>
                  <a:pt x="68651" y="345924"/>
                </a:lnTo>
                <a:lnTo>
                  <a:pt x="92964" y="350520"/>
                </a:lnTo>
                <a:lnTo>
                  <a:pt x="160117" y="350520"/>
                </a:lnTo>
                <a:lnTo>
                  <a:pt x="157734" y="353758"/>
                </a:lnTo>
                <a:lnTo>
                  <a:pt x="128063" y="371641"/>
                </a:lnTo>
                <a:lnTo>
                  <a:pt x="92964" y="377952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6176" y="3190699"/>
            <a:ext cx="10357215" cy="1115883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 marR="5080">
              <a:lnSpc>
                <a:spcPts val="3860"/>
              </a:lnSpc>
              <a:spcBef>
                <a:spcPts val="875"/>
              </a:spcBef>
            </a:pPr>
            <a:r>
              <a:rPr lang="en-US" sz="4400" b="1" spc="215" dirty="0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to the Leave vote</a:t>
            </a:r>
            <a:r>
              <a:rPr lang="cs-CZ" sz="4400" b="1" spc="215" dirty="0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215" dirty="0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4400" b="1" spc="215" dirty="0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215" dirty="0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Renegotiations </a:t>
            </a:r>
            <a:endParaRPr lang="cs-CZ" sz="4400" b="1" spc="215" dirty="0">
              <a:solidFill>
                <a:srgbClr val="0000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3818" y="5242535"/>
            <a:ext cx="6270009" cy="995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sz="2100" spc="35" dirty="0">
                <a:latin typeface="Arial" panose="020B0604020202020204" pitchFamily="34" charset="0"/>
                <a:cs typeface="Arial" panose="020B0604020202020204" pitchFamily="34" charset="0"/>
              </a:rPr>
              <a:t>Monika </a:t>
            </a:r>
            <a:r>
              <a:rPr sz="2100" spc="120" dirty="0">
                <a:latin typeface="Arial" panose="020B0604020202020204" pitchFamily="34" charset="0"/>
                <a:cs typeface="Arial" panose="020B0604020202020204" pitchFamily="34" charset="0"/>
              </a:rPr>
              <a:t>Brusenbauch</a:t>
            </a:r>
            <a:r>
              <a:rPr sz="2100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55" dirty="0">
                <a:latin typeface="Arial" panose="020B0604020202020204" pitchFamily="34" charset="0"/>
                <a:cs typeface="Arial" panose="020B0604020202020204" pitchFamily="34" charset="0"/>
              </a:rPr>
              <a:t>Meislová</a:t>
            </a:r>
            <a:endParaRPr lang="cs-CZ" sz="2100" spc="5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100" spc="15" dirty="0">
                <a:latin typeface="Arial" panose="020B0604020202020204" pitchFamily="34" charset="0"/>
                <a:cs typeface="Arial" panose="020B0604020202020204" pitchFamily="34" charset="0"/>
              </a:rPr>
              <a:t>Brexit: </a:t>
            </a:r>
            <a:r>
              <a:rPr sz="2100" spc="45" dirty="0">
                <a:latin typeface="Arial" panose="020B0604020202020204" pitchFamily="34" charset="0"/>
                <a:cs typeface="Arial" panose="020B0604020202020204" pitchFamily="34" charset="0"/>
              </a:rPr>
              <a:t>Politics, </a:t>
            </a:r>
            <a:r>
              <a:rPr sz="2100" spc="70" dirty="0">
                <a:latin typeface="Arial" panose="020B0604020202020204" pitchFamily="34" charset="0"/>
                <a:cs typeface="Arial" panose="020B0604020202020204" pitchFamily="34" charset="0"/>
              </a:rPr>
              <a:t>Policies </a:t>
            </a:r>
            <a:r>
              <a:rPr sz="2100" spc="15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1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180" dirty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49868" y="4207764"/>
            <a:ext cx="1511807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25332238-F21D-4B8C-82BB-9023426FB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0"/>
    </mc:Choice>
    <mc:Fallback>
      <p:transition spd="slow" advTm="2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40425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300" dirty="0"/>
              <a:t>Renegotiations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52831" y="2188284"/>
            <a:ext cx="9387737" cy="4477572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155"/>
              </a:spcBef>
            </a:pPr>
            <a:r>
              <a:rPr sz="2000" b="1" spc="100" dirty="0">
                <a:solidFill>
                  <a:srgbClr val="FF0000"/>
                </a:solidFill>
              </a:rPr>
              <a:t>Timeline</a:t>
            </a:r>
          </a:p>
          <a:p>
            <a:pPr marL="40005">
              <a:lnSpc>
                <a:spcPct val="100000"/>
              </a:lnSpc>
              <a:spcBef>
                <a:spcPts val="1055"/>
              </a:spcBef>
            </a:pPr>
            <a:endParaRPr dirty="0"/>
          </a:p>
          <a:p>
            <a:pPr marL="198120" marR="5080" indent="-158115">
              <a:lnSpc>
                <a:spcPct val="152600"/>
              </a:lnSpc>
              <a:spcBef>
                <a:spcPts val="50"/>
              </a:spcBef>
              <a:buClr>
                <a:srgbClr val="0000DB"/>
              </a:buClr>
              <a:buChar char="̶"/>
              <a:tabLst>
                <a:tab pos="198755" algn="l"/>
                <a:tab pos="199390" algn="l"/>
              </a:tabLst>
            </a:pPr>
            <a:r>
              <a:rPr sz="1550" spc="100" dirty="0"/>
              <a:t>14 </a:t>
            </a:r>
            <a:r>
              <a:rPr sz="1550" spc="-25" dirty="0"/>
              <a:t>April </a:t>
            </a:r>
            <a:r>
              <a:rPr sz="1550" spc="80" dirty="0"/>
              <a:t>2015: </a:t>
            </a:r>
            <a:r>
              <a:rPr sz="1550" spc="85" dirty="0"/>
              <a:t>Launch </a:t>
            </a:r>
            <a:r>
              <a:rPr sz="1550" spc="15" dirty="0"/>
              <a:t>of </a:t>
            </a:r>
            <a:r>
              <a:rPr sz="1550" spc="95" dirty="0"/>
              <a:t>the </a:t>
            </a:r>
            <a:r>
              <a:rPr sz="1550" spc="85" dirty="0"/>
              <a:t>Conservative </a:t>
            </a:r>
            <a:r>
              <a:rPr sz="1550" spc="80" dirty="0"/>
              <a:t>Party </a:t>
            </a:r>
            <a:r>
              <a:rPr sz="1550" spc="60" dirty="0"/>
              <a:t>Manifesto </a:t>
            </a:r>
            <a:r>
              <a:rPr sz="1550" spc="5" dirty="0"/>
              <a:t>for </a:t>
            </a:r>
            <a:r>
              <a:rPr sz="1550" spc="100" dirty="0"/>
              <a:t>the 2015 </a:t>
            </a:r>
            <a:r>
              <a:rPr sz="1550" spc="95" dirty="0"/>
              <a:t>General </a:t>
            </a:r>
            <a:r>
              <a:rPr sz="1550" spc="55" dirty="0"/>
              <a:t>Election </a:t>
            </a:r>
            <a:r>
              <a:rPr sz="1550" spc="85" dirty="0"/>
              <a:t>(Pledge: </a:t>
            </a:r>
            <a:r>
              <a:rPr sz="1550" spc="-10" dirty="0"/>
              <a:t>“Real  </a:t>
            </a:r>
            <a:r>
              <a:rPr sz="1550" spc="130" dirty="0"/>
              <a:t>change </a:t>
            </a:r>
            <a:r>
              <a:rPr sz="1550" spc="10" dirty="0"/>
              <a:t>in </a:t>
            </a:r>
            <a:r>
              <a:rPr sz="1550" spc="70" dirty="0"/>
              <a:t>our </a:t>
            </a:r>
            <a:r>
              <a:rPr sz="1550" spc="60" dirty="0"/>
              <a:t>relationship </a:t>
            </a:r>
            <a:r>
              <a:rPr sz="1550" spc="10" dirty="0"/>
              <a:t>with </a:t>
            </a:r>
            <a:r>
              <a:rPr sz="1550" spc="95" dirty="0"/>
              <a:t>the </a:t>
            </a:r>
            <a:r>
              <a:rPr sz="1550" spc="110" dirty="0"/>
              <a:t>European </a:t>
            </a:r>
            <a:r>
              <a:rPr sz="1550" spc="10" dirty="0"/>
              <a:t>Union” </a:t>
            </a:r>
            <a:r>
              <a:rPr sz="1550" spc="130" dirty="0"/>
              <a:t>and </a:t>
            </a:r>
            <a:r>
              <a:rPr sz="1550" spc="75" dirty="0"/>
              <a:t>commits </a:t>
            </a:r>
            <a:r>
              <a:rPr sz="1550" spc="55" dirty="0"/>
              <a:t>to </a:t>
            </a:r>
            <a:r>
              <a:rPr sz="1550" spc="10" dirty="0"/>
              <a:t>“hold </a:t>
            </a:r>
            <a:r>
              <a:rPr sz="1550" spc="150" dirty="0"/>
              <a:t>an </a:t>
            </a:r>
            <a:r>
              <a:rPr sz="1550" spc="35" dirty="0"/>
              <a:t>in-out </a:t>
            </a:r>
            <a:r>
              <a:rPr sz="1550" spc="90" dirty="0"/>
              <a:t>referendum </a:t>
            </a:r>
            <a:r>
              <a:rPr sz="1550" spc="100" dirty="0"/>
              <a:t>on </a:t>
            </a:r>
            <a:r>
              <a:rPr sz="1550" spc="70" dirty="0"/>
              <a:t>our  </a:t>
            </a:r>
            <a:r>
              <a:rPr sz="1550" spc="100" dirty="0"/>
              <a:t>membership </a:t>
            </a:r>
            <a:r>
              <a:rPr sz="1550" spc="5" dirty="0"/>
              <a:t>of </a:t>
            </a:r>
            <a:r>
              <a:rPr sz="1550" spc="100" dirty="0"/>
              <a:t>the </a:t>
            </a:r>
            <a:r>
              <a:rPr sz="1550" spc="65" dirty="0"/>
              <a:t>EU </a:t>
            </a:r>
            <a:r>
              <a:rPr sz="1550" spc="85" dirty="0"/>
              <a:t>before </a:t>
            </a:r>
            <a:r>
              <a:rPr sz="1550" spc="95" dirty="0"/>
              <a:t>the </a:t>
            </a:r>
            <a:r>
              <a:rPr sz="1550" spc="125" dirty="0"/>
              <a:t>end </a:t>
            </a:r>
            <a:r>
              <a:rPr sz="1550" spc="5" dirty="0"/>
              <a:t>of</a:t>
            </a:r>
            <a:r>
              <a:rPr sz="1550" spc="-235" dirty="0"/>
              <a:t> </a:t>
            </a:r>
            <a:r>
              <a:rPr sz="1550" spc="45" dirty="0"/>
              <a:t>2017”.</a:t>
            </a:r>
            <a:endParaRPr sz="1550" dirty="0"/>
          </a:p>
          <a:p>
            <a:pPr marL="27305"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1700" dirty="0"/>
          </a:p>
          <a:p>
            <a:pPr marL="27305"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1600" dirty="0"/>
          </a:p>
          <a:p>
            <a:pPr marL="198120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98755" algn="l"/>
                <a:tab pos="199390" algn="l"/>
              </a:tabLst>
            </a:pPr>
            <a:r>
              <a:rPr sz="1550" spc="50" dirty="0"/>
              <a:t>May </a:t>
            </a:r>
            <a:r>
              <a:rPr sz="1550" spc="70" dirty="0"/>
              <a:t>7, </a:t>
            </a:r>
            <a:r>
              <a:rPr sz="1550" spc="80" dirty="0"/>
              <a:t>2015: </a:t>
            </a:r>
            <a:r>
              <a:rPr sz="1550" spc="90" dirty="0"/>
              <a:t>Conservatives </a:t>
            </a:r>
            <a:r>
              <a:rPr sz="1550" spc="10" dirty="0"/>
              <a:t>win </a:t>
            </a:r>
            <a:r>
              <a:rPr sz="1550" spc="190" dirty="0"/>
              <a:t>a </a:t>
            </a:r>
            <a:r>
              <a:rPr sz="1550" spc="95" dirty="0"/>
              <a:t>general</a:t>
            </a:r>
            <a:r>
              <a:rPr sz="1550" spc="-190" dirty="0"/>
              <a:t> </a:t>
            </a:r>
            <a:r>
              <a:rPr sz="1550" spc="65" dirty="0"/>
              <a:t>election</a:t>
            </a:r>
            <a:endParaRPr sz="1550" dirty="0"/>
          </a:p>
          <a:p>
            <a:pPr marL="27305"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1700" dirty="0"/>
          </a:p>
          <a:p>
            <a:pPr marL="2730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1600" dirty="0"/>
          </a:p>
          <a:p>
            <a:pPr marL="198120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98755" algn="l"/>
                <a:tab pos="199390" algn="l"/>
              </a:tabLst>
            </a:pPr>
            <a:r>
              <a:rPr sz="1550" spc="100" dirty="0"/>
              <a:t>10 </a:t>
            </a:r>
            <a:r>
              <a:rPr sz="1550" spc="90" dirty="0"/>
              <a:t>November</a:t>
            </a:r>
            <a:r>
              <a:rPr sz="1550" spc="-10" dirty="0"/>
              <a:t> </a:t>
            </a:r>
            <a:r>
              <a:rPr sz="1550" spc="100" dirty="0"/>
              <a:t>2015</a:t>
            </a:r>
            <a:endParaRPr sz="1550" dirty="0"/>
          </a:p>
          <a:p>
            <a:pPr marL="419100" marR="139700" lvl="1" indent="-158115">
              <a:lnSpc>
                <a:spcPct val="102000"/>
              </a:lnSpc>
              <a:spcBef>
                <a:spcPts val="345"/>
              </a:spcBef>
              <a:buClr>
                <a:srgbClr val="0000DB"/>
              </a:buClr>
              <a:buChar char="̶"/>
              <a:tabLst>
                <a:tab pos="419734" algn="l"/>
                <a:tab pos="420370" algn="l"/>
              </a:tabLst>
            </a:pPr>
            <a:r>
              <a:rPr sz="1550" spc="50" dirty="0">
                <a:latin typeface="Times New Roman"/>
                <a:cs typeface="Times New Roman"/>
              </a:rPr>
              <a:t>David </a:t>
            </a:r>
            <a:r>
              <a:rPr sz="1550" spc="110" dirty="0">
                <a:latin typeface="Times New Roman"/>
                <a:cs typeface="Times New Roman"/>
              </a:rPr>
              <a:t>Cameron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65" dirty="0">
                <a:latin typeface="Times New Roman"/>
                <a:cs typeface="Times New Roman"/>
              </a:rPr>
              <a:t>delivers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190" dirty="0">
                <a:latin typeface="Times New Roman"/>
                <a:cs typeface="Times New Roman"/>
              </a:rPr>
              <a:t>a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45" dirty="0">
                <a:latin typeface="Times New Roman"/>
                <a:cs typeface="Times New Roman"/>
              </a:rPr>
              <a:t>speech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on</a:t>
            </a:r>
            <a:r>
              <a:rPr sz="1550" spc="70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Europe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55" dirty="0">
                <a:latin typeface="Times New Roman"/>
                <a:cs typeface="Times New Roman"/>
              </a:rPr>
              <a:t>to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10" dirty="0">
                <a:latin typeface="Times New Roman"/>
                <a:cs typeface="Times New Roman"/>
              </a:rPr>
              <a:t>Chatham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105" dirty="0">
                <a:latin typeface="Times New Roman"/>
                <a:cs typeface="Times New Roman"/>
              </a:rPr>
              <a:t>House,</a:t>
            </a:r>
            <a:r>
              <a:rPr sz="1550" spc="70" dirty="0">
                <a:latin typeface="Times New Roman"/>
                <a:cs typeface="Times New Roman"/>
              </a:rPr>
              <a:t> setting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70" dirty="0">
                <a:latin typeface="Times New Roman"/>
                <a:cs typeface="Times New Roman"/>
              </a:rPr>
              <a:t>out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95" dirty="0">
                <a:latin typeface="Times New Roman"/>
                <a:cs typeface="Times New Roman"/>
              </a:rPr>
              <a:t>the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65" dirty="0">
                <a:latin typeface="Times New Roman"/>
                <a:cs typeface="Times New Roman"/>
              </a:rPr>
              <a:t>case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5" dirty="0">
                <a:latin typeface="Times New Roman"/>
                <a:cs typeface="Times New Roman"/>
              </a:rPr>
              <a:t>for</a:t>
            </a:r>
            <a:r>
              <a:rPr sz="1550" spc="60" dirty="0">
                <a:latin typeface="Times New Roman"/>
                <a:cs typeface="Times New Roman"/>
              </a:rPr>
              <a:t> EU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reform  </a:t>
            </a:r>
            <a:r>
              <a:rPr sz="1550" spc="130" dirty="0">
                <a:latin typeface="Times New Roman"/>
                <a:cs typeface="Times New Roman"/>
              </a:rPr>
              <a:t>and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35" dirty="0">
                <a:latin typeface="Times New Roman"/>
                <a:cs typeface="Times New Roman"/>
              </a:rPr>
              <a:t>reaffirming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65" dirty="0">
                <a:latin typeface="Times New Roman"/>
                <a:cs typeface="Times New Roman"/>
              </a:rPr>
              <a:t>his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75" dirty="0">
                <a:latin typeface="Times New Roman"/>
                <a:cs typeface="Times New Roman"/>
              </a:rPr>
              <a:t>commitment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55" dirty="0">
                <a:latin typeface="Times New Roman"/>
                <a:cs typeface="Times New Roman"/>
              </a:rPr>
              <a:t>to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150" dirty="0">
                <a:latin typeface="Times New Roman"/>
                <a:cs typeface="Times New Roman"/>
              </a:rPr>
              <a:t>an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65" dirty="0">
                <a:latin typeface="Times New Roman"/>
                <a:cs typeface="Times New Roman"/>
              </a:rPr>
              <a:t>EU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90" dirty="0">
                <a:latin typeface="Times New Roman"/>
                <a:cs typeface="Times New Roman"/>
              </a:rPr>
              <a:t>referendum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85" dirty="0">
                <a:latin typeface="Times New Roman"/>
                <a:cs typeface="Times New Roman"/>
              </a:rPr>
              <a:t>before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95" dirty="0">
                <a:latin typeface="Times New Roman"/>
                <a:cs typeface="Times New Roman"/>
              </a:rPr>
              <a:t>the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25" dirty="0">
                <a:latin typeface="Times New Roman"/>
                <a:cs typeface="Times New Roman"/>
              </a:rPr>
              <a:t>end</a:t>
            </a:r>
            <a:r>
              <a:rPr sz="1550" spc="60" dirty="0">
                <a:latin typeface="Times New Roman"/>
                <a:cs typeface="Times New Roman"/>
              </a:rPr>
              <a:t> </a:t>
            </a:r>
            <a:r>
              <a:rPr sz="1550" spc="5" dirty="0">
                <a:latin typeface="Times New Roman"/>
                <a:cs typeface="Times New Roman"/>
              </a:rPr>
              <a:t>of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85" dirty="0">
                <a:latin typeface="Times New Roman"/>
                <a:cs typeface="Times New Roman"/>
              </a:rPr>
              <a:t>2017.</a:t>
            </a:r>
            <a:endParaRPr sz="1550" dirty="0">
              <a:latin typeface="Times New Roman"/>
              <a:cs typeface="Times New Roman"/>
            </a:endParaRPr>
          </a:p>
          <a:p>
            <a:pPr marL="419100" marR="274955" lvl="1" indent="-158115">
              <a:lnSpc>
                <a:spcPts val="1900"/>
              </a:lnSpc>
              <a:spcBef>
                <a:spcPts val="55"/>
              </a:spcBef>
              <a:buClr>
                <a:srgbClr val="0000DB"/>
              </a:buClr>
              <a:buChar char="̶"/>
              <a:tabLst>
                <a:tab pos="419734" algn="l"/>
                <a:tab pos="420370" algn="l"/>
              </a:tabLst>
            </a:pPr>
            <a:r>
              <a:rPr sz="1550" spc="10" dirty="0">
                <a:latin typeface="Times New Roman"/>
                <a:cs typeface="Times New Roman"/>
              </a:rPr>
              <a:t>In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90" dirty="0">
                <a:latin typeface="Times New Roman"/>
                <a:cs typeface="Times New Roman"/>
              </a:rPr>
              <a:t>a</a:t>
            </a:r>
            <a:r>
              <a:rPr sz="1550" spc="50" dirty="0">
                <a:latin typeface="Times New Roman"/>
                <a:cs typeface="Times New Roman"/>
              </a:rPr>
              <a:t> letter</a:t>
            </a:r>
            <a:r>
              <a:rPr sz="1550" spc="20" dirty="0">
                <a:latin typeface="Times New Roman"/>
                <a:cs typeface="Times New Roman"/>
              </a:rPr>
              <a:t> </a:t>
            </a:r>
            <a:r>
              <a:rPr sz="1550" spc="55" dirty="0">
                <a:latin typeface="Times New Roman"/>
                <a:cs typeface="Times New Roman"/>
              </a:rPr>
              <a:t>to</a:t>
            </a:r>
            <a:r>
              <a:rPr sz="1550" spc="65" dirty="0">
                <a:latin typeface="Times New Roman"/>
                <a:cs typeface="Times New Roman"/>
              </a:rPr>
              <a:t> </a:t>
            </a:r>
            <a:r>
              <a:rPr sz="1550" spc="70" dirty="0">
                <a:latin typeface="Times New Roman"/>
                <a:cs typeface="Times New Roman"/>
              </a:rPr>
              <a:t>Donald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Tusk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95" dirty="0">
                <a:latin typeface="Times New Roman"/>
                <a:cs typeface="Times New Roman"/>
              </a:rPr>
              <a:t>the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Prime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Minister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145" dirty="0">
                <a:latin typeface="Times New Roman"/>
                <a:cs typeface="Times New Roman"/>
              </a:rPr>
              <a:t>sets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70" dirty="0">
                <a:latin typeface="Times New Roman"/>
                <a:cs typeface="Times New Roman"/>
              </a:rPr>
              <a:t>out </a:t>
            </a:r>
            <a:r>
              <a:rPr sz="1550" spc="95" dirty="0">
                <a:latin typeface="Times New Roman"/>
                <a:cs typeface="Times New Roman"/>
              </a:rPr>
              <a:t>the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35" dirty="0">
                <a:latin typeface="Times New Roman"/>
                <a:cs typeface="Times New Roman"/>
              </a:rPr>
              <a:t>four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150" dirty="0">
                <a:latin typeface="Times New Roman"/>
                <a:cs typeface="Times New Roman"/>
              </a:rPr>
              <a:t>areas</a:t>
            </a:r>
            <a:r>
              <a:rPr sz="1550" spc="60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where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140" dirty="0">
                <a:latin typeface="Times New Roman"/>
                <a:cs typeface="Times New Roman"/>
              </a:rPr>
              <a:t>he</a:t>
            </a:r>
            <a:r>
              <a:rPr sz="1550" spc="50" dirty="0">
                <a:latin typeface="Times New Roman"/>
                <a:cs typeface="Times New Roman"/>
              </a:rPr>
              <a:t> is</a:t>
            </a:r>
            <a:r>
              <a:rPr sz="1550" spc="60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seeking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55" dirty="0">
                <a:latin typeface="Times New Roman"/>
                <a:cs typeface="Times New Roman"/>
              </a:rPr>
              <a:t>reform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60" dirty="0">
                <a:latin typeface="Times New Roman"/>
                <a:cs typeface="Times New Roman"/>
              </a:rPr>
              <a:t>as  </a:t>
            </a:r>
            <a:r>
              <a:rPr sz="1550" spc="75" dirty="0">
                <a:latin typeface="Times New Roman"/>
                <a:cs typeface="Times New Roman"/>
              </a:rPr>
              <a:t>part </a:t>
            </a:r>
            <a:r>
              <a:rPr sz="1550" spc="15" dirty="0">
                <a:latin typeface="Times New Roman"/>
                <a:cs typeface="Times New Roman"/>
              </a:rPr>
              <a:t>of </a:t>
            </a:r>
            <a:r>
              <a:rPr sz="1550" spc="75" dirty="0">
                <a:latin typeface="Times New Roman"/>
                <a:cs typeface="Times New Roman"/>
              </a:rPr>
              <a:t>negotiations </a:t>
            </a:r>
            <a:r>
              <a:rPr sz="1550" spc="105" dirty="0">
                <a:latin typeface="Times New Roman"/>
                <a:cs typeface="Times New Roman"/>
              </a:rPr>
              <a:t>on </a:t>
            </a:r>
            <a:r>
              <a:rPr sz="1550" spc="95" dirty="0">
                <a:latin typeface="Times New Roman"/>
                <a:cs typeface="Times New Roman"/>
              </a:rPr>
              <a:t>the </a:t>
            </a:r>
            <a:r>
              <a:rPr sz="1550" spc="-10" dirty="0">
                <a:latin typeface="Times New Roman"/>
                <a:cs typeface="Times New Roman"/>
              </a:rPr>
              <a:t>UK’s </a:t>
            </a:r>
            <a:r>
              <a:rPr sz="1550" spc="100" dirty="0">
                <a:latin typeface="Times New Roman"/>
                <a:cs typeface="Times New Roman"/>
              </a:rPr>
              <a:t>membership </a:t>
            </a:r>
            <a:r>
              <a:rPr sz="1550" spc="15" dirty="0">
                <a:latin typeface="Times New Roman"/>
                <a:cs typeface="Times New Roman"/>
              </a:rPr>
              <a:t>of </a:t>
            </a:r>
            <a:r>
              <a:rPr sz="1550" spc="95" dirty="0">
                <a:latin typeface="Times New Roman"/>
                <a:cs typeface="Times New Roman"/>
              </a:rPr>
              <a:t>the</a:t>
            </a:r>
            <a:r>
              <a:rPr sz="1550" spc="-95" dirty="0">
                <a:latin typeface="Times New Roman"/>
                <a:cs typeface="Times New Roman"/>
              </a:rPr>
              <a:t> </a:t>
            </a:r>
            <a:r>
              <a:rPr sz="1550" spc="65" dirty="0">
                <a:latin typeface="Times New Roman"/>
                <a:cs typeface="Times New Roman"/>
              </a:rPr>
              <a:t>EU</a:t>
            </a:r>
            <a:endParaRPr sz="1550" dirty="0">
              <a:latin typeface="Times New Roman"/>
              <a:cs typeface="Times New Roman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A984EC7-5A88-4449-8AAD-2834BDD3B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6"/>
    </mc:Choice>
    <mc:Fallback>
      <p:transition spd="slow" advTm="1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377045" cy="1358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300" dirty="0"/>
              <a:t>Renegotiations</a:t>
            </a:r>
          </a:p>
          <a:p>
            <a:pPr marL="233045" marR="5080" indent="-158750">
              <a:lnSpc>
                <a:spcPct val="152200"/>
              </a:lnSpc>
              <a:spcBef>
                <a:spcPts val="620"/>
              </a:spcBef>
              <a:tabLst>
                <a:tab pos="233045" algn="l"/>
              </a:tabLst>
            </a:pPr>
            <a:r>
              <a:rPr sz="1550" spc="30" dirty="0"/>
              <a:t>̶	</a:t>
            </a:r>
            <a:r>
              <a:rPr sz="1550" spc="110" dirty="0">
                <a:solidFill>
                  <a:srgbClr val="000000"/>
                </a:solidFill>
              </a:rPr>
              <a:t>December </a:t>
            </a:r>
            <a:r>
              <a:rPr sz="1550" spc="80" dirty="0">
                <a:solidFill>
                  <a:srgbClr val="000000"/>
                </a:solidFill>
              </a:rPr>
              <a:t>2015: </a:t>
            </a:r>
            <a:r>
              <a:rPr sz="1550" spc="100" dirty="0">
                <a:solidFill>
                  <a:srgbClr val="000000"/>
                </a:solidFill>
              </a:rPr>
              <a:t>The </a:t>
            </a:r>
            <a:r>
              <a:rPr sz="1550" spc="110" dirty="0">
                <a:solidFill>
                  <a:srgbClr val="000000"/>
                </a:solidFill>
              </a:rPr>
              <a:t>European </a:t>
            </a:r>
            <a:r>
              <a:rPr sz="1550" spc="45" dirty="0">
                <a:solidFill>
                  <a:srgbClr val="000000"/>
                </a:solidFill>
              </a:rPr>
              <a:t>Union </a:t>
            </a:r>
            <a:r>
              <a:rPr sz="1550" spc="100" dirty="0">
                <a:solidFill>
                  <a:srgbClr val="000000"/>
                </a:solidFill>
              </a:rPr>
              <a:t>Referendum </a:t>
            </a:r>
            <a:r>
              <a:rPr sz="1550" spc="10" dirty="0">
                <a:solidFill>
                  <a:srgbClr val="000000"/>
                </a:solidFill>
              </a:rPr>
              <a:t>Act </a:t>
            </a:r>
            <a:r>
              <a:rPr sz="1550" spc="100" dirty="0">
                <a:solidFill>
                  <a:srgbClr val="000000"/>
                </a:solidFill>
              </a:rPr>
              <a:t>receives </a:t>
            </a:r>
            <a:r>
              <a:rPr sz="1550" spc="55" dirty="0">
                <a:solidFill>
                  <a:srgbClr val="000000"/>
                </a:solidFill>
              </a:rPr>
              <a:t>Royal </a:t>
            </a:r>
            <a:r>
              <a:rPr sz="1550" spc="100" dirty="0">
                <a:solidFill>
                  <a:srgbClr val="000000"/>
                </a:solidFill>
              </a:rPr>
              <a:t>Assent </a:t>
            </a:r>
            <a:r>
              <a:rPr sz="1550" spc="70" dirty="0">
                <a:solidFill>
                  <a:srgbClr val="000000"/>
                </a:solidFill>
              </a:rPr>
              <a:t>(provides </a:t>
            </a:r>
            <a:r>
              <a:rPr sz="1550" spc="5" dirty="0">
                <a:solidFill>
                  <a:srgbClr val="000000"/>
                </a:solidFill>
              </a:rPr>
              <a:t>for </a:t>
            </a:r>
            <a:r>
              <a:rPr sz="1550" spc="95" dirty="0">
                <a:solidFill>
                  <a:srgbClr val="000000"/>
                </a:solidFill>
              </a:rPr>
              <a:t>the</a:t>
            </a:r>
            <a:r>
              <a:rPr sz="1550" spc="-204" dirty="0">
                <a:solidFill>
                  <a:srgbClr val="000000"/>
                </a:solidFill>
              </a:rPr>
              <a:t> </a:t>
            </a:r>
            <a:r>
              <a:rPr sz="1550" spc="10" dirty="0">
                <a:solidFill>
                  <a:srgbClr val="000000"/>
                </a:solidFill>
              </a:rPr>
              <a:t>holding  </a:t>
            </a:r>
            <a:r>
              <a:rPr sz="1550" spc="5" dirty="0">
                <a:solidFill>
                  <a:srgbClr val="000000"/>
                </a:solidFill>
              </a:rPr>
              <a:t>of</a:t>
            </a:r>
            <a:r>
              <a:rPr sz="1550" spc="60" dirty="0">
                <a:solidFill>
                  <a:srgbClr val="000000"/>
                </a:solidFill>
              </a:rPr>
              <a:t> </a:t>
            </a:r>
            <a:r>
              <a:rPr sz="1550" spc="190" dirty="0">
                <a:solidFill>
                  <a:srgbClr val="000000"/>
                </a:solidFill>
              </a:rPr>
              <a:t>a</a:t>
            </a:r>
            <a:r>
              <a:rPr sz="1550" spc="45" dirty="0">
                <a:solidFill>
                  <a:srgbClr val="000000"/>
                </a:solidFill>
              </a:rPr>
              <a:t> </a:t>
            </a:r>
            <a:r>
              <a:rPr sz="1550" spc="90" dirty="0">
                <a:solidFill>
                  <a:srgbClr val="000000"/>
                </a:solidFill>
              </a:rPr>
              <a:t>referendum</a:t>
            </a:r>
            <a:r>
              <a:rPr sz="1550" spc="35" dirty="0">
                <a:solidFill>
                  <a:srgbClr val="000000"/>
                </a:solidFill>
              </a:rPr>
              <a:t> </a:t>
            </a:r>
            <a:r>
              <a:rPr sz="1550" spc="10" dirty="0">
                <a:solidFill>
                  <a:srgbClr val="000000"/>
                </a:solidFill>
              </a:rPr>
              <a:t>in</a:t>
            </a:r>
            <a:r>
              <a:rPr sz="1550" spc="65" dirty="0">
                <a:solidFill>
                  <a:srgbClr val="000000"/>
                </a:solidFill>
              </a:rPr>
              <a:t> </a:t>
            </a:r>
            <a:r>
              <a:rPr sz="1550" spc="95" dirty="0">
                <a:solidFill>
                  <a:srgbClr val="000000"/>
                </a:solidFill>
              </a:rPr>
              <a:t>the</a:t>
            </a:r>
            <a:r>
              <a:rPr sz="1550" spc="45" dirty="0">
                <a:solidFill>
                  <a:srgbClr val="000000"/>
                </a:solidFill>
              </a:rPr>
              <a:t> </a:t>
            </a:r>
            <a:r>
              <a:rPr sz="1550" spc="-35" dirty="0">
                <a:solidFill>
                  <a:srgbClr val="000000"/>
                </a:solidFill>
              </a:rPr>
              <a:t>UK</a:t>
            </a:r>
            <a:r>
              <a:rPr sz="1550" spc="45" dirty="0">
                <a:solidFill>
                  <a:srgbClr val="000000"/>
                </a:solidFill>
              </a:rPr>
              <a:t> </a:t>
            </a:r>
            <a:r>
              <a:rPr sz="1550" spc="130" dirty="0">
                <a:solidFill>
                  <a:srgbClr val="000000"/>
                </a:solidFill>
              </a:rPr>
              <a:t>and</a:t>
            </a:r>
            <a:r>
              <a:rPr sz="1550" spc="50" dirty="0">
                <a:solidFill>
                  <a:srgbClr val="000000"/>
                </a:solidFill>
              </a:rPr>
              <a:t> Gibraltar</a:t>
            </a:r>
            <a:r>
              <a:rPr sz="1550" spc="35" dirty="0">
                <a:solidFill>
                  <a:srgbClr val="000000"/>
                </a:solidFill>
              </a:rPr>
              <a:t> </a:t>
            </a:r>
            <a:r>
              <a:rPr sz="1550" spc="105" dirty="0">
                <a:solidFill>
                  <a:srgbClr val="000000"/>
                </a:solidFill>
              </a:rPr>
              <a:t>on</a:t>
            </a:r>
            <a:r>
              <a:rPr sz="1550" spc="30" dirty="0">
                <a:solidFill>
                  <a:srgbClr val="000000"/>
                </a:solidFill>
              </a:rPr>
              <a:t> </a:t>
            </a:r>
            <a:r>
              <a:rPr sz="1550" spc="85" dirty="0">
                <a:solidFill>
                  <a:srgbClr val="000000"/>
                </a:solidFill>
              </a:rPr>
              <a:t>whether</a:t>
            </a:r>
            <a:r>
              <a:rPr sz="1550" spc="70" dirty="0">
                <a:solidFill>
                  <a:srgbClr val="000000"/>
                </a:solidFill>
              </a:rPr>
              <a:t> </a:t>
            </a:r>
            <a:r>
              <a:rPr sz="1550" spc="95" dirty="0">
                <a:solidFill>
                  <a:srgbClr val="000000"/>
                </a:solidFill>
              </a:rPr>
              <a:t>the</a:t>
            </a:r>
            <a:r>
              <a:rPr sz="1550" spc="45" dirty="0">
                <a:solidFill>
                  <a:srgbClr val="000000"/>
                </a:solidFill>
              </a:rPr>
              <a:t> </a:t>
            </a:r>
            <a:r>
              <a:rPr sz="1550" spc="-25" dirty="0">
                <a:solidFill>
                  <a:srgbClr val="000000"/>
                </a:solidFill>
              </a:rPr>
              <a:t>UK</a:t>
            </a:r>
            <a:r>
              <a:rPr sz="1550" spc="30" dirty="0">
                <a:solidFill>
                  <a:srgbClr val="000000"/>
                </a:solidFill>
              </a:rPr>
              <a:t> </a:t>
            </a:r>
            <a:r>
              <a:rPr sz="1550" spc="85" dirty="0">
                <a:solidFill>
                  <a:srgbClr val="000000"/>
                </a:solidFill>
              </a:rPr>
              <a:t>should</a:t>
            </a:r>
            <a:r>
              <a:rPr sz="1550" spc="60" dirty="0">
                <a:solidFill>
                  <a:srgbClr val="000000"/>
                </a:solidFill>
              </a:rPr>
              <a:t> </a:t>
            </a:r>
            <a:r>
              <a:rPr sz="1550" spc="85" dirty="0">
                <a:solidFill>
                  <a:srgbClr val="000000"/>
                </a:solidFill>
              </a:rPr>
              <a:t>remain</a:t>
            </a:r>
            <a:r>
              <a:rPr sz="1550" spc="50" dirty="0">
                <a:solidFill>
                  <a:srgbClr val="000000"/>
                </a:solidFill>
              </a:rPr>
              <a:t> </a:t>
            </a:r>
            <a:r>
              <a:rPr sz="1550" spc="190" dirty="0">
                <a:solidFill>
                  <a:srgbClr val="000000"/>
                </a:solidFill>
              </a:rPr>
              <a:t>a</a:t>
            </a:r>
            <a:r>
              <a:rPr sz="1550" spc="30" dirty="0">
                <a:solidFill>
                  <a:srgbClr val="000000"/>
                </a:solidFill>
              </a:rPr>
              <a:t> </a:t>
            </a:r>
            <a:r>
              <a:rPr sz="1550" spc="120" dirty="0">
                <a:solidFill>
                  <a:srgbClr val="000000"/>
                </a:solidFill>
              </a:rPr>
              <a:t>member</a:t>
            </a:r>
            <a:r>
              <a:rPr sz="1550" spc="35" dirty="0">
                <a:solidFill>
                  <a:srgbClr val="000000"/>
                </a:solidFill>
              </a:rPr>
              <a:t> </a:t>
            </a:r>
            <a:r>
              <a:rPr sz="1550" spc="15" dirty="0">
                <a:solidFill>
                  <a:srgbClr val="000000"/>
                </a:solidFill>
              </a:rPr>
              <a:t>of</a:t>
            </a:r>
            <a:r>
              <a:rPr sz="1550" spc="45" dirty="0">
                <a:solidFill>
                  <a:srgbClr val="000000"/>
                </a:solidFill>
              </a:rPr>
              <a:t> </a:t>
            </a:r>
            <a:r>
              <a:rPr sz="1550" spc="95" dirty="0">
                <a:solidFill>
                  <a:srgbClr val="000000"/>
                </a:solidFill>
              </a:rPr>
              <a:t>the</a:t>
            </a:r>
            <a:r>
              <a:rPr sz="1550" spc="45" dirty="0">
                <a:solidFill>
                  <a:srgbClr val="000000"/>
                </a:solidFill>
              </a:rPr>
              <a:t> EU).</a:t>
            </a:r>
            <a:endParaRPr sz="1550" dirty="0"/>
          </a:p>
        </p:txBody>
      </p:sp>
      <p:sp>
        <p:nvSpPr>
          <p:cNvPr id="3" name="object 3"/>
          <p:cNvSpPr txBox="1"/>
          <p:nvPr/>
        </p:nvSpPr>
        <p:spPr>
          <a:xfrm>
            <a:off x="680679" y="2985522"/>
            <a:ext cx="9081135" cy="37915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70815" marR="5080" indent="-158115" algn="just">
              <a:lnSpc>
                <a:spcPct val="152600"/>
              </a:lnSpc>
              <a:spcBef>
                <a:spcPts val="85"/>
              </a:spcBef>
              <a:buClr>
                <a:srgbClr val="0000DB"/>
              </a:buClr>
              <a:buChar char="̶"/>
              <a:tabLst>
                <a:tab pos="171450" algn="l"/>
              </a:tabLst>
            </a:pPr>
            <a:r>
              <a:rPr sz="1550" spc="105" dirty="0">
                <a:latin typeface="Times New Roman"/>
                <a:cs typeface="Times New Roman"/>
              </a:rPr>
              <a:t>2 </a:t>
            </a:r>
            <a:r>
              <a:rPr sz="1550" spc="90" dirty="0">
                <a:latin typeface="Times New Roman"/>
                <a:cs typeface="Times New Roman"/>
              </a:rPr>
              <a:t>February </a:t>
            </a:r>
            <a:r>
              <a:rPr sz="1550" spc="80" dirty="0">
                <a:latin typeface="Times New Roman"/>
                <a:cs typeface="Times New Roman"/>
              </a:rPr>
              <a:t>2016: </a:t>
            </a:r>
            <a:r>
              <a:rPr sz="1550" spc="65" dirty="0">
                <a:latin typeface="Times New Roman"/>
                <a:cs typeface="Times New Roman"/>
              </a:rPr>
              <a:t>Donald </a:t>
            </a:r>
            <a:r>
              <a:rPr sz="1550" spc="80" dirty="0">
                <a:latin typeface="Times New Roman"/>
                <a:cs typeface="Times New Roman"/>
              </a:rPr>
              <a:t>Tusk </a:t>
            </a:r>
            <a:r>
              <a:rPr sz="1550" spc="50" dirty="0">
                <a:latin typeface="Times New Roman"/>
                <a:cs typeface="Times New Roman"/>
              </a:rPr>
              <a:t>writes </a:t>
            </a:r>
            <a:r>
              <a:rPr sz="1550" spc="55" dirty="0">
                <a:latin typeface="Times New Roman"/>
                <a:cs typeface="Times New Roman"/>
              </a:rPr>
              <a:t>to </a:t>
            </a:r>
            <a:r>
              <a:rPr sz="1550" spc="100" dirty="0">
                <a:latin typeface="Times New Roman"/>
                <a:cs typeface="Times New Roman"/>
              </a:rPr>
              <a:t>Members </a:t>
            </a:r>
            <a:r>
              <a:rPr sz="1550" spc="5" dirty="0">
                <a:latin typeface="Times New Roman"/>
                <a:cs typeface="Times New Roman"/>
              </a:rPr>
              <a:t>of </a:t>
            </a:r>
            <a:r>
              <a:rPr sz="1550" spc="100" dirty="0">
                <a:latin typeface="Times New Roman"/>
                <a:cs typeface="Times New Roman"/>
              </a:rPr>
              <a:t>the </a:t>
            </a:r>
            <a:r>
              <a:rPr sz="1550" spc="110" dirty="0">
                <a:latin typeface="Times New Roman"/>
                <a:cs typeface="Times New Roman"/>
              </a:rPr>
              <a:t>European </a:t>
            </a:r>
            <a:r>
              <a:rPr sz="1550" spc="45" dirty="0">
                <a:latin typeface="Times New Roman"/>
                <a:cs typeface="Times New Roman"/>
              </a:rPr>
              <a:t>Council </a:t>
            </a:r>
            <a:r>
              <a:rPr sz="1550" spc="100" dirty="0">
                <a:latin typeface="Times New Roman"/>
                <a:cs typeface="Times New Roman"/>
              </a:rPr>
              <a:t>on </a:t>
            </a:r>
            <a:r>
              <a:rPr sz="1550" spc="65" dirty="0">
                <a:latin typeface="Times New Roman"/>
                <a:cs typeface="Times New Roman"/>
              </a:rPr>
              <a:t>his </a:t>
            </a:r>
            <a:r>
              <a:rPr sz="1550" spc="85" dirty="0">
                <a:latin typeface="Times New Roman"/>
                <a:cs typeface="Times New Roman"/>
              </a:rPr>
              <a:t>proposal </a:t>
            </a:r>
            <a:r>
              <a:rPr sz="1550" spc="5" dirty="0">
                <a:latin typeface="Times New Roman"/>
                <a:cs typeface="Times New Roman"/>
              </a:rPr>
              <a:t>for </a:t>
            </a:r>
            <a:r>
              <a:rPr sz="1550" spc="190" dirty="0">
                <a:latin typeface="Times New Roman"/>
                <a:cs typeface="Times New Roman"/>
              </a:rPr>
              <a:t>a </a:t>
            </a:r>
            <a:r>
              <a:rPr sz="1550" spc="-405" dirty="0">
                <a:latin typeface="Times New Roman"/>
                <a:cs typeface="Times New Roman"/>
              </a:rPr>
              <a:t>new </a:t>
            </a:r>
            <a:r>
              <a:rPr sz="1550" spc="-380" dirty="0">
                <a:latin typeface="Times New Roman"/>
                <a:cs typeface="Times New Roman"/>
              </a:rPr>
              <a:t> </a:t>
            </a:r>
            <a:r>
              <a:rPr sz="1550" spc="90" dirty="0">
                <a:latin typeface="Times New Roman"/>
                <a:cs typeface="Times New Roman"/>
              </a:rPr>
              <a:t>settlement </a:t>
            </a:r>
            <a:r>
              <a:rPr sz="1550" spc="5" dirty="0">
                <a:latin typeface="Times New Roman"/>
                <a:cs typeface="Times New Roman"/>
              </a:rPr>
              <a:t>for </a:t>
            </a:r>
            <a:r>
              <a:rPr sz="1550" spc="95" dirty="0">
                <a:latin typeface="Times New Roman"/>
                <a:cs typeface="Times New Roman"/>
              </a:rPr>
              <a:t>the </a:t>
            </a:r>
            <a:r>
              <a:rPr sz="1550" spc="-25" dirty="0">
                <a:latin typeface="Times New Roman"/>
                <a:cs typeface="Times New Roman"/>
              </a:rPr>
              <a:t>UK </a:t>
            </a:r>
            <a:r>
              <a:rPr sz="1550" spc="10" dirty="0">
                <a:latin typeface="Times New Roman"/>
                <a:cs typeface="Times New Roman"/>
              </a:rPr>
              <a:t>within </a:t>
            </a:r>
            <a:r>
              <a:rPr sz="1550" spc="100" dirty="0">
                <a:latin typeface="Times New Roman"/>
                <a:cs typeface="Times New Roman"/>
              </a:rPr>
              <a:t>the </a:t>
            </a:r>
            <a:r>
              <a:rPr sz="1550" spc="60" dirty="0">
                <a:latin typeface="Times New Roman"/>
                <a:cs typeface="Times New Roman"/>
              </a:rPr>
              <a:t>EU. </a:t>
            </a:r>
            <a:r>
              <a:rPr sz="1550" spc="105" dirty="0">
                <a:latin typeface="Times New Roman"/>
                <a:cs typeface="Times New Roman"/>
              </a:rPr>
              <a:t>The </a:t>
            </a:r>
            <a:r>
              <a:rPr sz="1550" spc="110" dirty="0">
                <a:latin typeface="Times New Roman"/>
                <a:cs typeface="Times New Roman"/>
              </a:rPr>
              <a:t>European </a:t>
            </a:r>
            <a:r>
              <a:rPr sz="1550" spc="45" dirty="0">
                <a:latin typeface="Times New Roman"/>
                <a:cs typeface="Times New Roman"/>
              </a:rPr>
              <a:t>Council </a:t>
            </a:r>
            <a:r>
              <a:rPr sz="1550" spc="85" dirty="0">
                <a:latin typeface="Times New Roman"/>
                <a:cs typeface="Times New Roman"/>
              </a:rPr>
              <a:t>publishes </a:t>
            </a:r>
            <a:r>
              <a:rPr sz="1550" spc="35" dirty="0">
                <a:latin typeface="Times New Roman"/>
                <a:cs typeface="Times New Roman"/>
              </a:rPr>
              <a:t>its </a:t>
            </a:r>
            <a:r>
              <a:rPr sz="1550" spc="30" dirty="0">
                <a:latin typeface="Times New Roman"/>
                <a:cs typeface="Times New Roman"/>
              </a:rPr>
              <a:t>Draft </a:t>
            </a:r>
            <a:r>
              <a:rPr sz="1550" spc="65" dirty="0">
                <a:latin typeface="Times New Roman"/>
                <a:cs typeface="Times New Roman"/>
              </a:rPr>
              <a:t>Decision </a:t>
            </a:r>
            <a:r>
              <a:rPr sz="1550" spc="80" dirty="0">
                <a:latin typeface="Times New Roman"/>
                <a:cs typeface="Times New Roman"/>
              </a:rPr>
              <a:t>concerning</a:t>
            </a:r>
            <a:r>
              <a:rPr sz="1550" spc="-75" dirty="0">
                <a:latin typeface="Times New Roman"/>
                <a:cs typeface="Times New Roman"/>
              </a:rPr>
              <a:t> </a:t>
            </a:r>
            <a:r>
              <a:rPr sz="1550" spc="190" dirty="0">
                <a:latin typeface="Times New Roman"/>
                <a:cs typeface="Times New Roman"/>
              </a:rPr>
              <a:t>a  </a:t>
            </a:r>
            <a:r>
              <a:rPr sz="1550" spc="10" dirty="0">
                <a:latin typeface="Times New Roman"/>
                <a:cs typeface="Times New Roman"/>
              </a:rPr>
              <a:t>‘New </a:t>
            </a:r>
            <a:r>
              <a:rPr sz="1550" spc="90" dirty="0">
                <a:latin typeface="Times New Roman"/>
                <a:cs typeface="Times New Roman"/>
              </a:rPr>
              <a:t>Settlement </a:t>
            </a:r>
            <a:r>
              <a:rPr sz="1550" spc="5" dirty="0">
                <a:latin typeface="Times New Roman"/>
                <a:cs typeface="Times New Roman"/>
              </a:rPr>
              <a:t>for </a:t>
            </a:r>
            <a:r>
              <a:rPr sz="1550" spc="95" dirty="0">
                <a:latin typeface="Times New Roman"/>
                <a:cs typeface="Times New Roman"/>
              </a:rPr>
              <a:t>the </a:t>
            </a:r>
            <a:r>
              <a:rPr sz="1550" spc="50" dirty="0">
                <a:latin typeface="Times New Roman"/>
                <a:cs typeface="Times New Roman"/>
              </a:rPr>
              <a:t>United Kingdom </a:t>
            </a:r>
            <a:r>
              <a:rPr sz="1550" spc="10" dirty="0">
                <a:latin typeface="Times New Roman"/>
                <a:cs typeface="Times New Roman"/>
              </a:rPr>
              <a:t>within </a:t>
            </a:r>
            <a:r>
              <a:rPr sz="1550" spc="95" dirty="0">
                <a:latin typeface="Times New Roman"/>
                <a:cs typeface="Times New Roman"/>
              </a:rPr>
              <a:t>the </a:t>
            </a:r>
            <a:r>
              <a:rPr sz="1550" spc="110" dirty="0">
                <a:latin typeface="Times New Roman"/>
                <a:cs typeface="Times New Roman"/>
              </a:rPr>
              <a:t>European</a:t>
            </a:r>
            <a:r>
              <a:rPr sz="155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Union’.</a:t>
            </a:r>
            <a:endParaRPr sz="1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00DB"/>
              </a:buClr>
              <a:buFont typeface="Times New Roman"/>
              <a:buChar char="̶"/>
            </a:pPr>
            <a:endParaRPr sz="2450" dirty="0">
              <a:latin typeface="Times New Roman"/>
              <a:cs typeface="Times New Roman"/>
            </a:endParaRPr>
          </a:p>
          <a:p>
            <a:pPr marL="170815" marR="182880" indent="-158115">
              <a:lnSpc>
                <a:spcPct val="1529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1550" spc="105" dirty="0">
                <a:latin typeface="Times New Roman"/>
                <a:cs typeface="Times New Roman"/>
              </a:rPr>
              <a:t>3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90" dirty="0">
                <a:latin typeface="Times New Roman"/>
                <a:cs typeface="Times New Roman"/>
              </a:rPr>
              <a:t>February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2016:</a:t>
            </a:r>
            <a:r>
              <a:rPr sz="1550" spc="65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The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Prime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Minister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85" dirty="0">
                <a:latin typeface="Times New Roman"/>
                <a:cs typeface="Times New Roman"/>
              </a:rPr>
              <a:t>gives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190" dirty="0">
                <a:latin typeface="Times New Roman"/>
                <a:cs typeface="Times New Roman"/>
              </a:rPr>
              <a:t>a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110" dirty="0">
                <a:latin typeface="Times New Roman"/>
                <a:cs typeface="Times New Roman"/>
              </a:rPr>
              <a:t>statement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55" dirty="0">
                <a:latin typeface="Times New Roman"/>
                <a:cs typeface="Times New Roman"/>
              </a:rPr>
              <a:t>to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the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120" dirty="0">
                <a:latin typeface="Times New Roman"/>
                <a:cs typeface="Times New Roman"/>
              </a:rPr>
              <a:t>House</a:t>
            </a:r>
            <a:r>
              <a:rPr sz="1550" spc="30" dirty="0">
                <a:latin typeface="Times New Roman"/>
                <a:cs typeface="Times New Roman"/>
              </a:rPr>
              <a:t> </a:t>
            </a:r>
            <a:r>
              <a:rPr sz="1550" spc="15" dirty="0">
                <a:latin typeface="Times New Roman"/>
                <a:cs typeface="Times New Roman"/>
              </a:rPr>
              <a:t>of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114" dirty="0">
                <a:latin typeface="Times New Roman"/>
                <a:cs typeface="Times New Roman"/>
              </a:rPr>
              <a:t>Commons</a:t>
            </a:r>
            <a:r>
              <a:rPr sz="1550" spc="60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on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the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progress  </a:t>
            </a:r>
            <a:r>
              <a:rPr sz="1550" spc="145" dirty="0">
                <a:latin typeface="Times New Roman"/>
                <a:cs typeface="Times New Roman"/>
              </a:rPr>
              <a:t>made </a:t>
            </a:r>
            <a:r>
              <a:rPr sz="1550" spc="75" dirty="0">
                <a:latin typeface="Times New Roman"/>
                <a:cs typeface="Times New Roman"/>
              </a:rPr>
              <a:t>regarding </a:t>
            </a:r>
            <a:r>
              <a:rPr sz="1550" spc="95" dirty="0">
                <a:latin typeface="Times New Roman"/>
                <a:cs typeface="Times New Roman"/>
              </a:rPr>
              <a:t>the </a:t>
            </a:r>
            <a:r>
              <a:rPr sz="1550" spc="20" dirty="0">
                <a:latin typeface="Times New Roman"/>
                <a:cs typeface="Times New Roman"/>
              </a:rPr>
              <a:t>UK-EU</a:t>
            </a:r>
            <a:r>
              <a:rPr sz="1550" spc="-145" dirty="0">
                <a:latin typeface="Times New Roman"/>
                <a:cs typeface="Times New Roman"/>
              </a:rPr>
              <a:t> </a:t>
            </a:r>
            <a:r>
              <a:rPr sz="1550" spc="65" dirty="0">
                <a:latin typeface="Times New Roman"/>
                <a:cs typeface="Times New Roman"/>
              </a:rPr>
              <a:t>renegotiation.</a:t>
            </a:r>
            <a:endParaRPr sz="15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16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1550" spc="80" dirty="0">
                <a:latin typeface="Times New Roman"/>
                <a:cs typeface="Times New Roman"/>
              </a:rPr>
              <a:t>18-19 </a:t>
            </a:r>
            <a:r>
              <a:rPr sz="1550" spc="90" dirty="0">
                <a:latin typeface="Times New Roman"/>
                <a:cs typeface="Times New Roman"/>
              </a:rPr>
              <a:t>February </a:t>
            </a:r>
            <a:r>
              <a:rPr sz="1550" spc="80" dirty="0">
                <a:latin typeface="Times New Roman"/>
                <a:cs typeface="Times New Roman"/>
              </a:rPr>
              <a:t>2016: </a:t>
            </a:r>
            <a:r>
              <a:rPr sz="1550" spc="110" dirty="0">
                <a:latin typeface="Times New Roman"/>
                <a:cs typeface="Times New Roman"/>
              </a:rPr>
              <a:t>European </a:t>
            </a:r>
            <a:r>
              <a:rPr sz="1550" spc="45" dirty="0">
                <a:latin typeface="Times New Roman"/>
                <a:cs typeface="Times New Roman"/>
              </a:rPr>
              <a:t>Council</a:t>
            </a:r>
            <a:r>
              <a:rPr sz="1550" spc="-130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meeting.</a:t>
            </a:r>
            <a:endParaRPr sz="1550" dirty="0">
              <a:latin typeface="Times New Roman"/>
              <a:cs typeface="Times New Roman"/>
            </a:endParaRPr>
          </a:p>
          <a:p>
            <a:pPr marL="170815" marR="238760" indent="-158115">
              <a:lnSpc>
                <a:spcPct val="152900"/>
              </a:lnSpc>
              <a:spcBef>
                <a:spcPts val="124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1550" spc="100" dirty="0">
                <a:latin typeface="Times New Roman"/>
                <a:cs typeface="Times New Roman"/>
              </a:rPr>
              <a:t>22</a:t>
            </a:r>
            <a:r>
              <a:rPr sz="1550" spc="65" dirty="0">
                <a:latin typeface="Times New Roman"/>
                <a:cs typeface="Times New Roman"/>
              </a:rPr>
              <a:t> </a:t>
            </a:r>
            <a:r>
              <a:rPr sz="1550" spc="90" dirty="0">
                <a:latin typeface="Times New Roman"/>
                <a:cs typeface="Times New Roman"/>
              </a:rPr>
              <a:t>February</a:t>
            </a:r>
            <a:r>
              <a:rPr sz="1550" spc="25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2016:</a:t>
            </a:r>
            <a:r>
              <a:rPr sz="1550" spc="45" dirty="0">
                <a:latin typeface="Times New Roman"/>
                <a:cs typeface="Times New Roman"/>
              </a:rPr>
              <a:t> </a:t>
            </a:r>
            <a:r>
              <a:rPr sz="1550" spc="105" dirty="0">
                <a:latin typeface="Times New Roman"/>
                <a:cs typeface="Times New Roman"/>
              </a:rPr>
              <a:t>The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80" dirty="0">
                <a:latin typeface="Times New Roman"/>
                <a:cs typeface="Times New Roman"/>
              </a:rPr>
              <a:t>Prime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30" dirty="0">
                <a:latin typeface="Times New Roman"/>
                <a:cs typeface="Times New Roman"/>
              </a:rPr>
              <a:t>Minister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125" dirty="0">
                <a:latin typeface="Times New Roman"/>
                <a:cs typeface="Times New Roman"/>
              </a:rPr>
              <a:t>announces</a:t>
            </a:r>
            <a:r>
              <a:rPr sz="1550" spc="60" dirty="0">
                <a:latin typeface="Times New Roman"/>
                <a:cs typeface="Times New Roman"/>
              </a:rPr>
              <a:t> </a:t>
            </a:r>
            <a:r>
              <a:rPr sz="1550" spc="95" dirty="0">
                <a:latin typeface="Times New Roman"/>
                <a:cs typeface="Times New Roman"/>
              </a:rPr>
              <a:t>the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60" dirty="0">
                <a:latin typeface="Times New Roman"/>
                <a:cs typeface="Times New Roman"/>
              </a:rPr>
              <a:t>EU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90" dirty="0">
                <a:latin typeface="Times New Roman"/>
                <a:cs typeface="Times New Roman"/>
              </a:rPr>
              <a:t>referendum</a:t>
            </a:r>
            <a:r>
              <a:rPr sz="1550" spc="55" dirty="0">
                <a:latin typeface="Times New Roman"/>
                <a:cs typeface="Times New Roman"/>
              </a:rPr>
              <a:t> </a:t>
            </a:r>
            <a:r>
              <a:rPr sz="1550" spc="114" dirty="0">
                <a:latin typeface="Times New Roman"/>
                <a:cs typeface="Times New Roman"/>
              </a:rPr>
              <a:t>date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05" dirty="0">
                <a:latin typeface="Times New Roman"/>
                <a:cs typeface="Times New Roman"/>
              </a:rPr>
              <a:t>–</a:t>
            </a:r>
            <a:r>
              <a:rPr sz="1550" spc="40" dirty="0">
                <a:latin typeface="Times New Roman"/>
                <a:cs typeface="Times New Roman"/>
              </a:rPr>
              <a:t> </a:t>
            </a:r>
            <a:r>
              <a:rPr sz="1550" spc="105" dirty="0">
                <a:latin typeface="Times New Roman"/>
                <a:cs typeface="Times New Roman"/>
              </a:rPr>
              <a:t>23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45" dirty="0">
                <a:latin typeface="Times New Roman"/>
                <a:cs typeface="Times New Roman"/>
              </a:rPr>
              <a:t>June</a:t>
            </a:r>
            <a:r>
              <a:rPr sz="1550" spc="35" dirty="0">
                <a:latin typeface="Times New Roman"/>
                <a:cs typeface="Times New Roman"/>
              </a:rPr>
              <a:t> </a:t>
            </a:r>
            <a:r>
              <a:rPr sz="1550" spc="100" dirty="0">
                <a:latin typeface="Times New Roman"/>
                <a:cs typeface="Times New Roman"/>
              </a:rPr>
              <a:t>2016</a:t>
            </a:r>
            <a:r>
              <a:rPr sz="1550" spc="50" dirty="0">
                <a:latin typeface="Times New Roman"/>
                <a:cs typeface="Times New Roman"/>
              </a:rPr>
              <a:t> </a:t>
            </a:r>
            <a:r>
              <a:rPr sz="1550" spc="105" dirty="0">
                <a:latin typeface="Times New Roman"/>
                <a:cs typeface="Times New Roman"/>
              </a:rPr>
              <a:t>–</a:t>
            </a:r>
            <a:r>
              <a:rPr sz="1550" spc="70" dirty="0">
                <a:latin typeface="Times New Roman"/>
                <a:cs typeface="Times New Roman"/>
              </a:rPr>
              <a:t> </a:t>
            </a:r>
            <a:r>
              <a:rPr sz="1550" spc="5" dirty="0">
                <a:latin typeface="Times New Roman"/>
                <a:cs typeface="Times New Roman"/>
              </a:rPr>
              <a:t>after  </a:t>
            </a:r>
            <a:r>
              <a:rPr sz="1550" spc="85" dirty="0">
                <a:latin typeface="Times New Roman"/>
                <a:cs typeface="Times New Roman"/>
              </a:rPr>
              <a:t>securing </a:t>
            </a:r>
            <a:r>
              <a:rPr sz="1550" spc="190" dirty="0">
                <a:latin typeface="Times New Roman"/>
                <a:cs typeface="Times New Roman"/>
              </a:rPr>
              <a:t>a</a:t>
            </a:r>
            <a:r>
              <a:rPr sz="1550" spc="-180" dirty="0">
                <a:latin typeface="Times New Roman"/>
                <a:cs typeface="Times New Roman"/>
              </a:rPr>
              <a:t> </a:t>
            </a:r>
            <a:r>
              <a:rPr sz="1550" spc="95" dirty="0">
                <a:latin typeface="Times New Roman"/>
                <a:cs typeface="Times New Roman"/>
              </a:rPr>
              <a:t>deal </a:t>
            </a:r>
            <a:r>
              <a:rPr sz="1550" spc="100" dirty="0">
                <a:latin typeface="Times New Roman"/>
                <a:cs typeface="Times New Roman"/>
              </a:rPr>
              <a:t>on </a:t>
            </a:r>
            <a:r>
              <a:rPr sz="1550" spc="40" dirty="0">
                <a:latin typeface="Times New Roman"/>
                <a:cs typeface="Times New Roman"/>
              </a:rPr>
              <a:t>Britain's </a:t>
            </a:r>
            <a:r>
              <a:rPr sz="1550" spc="100" dirty="0">
                <a:latin typeface="Times New Roman"/>
                <a:cs typeface="Times New Roman"/>
              </a:rPr>
              <a:t>membership </a:t>
            </a:r>
            <a:r>
              <a:rPr sz="1550" spc="15" dirty="0">
                <a:latin typeface="Times New Roman"/>
                <a:cs typeface="Times New Roman"/>
              </a:rPr>
              <a:t>of </a:t>
            </a:r>
            <a:r>
              <a:rPr sz="1550" spc="95" dirty="0">
                <a:latin typeface="Times New Roman"/>
                <a:cs typeface="Times New Roman"/>
              </a:rPr>
              <a:t>the </a:t>
            </a:r>
            <a:r>
              <a:rPr sz="1550" spc="60" dirty="0">
                <a:latin typeface="Times New Roman"/>
                <a:cs typeface="Times New Roman"/>
              </a:rPr>
              <a:t>EU.</a:t>
            </a:r>
            <a:endParaRPr sz="155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8440CF7-132A-42CA-813E-AD799E26F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0"/>
    </mc:Choice>
    <mc:Fallback>
      <p:transition spd="slow" advTm="1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242" y="962025"/>
            <a:ext cx="3511458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300" dirty="0"/>
              <a:t>Renegotiations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79" y="2314479"/>
            <a:ext cx="9291320" cy="464563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3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60" dirty="0">
                <a:latin typeface="Times New Roman"/>
                <a:cs typeface="Times New Roman"/>
              </a:rPr>
              <a:t>Difficult</a:t>
            </a:r>
            <a:r>
              <a:rPr sz="2000" b="1" spc="20" dirty="0">
                <a:latin typeface="Times New Roman"/>
                <a:cs typeface="Times New Roman"/>
              </a:rPr>
              <a:t> </a:t>
            </a:r>
            <a:r>
              <a:rPr sz="2000" b="1" spc="75" dirty="0">
                <a:latin typeface="Times New Roman"/>
                <a:cs typeface="Times New Roman"/>
              </a:rPr>
              <a:t>renegotiations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-65" dirty="0">
                <a:latin typeface="Times New Roman"/>
                <a:cs typeface="Times New Roman"/>
              </a:rPr>
              <a:t>A </a:t>
            </a:r>
            <a:r>
              <a:rPr sz="2000" b="1" spc="110" dirty="0">
                <a:latin typeface="Times New Roman"/>
                <a:cs typeface="Times New Roman"/>
              </a:rPr>
              <a:t>three-level </a:t>
            </a:r>
            <a:r>
              <a:rPr sz="2000" b="1" spc="190" dirty="0">
                <a:latin typeface="Times New Roman"/>
                <a:cs typeface="Times New Roman"/>
              </a:rPr>
              <a:t>game </a:t>
            </a:r>
            <a:r>
              <a:rPr sz="2000" b="1" spc="45" dirty="0">
                <a:latin typeface="Times New Roman"/>
                <a:cs typeface="Times New Roman"/>
              </a:rPr>
              <a:t>(party, </a:t>
            </a:r>
            <a:r>
              <a:rPr sz="2000" b="1" spc="55" dirty="0">
                <a:latin typeface="Times New Roman"/>
                <a:cs typeface="Times New Roman"/>
              </a:rPr>
              <a:t>country,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40" dirty="0">
                <a:latin typeface="Times New Roman"/>
                <a:cs typeface="Times New Roman"/>
              </a:rPr>
              <a:t>EU)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40" dirty="0">
                <a:latin typeface="Times New Roman"/>
                <a:cs typeface="Times New Roman"/>
              </a:rPr>
              <a:t>Problematic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114" dirty="0">
                <a:latin typeface="Times New Roman"/>
                <a:cs typeface="Times New Roman"/>
              </a:rPr>
              <a:t>timing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(reduced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70" dirty="0">
                <a:latin typeface="Times New Roman"/>
                <a:cs typeface="Times New Roman"/>
              </a:rPr>
              <a:t>his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leverage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45" dirty="0">
                <a:latin typeface="Times New Roman"/>
                <a:cs typeface="Times New Roman"/>
              </a:rPr>
              <a:t>+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60" dirty="0">
                <a:latin typeface="Times New Roman"/>
                <a:cs typeface="Times New Roman"/>
              </a:rPr>
              <a:t>meaningful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55" dirty="0">
                <a:latin typeface="Times New Roman"/>
                <a:cs typeface="Times New Roman"/>
              </a:rPr>
              <a:t>reform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Times New Roman"/>
                <a:cs typeface="Times New Roman"/>
              </a:rPr>
              <a:t>of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95" dirty="0">
                <a:latin typeface="Times New Roman"/>
                <a:cs typeface="Times New Roman"/>
              </a:rPr>
              <a:t>the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65" dirty="0">
                <a:latin typeface="Times New Roman"/>
                <a:cs typeface="Times New Roman"/>
              </a:rPr>
              <a:t>EU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dropped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off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95" dirty="0">
                <a:latin typeface="Times New Roman"/>
                <a:cs typeface="Times New Roman"/>
              </a:rPr>
              <a:t>the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125" dirty="0">
                <a:latin typeface="Times New Roman"/>
                <a:cs typeface="Times New Roman"/>
              </a:rPr>
              <a:t>agenda)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 marL="170815" marR="5080" indent="-158115">
              <a:lnSpc>
                <a:spcPct val="152300"/>
              </a:lnSpc>
              <a:spcBef>
                <a:spcPts val="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85" dirty="0">
                <a:latin typeface="Times New Roman"/>
                <a:cs typeface="Times New Roman"/>
              </a:rPr>
              <a:t>Asked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35" dirty="0">
                <a:latin typeface="Times New Roman"/>
                <a:cs typeface="Times New Roman"/>
              </a:rPr>
              <a:t>Tory</a:t>
            </a:r>
            <a:r>
              <a:rPr sz="2000" b="1" spc="25" dirty="0">
                <a:latin typeface="Times New Roman"/>
                <a:cs typeface="Times New Roman"/>
              </a:rPr>
              <a:t> </a:t>
            </a:r>
            <a:r>
              <a:rPr sz="2000" b="1" spc="80" dirty="0">
                <a:latin typeface="Times New Roman"/>
                <a:cs typeface="Times New Roman"/>
              </a:rPr>
              <a:t>parliamentarians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70" dirty="0">
                <a:latin typeface="Times New Roman"/>
                <a:cs typeface="Times New Roman"/>
              </a:rPr>
              <a:t>not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55" dirty="0">
                <a:latin typeface="Times New Roman"/>
                <a:cs typeface="Times New Roman"/>
              </a:rPr>
              <a:t>to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95" dirty="0">
                <a:latin typeface="Times New Roman"/>
                <a:cs typeface="Times New Roman"/>
              </a:rPr>
              <a:t>declare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85" dirty="0">
                <a:latin typeface="Times New Roman"/>
                <a:cs typeface="Times New Roman"/>
              </a:rPr>
              <a:t>support</a:t>
            </a:r>
            <a:r>
              <a:rPr sz="2000" b="1" spc="65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Times New Roman"/>
                <a:cs typeface="Times New Roman"/>
              </a:rPr>
              <a:t>for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85" dirty="0">
                <a:latin typeface="Times New Roman"/>
                <a:cs typeface="Times New Roman"/>
              </a:rPr>
              <a:t>remain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60" dirty="0">
                <a:latin typeface="Times New Roman"/>
                <a:cs typeface="Times New Roman"/>
              </a:rPr>
              <a:t>or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leave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10" dirty="0">
                <a:latin typeface="Times New Roman"/>
                <a:cs typeface="Times New Roman"/>
              </a:rPr>
              <a:t>until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60" dirty="0">
                <a:latin typeface="Times New Roman"/>
                <a:cs typeface="Times New Roman"/>
              </a:rPr>
              <a:t>after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140" dirty="0">
                <a:latin typeface="Times New Roman"/>
                <a:cs typeface="Times New Roman"/>
              </a:rPr>
              <a:t>he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130" dirty="0">
                <a:latin typeface="Times New Roman"/>
                <a:cs typeface="Times New Roman"/>
              </a:rPr>
              <a:t>had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90" dirty="0">
                <a:latin typeface="Times New Roman"/>
                <a:cs typeface="Times New Roman"/>
              </a:rPr>
              <a:t>completed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-25" dirty="0">
                <a:latin typeface="Times New Roman"/>
                <a:cs typeface="Times New Roman"/>
              </a:rPr>
              <a:t>his  </a:t>
            </a:r>
            <a:r>
              <a:rPr sz="2000" b="1" spc="75" dirty="0">
                <a:latin typeface="Times New Roman"/>
                <a:cs typeface="Times New Roman"/>
              </a:rPr>
              <a:t>negotiations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10" dirty="0">
                <a:latin typeface="Times New Roman"/>
                <a:cs typeface="Times New Roman"/>
              </a:rPr>
              <a:t>January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70" dirty="0">
                <a:latin typeface="Times New Roman"/>
                <a:cs typeface="Times New Roman"/>
              </a:rPr>
              <a:t>5,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80" dirty="0">
                <a:latin typeface="Times New Roman"/>
                <a:cs typeface="Times New Roman"/>
              </a:rPr>
              <a:t>2016: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14" dirty="0">
                <a:latin typeface="Times New Roman"/>
                <a:cs typeface="Times New Roman"/>
              </a:rPr>
              <a:t>Ministers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120" dirty="0">
                <a:latin typeface="Times New Roman"/>
                <a:cs typeface="Times New Roman"/>
              </a:rPr>
              <a:t>free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140" dirty="0">
                <a:latin typeface="Times New Roman"/>
                <a:cs typeface="Times New Roman"/>
              </a:rPr>
              <a:t>to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165" dirty="0">
                <a:latin typeface="Times New Roman"/>
                <a:cs typeface="Times New Roman"/>
              </a:rPr>
              <a:t>campaign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00" dirty="0">
                <a:latin typeface="Times New Roman"/>
                <a:cs typeface="Times New Roman"/>
              </a:rPr>
              <a:t>on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65" dirty="0">
                <a:latin typeface="Times New Roman"/>
                <a:cs typeface="Times New Roman"/>
              </a:rPr>
              <a:t>either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95" dirty="0">
                <a:latin typeface="Times New Roman"/>
                <a:cs typeface="Times New Roman"/>
              </a:rPr>
              <a:t>side</a:t>
            </a:r>
            <a:endParaRPr sz="2000" b="1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FAE2E3B-1CEC-46A8-9515-E72E6ABD7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839"/>
    </mc:Choice>
    <mc:Fallback>
      <p:transition spd="slow" advTm="8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576" y="1031748"/>
            <a:ext cx="8624316" cy="4855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B56DD05-2FBA-4161-995B-9C48EE32D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5"/>
    </mc:Choice>
    <mc:Fallback>
      <p:transition spd="slow" advTm="2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44997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300" dirty="0"/>
              <a:t>Renegotiations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79" y="2270925"/>
            <a:ext cx="8536940" cy="424154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4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50" dirty="0">
                <a:latin typeface="Times New Roman"/>
                <a:cs typeface="Times New Roman"/>
              </a:rPr>
              <a:t>Four</a:t>
            </a:r>
            <a:r>
              <a:rPr sz="2000" b="1" spc="20" dirty="0">
                <a:latin typeface="Times New Roman"/>
                <a:cs typeface="Times New Roman"/>
              </a:rPr>
              <a:t> </a:t>
            </a:r>
            <a:r>
              <a:rPr sz="2000" b="1" spc="165" dirty="0">
                <a:latin typeface="Times New Roman"/>
                <a:cs typeface="Times New Roman"/>
              </a:rPr>
              <a:t>clusters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150" dirty="0">
                <a:latin typeface="Times New Roman"/>
                <a:cs typeface="Times New Roman"/>
              </a:rPr>
              <a:t>or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25" dirty="0">
                <a:latin typeface="Times New Roman"/>
                <a:cs typeface="Times New Roman"/>
              </a:rPr>
              <a:t>‘baskets’</a:t>
            </a:r>
            <a:r>
              <a:rPr sz="2000" b="1" spc="25" dirty="0">
                <a:latin typeface="Times New Roman"/>
                <a:cs typeface="Times New Roman"/>
              </a:rPr>
              <a:t> </a:t>
            </a:r>
            <a:r>
              <a:rPr sz="2000" b="1" spc="150" dirty="0">
                <a:latin typeface="Times New Roman"/>
                <a:cs typeface="Times New Roman"/>
              </a:rPr>
              <a:t>or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90" dirty="0">
                <a:latin typeface="Times New Roman"/>
                <a:cs typeface="Times New Roman"/>
              </a:rPr>
              <a:t>demands:</a:t>
            </a:r>
            <a:endParaRPr sz="2000" b="1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8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90" dirty="0">
                <a:latin typeface="Times New Roman"/>
                <a:cs typeface="Times New Roman"/>
              </a:rPr>
              <a:t>economic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governance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2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85" dirty="0">
                <a:latin typeface="Times New Roman"/>
                <a:cs typeface="Times New Roman"/>
              </a:rPr>
              <a:t>competitiveness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75" dirty="0">
                <a:latin typeface="Times New Roman"/>
                <a:cs typeface="Times New Roman"/>
              </a:rPr>
              <a:t>sovereignty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45" dirty="0">
                <a:latin typeface="Times New Roman"/>
                <a:cs typeface="Times New Roman"/>
              </a:rPr>
              <a:t>Immigration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62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30" dirty="0">
                <a:latin typeface="Times New Roman"/>
                <a:cs typeface="Times New Roman"/>
              </a:rPr>
              <a:t>→ </a:t>
            </a:r>
            <a:r>
              <a:rPr sz="2000" spc="100" dirty="0">
                <a:latin typeface="Times New Roman"/>
                <a:cs typeface="Times New Roman"/>
              </a:rPr>
              <a:t>outcome </a:t>
            </a:r>
            <a:r>
              <a:rPr sz="2000" spc="60" dirty="0">
                <a:latin typeface="Times New Roman"/>
                <a:cs typeface="Times New Roman"/>
              </a:rPr>
              <a:t>offered </a:t>
            </a:r>
            <a:r>
              <a:rPr sz="2000" spc="-10" dirty="0">
                <a:latin typeface="Times New Roman"/>
                <a:cs typeface="Times New Roman"/>
              </a:rPr>
              <a:t>little </a:t>
            </a:r>
            <a:r>
              <a:rPr sz="2000" spc="55" dirty="0">
                <a:latin typeface="Times New Roman"/>
                <a:cs typeface="Times New Roman"/>
              </a:rPr>
              <a:t>to </a:t>
            </a:r>
            <a:r>
              <a:rPr sz="2000" spc="95" dirty="0">
                <a:latin typeface="Times New Roman"/>
                <a:cs typeface="Times New Roman"/>
              </a:rPr>
              <a:t>placate </a:t>
            </a:r>
            <a:r>
              <a:rPr sz="2000" spc="114" dirty="0">
                <a:latin typeface="Times New Roman"/>
                <a:cs typeface="Times New Roman"/>
              </a:rPr>
              <a:t>those </a:t>
            </a:r>
            <a:r>
              <a:rPr sz="2000" spc="110" dirty="0">
                <a:latin typeface="Times New Roman"/>
                <a:cs typeface="Times New Roman"/>
              </a:rPr>
              <a:t>concerned </a:t>
            </a:r>
            <a:r>
              <a:rPr sz="2000" spc="95" dirty="0">
                <a:latin typeface="Times New Roman"/>
                <a:cs typeface="Times New Roman"/>
              </a:rPr>
              <a:t>about </a:t>
            </a:r>
            <a:r>
              <a:rPr sz="2000" spc="70" dirty="0">
                <a:latin typeface="Times New Roman"/>
                <a:cs typeface="Times New Roman"/>
              </a:rPr>
              <a:t>sovereignty, </a:t>
            </a:r>
            <a:r>
              <a:rPr sz="2000" spc="45" dirty="0">
                <a:latin typeface="Times New Roman"/>
                <a:cs typeface="Times New Roman"/>
              </a:rPr>
              <a:t>immigration </a:t>
            </a:r>
            <a:r>
              <a:rPr sz="2000" spc="60" dirty="0">
                <a:latin typeface="Times New Roman"/>
                <a:cs typeface="Times New Roman"/>
              </a:rPr>
              <a:t>or</a:t>
            </a:r>
            <a:r>
              <a:rPr sz="2000" spc="-165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Times New Roman"/>
                <a:cs typeface="Times New Roman"/>
              </a:rPr>
              <a:t>benefit</a:t>
            </a:r>
            <a:r>
              <a:rPr lang="cs-CZ" sz="2000" spc="50" dirty="0">
                <a:latin typeface="Times New Roman"/>
                <a:cs typeface="Times New Roman"/>
              </a:rPr>
              <a:t>s </a:t>
            </a:r>
            <a:r>
              <a:rPr sz="2000" spc="100" dirty="0">
                <a:latin typeface="Times New Roman"/>
                <a:cs typeface="Times New Roman"/>
              </a:rPr>
              <a:t>payments.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80" dirty="0">
                <a:latin typeface="Times New Roman"/>
                <a:cs typeface="Times New Roman"/>
              </a:rPr>
              <a:t>Deal </a:t>
            </a:r>
            <a:r>
              <a:rPr sz="2000" b="1" spc="125" dirty="0">
                <a:latin typeface="Times New Roman"/>
                <a:cs typeface="Times New Roman"/>
              </a:rPr>
              <a:t>reached </a:t>
            </a:r>
            <a:r>
              <a:rPr sz="2000" b="1" spc="10" dirty="0">
                <a:latin typeface="Times New Roman"/>
                <a:cs typeface="Times New Roman"/>
              </a:rPr>
              <a:t>in </a:t>
            </a:r>
            <a:r>
              <a:rPr sz="2000" b="1" spc="90" dirty="0">
                <a:latin typeface="Times New Roman"/>
                <a:cs typeface="Times New Roman"/>
              </a:rPr>
              <a:t>February </a:t>
            </a:r>
            <a:r>
              <a:rPr sz="2000" b="1" spc="95" dirty="0">
                <a:latin typeface="Times New Roman"/>
                <a:cs typeface="Times New Roman"/>
              </a:rPr>
              <a:t>2016 </a:t>
            </a:r>
            <a:r>
              <a:rPr sz="2000" b="1" spc="50" dirty="0">
                <a:latin typeface="Times New Roman"/>
                <a:cs typeface="Times New Roman"/>
              </a:rPr>
              <a:t>(“special </a:t>
            </a:r>
            <a:r>
              <a:rPr sz="2000" b="1" spc="70" dirty="0">
                <a:latin typeface="Times New Roman"/>
                <a:cs typeface="Times New Roman"/>
              </a:rPr>
              <a:t>status” </a:t>
            </a:r>
            <a:r>
              <a:rPr sz="2000" b="1" spc="10" dirty="0">
                <a:latin typeface="Times New Roman"/>
                <a:cs typeface="Times New Roman"/>
              </a:rPr>
              <a:t>within </a:t>
            </a:r>
            <a:r>
              <a:rPr sz="2000" b="1" spc="95" dirty="0">
                <a:latin typeface="Times New Roman"/>
                <a:cs typeface="Times New Roman"/>
              </a:rPr>
              <a:t>the</a:t>
            </a:r>
            <a:r>
              <a:rPr sz="2000" b="1" spc="-175" dirty="0">
                <a:latin typeface="Times New Roman"/>
                <a:cs typeface="Times New Roman"/>
              </a:rPr>
              <a:t> </a:t>
            </a:r>
            <a:r>
              <a:rPr sz="2000" b="1" spc="40" dirty="0">
                <a:latin typeface="Times New Roman"/>
                <a:cs typeface="Times New Roman"/>
              </a:rPr>
              <a:t>EU)</a:t>
            </a:r>
            <a:endParaRPr sz="2000" b="1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8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60" dirty="0">
                <a:latin typeface="Times New Roman"/>
                <a:cs typeface="Times New Roman"/>
              </a:rPr>
              <a:t>Immediately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dismissed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by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Times New Roman"/>
                <a:cs typeface="Times New Roman"/>
              </a:rPr>
              <a:t>hardline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Eurosceptics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as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weak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and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not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Times New Roman"/>
                <a:cs typeface="Times New Roman"/>
              </a:rPr>
              <a:t>going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40" dirty="0">
                <a:latin typeface="Times New Roman"/>
                <a:cs typeface="Times New Roman"/>
              </a:rPr>
              <a:t>far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14" dirty="0">
                <a:latin typeface="Times New Roman"/>
                <a:cs typeface="Times New Roman"/>
              </a:rPr>
              <a:t>enough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2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105" dirty="0">
                <a:latin typeface="Times New Roman"/>
                <a:cs typeface="Times New Roman"/>
              </a:rPr>
              <a:t>The </a:t>
            </a:r>
            <a:r>
              <a:rPr sz="2000" spc="135" dirty="0">
                <a:latin typeface="Times New Roman"/>
                <a:cs typeface="Times New Roman"/>
              </a:rPr>
              <a:t>press was </a:t>
            </a:r>
            <a:r>
              <a:rPr sz="2000" spc="55" dirty="0">
                <a:latin typeface="Times New Roman"/>
                <a:cs typeface="Times New Roman"/>
              </a:rPr>
              <a:t>very </a:t>
            </a:r>
            <a:r>
              <a:rPr sz="2000" spc="85" dirty="0">
                <a:latin typeface="Times New Roman"/>
                <a:cs typeface="Times New Roman"/>
              </a:rPr>
              <a:t>strong </a:t>
            </a:r>
            <a:r>
              <a:rPr sz="2000" spc="10" dirty="0">
                <a:latin typeface="Times New Roman"/>
                <a:cs typeface="Times New Roman"/>
              </a:rPr>
              <a:t>in </a:t>
            </a:r>
            <a:r>
              <a:rPr sz="2000" spc="35" dirty="0">
                <a:latin typeface="Times New Roman"/>
                <a:cs typeface="Times New Roman"/>
              </a:rPr>
              <a:t>its </a:t>
            </a:r>
            <a:r>
              <a:rPr sz="2000" spc="80" dirty="0">
                <a:latin typeface="Times New Roman"/>
                <a:cs typeface="Times New Roman"/>
              </a:rPr>
              <a:t>dismissal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-229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deal.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2AF58E-715A-40E4-927C-94AE16EA3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2"/>
    </mc:Choice>
    <mc:Fallback>
      <p:transition spd="slow" advTm="2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0789" y="2166711"/>
            <a:ext cx="8714105" cy="2831465"/>
          </a:xfrm>
          <a:prstGeom prst="rect">
            <a:avLst/>
          </a:prstGeom>
        </p:spPr>
        <p:txBody>
          <a:bodyPr vert="horz" wrap="square" lIns="0" tIns="199390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570"/>
              </a:spcBef>
              <a:buChar char="̶"/>
              <a:tabLst>
                <a:tab pos="170815" algn="l"/>
                <a:tab pos="171450" algn="l"/>
              </a:tabLst>
            </a:pPr>
            <a:r>
              <a:rPr sz="2450" u="heavy" spc="254" dirty="0">
                <a:solidFill>
                  <a:srgbClr val="0000DB"/>
                </a:solidFill>
                <a:uFill>
                  <a:solidFill>
                    <a:srgbClr val="0000DB"/>
                  </a:solidFill>
                </a:uFill>
                <a:latin typeface="Times New Roman"/>
                <a:cs typeface="Times New Roman"/>
              </a:rPr>
              <a:t>Research</a:t>
            </a:r>
            <a:r>
              <a:rPr sz="2450" u="heavy" spc="70" dirty="0">
                <a:solidFill>
                  <a:srgbClr val="0000DB"/>
                </a:solidFill>
                <a:uFill>
                  <a:solidFill>
                    <a:srgbClr val="0000DB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50" u="heavy" spc="170" dirty="0">
                <a:solidFill>
                  <a:srgbClr val="0000DB"/>
                </a:solidFill>
                <a:uFill>
                  <a:solidFill>
                    <a:srgbClr val="0000DB"/>
                  </a:solidFill>
                </a:uFill>
                <a:latin typeface="Times New Roman"/>
                <a:cs typeface="Times New Roman"/>
              </a:rPr>
              <a:t>Briefings</a:t>
            </a:r>
            <a:endParaRPr sz="2450">
              <a:latin typeface="Times New Roman"/>
              <a:cs typeface="Times New Roman"/>
            </a:endParaRPr>
          </a:p>
          <a:p>
            <a:pPr marL="171450" indent="-158750">
              <a:lnSpc>
                <a:spcPct val="100000"/>
              </a:lnSpc>
              <a:spcBef>
                <a:spcPts val="1480"/>
              </a:spcBef>
              <a:buChar char="̶"/>
              <a:tabLst>
                <a:tab pos="171450" algn="l"/>
                <a:tab pos="172085" algn="l"/>
              </a:tabLst>
            </a:pPr>
            <a:r>
              <a:rPr sz="2450" u="heavy" spc="80" dirty="0">
                <a:solidFill>
                  <a:srgbClr val="0000DB"/>
                </a:solidFill>
                <a:uFill>
                  <a:solidFill>
                    <a:srgbClr val="0000DB"/>
                  </a:solidFill>
                </a:uFill>
                <a:latin typeface="Times New Roman"/>
                <a:cs typeface="Times New Roman"/>
              </a:rPr>
              <a:t>https://commonslibrary.parliament.uk/category/brexit/</a:t>
            </a:r>
            <a:endParaRPr sz="2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40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450" spc="210" dirty="0">
                <a:latin typeface="Times New Roman"/>
                <a:cs typeface="Times New Roman"/>
              </a:rPr>
              <a:t>Brexitcasts</a:t>
            </a:r>
            <a:endParaRPr sz="245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48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450" spc="85" dirty="0">
                <a:latin typeface="Times New Roman"/>
                <a:cs typeface="Times New Roman"/>
              </a:rPr>
              <a:t>https://</a:t>
            </a:r>
            <a:r>
              <a:rPr sz="2450" spc="85" dirty="0">
                <a:latin typeface="Times New Roman"/>
                <a:cs typeface="Times New Roman"/>
                <a:hlinkClick r:id="rId4"/>
              </a:rPr>
              <a:t>www.bbc.co.uk/programmes/p05299nl/episodes/player</a:t>
            </a:r>
            <a:endParaRPr sz="2450">
              <a:latin typeface="Times New Roman"/>
              <a:cs typeface="Times New Roman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6D099D2-B1E9-4E8C-A067-EE8AF8BDD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83"/>
    </mc:Choice>
    <mc:Fallback>
      <p:transition spd="slow" advTm="10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9551" y="1106424"/>
            <a:ext cx="6691883" cy="4957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C7C8E1-07A5-4015-AB59-F4DF7149D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0"/>
    </mc:Choice>
    <mc:Fallback>
      <p:transition spd="slow" advTm="3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110"/>
              </a:spcBef>
            </a:pPr>
            <a:r>
              <a:rPr spc="195" dirty="0"/>
              <a:t>Thank</a:t>
            </a:r>
            <a:r>
              <a:rPr spc="55" dirty="0"/>
              <a:t> </a:t>
            </a:r>
            <a:r>
              <a:rPr spc="225" dirty="0"/>
              <a:t>you</a:t>
            </a:r>
            <a:r>
              <a:rPr spc="75" dirty="0"/>
              <a:t> </a:t>
            </a:r>
            <a:r>
              <a:rPr spc="175" dirty="0"/>
              <a:t>very</a:t>
            </a:r>
            <a:r>
              <a:rPr spc="55" dirty="0"/>
              <a:t> </a:t>
            </a:r>
            <a:r>
              <a:rPr spc="270" dirty="0"/>
              <a:t>much</a:t>
            </a:r>
            <a:r>
              <a:rPr spc="75" dirty="0"/>
              <a:t> </a:t>
            </a:r>
            <a:r>
              <a:rPr spc="135" dirty="0"/>
              <a:t>for</a:t>
            </a:r>
            <a:r>
              <a:rPr spc="70" dirty="0"/>
              <a:t> </a:t>
            </a:r>
            <a:r>
              <a:rPr spc="204" dirty="0"/>
              <a:t>your</a:t>
            </a:r>
            <a:r>
              <a:rPr spc="75" dirty="0"/>
              <a:t> </a:t>
            </a:r>
            <a:r>
              <a:rPr spc="195" dirty="0"/>
              <a:t>attention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12707" y="4021257"/>
            <a:ext cx="4128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latin typeface="Times New Roman"/>
                <a:cs typeface="Times New Roman"/>
              </a:rPr>
              <a:t>(</a:t>
            </a:r>
            <a:r>
              <a:rPr sz="2100" u="heavy" spc="100" dirty="0">
                <a:solidFill>
                  <a:srgbClr val="0000DB"/>
                </a:solidFill>
                <a:uFill>
                  <a:solidFill>
                    <a:srgbClr val="0000DB"/>
                  </a:solidFill>
                </a:uFill>
                <a:latin typeface="Times New Roman"/>
                <a:cs typeface="Times New Roman"/>
              </a:rPr>
              <a:t>brusenbauch.meislova@email.cz</a:t>
            </a:r>
            <a:r>
              <a:rPr sz="2100" spc="100" dirty="0">
                <a:latin typeface="Times New Roman"/>
                <a:cs typeface="Times New Roman"/>
              </a:rPr>
              <a:t>)</a:t>
            </a:r>
            <a:endParaRPr sz="210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BE452D7-9D13-4606-801F-01614A8E8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4"/>
    </mc:Choice>
    <mc:Fallback>
      <p:transition spd="slow" advTm="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30039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Commitment </a:t>
            </a:r>
            <a:r>
              <a:rPr sz="4000" b="1" spc="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4000" b="1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4000" b="1" spc="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Referendum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188284"/>
            <a:ext cx="9368790" cy="2510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815" marR="5080" indent="-158115">
              <a:lnSpc>
                <a:spcPct val="150300"/>
              </a:lnSpc>
              <a:spcBef>
                <a:spcPts val="10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b="1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Cameron: </a:t>
            </a:r>
            <a:r>
              <a:rPr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substantial </a:t>
            </a:r>
            <a:r>
              <a:rPr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imprint </a:t>
            </a:r>
            <a:r>
              <a:rPr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</a:t>
            </a:r>
            <a:r>
              <a:rPr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British </a:t>
            </a:r>
            <a:r>
              <a:rPr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 </a:t>
            </a:r>
            <a:r>
              <a:rPr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</a:t>
            </a:r>
            <a:r>
              <a:rPr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British </a:t>
            </a:r>
            <a:r>
              <a:rPr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 </a:t>
            </a:r>
            <a:r>
              <a:rPr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 </a:t>
            </a:r>
            <a:r>
              <a:rPr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 </a:t>
            </a:r>
            <a:r>
              <a:rPr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joined 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</a:t>
            </a:r>
            <a:r>
              <a:rPr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pc="-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1973.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815" indent="-158115">
              <a:lnSpc>
                <a:spcPct val="100000"/>
              </a:lnSpc>
              <a:spcBef>
                <a:spcPts val="105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 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b="1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b="1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 </a:t>
            </a:r>
            <a:r>
              <a:rPr b="1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815" indent="-158115">
              <a:lnSpc>
                <a:spcPct val="100000"/>
              </a:lnSpc>
              <a:spcBef>
                <a:spcPts val="105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 </a:t>
            </a:r>
            <a:r>
              <a:rPr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 </a:t>
            </a:r>
            <a:r>
              <a:rPr b="1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00DB"/>
              </a:buClr>
              <a:buFont typeface="Times New Roman"/>
              <a:buChar char="̶"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“Britain </a:t>
            </a:r>
            <a:r>
              <a:rPr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</a:t>
            </a:r>
            <a:r>
              <a:rPr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Britain’s </a:t>
            </a:r>
            <a:r>
              <a:rPr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 </a:t>
            </a:r>
            <a:r>
              <a:rPr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leave </a:t>
            </a:r>
            <a:r>
              <a:rPr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EU”</a:t>
            </a:r>
            <a:r>
              <a:rPr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(2011).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6100" y="5229225"/>
            <a:ext cx="2534412" cy="1684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1E39E09-68A2-4B4B-B691-E907639B6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88"/>
    </mc:Choice>
    <mc:Fallback>
      <p:transition spd="slow" advTm="29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00" y="504825"/>
            <a:ext cx="8730487" cy="6118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49C38A9-4579-403A-BF85-B20A49829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8"/>
    </mc:Choice>
    <mc:Fallback>
      <p:transition spd="slow" advTm="1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72429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90" dirty="0"/>
              <a:t>Commitment </a:t>
            </a:r>
            <a:r>
              <a:rPr b="1" spc="280" dirty="0"/>
              <a:t>to </a:t>
            </a:r>
            <a:r>
              <a:rPr b="1" spc="390" dirty="0"/>
              <a:t>a</a:t>
            </a:r>
            <a:r>
              <a:rPr b="1" spc="-260" dirty="0"/>
              <a:t> </a:t>
            </a:r>
            <a:r>
              <a:rPr b="1" spc="305" dirty="0"/>
              <a:t>Referendum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8790940" cy="35003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0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145" dirty="0">
                <a:latin typeface="Times New Roman"/>
                <a:cs typeface="Times New Roman"/>
              </a:rPr>
              <a:t>Bloomberg </a:t>
            </a:r>
            <a:r>
              <a:rPr b="1" spc="190" dirty="0">
                <a:latin typeface="Times New Roman"/>
                <a:cs typeface="Times New Roman"/>
              </a:rPr>
              <a:t>Speech </a:t>
            </a:r>
            <a:r>
              <a:rPr b="1" spc="60" dirty="0">
                <a:latin typeface="Times New Roman"/>
                <a:cs typeface="Times New Roman"/>
              </a:rPr>
              <a:t>(23 </a:t>
            </a:r>
            <a:r>
              <a:rPr b="1" spc="180" dirty="0">
                <a:latin typeface="Times New Roman"/>
                <a:cs typeface="Times New Roman"/>
              </a:rPr>
              <a:t>January</a:t>
            </a:r>
            <a:r>
              <a:rPr b="1" spc="-160" dirty="0">
                <a:latin typeface="Times New Roman"/>
                <a:cs typeface="Times New Roman"/>
              </a:rPr>
              <a:t> </a:t>
            </a:r>
            <a:r>
              <a:rPr b="1" spc="75" dirty="0">
                <a:latin typeface="Times New Roman"/>
                <a:cs typeface="Times New Roman"/>
              </a:rPr>
              <a:t>2013)</a:t>
            </a:r>
            <a:endParaRPr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̶"/>
            </a:pPr>
            <a:endParaRPr dirty="0">
              <a:latin typeface="Times New Roman"/>
              <a:cs typeface="Times New Roman"/>
            </a:endParaRPr>
          </a:p>
          <a:p>
            <a:pPr marL="170815" marR="5080" indent="-158115">
              <a:lnSpc>
                <a:spcPct val="152600"/>
              </a:lnSpc>
              <a:buClr>
                <a:srgbClr val="0000DB"/>
              </a:buClr>
              <a:buChar char="̶"/>
              <a:tabLst>
                <a:tab pos="227329" algn="l"/>
                <a:tab pos="227965" algn="l"/>
              </a:tabLst>
            </a:pPr>
            <a:r>
              <a:rPr spc="60" dirty="0">
                <a:latin typeface="Times New Roman"/>
                <a:cs typeface="Times New Roman"/>
              </a:rPr>
              <a:t>DC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125" dirty="0">
                <a:latin typeface="Times New Roman"/>
                <a:cs typeface="Times New Roman"/>
              </a:rPr>
              <a:t>discusses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the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future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5" dirty="0">
                <a:latin typeface="Times New Roman"/>
                <a:cs typeface="Times New Roman"/>
              </a:rPr>
              <a:t>of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100" dirty="0">
                <a:latin typeface="Times New Roman"/>
                <a:cs typeface="Times New Roman"/>
              </a:rPr>
              <a:t>the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110" dirty="0">
                <a:latin typeface="Times New Roman"/>
                <a:cs typeface="Times New Roman"/>
              </a:rPr>
              <a:t>European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45" dirty="0">
                <a:latin typeface="Times New Roman"/>
                <a:cs typeface="Times New Roman"/>
              </a:rPr>
              <a:t>Union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130" dirty="0">
                <a:latin typeface="Times New Roman"/>
                <a:cs typeface="Times New Roman"/>
              </a:rPr>
              <a:t>and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110" dirty="0">
                <a:latin typeface="Times New Roman"/>
                <a:cs typeface="Times New Roman"/>
              </a:rPr>
              <a:t>declares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75" dirty="0">
                <a:latin typeface="Times New Roman"/>
                <a:cs typeface="Times New Roman"/>
              </a:rPr>
              <a:t>commitment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to </a:t>
            </a:r>
            <a:r>
              <a:rPr spc="90" dirty="0">
                <a:latin typeface="Times New Roman"/>
                <a:cs typeface="Times New Roman"/>
              </a:rPr>
              <a:t>renegotiate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190" dirty="0">
                <a:latin typeface="Times New Roman"/>
                <a:cs typeface="Times New Roman"/>
              </a:rPr>
              <a:t>a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80" dirty="0">
                <a:latin typeface="Times New Roman"/>
                <a:cs typeface="Times New Roman"/>
              </a:rPr>
              <a:t>better  </a:t>
            </a:r>
            <a:r>
              <a:rPr spc="90" dirty="0">
                <a:latin typeface="Times New Roman"/>
                <a:cs typeface="Times New Roman"/>
              </a:rPr>
              <a:t>settlement </a:t>
            </a:r>
            <a:r>
              <a:rPr spc="5" dirty="0">
                <a:latin typeface="Times New Roman"/>
                <a:cs typeface="Times New Roman"/>
              </a:rPr>
              <a:t>for </a:t>
            </a:r>
            <a:r>
              <a:rPr spc="95" dirty="0">
                <a:latin typeface="Times New Roman"/>
                <a:cs typeface="Times New Roman"/>
              </a:rPr>
              <a:t>the </a:t>
            </a:r>
            <a:r>
              <a:rPr spc="-10" dirty="0">
                <a:latin typeface="Times New Roman"/>
                <a:cs typeface="Times New Roman"/>
              </a:rPr>
              <a:t>UK’s </a:t>
            </a:r>
            <a:r>
              <a:rPr spc="100" dirty="0">
                <a:latin typeface="Times New Roman"/>
                <a:cs typeface="Times New Roman"/>
              </a:rPr>
              <a:t>membership </a:t>
            </a:r>
            <a:r>
              <a:rPr spc="10" dirty="0">
                <a:latin typeface="Times New Roman"/>
                <a:cs typeface="Times New Roman"/>
              </a:rPr>
              <a:t>in </a:t>
            </a:r>
            <a:r>
              <a:rPr spc="95" dirty="0">
                <a:latin typeface="Times New Roman"/>
                <a:cs typeface="Times New Roman"/>
              </a:rPr>
              <a:t>the </a:t>
            </a:r>
            <a:r>
              <a:rPr spc="60" dirty="0">
                <a:latin typeface="Times New Roman"/>
                <a:cs typeface="Times New Roman"/>
              </a:rPr>
              <a:t>EU </a:t>
            </a:r>
            <a:r>
              <a:rPr spc="125" dirty="0">
                <a:latin typeface="Times New Roman"/>
                <a:cs typeface="Times New Roman"/>
              </a:rPr>
              <a:t>and </a:t>
            </a:r>
            <a:r>
              <a:rPr spc="50" dirty="0">
                <a:latin typeface="Times New Roman"/>
                <a:cs typeface="Times New Roman"/>
              </a:rPr>
              <a:t>hold </a:t>
            </a:r>
            <a:r>
              <a:rPr spc="140" dirty="0">
                <a:latin typeface="Times New Roman"/>
                <a:cs typeface="Times New Roman"/>
              </a:rPr>
              <a:t>an </a:t>
            </a:r>
            <a:r>
              <a:rPr spc="35" dirty="0">
                <a:latin typeface="Times New Roman"/>
                <a:cs typeface="Times New Roman"/>
              </a:rPr>
              <a:t>in/out </a:t>
            </a:r>
            <a:r>
              <a:rPr spc="60" dirty="0">
                <a:latin typeface="Times New Roman"/>
                <a:cs typeface="Times New Roman"/>
              </a:rPr>
              <a:t>EU </a:t>
            </a:r>
            <a:r>
              <a:rPr spc="85" dirty="0">
                <a:latin typeface="Times New Roman"/>
                <a:cs typeface="Times New Roman"/>
              </a:rPr>
              <a:t>referendum, should </a:t>
            </a:r>
            <a:r>
              <a:rPr spc="100" dirty="0">
                <a:latin typeface="Times New Roman"/>
                <a:cs typeface="Times New Roman"/>
              </a:rPr>
              <a:t>the  </a:t>
            </a:r>
            <a:r>
              <a:rPr spc="85" dirty="0">
                <a:latin typeface="Times New Roman"/>
                <a:cs typeface="Times New Roman"/>
              </a:rPr>
              <a:t>Conservative </a:t>
            </a:r>
            <a:r>
              <a:rPr spc="80" dirty="0">
                <a:latin typeface="Times New Roman"/>
                <a:cs typeface="Times New Roman"/>
              </a:rPr>
              <a:t>Party </a:t>
            </a:r>
            <a:r>
              <a:rPr spc="10" dirty="0">
                <a:latin typeface="Times New Roman"/>
                <a:cs typeface="Times New Roman"/>
              </a:rPr>
              <a:t>win </a:t>
            </a:r>
            <a:r>
              <a:rPr spc="100" dirty="0">
                <a:latin typeface="Times New Roman"/>
                <a:cs typeface="Times New Roman"/>
              </a:rPr>
              <a:t>the 2015 </a:t>
            </a:r>
            <a:r>
              <a:rPr spc="95" dirty="0">
                <a:latin typeface="Times New Roman"/>
                <a:cs typeface="Times New Roman"/>
              </a:rPr>
              <a:t>general</a:t>
            </a:r>
            <a:r>
              <a:rPr spc="-155" dirty="0">
                <a:latin typeface="Times New Roman"/>
                <a:cs typeface="Times New Roman"/>
              </a:rPr>
              <a:t> </a:t>
            </a:r>
            <a:r>
              <a:rPr spc="60" dirty="0">
                <a:latin typeface="Times New Roman"/>
                <a:cs typeface="Times New Roman"/>
              </a:rPr>
              <a:t>election.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har char="̶"/>
            </a:pP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har char="̶"/>
            </a:pPr>
            <a:endParaRPr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100" dirty="0">
                <a:latin typeface="Times New Roman"/>
                <a:cs typeface="Times New Roman"/>
              </a:rPr>
              <a:t>Three </a:t>
            </a:r>
            <a:r>
              <a:rPr b="1" spc="30" dirty="0">
                <a:latin typeface="Times New Roman"/>
                <a:cs typeface="Times New Roman"/>
              </a:rPr>
              <a:t>Rs’: </a:t>
            </a:r>
            <a:r>
              <a:rPr b="1" spc="114" dirty="0">
                <a:latin typeface="Times New Roman"/>
                <a:cs typeface="Times New Roman"/>
              </a:rPr>
              <a:t>reform, </a:t>
            </a:r>
            <a:r>
              <a:rPr b="1" spc="135" dirty="0">
                <a:latin typeface="Times New Roman"/>
                <a:cs typeface="Times New Roman"/>
              </a:rPr>
              <a:t>renegotiation,</a:t>
            </a:r>
            <a:r>
              <a:rPr b="1" spc="-120" dirty="0">
                <a:latin typeface="Times New Roman"/>
                <a:cs typeface="Times New Roman"/>
              </a:rPr>
              <a:t> </a:t>
            </a:r>
            <a:r>
              <a:rPr b="1" spc="150" dirty="0">
                <a:latin typeface="Times New Roman"/>
                <a:cs typeface="Times New Roman"/>
              </a:rPr>
              <a:t>referendum</a:t>
            </a:r>
            <a:endParaRPr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har char="̶"/>
            </a:pP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̶"/>
            </a:pPr>
            <a:endParaRPr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pc="-35" dirty="0">
                <a:latin typeface="Times New Roman"/>
                <a:cs typeface="Times New Roman"/>
              </a:rPr>
              <a:t>It </a:t>
            </a:r>
            <a:r>
              <a:rPr spc="50" dirty="0">
                <a:latin typeface="Times New Roman"/>
                <a:cs typeface="Times New Roman"/>
              </a:rPr>
              <a:t>is </a:t>
            </a:r>
            <a:r>
              <a:rPr spc="55" dirty="0">
                <a:latin typeface="Times New Roman"/>
                <a:cs typeface="Times New Roman"/>
              </a:rPr>
              <a:t>time </a:t>
            </a:r>
            <a:r>
              <a:rPr spc="65" dirty="0">
                <a:latin typeface="Times New Roman"/>
                <a:cs typeface="Times New Roman"/>
              </a:rPr>
              <a:t>to </a:t>
            </a:r>
            <a:r>
              <a:rPr spc="80" dirty="0">
                <a:latin typeface="Times New Roman"/>
                <a:cs typeface="Times New Roman"/>
              </a:rPr>
              <a:t>settle </a:t>
            </a:r>
            <a:r>
              <a:rPr spc="50" dirty="0">
                <a:latin typeface="Times New Roman"/>
                <a:cs typeface="Times New Roman"/>
              </a:rPr>
              <a:t>this </a:t>
            </a:r>
            <a:r>
              <a:rPr spc="110" dirty="0">
                <a:latin typeface="Times New Roman"/>
                <a:cs typeface="Times New Roman"/>
              </a:rPr>
              <a:t>European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spc="85" dirty="0">
                <a:latin typeface="Times New Roman"/>
                <a:cs typeface="Times New Roman"/>
              </a:rPr>
              <a:t>question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89700" y="4695825"/>
            <a:ext cx="4003548" cy="2587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653D84D-1617-4A70-9160-39B1CABFD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37"/>
    </mc:Choice>
    <mc:Fallback>
      <p:transition spd="slow" advTm="25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86907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90" dirty="0"/>
              <a:t>Commitment </a:t>
            </a:r>
            <a:r>
              <a:rPr b="1" spc="280" dirty="0"/>
              <a:t>to </a:t>
            </a:r>
            <a:r>
              <a:rPr b="1" spc="390" dirty="0"/>
              <a:t>a</a:t>
            </a:r>
            <a:r>
              <a:rPr b="1" spc="-260" dirty="0"/>
              <a:t> </a:t>
            </a:r>
            <a:r>
              <a:rPr b="1" spc="305" dirty="0"/>
              <a:t>Referendum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79" y="2314479"/>
            <a:ext cx="7247255" cy="25917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3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135" dirty="0">
                <a:latin typeface="Times New Roman"/>
                <a:cs typeface="Times New Roman"/>
              </a:rPr>
              <a:t>Other</a:t>
            </a:r>
            <a:r>
              <a:rPr b="1" spc="20" dirty="0">
                <a:latin typeface="Times New Roman"/>
                <a:cs typeface="Times New Roman"/>
              </a:rPr>
              <a:t> </a:t>
            </a:r>
            <a:r>
              <a:rPr b="1" spc="170" dirty="0">
                <a:latin typeface="Times New Roman"/>
                <a:cs typeface="Times New Roman"/>
              </a:rPr>
              <a:t>parts</a:t>
            </a:r>
            <a:r>
              <a:rPr b="1" spc="30" dirty="0">
                <a:latin typeface="Times New Roman"/>
                <a:cs typeface="Times New Roman"/>
              </a:rPr>
              <a:t> </a:t>
            </a:r>
            <a:r>
              <a:rPr b="1" spc="105" dirty="0">
                <a:latin typeface="Times New Roman"/>
                <a:cs typeface="Times New Roman"/>
              </a:rPr>
              <a:t>of</a:t>
            </a:r>
            <a:r>
              <a:rPr b="1" spc="35" dirty="0">
                <a:latin typeface="Times New Roman"/>
                <a:cs typeface="Times New Roman"/>
              </a:rPr>
              <a:t> </a:t>
            </a:r>
            <a:r>
              <a:rPr b="1" spc="160" dirty="0">
                <a:latin typeface="Times New Roman"/>
                <a:cs typeface="Times New Roman"/>
              </a:rPr>
              <a:t>the</a:t>
            </a:r>
            <a:r>
              <a:rPr b="1" spc="45" dirty="0">
                <a:latin typeface="Times New Roman"/>
                <a:cs typeface="Times New Roman"/>
              </a:rPr>
              <a:t> </a:t>
            </a:r>
            <a:r>
              <a:rPr b="1" spc="150" dirty="0">
                <a:latin typeface="Times New Roman"/>
                <a:cs typeface="Times New Roman"/>
              </a:rPr>
              <a:t>Bloomberg</a:t>
            </a:r>
            <a:r>
              <a:rPr b="1" spc="20" dirty="0">
                <a:latin typeface="Times New Roman"/>
                <a:cs typeface="Times New Roman"/>
              </a:rPr>
              <a:t> </a:t>
            </a:r>
            <a:r>
              <a:rPr b="1" spc="200" dirty="0">
                <a:latin typeface="Times New Roman"/>
                <a:cs typeface="Times New Roman"/>
              </a:rPr>
              <a:t>speech</a:t>
            </a:r>
            <a:endParaRPr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126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b="1" spc="90" dirty="0">
                <a:latin typeface="Times New Roman"/>
                <a:cs typeface="Times New Roman"/>
              </a:rPr>
              <a:t>Connections </a:t>
            </a:r>
            <a:r>
              <a:rPr b="1" spc="110" dirty="0">
                <a:latin typeface="Times New Roman"/>
                <a:cs typeface="Times New Roman"/>
              </a:rPr>
              <a:t>between </a:t>
            </a:r>
            <a:r>
              <a:rPr b="1" spc="-25" dirty="0">
                <a:latin typeface="Times New Roman"/>
                <a:cs typeface="Times New Roman"/>
              </a:rPr>
              <a:t>UK </a:t>
            </a:r>
            <a:r>
              <a:rPr b="1" spc="125" dirty="0">
                <a:latin typeface="Times New Roman"/>
                <a:cs typeface="Times New Roman"/>
              </a:rPr>
              <a:t>and</a:t>
            </a:r>
            <a:r>
              <a:rPr b="1" spc="10" dirty="0">
                <a:latin typeface="Times New Roman"/>
                <a:cs typeface="Times New Roman"/>
              </a:rPr>
              <a:t> </a:t>
            </a:r>
            <a:r>
              <a:rPr b="1" spc="100" dirty="0">
                <a:latin typeface="Times New Roman"/>
                <a:cs typeface="Times New Roman"/>
              </a:rPr>
              <a:t>Europe</a:t>
            </a:r>
            <a:endParaRPr b="1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b="1" spc="100" dirty="0">
                <a:latin typeface="Times New Roman"/>
                <a:cs typeface="Times New Roman"/>
              </a:rPr>
              <a:t>Tensions </a:t>
            </a:r>
            <a:r>
              <a:rPr b="1" spc="70" dirty="0">
                <a:latin typeface="Times New Roman"/>
                <a:cs typeface="Times New Roman"/>
              </a:rPr>
              <a:t>that </a:t>
            </a:r>
            <a:r>
              <a:rPr b="1" spc="125" dirty="0">
                <a:latin typeface="Times New Roman"/>
                <a:cs typeface="Times New Roman"/>
              </a:rPr>
              <a:t>have </a:t>
            </a:r>
            <a:r>
              <a:rPr b="1" spc="55" dirty="0">
                <a:latin typeface="Times New Roman"/>
                <a:cs typeface="Times New Roman"/>
              </a:rPr>
              <a:t>long </a:t>
            </a:r>
            <a:r>
              <a:rPr b="1" spc="145" dirty="0">
                <a:latin typeface="Times New Roman"/>
                <a:cs typeface="Times New Roman"/>
              </a:rPr>
              <a:t>been </a:t>
            </a:r>
            <a:r>
              <a:rPr b="1" spc="110" dirty="0">
                <a:latin typeface="Times New Roman"/>
                <a:cs typeface="Times New Roman"/>
              </a:rPr>
              <a:t>present </a:t>
            </a:r>
            <a:r>
              <a:rPr spc="25" dirty="0">
                <a:latin typeface="Times New Roman"/>
                <a:cs typeface="Times New Roman"/>
              </a:rPr>
              <a:t>(+ </a:t>
            </a:r>
            <a:r>
              <a:rPr spc="30" dirty="0">
                <a:latin typeface="Times New Roman"/>
                <a:cs typeface="Times New Roman"/>
              </a:rPr>
              <a:t>identification </a:t>
            </a:r>
            <a:r>
              <a:rPr spc="5" dirty="0">
                <a:latin typeface="Times New Roman"/>
                <a:cs typeface="Times New Roman"/>
              </a:rPr>
              <a:t>of </a:t>
            </a:r>
            <a:r>
              <a:rPr spc="145" dirty="0">
                <a:latin typeface="Times New Roman"/>
                <a:cs typeface="Times New Roman"/>
              </a:rPr>
              <a:t>some </a:t>
            </a:r>
            <a:r>
              <a:rPr spc="5" dirty="0">
                <a:latin typeface="Times New Roman"/>
                <a:cs typeface="Times New Roman"/>
              </a:rPr>
              <a:t>of </a:t>
            </a:r>
            <a:r>
              <a:rPr spc="100" dirty="0">
                <a:latin typeface="Times New Roman"/>
                <a:cs typeface="Times New Roman"/>
              </a:rPr>
              <a:t>the</a:t>
            </a:r>
            <a:r>
              <a:rPr spc="-204" dirty="0">
                <a:latin typeface="Times New Roman"/>
                <a:cs typeface="Times New Roman"/>
              </a:rPr>
              <a:t> </a:t>
            </a:r>
            <a:r>
              <a:rPr spc="105" dirty="0">
                <a:latin typeface="Times New Roman"/>
                <a:cs typeface="Times New Roman"/>
              </a:rPr>
              <a:t>causes)</a:t>
            </a:r>
            <a:endParaRPr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b="1" spc="60" dirty="0">
                <a:latin typeface="Times New Roman"/>
                <a:cs typeface="Times New Roman"/>
              </a:rPr>
              <a:t>Lack </a:t>
            </a:r>
            <a:r>
              <a:rPr b="1" spc="5" dirty="0">
                <a:latin typeface="Times New Roman"/>
                <a:cs typeface="Times New Roman"/>
              </a:rPr>
              <a:t>of </a:t>
            </a:r>
            <a:r>
              <a:rPr b="1" spc="35" dirty="0">
                <a:latin typeface="Times New Roman"/>
                <a:cs typeface="Times New Roman"/>
              </a:rPr>
              <a:t>public</a:t>
            </a:r>
            <a:r>
              <a:rPr b="1" spc="65" dirty="0">
                <a:latin typeface="Times New Roman"/>
                <a:cs typeface="Times New Roman"/>
              </a:rPr>
              <a:t> </a:t>
            </a:r>
            <a:r>
              <a:rPr b="1" spc="85" dirty="0">
                <a:latin typeface="Times New Roman"/>
                <a:cs typeface="Times New Roman"/>
              </a:rPr>
              <a:t>support</a:t>
            </a:r>
            <a:endParaRPr b="1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51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60" dirty="0">
                <a:latin typeface="Times New Roman"/>
                <a:cs typeface="Times New Roman"/>
              </a:rPr>
              <a:t>DC </a:t>
            </a:r>
            <a:r>
              <a:rPr b="1" spc="100" dirty="0">
                <a:latin typeface="Times New Roman"/>
                <a:cs typeface="Times New Roman"/>
              </a:rPr>
              <a:t>prone </a:t>
            </a:r>
            <a:r>
              <a:rPr b="1" spc="55" dirty="0">
                <a:latin typeface="Times New Roman"/>
                <a:cs typeface="Times New Roman"/>
              </a:rPr>
              <a:t>to </a:t>
            </a:r>
            <a:r>
              <a:rPr b="1" spc="125" dirty="0">
                <a:latin typeface="Times New Roman"/>
                <a:cs typeface="Times New Roman"/>
              </a:rPr>
              <a:t>taking </a:t>
            </a:r>
            <a:r>
              <a:rPr b="1" spc="100" dirty="0">
                <a:latin typeface="Times New Roman"/>
                <a:cs typeface="Times New Roman"/>
              </a:rPr>
              <a:t>political</a:t>
            </a:r>
            <a:r>
              <a:rPr b="1" spc="-165" dirty="0">
                <a:latin typeface="Times New Roman"/>
                <a:cs typeface="Times New Roman"/>
              </a:rPr>
              <a:t> </a:t>
            </a:r>
            <a:r>
              <a:rPr b="1" spc="175" dirty="0">
                <a:latin typeface="Times New Roman"/>
                <a:cs typeface="Times New Roman"/>
              </a:rPr>
              <a:t>gambles</a:t>
            </a:r>
            <a:endParaRPr b="1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BBA07E2-01F7-4DCB-91D9-26718FAA3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75"/>
    </mc:Choice>
    <mc:Fallback>
      <p:transition spd="slow" advTm="60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76239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90" dirty="0"/>
              <a:t>Commitment </a:t>
            </a:r>
            <a:r>
              <a:rPr b="1" spc="280" dirty="0"/>
              <a:t>to </a:t>
            </a:r>
            <a:r>
              <a:rPr b="1" spc="390" dirty="0"/>
              <a:t>a</a:t>
            </a:r>
            <a:r>
              <a:rPr b="1" spc="-260" dirty="0"/>
              <a:t> </a:t>
            </a:r>
            <a:r>
              <a:rPr b="1" spc="305" dirty="0"/>
              <a:t>Referendum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182518"/>
            <a:ext cx="8981440" cy="1557093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200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145" dirty="0">
                <a:latin typeface="Times New Roman"/>
                <a:cs typeface="Times New Roman"/>
              </a:rPr>
              <a:t>Referenda </a:t>
            </a:r>
            <a:r>
              <a:rPr b="1" spc="95" dirty="0">
                <a:latin typeface="Times New Roman"/>
                <a:cs typeface="Times New Roman"/>
              </a:rPr>
              <a:t>in </a:t>
            </a:r>
            <a:r>
              <a:rPr b="1" spc="-5" dirty="0">
                <a:latin typeface="Times New Roman"/>
                <a:cs typeface="Times New Roman"/>
              </a:rPr>
              <a:t>UK</a:t>
            </a:r>
            <a:r>
              <a:rPr b="1" spc="-90" dirty="0">
                <a:latin typeface="Times New Roman"/>
                <a:cs typeface="Times New Roman"/>
              </a:rPr>
              <a:t> </a:t>
            </a:r>
            <a:r>
              <a:rPr b="1" spc="120" dirty="0">
                <a:latin typeface="Times New Roman"/>
                <a:cs typeface="Times New Roman"/>
              </a:rPr>
              <a:t>politics</a:t>
            </a:r>
            <a:endParaRPr b="1" dirty="0">
              <a:latin typeface="Times New Roman"/>
              <a:cs typeface="Times New Roman"/>
            </a:endParaRPr>
          </a:p>
          <a:p>
            <a:pPr marL="628015" lvl="1" indent="-158115">
              <a:spcBef>
                <a:spcPts val="102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pc="25" dirty="0">
                <a:latin typeface="Times New Roman"/>
                <a:cs typeface="Times New Roman"/>
              </a:rPr>
              <a:t>UK-wide </a:t>
            </a:r>
            <a:r>
              <a:rPr spc="95" dirty="0">
                <a:latin typeface="Times New Roman"/>
                <a:cs typeface="Times New Roman"/>
              </a:rPr>
              <a:t>referenda </a:t>
            </a:r>
            <a:r>
              <a:rPr spc="-10" dirty="0">
                <a:latin typeface="Times New Roman"/>
                <a:cs typeface="Times New Roman"/>
              </a:rPr>
              <a:t>still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b="1" spc="85" dirty="0">
                <a:latin typeface="Times New Roman"/>
                <a:cs typeface="Times New Roman"/>
              </a:rPr>
              <a:t>rare.</a:t>
            </a:r>
            <a:endParaRPr b="1" dirty="0">
              <a:latin typeface="Times New Roman"/>
              <a:cs typeface="Times New Roman"/>
            </a:endParaRPr>
          </a:p>
          <a:p>
            <a:pPr marL="628015" marR="5080" lvl="1" indent="-158115">
              <a:lnSpc>
                <a:spcPts val="2840"/>
              </a:lnSpc>
              <a:spcBef>
                <a:spcPts val="254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b="1" spc="60" dirty="0">
                <a:latin typeface="Times New Roman"/>
                <a:cs typeface="Times New Roman"/>
              </a:rPr>
              <a:t>No</a:t>
            </a:r>
            <a:r>
              <a:rPr b="1" spc="55" dirty="0">
                <a:latin typeface="Times New Roman"/>
                <a:cs typeface="Times New Roman"/>
              </a:rPr>
              <a:t> </a:t>
            </a:r>
            <a:r>
              <a:rPr b="1" spc="125" dirty="0">
                <a:latin typeface="Times New Roman"/>
                <a:cs typeface="Times New Roman"/>
              </a:rPr>
              <a:t>direct</a:t>
            </a:r>
            <a:r>
              <a:rPr b="1" spc="25" dirty="0">
                <a:latin typeface="Times New Roman"/>
                <a:cs typeface="Times New Roman"/>
              </a:rPr>
              <a:t> </a:t>
            </a:r>
            <a:r>
              <a:rPr b="1" spc="135" dirty="0">
                <a:latin typeface="Times New Roman"/>
                <a:cs typeface="Times New Roman"/>
              </a:rPr>
              <a:t>provision</a:t>
            </a:r>
            <a:r>
              <a:rPr b="1" spc="50" dirty="0">
                <a:latin typeface="Times New Roman"/>
                <a:cs typeface="Times New Roman"/>
              </a:rPr>
              <a:t> </a:t>
            </a:r>
            <a:r>
              <a:rPr b="1" spc="5" dirty="0">
                <a:latin typeface="Times New Roman"/>
                <a:cs typeface="Times New Roman"/>
              </a:rPr>
              <a:t>for</a:t>
            </a:r>
            <a:r>
              <a:rPr b="1" spc="60" dirty="0">
                <a:latin typeface="Times New Roman"/>
                <a:cs typeface="Times New Roman"/>
              </a:rPr>
              <a:t> </a:t>
            </a:r>
            <a:r>
              <a:rPr b="1" spc="125" dirty="0">
                <a:latin typeface="Times New Roman"/>
                <a:cs typeface="Times New Roman"/>
              </a:rPr>
              <a:t>REFs</a:t>
            </a:r>
            <a:r>
              <a:rPr b="1" spc="50" dirty="0">
                <a:latin typeface="Times New Roman"/>
                <a:cs typeface="Times New Roman"/>
              </a:rPr>
              <a:t> </a:t>
            </a:r>
            <a:r>
              <a:rPr b="1" spc="95" dirty="0">
                <a:latin typeface="Times New Roman"/>
                <a:cs typeface="Times New Roman"/>
              </a:rPr>
              <a:t>under</a:t>
            </a:r>
            <a:r>
              <a:rPr b="1" spc="60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Times New Roman"/>
                <a:cs typeface="Times New Roman"/>
              </a:rPr>
              <a:t>UK‘s</a:t>
            </a:r>
            <a:r>
              <a:rPr b="1" spc="45" dirty="0">
                <a:latin typeface="Times New Roman"/>
                <a:cs typeface="Times New Roman"/>
              </a:rPr>
              <a:t> </a:t>
            </a:r>
            <a:r>
              <a:rPr b="1" spc="50" dirty="0">
                <a:latin typeface="Times New Roman"/>
                <a:cs typeface="Times New Roman"/>
              </a:rPr>
              <a:t>uncodified</a:t>
            </a:r>
            <a:r>
              <a:rPr b="1" spc="70" dirty="0">
                <a:latin typeface="Times New Roman"/>
                <a:cs typeface="Times New Roman"/>
              </a:rPr>
              <a:t> </a:t>
            </a:r>
            <a:r>
              <a:rPr b="1" spc="50" dirty="0">
                <a:latin typeface="Times New Roman"/>
                <a:cs typeface="Times New Roman"/>
              </a:rPr>
              <a:t>constitution</a:t>
            </a:r>
            <a:r>
              <a:rPr b="1" spc="40" dirty="0">
                <a:latin typeface="Times New Roman"/>
                <a:cs typeface="Times New Roman"/>
              </a:rPr>
              <a:t> </a:t>
            </a:r>
            <a:r>
              <a:rPr spc="30" dirty="0">
                <a:latin typeface="Times New Roman"/>
                <a:cs typeface="Times New Roman"/>
              </a:rPr>
              <a:t>→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govt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spc="160" dirty="0">
                <a:latin typeface="Times New Roman"/>
                <a:cs typeface="Times New Roman"/>
              </a:rPr>
              <a:t>has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190" dirty="0">
                <a:latin typeface="Times New Roman"/>
                <a:cs typeface="Times New Roman"/>
              </a:rPr>
              <a:t>a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135" dirty="0">
                <a:latin typeface="Times New Roman"/>
                <a:cs typeface="Times New Roman"/>
              </a:rPr>
              <a:t>large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190" dirty="0">
                <a:latin typeface="Times New Roman"/>
                <a:cs typeface="Times New Roman"/>
              </a:rPr>
              <a:t>say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80" dirty="0">
                <a:latin typeface="Times New Roman"/>
                <a:cs typeface="Times New Roman"/>
              </a:rPr>
              <a:t>over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their  </a:t>
            </a:r>
            <a:r>
              <a:rPr spc="25" dirty="0">
                <a:latin typeface="Times New Roman"/>
                <a:cs typeface="Times New Roman"/>
              </a:rPr>
              <a:t>timing, </a:t>
            </a:r>
            <a:r>
              <a:rPr spc="80" dirty="0">
                <a:latin typeface="Times New Roman"/>
                <a:cs typeface="Times New Roman"/>
              </a:rPr>
              <a:t>question, </a:t>
            </a:r>
            <a:r>
              <a:rPr spc="85" dirty="0">
                <a:latin typeface="Times New Roman"/>
                <a:cs typeface="Times New Roman"/>
              </a:rPr>
              <a:t>subject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90" dirty="0">
                <a:latin typeface="Times New Roman"/>
                <a:cs typeface="Times New Roman"/>
              </a:rPr>
              <a:t>etc.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89500" y="4156299"/>
            <a:ext cx="4468367" cy="3023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7D27301-4067-41B4-955D-582F11D10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202"/>
    </mc:Choice>
    <mc:Fallback>
      <p:transition spd="slow" advTm="40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76239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90" dirty="0"/>
              <a:t>Commitment </a:t>
            </a:r>
            <a:r>
              <a:rPr b="1" spc="280" dirty="0"/>
              <a:t>to </a:t>
            </a:r>
            <a:r>
              <a:rPr b="1" spc="390" dirty="0"/>
              <a:t>a</a:t>
            </a:r>
            <a:r>
              <a:rPr b="1" spc="-260" dirty="0"/>
              <a:t> </a:t>
            </a:r>
            <a:r>
              <a:rPr b="1" spc="305" dirty="0"/>
              <a:t>Referendum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6651" y="2333625"/>
            <a:ext cx="9302115" cy="4862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04" dirty="0">
                <a:solidFill>
                  <a:srgbClr val="BF0000"/>
                </a:solidFill>
                <a:latin typeface="Times New Roman"/>
                <a:cs typeface="Times New Roman"/>
              </a:rPr>
              <a:t>Reasons</a:t>
            </a:r>
            <a:r>
              <a:rPr sz="2400" b="1" spc="-27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spc="160" dirty="0">
                <a:solidFill>
                  <a:srgbClr val="BF0000"/>
                </a:solidFill>
                <a:latin typeface="Times New Roman"/>
                <a:cs typeface="Times New Roman"/>
              </a:rPr>
              <a:t>behind </a:t>
            </a:r>
            <a:r>
              <a:rPr sz="2400" b="1" spc="165" dirty="0">
                <a:solidFill>
                  <a:srgbClr val="BF0000"/>
                </a:solidFill>
                <a:latin typeface="Times New Roman"/>
                <a:cs typeface="Times New Roman"/>
              </a:rPr>
              <a:t>the </a:t>
            </a:r>
            <a:r>
              <a:rPr sz="2400" b="1" spc="155" dirty="0">
                <a:solidFill>
                  <a:srgbClr val="BF0000"/>
                </a:solidFill>
                <a:latin typeface="Times New Roman"/>
                <a:cs typeface="Times New Roman"/>
              </a:rPr>
              <a:t>referendum commitment</a:t>
            </a:r>
            <a:endParaRPr sz="24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165" dirty="0">
                <a:latin typeface="Times New Roman"/>
                <a:cs typeface="Times New Roman"/>
              </a:rPr>
              <a:t>Tensions </a:t>
            </a:r>
            <a:r>
              <a:rPr sz="2400" b="1" spc="105" dirty="0">
                <a:latin typeface="Times New Roman"/>
                <a:cs typeface="Times New Roman"/>
              </a:rPr>
              <a:t>within </a:t>
            </a:r>
            <a:r>
              <a:rPr sz="2400" b="1" spc="155" dirty="0">
                <a:latin typeface="Times New Roman"/>
                <a:cs typeface="Times New Roman"/>
              </a:rPr>
              <a:t>the </a:t>
            </a:r>
            <a:r>
              <a:rPr sz="2400" b="1" spc="140" dirty="0">
                <a:latin typeface="Times New Roman"/>
                <a:cs typeface="Times New Roman"/>
              </a:rPr>
              <a:t>Conservative</a:t>
            </a:r>
            <a:r>
              <a:rPr sz="2400" b="1" spc="-220" dirty="0">
                <a:latin typeface="Times New Roman"/>
                <a:cs typeface="Times New Roman"/>
              </a:rPr>
              <a:t> </a:t>
            </a:r>
            <a:r>
              <a:rPr sz="2400" b="1" spc="135" dirty="0">
                <a:latin typeface="Times New Roman"/>
                <a:cs typeface="Times New Roman"/>
              </a:rPr>
              <a:t>Party</a:t>
            </a:r>
            <a:endParaRPr sz="24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30" dirty="0">
                <a:latin typeface="Times New Roman"/>
                <a:cs typeface="Times New Roman"/>
              </a:rPr>
              <a:t>→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105" dirty="0">
                <a:latin typeface="Times New Roman"/>
                <a:cs typeface="Times New Roman"/>
              </a:rPr>
              <a:t>REF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185" dirty="0">
                <a:latin typeface="Times New Roman"/>
                <a:cs typeface="Times New Roman"/>
              </a:rPr>
              <a:t>as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90" dirty="0">
                <a:latin typeface="Times New Roman"/>
                <a:cs typeface="Times New Roman"/>
              </a:rPr>
              <a:t>a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20" dirty="0">
                <a:latin typeface="Times New Roman"/>
                <a:cs typeface="Times New Roman"/>
              </a:rPr>
              <a:t>tool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40" dirty="0">
                <a:latin typeface="Times New Roman"/>
                <a:cs typeface="Times New Roman"/>
              </a:rPr>
              <a:t>to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145" dirty="0">
                <a:latin typeface="Times New Roman"/>
                <a:cs typeface="Times New Roman"/>
              </a:rPr>
              <a:t>hold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95" dirty="0">
                <a:latin typeface="Times New Roman"/>
                <a:cs typeface="Times New Roman"/>
              </a:rPr>
              <a:t>the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65" dirty="0">
                <a:latin typeface="Times New Roman"/>
                <a:cs typeface="Times New Roman"/>
              </a:rPr>
              <a:t>party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85" dirty="0">
                <a:latin typeface="Times New Roman"/>
                <a:cs typeface="Times New Roman"/>
              </a:rPr>
              <a:t>together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14" dirty="0">
                <a:latin typeface="Times New Roman"/>
                <a:cs typeface="Times New Roman"/>
              </a:rPr>
              <a:t>Issue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of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Europe</a:t>
            </a:r>
            <a:r>
              <a:rPr sz="2000" spc="45" dirty="0">
                <a:latin typeface="Times New Roman"/>
                <a:cs typeface="Times New Roman"/>
              </a:rPr>
              <a:t> =</a:t>
            </a:r>
            <a:r>
              <a:rPr sz="2000" spc="50" dirty="0">
                <a:latin typeface="Times New Roman"/>
                <a:cs typeface="Times New Roman"/>
              </a:rPr>
              <a:t> long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source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of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tension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Times New Roman"/>
                <a:cs typeface="Times New Roman"/>
              </a:rPr>
              <a:t>within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CP</a:t>
            </a:r>
            <a:endParaRPr lang="cs-CZ" sz="2000" spc="145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20" dirty="0">
                <a:latin typeface="Times New Roman"/>
                <a:cs typeface="Times New Roman"/>
              </a:rPr>
              <a:t>A </a:t>
            </a:r>
            <a:r>
              <a:rPr sz="2000" spc="170" dirty="0">
                <a:latin typeface="Times New Roman"/>
                <a:cs typeface="Times New Roman"/>
              </a:rPr>
              <a:t>series </a:t>
            </a:r>
            <a:r>
              <a:rPr sz="2000" spc="105" dirty="0">
                <a:latin typeface="Times New Roman"/>
                <a:cs typeface="Times New Roman"/>
              </a:rPr>
              <a:t>of </a:t>
            </a:r>
            <a:r>
              <a:rPr sz="2000" spc="195" dirty="0">
                <a:latin typeface="Times New Roman"/>
                <a:cs typeface="Times New Roman"/>
              </a:rPr>
              <a:t>concessions</a:t>
            </a:r>
            <a:r>
              <a:rPr sz="2000" spc="-21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 </a:t>
            </a:r>
            <a:r>
              <a:rPr sz="2000" spc="95" dirty="0">
                <a:latin typeface="Times New Roman"/>
                <a:cs typeface="Times New Roman"/>
              </a:rPr>
              <a:t>placate the </a:t>
            </a:r>
            <a:r>
              <a:rPr sz="2000" spc="85" dirty="0">
                <a:latin typeface="Times New Roman"/>
                <a:cs typeface="Times New Roman"/>
              </a:rPr>
              <a:t>Eurosceptics.</a:t>
            </a:r>
            <a:endParaRPr sz="2000" dirty="0">
              <a:latin typeface="Times New Roman"/>
              <a:cs typeface="Times New Roman"/>
            </a:endParaRPr>
          </a:p>
          <a:p>
            <a:pPr marL="391795" marR="5080" lvl="1" indent="-158115">
              <a:lnSpc>
                <a:spcPct val="101899"/>
              </a:lnSpc>
              <a:spcBef>
                <a:spcPts val="350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65" dirty="0">
                <a:latin typeface="Times New Roman"/>
                <a:cs typeface="Times New Roman"/>
              </a:rPr>
              <a:t>Decision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Times New Roman"/>
                <a:cs typeface="Times New Roman"/>
              </a:rPr>
              <a:t>(2005)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take</a:t>
            </a:r>
            <a:r>
              <a:rPr sz="2000" spc="500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Conservative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MEPs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out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of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the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75" dirty="0">
                <a:latin typeface="Times New Roman"/>
                <a:cs typeface="Times New Roman"/>
              </a:rPr>
              <a:t>group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of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the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Times New Roman"/>
                <a:cs typeface="Times New Roman"/>
              </a:rPr>
              <a:t>European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People’s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Party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50" dirty="0">
                <a:latin typeface="Times New Roman"/>
                <a:cs typeface="Times New Roman"/>
              </a:rPr>
              <a:t>→  </a:t>
            </a:r>
            <a:r>
              <a:rPr sz="2000" spc="60" dirty="0">
                <a:latin typeface="Times New Roman"/>
                <a:cs typeface="Times New Roman"/>
              </a:rPr>
              <a:t>DC </a:t>
            </a:r>
            <a:r>
              <a:rPr sz="2000" spc="35" dirty="0">
                <a:latin typeface="Times New Roman"/>
                <a:cs typeface="Times New Roman"/>
              </a:rPr>
              <a:t>did </a:t>
            </a:r>
            <a:r>
              <a:rPr sz="2000" spc="145" dirty="0">
                <a:latin typeface="Times New Roman"/>
                <a:cs typeface="Times New Roman"/>
              </a:rPr>
              <a:t>so </a:t>
            </a:r>
            <a:r>
              <a:rPr sz="2000" spc="10" dirty="0">
                <a:latin typeface="Times New Roman"/>
                <a:cs typeface="Times New Roman"/>
              </a:rPr>
              <a:t>in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2009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75" dirty="0">
                <a:latin typeface="Times New Roman"/>
                <a:cs typeface="Times New Roman"/>
              </a:rPr>
              <a:t>Commitment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40" dirty="0">
                <a:latin typeface="Times New Roman"/>
                <a:cs typeface="Times New Roman"/>
              </a:rPr>
              <a:t>holding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referendum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95" dirty="0">
                <a:latin typeface="Times New Roman"/>
                <a:cs typeface="Times New Roman"/>
              </a:rPr>
              <a:t>on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Lisbon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114" dirty="0">
                <a:latin typeface="Times New Roman"/>
                <a:cs typeface="Times New Roman"/>
              </a:rPr>
              <a:t>Treaty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Times New Roman"/>
                <a:cs typeface="Times New Roman"/>
              </a:rPr>
              <a:t>(impossible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to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Times New Roman"/>
                <a:cs typeface="Times New Roman"/>
              </a:rPr>
              <a:t>deliver </a:t>
            </a:r>
            <a:r>
              <a:rPr sz="2000" spc="65" dirty="0">
                <a:latin typeface="Times New Roman"/>
                <a:cs typeface="Times New Roman"/>
              </a:rPr>
              <a:t>on)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E70F497-3153-4475-BB14-9576F1FBB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03"/>
    </mc:Choice>
    <mc:Fallback>
      <p:transition spd="slow" advTm="39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85383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90" dirty="0"/>
              <a:t>Commitment </a:t>
            </a:r>
            <a:r>
              <a:rPr b="1" spc="280" dirty="0"/>
              <a:t>to </a:t>
            </a:r>
            <a:r>
              <a:rPr b="1" spc="390" dirty="0"/>
              <a:t>a</a:t>
            </a:r>
            <a:r>
              <a:rPr b="1" spc="-260" dirty="0"/>
              <a:t> </a:t>
            </a:r>
            <a:r>
              <a:rPr b="1" spc="305" dirty="0"/>
              <a:t>Referendum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52831" y="2188284"/>
            <a:ext cx="9387737" cy="2470288"/>
          </a:xfrm>
          <a:prstGeom prst="rect">
            <a:avLst/>
          </a:prstGeom>
        </p:spPr>
        <p:txBody>
          <a:bodyPr vert="horz" wrap="square" lIns="0" tIns="66480" rIns="0" bIns="0" rtlCol="0">
            <a:spAutoFit/>
          </a:bodyPr>
          <a:lstStyle/>
          <a:p>
            <a:pPr marL="419100" indent="-158115">
              <a:lnSpc>
                <a:spcPts val="1714"/>
              </a:lnSpc>
              <a:spcBef>
                <a:spcPts val="130"/>
              </a:spcBef>
              <a:buClr>
                <a:srgbClr val="0000DB"/>
              </a:buClr>
              <a:buChar char="̶"/>
              <a:tabLst>
                <a:tab pos="419734" algn="l"/>
                <a:tab pos="420370" algn="l"/>
              </a:tabLst>
            </a:pPr>
            <a:r>
              <a:rPr sz="2000" b="1" spc="155" dirty="0"/>
              <a:t>Referendum </a:t>
            </a:r>
            <a:r>
              <a:rPr sz="2000" b="1" spc="125" dirty="0"/>
              <a:t>Lock</a:t>
            </a:r>
            <a:r>
              <a:rPr sz="2000" b="1" spc="-105" dirty="0"/>
              <a:t> </a:t>
            </a:r>
            <a:r>
              <a:rPr sz="2000" b="1" spc="65" dirty="0"/>
              <a:t>(2011)</a:t>
            </a:r>
            <a:endParaRPr sz="2000" b="1" dirty="0"/>
          </a:p>
          <a:p>
            <a:pPr marL="778510" marR="481965">
              <a:lnSpc>
                <a:spcPts val="1580"/>
              </a:lnSpc>
              <a:spcBef>
                <a:spcPts val="145"/>
              </a:spcBef>
            </a:pPr>
            <a:r>
              <a:rPr sz="2000" spc="15" dirty="0"/>
              <a:t>Any </a:t>
            </a:r>
            <a:r>
              <a:rPr sz="2000" spc="55" dirty="0"/>
              <a:t>future </a:t>
            </a:r>
            <a:r>
              <a:rPr sz="2000" spc="125" dirty="0"/>
              <a:t>amendments </a:t>
            </a:r>
            <a:r>
              <a:rPr sz="2000" spc="55" dirty="0"/>
              <a:t>to </a:t>
            </a:r>
            <a:r>
              <a:rPr sz="2000" spc="100" dirty="0"/>
              <a:t>the </a:t>
            </a:r>
            <a:r>
              <a:rPr sz="2000" spc="65" dirty="0"/>
              <a:t>EU </a:t>
            </a:r>
            <a:r>
              <a:rPr sz="2000" spc="85" dirty="0"/>
              <a:t>Treaties </a:t>
            </a:r>
            <a:r>
              <a:rPr sz="2000" spc="60" dirty="0"/>
              <a:t>transferring </a:t>
            </a:r>
            <a:r>
              <a:rPr sz="2000" spc="50" dirty="0"/>
              <a:t>additional </a:t>
            </a:r>
            <a:r>
              <a:rPr sz="2000" spc="10" dirty="0"/>
              <a:t>“significant” </a:t>
            </a:r>
            <a:r>
              <a:rPr sz="2000" spc="100" dirty="0"/>
              <a:t>powers </a:t>
            </a:r>
            <a:r>
              <a:rPr sz="2000" spc="55" dirty="0"/>
              <a:t>to</a:t>
            </a:r>
            <a:r>
              <a:rPr sz="2000" spc="-155" dirty="0"/>
              <a:t> </a:t>
            </a:r>
            <a:r>
              <a:rPr sz="2000" spc="100" dirty="0"/>
              <a:t>the  </a:t>
            </a:r>
            <a:r>
              <a:rPr sz="2000" spc="110" dirty="0"/>
              <a:t>European </a:t>
            </a:r>
            <a:r>
              <a:rPr sz="2000" spc="45" dirty="0"/>
              <a:t>level </a:t>
            </a:r>
            <a:r>
              <a:rPr sz="2000" spc="140" dirty="0"/>
              <a:t>be </a:t>
            </a:r>
            <a:r>
              <a:rPr sz="2000" spc="85" dirty="0"/>
              <a:t>subject </a:t>
            </a:r>
            <a:r>
              <a:rPr sz="2000" spc="65" dirty="0"/>
              <a:t>to </a:t>
            </a:r>
            <a:r>
              <a:rPr sz="2000" spc="190" dirty="0"/>
              <a:t>a</a:t>
            </a:r>
            <a:r>
              <a:rPr sz="2000" spc="-225" dirty="0"/>
              <a:t> </a:t>
            </a:r>
            <a:r>
              <a:rPr sz="2000" spc="60" dirty="0"/>
              <a:t>national </a:t>
            </a:r>
            <a:r>
              <a:rPr sz="2000" spc="85" dirty="0"/>
              <a:t>referendum.</a:t>
            </a:r>
            <a:endParaRPr sz="2000" dirty="0"/>
          </a:p>
          <a:p>
            <a:pPr marL="248285">
              <a:lnSpc>
                <a:spcPct val="100000"/>
              </a:lnSpc>
              <a:spcBef>
                <a:spcPts val="15"/>
              </a:spcBef>
            </a:pPr>
            <a:endParaRPr sz="2000" dirty="0"/>
          </a:p>
          <a:p>
            <a:pPr marL="419100" marR="239395" indent="-158115">
              <a:lnSpc>
                <a:spcPct val="102000"/>
              </a:lnSpc>
              <a:buClr>
                <a:srgbClr val="0000DB"/>
              </a:buClr>
              <a:buChar char="̶"/>
              <a:tabLst>
                <a:tab pos="419734" algn="l"/>
                <a:tab pos="420370" algn="l"/>
              </a:tabLst>
            </a:pPr>
            <a:r>
              <a:rPr sz="2000" b="1" spc="110" dirty="0"/>
              <a:t>Review</a:t>
            </a:r>
            <a:r>
              <a:rPr sz="2000" b="1" spc="60" dirty="0"/>
              <a:t> </a:t>
            </a:r>
            <a:r>
              <a:rPr sz="2000" b="1" spc="105" dirty="0"/>
              <a:t>of</a:t>
            </a:r>
            <a:r>
              <a:rPr sz="2000" b="1" spc="40" dirty="0"/>
              <a:t> </a:t>
            </a:r>
            <a:r>
              <a:rPr sz="2000" b="1" spc="160" dirty="0"/>
              <a:t>the</a:t>
            </a:r>
            <a:r>
              <a:rPr sz="2000" b="1" spc="50" dirty="0"/>
              <a:t> </a:t>
            </a:r>
            <a:r>
              <a:rPr sz="2000" b="1" spc="150" dirty="0"/>
              <a:t>Balance</a:t>
            </a:r>
            <a:r>
              <a:rPr sz="2000" b="1" spc="50" dirty="0"/>
              <a:t> </a:t>
            </a:r>
            <a:r>
              <a:rPr sz="2000" b="1" spc="100" dirty="0"/>
              <a:t>of</a:t>
            </a:r>
            <a:r>
              <a:rPr sz="2000" b="1" spc="40" dirty="0"/>
              <a:t> </a:t>
            </a:r>
            <a:r>
              <a:rPr sz="2000" b="1" spc="180" dirty="0"/>
              <a:t>Competences</a:t>
            </a:r>
            <a:r>
              <a:rPr sz="2000" b="1" spc="25" dirty="0"/>
              <a:t> </a:t>
            </a:r>
            <a:r>
              <a:rPr sz="2000" b="1" spc="60" dirty="0"/>
              <a:t>(2012):</a:t>
            </a:r>
            <a:r>
              <a:rPr sz="2000" b="1" spc="500" dirty="0"/>
              <a:t> </a:t>
            </a:r>
            <a:r>
              <a:rPr sz="2000" b="1" spc="150" dirty="0"/>
              <a:t>an</a:t>
            </a:r>
            <a:r>
              <a:rPr sz="2000" b="1" spc="30" dirty="0"/>
              <a:t> </a:t>
            </a:r>
            <a:r>
              <a:rPr sz="2000" b="1" spc="60" dirty="0"/>
              <a:t>audit</a:t>
            </a:r>
            <a:r>
              <a:rPr sz="2000" b="1" spc="45" dirty="0"/>
              <a:t> </a:t>
            </a:r>
            <a:r>
              <a:rPr sz="2000" b="1" spc="15" dirty="0"/>
              <a:t>of</a:t>
            </a:r>
            <a:r>
              <a:rPr sz="2000" b="1" spc="65" dirty="0"/>
              <a:t> </a:t>
            </a:r>
            <a:r>
              <a:rPr sz="2000" b="1" spc="75" dirty="0"/>
              <a:t>what</a:t>
            </a:r>
            <a:r>
              <a:rPr sz="2000" b="1" spc="65" dirty="0"/>
              <a:t> </a:t>
            </a:r>
            <a:r>
              <a:rPr sz="2000" b="1" spc="95" dirty="0"/>
              <a:t>the</a:t>
            </a:r>
            <a:r>
              <a:rPr sz="2000" b="1" spc="35" dirty="0"/>
              <a:t> </a:t>
            </a:r>
            <a:r>
              <a:rPr sz="2000" b="1" spc="65" dirty="0"/>
              <a:t>EU</a:t>
            </a:r>
            <a:r>
              <a:rPr sz="2000" b="1" spc="40" dirty="0"/>
              <a:t> </a:t>
            </a:r>
            <a:r>
              <a:rPr sz="2000" b="1" spc="140" dirty="0"/>
              <a:t>does</a:t>
            </a:r>
            <a:r>
              <a:rPr sz="2000" b="1" spc="60" dirty="0"/>
              <a:t> </a:t>
            </a:r>
            <a:r>
              <a:rPr sz="2000" b="1" spc="125" dirty="0"/>
              <a:t>and</a:t>
            </a:r>
            <a:r>
              <a:rPr sz="2000" b="1" spc="45" dirty="0"/>
              <a:t> </a:t>
            </a:r>
            <a:r>
              <a:rPr sz="2000" b="1" spc="75" dirty="0"/>
              <a:t>how</a:t>
            </a:r>
            <a:r>
              <a:rPr sz="2000" b="1" spc="55" dirty="0"/>
              <a:t> </a:t>
            </a:r>
            <a:r>
              <a:rPr sz="2000" b="1" spc="-40" dirty="0"/>
              <a:t>it</a:t>
            </a:r>
            <a:r>
              <a:rPr sz="2000" b="1" spc="45" dirty="0"/>
              <a:t> </a:t>
            </a:r>
            <a:r>
              <a:rPr sz="2000" b="1" spc="35" dirty="0"/>
              <a:t>affects  </a:t>
            </a:r>
            <a:r>
              <a:rPr sz="2000" b="1" spc="95" dirty="0"/>
              <a:t>the</a:t>
            </a:r>
            <a:r>
              <a:rPr sz="2000" b="1" spc="40" dirty="0"/>
              <a:t> </a:t>
            </a:r>
            <a:r>
              <a:rPr sz="2000" b="1" dirty="0"/>
              <a:t>UK.</a:t>
            </a:r>
          </a:p>
          <a:p>
            <a:pPr marL="778510">
              <a:lnSpc>
                <a:spcPts val="1435"/>
              </a:lnSpc>
            </a:pPr>
            <a:r>
              <a:rPr sz="2000" spc="105" dirty="0"/>
              <a:t>The </a:t>
            </a:r>
            <a:r>
              <a:rPr sz="2000" spc="70" dirty="0"/>
              <a:t>32-volume Review </a:t>
            </a:r>
            <a:r>
              <a:rPr sz="2000" spc="90" dirty="0"/>
              <a:t>completed </a:t>
            </a:r>
            <a:r>
              <a:rPr sz="2000" spc="10" dirty="0"/>
              <a:t>in </a:t>
            </a:r>
            <a:r>
              <a:rPr sz="2000" spc="100" dirty="0"/>
              <a:t>autumn</a:t>
            </a:r>
            <a:r>
              <a:rPr sz="2000" spc="-130" dirty="0"/>
              <a:t> </a:t>
            </a:r>
            <a:r>
              <a:rPr sz="2000" spc="100" dirty="0"/>
              <a:t>2014</a:t>
            </a:r>
            <a:endParaRPr sz="2000" dirty="0"/>
          </a:p>
          <a:p>
            <a:pPr marL="778510">
              <a:lnSpc>
                <a:spcPts val="1720"/>
              </a:lnSpc>
            </a:pPr>
            <a:r>
              <a:rPr sz="2000" spc="130" dirty="0"/>
              <a:t>was </a:t>
            </a:r>
            <a:r>
              <a:rPr sz="2000" spc="55" dirty="0"/>
              <a:t>to </a:t>
            </a:r>
            <a:r>
              <a:rPr sz="2000" spc="35" dirty="0"/>
              <a:t>form </a:t>
            </a:r>
            <a:r>
              <a:rPr sz="2000" spc="100" dirty="0"/>
              <a:t>the </a:t>
            </a:r>
            <a:r>
              <a:rPr sz="2000" spc="114" dirty="0"/>
              <a:t>basis </a:t>
            </a:r>
            <a:r>
              <a:rPr sz="2000" spc="10" dirty="0"/>
              <a:t>for </a:t>
            </a:r>
            <a:r>
              <a:rPr sz="2000" spc="95" dirty="0"/>
              <a:t>the </a:t>
            </a:r>
            <a:r>
              <a:rPr sz="2000" spc="80" dirty="0"/>
              <a:t>Government’s </a:t>
            </a:r>
            <a:r>
              <a:rPr sz="2000" spc="110" dirty="0"/>
              <a:t>proposed </a:t>
            </a:r>
            <a:r>
              <a:rPr sz="2000" spc="55" dirty="0"/>
              <a:t>reform </a:t>
            </a:r>
            <a:r>
              <a:rPr sz="2000" spc="5" dirty="0"/>
              <a:t>of </a:t>
            </a:r>
            <a:r>
              <a:rPr sz="2000" spc="95" dirty="0"/>
              <a:t>the </a:t>
            </a:r>
            <a:r>
              <a:rPr sz="2000" spc="-10" dirty="0"/>
              <a:t>UK’s </a:t>
            </a:r>
            <a:r>
              <a:rPr sz="2000" spc="60" dirty="0"/>
              <a:t>relationship </a:t>
            </a:r>
            <a:r>
              <a:rPr sz="2000" spc="10" dirty="0"/>
              <a:t>with </a:t>
            </a:r>
            <a:r>
              <a:rPr sz="2000" spc="95" dirty="0"/>
              <a:t>the</a:t>
            </a:r>
            <a:r>
              <a:rPr sz="2000" spc="-210" dirty="0"/>
              <a:t> </a:t>
            </a:r>
            <a:r>
              <a:rPr sz="2000" spc="55" dirty="0"/>
              <a:t>EU.</a:t>
            </a:r>
            <a:endParaRPr sz="20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27C108F-BB05-4D53-AE88-C71998CC1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73"/>
    </mc:Choice>
    <mc:Fallback>
      <p:transition spd="slow" advTm="10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86907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290" dirty="0"/>
              <a:t>Commitment </a:t>
            </a:r>
            <a:r>
              <a:rPr b="1" spc="280" dirty="0"/>
              <a:t>to </a:t>
            </a:r>
            <a:r>
              <a:rPr b="1" spc="390" dirty="0"/>
              <a:t>a</a:t>
            </a:r>
            <a:r>
              <a:rPr b="1" spc="-260" dirty="0"/>
              <a:t> </a:t>
            </a:r>
            <a:r>
              <a:rPr b="1" spc="305" dirty="0"/>
              <a:t>Referendum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266826"/>
            <a:ext cx="9107170" cy="48442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53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55" dirty="0">
                <a:latin typeface="Times New Roman"/>
                <a:cs typeface="Times New Roman"/>
              </a:rPr>
              <a:t>Changing </a:t>
            </a:r>
            <a:r>
              <a:rPr sz="2000" b="1" spc="-5" dirty="0">
                <a:latin typeface="Times New Roman"/>
                <a:cs typeface="Times New Roman"/>
              </a:rPr>
              <a:t>UK </a:t>
            </a:r>
            <a:r>
              <a:rPr sz="2000" b="1" spc="95" dirty="0">
                <a:latin typeface="Times New Roman"/>
                <a:cs typeface="Times New Roman"/>
              </a:rPr>
              <a:t>political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180" dirty="0">
                <a:latin typeface="Times New Roman"/>
                <a:cs typeface="Times New Roman"/>
              </a:rPr>
              <a:t>landscape</a:t>
            </a:r>
            <a:endParaRPr sz="2000" b="1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430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45" dirty="0">
                <a:latin typeface="Times New Roman"/>
                <a:cs typeface="Times New Roman"/>
              </a:rPr>
              <a:t>Reality </a:t>
            </a:r>
            <a:r>
              <a:rPr spc="5" dirty="0">
                <a:latin typeface="Times New Roman"/>
                <a:cs typeface="Times New Roman"/>
              </a:rPr>
              <a:t>of </a:t>
            </a:r>
            <a:r>
              <a:rPr spc="100" dirty="0">
                <a:latin typeface="Times New Roman"/>
                <a:cs typeface="Times New Roman"/>
              </a:rPr>
              <a:t>the </a:t>
            </a:r>
            <a:r>
              <a:rPr spc="35" dirty="0">
                <a:latin typeface="Times New Roman"/>
                <a:cs typeface="Times New Roman"/>
              </a:rPr>
              <a:t>coalition </a:t>
            </a:r>
            <a:r>
              <a:rPr spc="90" dirty="0">
                <a:latin typeface="Times New Roman"/>
                <a:cs typeface="Times New Roman"/>
              </a:rPr>
              <a:t>government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75" dirty="0">
                <a:latin typeface="Times New Roman"/>
                <a:cs typeface="Times New Roman"/>
              </a:rPr>
              <a:t>(2010-2015)</a:t>
            </a:r>
            <a:endParaRPr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0000DB"/>
              </a:buClr>
              <a:buFont typeface="Times New Roman"/>
              <a:buChar char="̶"/>
            </a:pP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60" dirty="0">
                <a:latin typeface="Times New Roman"/>
                <a:cs typeface="Times New Roman"/>
              </a:rPr>
              <a:t>Steady </a:t>
            </a:r>
            <a:r>
              <a:rPr sz="2000" b="1" spc="145" dirty="0">
                <a:latin typeface="Times New Roman"/>
                <a:cs typeface="Times New Roman"/>
              </a:rPr>
              <a:t>rise </a:t>
            </a:r>
            <a:r>
              <a:rPr sz="2000" b="1" spc="95" dirty="0">
                <a:latin typeface="Times New Roman"/>
                <a:cs typeface="Times New Roman"/>
              </a:rPr>
              <a:t>of</a:t>
            </a:r>
            <a:r>
              <a:rPr sz="2000" b="1" spc="-180" dirty="0">
                <a:latin typeface="Times New Roman"/>
                <a:cs typeface="Times New Roman"/>
              </a:rPr>
              <a:t> </a:t>
            </a:r>
            <a:r>
              <a:rPr sz="2000" b="1" spc="20" dirty="0">
                <a:latin typeface="Times New Roman"/>
                <a:cs typeface="Times New Roman"/>
              </a:rPr>
              <a:t>UKIP</a:t>
            </a:r>
            <a:endParaRPr sz="2000" b="1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41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15" dirty="0">
                <a:latin typeface="Times New Roman"/>
                <a:cs typeface="Times New Roman"/>
              </a:rPr>
              <a:t>UKIP </a:t>
            </a:r>
            <a:r>
              <a:rPr spc="20" dirty="0">
                <a:latin typeface="Times New Roman"/>
                <a:cs typeface="Times New Roman"/>
              </a:rPr>
              <a:t>widely </a:t>
            </a:r>
            <a:r>
              <a:rPr spc="35" dirty="0">
                <a:latin typeface="Times New Roman"/>
                <a:cs typeface="Times New Roman"/>
              </a:rPr>
              <a:t>identified </a:t>
            </a:r>
            <a:r>
              <a:rPr spc="185" dirty="0">
                <a:latin typeface="Times New Roman"/>
                <a:cs typeface="Times New Roman"/>
              </a:rPr>
              <a:t>as </a:t>
            </a:r>
            <a:r>
              <a:rPr spc="190" dirty="0">
                <a:latin typeface="Times New Roman"/>
                <a:cs typeface="Times New Roman"/>
              </a:rPr>
              <a:t>a </a:t>
            </a:r>
            <a:r>
              <a:rPr spc="50" dirty="0">
                <a:latin typeface="Times New Roman"/>
                <a:cs typeface="Times New Roman"/>
              </a:rPr>
              <a:t>populist </a:t>
            </a:r>
            <a:r>
              <a:rPr spc="25" dirty="0">
                <a:latin typeface="Times New Roman"/>
                <a:cs typeface="Times New Roman"/>
              </a:rPr>
              <a:t>right-wing </a:t>
            </a:r>
            <a:r>
              <a:rPr spc="80" dirty="0">
                <a:latin typeface="Times New Roman"/>
                <a:cs typeface="Times New Roman"/>
              </a:rPr>
              <a:t>single-issue</a:t>
            </a:r>
            <a:r>
              <a:rPr spc="-165" dirty="0">
                <a:latin typeface="Times New Roman"/>
                <a:cs typeface="Times New Roman"/>
              </a:rPr>
              <a:t> </a:t>
            </a:r>
            <a:r>
              <a:rPr spc="55" dirty="0">
                <a:latin typeface="Times New Roman"/>
                <a:cs typeface="Times New Roman"/>
              </a:rPr>
              <a:t>party.</a:t>
            </a:r>
            <a:endParaRPr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40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70" dirty="0">
                <a:latin typeface="Times New Roman"/>
                <a:cs typeface="Times New Roman"/>
              </a:rPr>
              <a:t>Voters </a:t>
            </a:r>
            <a:r>
              <a:rPr spc="105" dirty="0">
                <a:latin typeface="Times New Roman"/>
                <a:cs typeface="Times New Roman"/>
              </a:rPr>
              <a:t>disenchanted </a:t>
            </a:r>
            <a:r>
              <a:rPr spc="10" dirty="0">
                <a:latin typeface="Times New Roman"/>
                <a:cs typeface="Times New Roman"/>
              </a:rPr>
              <a:t>with </a:t>
            </a:r>
            <a:r>
              <a:rPr spc="100" dirty="0">
                <a:latin typeface="Times New Roman"/>
                <a:cs typeface="Times New Roman"/>
              </a:rPr>
              <a:t>mainstream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30" dirty="0">
                <a:latin typeface="Times New Roman"/>
                <a:cs typeface="Times New Roman"/>
              </a:rPr>
              <a:t>politics.</a:t>
            </a:r>
            <a:endParaRPr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20" dirty="0">
                <a:latin typeface="Times New Roman"/>
                <a:cs typeface="Times New Roman"/>
              </a:rPr>
              <a:t>An </a:t>
            </a:r>
            <a:r>
              <a:rPr spc="5" dirty="0">
                <a:latin typeface="Times New Roman"/>
                <a:cs typeface="Times New Roman"/>
              </a:rPr>
              <a:t>uphill </a:t>
            </a:r>
            <a:r>
              <a:rPr spc="65" dirty="0">
                <a:latin typeface="Times New Roman"/>
                <a:cs typeface="Times New Roman"/>
              </a:rPr>
              <a:t>battle </a:t>
            </a:r>
            <a:r>
              <a:rPr spc="55" dirty="0">
                <a:latin typeface="Times New Roman"/>
                <a:cs typeface="Times New Roman"/>
              </a:rPr>
              <a:t>to </a:t>
            </a:r>
            <a:r>
              <a:rPr spc="95" dirty="0">
                <a:latin typeface="Times New Roman"/>
                <a:cs typeface="Times New Roman"/>
              </a:rPr>
              <a:t>get </a:t>
            </a:r>
            <a:r>
              <a:rPr spc="70" dirty="0">
                <a:latin typeface="Times New Roman"/>
                <a:cs typeface="Times New Roman"/>
              </a:rPr>
              <a:t>noticed.</a:t>
            </a:r>
            <a:endParaRPr dirty="0">
              <a:latin typeface="Times New Roman"/>
              <a:cs typeface="Times New Roman"/>
            </a:endParaRPr>
          </a:p>
          <a:p>
            <a:pPr marL="391795" marR="5080" lvl="1" indent="-158115">
              <a:lnSpc>
                <a:spcPts val="1900"/>
              </a:lnSpc>
              <a:spcBef>
                <a:spcPts val="6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50" dirty="0">
                <a:latin typeface="Times New Roman"/>
                <a:cs typeface="Times New Roman"/>
              </a:rPr>
              <a:t>May </a:t>
            </a:r>
            <a:r>
              <a:rPr spc="80" dirty="0">
                <a:latin typeface="Times New Roman"/>
                <a:cs typeface="Times New Roman"/>
              </a:rPr>
              <a:t>2014: </a:t>
            </a:r>
            <a:r>
              <a:rPr spc="190" dirty="0">
                <a:latin typeface="Times New Roman"/>
                <a:cs typeface="Times New Roman"/>
              </a:rPr>
              <a:t>a</a:t>
            </a:r>
            <a:r>
              <a:rPr spc="-254" dirty="0">
                <a:latin typeface="Times New Roman"/>
                <a:cs typeface="Times New Roman"/>
              </a:rPr>
              <a:t> </a:t>
            </a:r>
            <a:r>
              <a:rPr spc="85" dirty="0">
                <a:latin typeface="Times New Roman"/>
                <a:cs typeface="Times New Roman"/>
              </a:rPr>
              <a:t>record </a:t>
            </a:r>
            <a:r>
              <a:rPr spc="100" dirty="0">
                <a:latin typeface="Times New Roman"/>
                <a:cs typeface="Times New Roman"/>
              </a:rPr>
              <a:t>26% </a:t>
            </a:r>
            <a:r>
              <a:rPr spc="5" dirty="0">
                <a:latin typeface="Times New Roman"/>
                <a:cs typeface="Times New Roman"/>
              </a:rPr>
              <a:t>of </a:t>
            </a:r>
            <a:r>
              <a:rPr spc="105" dirty="0">
                <a:latin typeface="Times New Roman"/>
                <a:cs typeface="Times New Roman"/>
              </a:rPr>
              <a:t>the </a:t>
            </a:r>
            <a:r>
              <a:rPr spc="80" dirty="0">
                <a:latin typeface="Times New Roman"/>
                <a:cs typeface="Times New Roman"/>
              </a:rPr>
              <a:t>vote </a:t>
            </a:r>
            <a:r>
              <a:rPr spc="10" dirty="0">
                <a:latin typeface="Times New Roman"/>
                <a:cs typeface="Times New Roman"/>
              </a:rPr>
              <a:t>in </a:t>
            </a:r>
            <a:r>
              <a:rPr spc="110" dirty="0">
                <a:latin typeface="Times New Roman"/>
                <a:cs typeface="Times New Roman"/>
              </a:rPr>
              <a:t>European </a:t>
            </a:r>
            <a:r>
              <a:rPr spc="75" dirty="0">
                <a:latin typeface="Times New Roman"/>
                <a:cs typeface="Times New Roman"/>
              </a:rPr>
              <a:t>elections </a:t>
            </a:r>
            <a:r>
              <a:rPr spc="80" dirty="0">
                <a:latin typeface="Times New Roman"/>
                <a:cs typeface="Times New Roman"/>
              </a:rPr>
              <a:t>(the </a:t>
            </a:r>
            <a:r>
              <a:rPr spc="40" dirty="0">
                <a:latin typeface="Times New Roman"/>
                <a:cs typeface="Times New Roman"/>
              </a:rPr>
              <a:t>UK's </a:t>
            </a:r>
            <a:r>
              <a:rPr spc="85" dirty="0">
                <a:latin typeface="Times New Roman"/>
                <a:cs typeface="Times New Roman"/>
              </a:rPr>
              <a:t>biggest </a:t>
            </a:r>
            <a:r>
              <a:rPr spc="65" dirty="0">
                <a:latin typeface="Times New Roman"/>
                <a:cs typeface="Times New Roman"/>
              </a:rPr>
              <a:t>party </a:t>
            </a:r>
            <a:r>
              <a:rPr spc="10" dirty="0">
                <a:latin typeface="Times New Roman"/>
                <a:cs typeface="Times New Roman"/>
              </a:rPr>
              <a:t>in </a:t>
            </a:r>
            <a:r>
              <a:rPr spc="95" dirty="0">
                <a:latin typeface="Times New Roman"/>
                <a:cs typeface="Times New Roman"/>
              </a:rPr>
              <a:t>the </a:t>
            </a:r>
            <a:r>
              <a:rPr spc="70" dirty="0">
                <a:latin typeface="Times New Roman"/>
                <a:cs typeface="Times New Roman"/>
              </a:rPr>
              <a:t>European  </a:t>
            </a:r>
            <a:r>
              <a:rPr spc="75" dirty="0">
                <a:latin typeface="Times New Roman"/>
                <a:cs typeface="Times New Roman"/>
              </a:rPr>
              <a:t>Parliament)</a:t>
            </a:r>
            <a:endParaRPr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ts val="1675"/>
              </a:lnSpc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pc="55" dirty="0">
                <a:latin typeface="Times New Roman"/>
                <a:cs typeface="Times New Roman"/>
              </a:rPr>
              <a:t>Party‘s </a:t>
            </a:r>
            <a:r>
              <a:rPr spc="140" dirty="0">
                <a:latin typeface="Times New Roman"/>
                <a:cs typeface="Times New Roman"/>
              </a:rPr>
              <a:t>message: </a:t>
            </a:r>
            <a:r>
              <a:rPr spc="65" dirty="0">
                <a:latin typeface="Times New Roman"/>
                <a:cs typeface="Times New Roman"/>
              </a:rPr>
              <a:t>combination </a:t>
            </a:r>
            <a:r>
              <a:rPr spc="5" dirty="0">
                <a:latin typeface="Times New Roman"/>
                <a:cs typeface="Times New Roman"/>
              </a:rPr>
              <a:t>of </a:t>
            </a:r>
            <a:r>
              <a:rPr spc="75" dirty="0">
                <a:latin typeface="Times New Roman"/>
                <a:cs typeface="Times New Roman"/>
              </a:rPr>
              <a:t>Euroscepticism, </a:t>
            </a:r>
            <a:r>
              <a:rPr spc="40" dirty="0">
                <a:latin typeface="Times New Roman"/>
                <a:cs typeface="Times New Roman"/>
              </a:rPr>
              <a:t>anti-immigration </a:t>
            </a:r>
            <a:r>
              <a:rPr spc="50" dirty="0">
                <a:latin typeface="Times New Roman"/>
                <a:cs typeface="Times New Roman"/>
              </a:rPr>
              <a:t>policies </a:t>
            </a:r>
            <a:r>
              <a:rPr spc="130" dirty="0">
                <a:latin typeface="Times New Roman"/>
                <a:cs typeface="Times New Roman"/>
              </a:rPr>
              <a:t>and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65" dirty="0">
                <a:latin typeface="Times New Roman"/>
                <a:cs typeface="Times New Roman"/>
              </a:rPr>
              <a:t>populism.</a:t>
            </a:r>
            <a:endParaRPr dirty="0">
              <a:latin typeface="Times New Roman"/>
              <a:cs typeface="Times New Roman"/>
            </a:endParaRPr>
          </a:p>
          <a:p>
            <a:pPr marL="751840">
              <a:lnSpc>
                <a:spcPts val="1720"/>
              </a:lnSpc>
            </a:pPr>
            <a:r>
              <a:rPr spc="100" dirty="0">
                <a:latin typeface="Times New Roman"/>
                <a:cs typeface="Times New Roman"/>
              </a:rPr>
              <a:t>Campaign </a:t>
            </a:r>
            <a:r>
              <a:rPr spc="5" dirty="0">
                <a:latin typeface="Times New Roman"/>
                <a:cs typeface="Times New Roman"/>
              </a:rPr>
              <a:t>for </a:t>
            </a:r>
            <a:r>
              <a:rPr spc="15" dirty="0">
                <a:latin typeface="Times New Roman"/>
                <a:cs typeface="Times New Roman"/>
              </a:rPr>
              <a:t>Britain’s </a:t>
            </a:r>
            <a:r>
              <a:rPr spc="95" dirty="0">
                <a:latin typeface="Times New Roman"/>
                <a:cs typeface="Times New Roman"/>
              </a:rPr>
              <a:t>departure </a:t>
            </a:r>
            <a:r>
              <a:rPr spc="35" dirty="0">
                <a:latin typeface="Times New Roman"/>
                <a:cs typeface="Times New Roman"/>
              </a:rPr>
              <a:t>from </a:t>
            </a:r>
            <a:r>
              <a:rPr spc="95" dirty="0">
                <a:latin typeface="Times New Roman"/>
                <a:cs typeface="Times New Roman"/>
              </a:rPr>
              <a:t>the </a:t>
            </a:r>
            <a:r>
              <a:rPr spc="60" dirty="0">
                <a:latin typeface="Times New Roman"/>
                <a:cs typeface="Times New Roman"/>
              </a:rPr>
              <a:t>EU </a:t>
            </a:r>
            <a:r>
              <a:rPr spc="45" dirty="0">
                <a:latin typeface="Times New Roman"/>
                <a:cs typeface="Times New Roman"/>
              </a:rPr>
              <a:t>= </a:t>
            </a:r>
            <a:r>
              <a:rPr spc="40" dirty="0">
                <a:latin typeface="Times New Roman"/>
                <a:cs typeface="Times New Roman"/>
              </a:rPr>
              <a:t>party’s </a:t>
            </a:r>
            <a:r>
              <a:rPr spc="85" dirty="0">
                <a:latin typeface="Times New Roman"/>
                <a:cs typeface="Times New Roman"/>
              </a:rPr>
              <a:t>raison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45" dirty="0">
                <a:latin typeface="Times New Roman"/>
                <a:cs typeface="Times New Roman"/>
              </a:rPr>
              <a:t>d’être.</a:t>
            </a:r>
            <a:endParaRPr lang="cs-CZ" spc="45" dirty="0">
              <a:latin typeface="Times New Roman"/>
              <a:cs typeface="Times New Roman"/>
            </a:endParaRPr>
          </a:p>
          <a:p>
            <a:pPr marL="751840">
              <a:lnSpc>
                <a:spcPts val="172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66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20" dirty="0">
                <a:latin typeface="Times New Roman"/>
                <a:cs typeface="Times New Roman"/>
              </a:rPr>
              <a:t>Role </a:t>
            </a:r>
            <a:r>
              <a:rPr sz="2000" b="1" spc="95" dirty="0">
                <a:latin typeface="Times New Roman"/>
                <a:cs typeface="Times New Roman"/>
              </a:rPr>
              <a:t>of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155" dirty="0">
                <a:latin typeface="Times New Roman"/>
                <a:cs typeface="Times New Roman"/>
              </a:rPr>
              <a:t>media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05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20" dirty="0">
                <a:latin typeface="Times New Roman"/>
                <a:cs typeface="Times New Roman"/>
              </a:rPr>
              <a:t>Role </a:t>
            </a:r>
            <a:r>
              <a:rPr sz="2000" b="1" spc="95" dirty="0">
                <a:latin typeface="Times New Roman"/>
                <a:cs typeface="Times New Roman"/>
              </a:rPr>
              <a:t>of </a:t>
            </a:r>
            <a:r>
              <a:rPr sz="2000" b="1" spc="130" dirty="0">
                <a:latin typeface="Times New Roman"/>
                <a:cs typeface="Times New Roman"/>
              </a:rPr>
              <a:t>public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spc="135" dirty="0">
                <a:latin typeface="Times New Roman"/>
                <a:cs typeface="Times New Roman"/>
              </a:rPr>
              <a:t>opinion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05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55" dirty="0">
                <a:latin typeface="Times New Roman"/>
                <a:cs typeface="Times New Roman"/>
              </a:rPr>
              <a:t>Changing </a:t>
            </a:r>
            <a:r>
              <a:rPr sz="2000" b="1" spc="40" dirty="0">
                <a:latin typeface="Times New Roman"/>
                <a:cs typeface="Times New Roman"/>
              </a:rPr>
              <a:t>EU</a:t>
            </a:r>
            <a:r>
              <a:rPr b="1" spc="40" dirty="0">
                <a:latin typeface="Times New Roman"/>
                <a:cs typeface="Times New Roman"/>
              </a:rPr>
              <a:t> </a:t>
            </a:r>
            <a:r>
              <a:rPr spc="65" dirty="0">
                <a:latin typeface="Times New Roman"/>
                <a:cs typeface="Times New Roman"/>
              </a:rPr>
              <a:t>(especially </a:t>
            </a:r>
            <a:r>
              <a:rPr spc="10" dirty="0">
                <a:latin typeface="Times New Roman"/>
                <a:cs typeface="Times New Roman"/>
              </a:rPr>
              <a:t>in </a:t>
            </a:r>
            <a:r>
              <a:rPr spc="190" dirty="0">
                <a:latin typeface="Times New Roman"/>
                <a:cs typeface="Times New Roman"/>
              </a:rPr>
              <a:t>a </a:t>
            </a:r>
            <a:r>
              <a:rPr spc="170" dirty="0">
                <a:latin typeface="Times New Roman"/>
                <a:cs typeface="Times New Roman"/>
              </a:rPr>
              <a:t>sense </a:t>
            </a:r>
            <a:r>
              <a:rPr spc="5" dirty="0">
                <a:latin typeface="Times New Roman"/>
                <a:cs typeface="Times New Roman"/>
              </a:rPr>
              <a:t>of </a:t>
            </a:r>
            <a:r>
              <a:rPr spc="100" dirty="0">
                <a:latin typeface="Times New Roman"/>
                <a:cs typeface="Times New Roman"/>
              </a:rPr>
              <a:t>developments</a:t>
            </a:r>
            <a:r>
              <a:rPr spc="-195" dirty="0">
                <a:latin typeface="Times New Roman"/>
                <a:cs typeface="Times New Roman"/>
              </a:rPr>
              <a:t> </a:t>
            </a:r>
            <a:r>
              <a:rPr spc="10" dirty="0">
                <a:latin typeface="Times New Roman"/>
                <a:cs typeface="Times New Roman"/>
              </a:rPr>
              <a:t>within </a:t>
            </a:r>
            <a:r>
              <a:rPr spc="90" dirty="0">
                <a:latin typeface="Times New Roman"/>
                <a:cs typeface="Times New Roman"/>
              </a:rPr>
              <a:t>Eurozone)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B5B7700-64B2-4FA4-B6AF-ECC0F60A4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843"/>
    </mc:Choice>
    <mc:Fallback>
      <p:transition spd="slow" advTm="44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956</Words>
  <Application>Microsoft Office PowerPoint</Application>
  <PresentationFormat>Vlastní</PresentationFormat>
  <Paragraphs>122</Paragraphs>
  <Slides>17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Prezentace aplikace PowerPoint</vt:lpstr>
      <vt:lpstr>Commitment to a Referendum</vt:lpstr>
      <vt:lpstr>Prezentace aplikace PowerPoint</vt:lpstr>
      <vt:lpstr>Commitment to a Referendum</vt:lpstr>
      <vt:lpstr>Commitment to a Referendum</vt:lpstr>
      <vt:lpstr>Commitment to a Referendum</vt:lpstr>
      <vt:lpstr>Commitment to a Referendum</vt:lpstr>
      <vt:lpstr>Commitment to a Referendum</vt:lpstr>
      <vt:lpstr>Commitment to a Referendum</vt:lpstr>
      <vt:lpstr>Renegotiations</vt:lpstr>
      <vt:lpstr>Renegotiations ̶ December 2015: The European Union Referendum Act receives Royal Assent (provides for the holding  of a referendum in the UK and Gibraltar on whether the UK should remain a member of the EU).</vt:lpstr>
      <vt:lpstr>Renegotiations</vt:lpstr>
      <vt:lpstr>Prezentace aplikace PowerPoint</vt:lpstr>
      <vt:lpstr>Renegotiations</vt:lpstr>
      <vt:lpstr>Prezentace aplikace PowerPoint</vt:lpstr>
      <vt:lpstr>Prezentace aplikace PowerPoint</vt:lpstr>
      <vt:lpstr>Thank you very much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Week 5 and 7_ppt</dc:title>
  <dc:creator>Monicka</dc:creator>
  <cp:lastModifiedBy>Monika Brusenbauch Meislová</cp:lastModifiedBy>
  <cp:revision>9</cp:revision>
  <dcterms:created xsi:type="dcterms:W3CDTF">2019-09-23T07:48:30Z</dcterms:created>
  <dcterms:modified xsi:type="dcterms:W3CDTF">2020-03-17T07:41:54Z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2019-04-03T00:00:00Z</vt:filetime>
  </property>
  <property fmtid="{D5CDD505-2E9C-101B-9397-08002B2CF9AE}" pid="3" name="LastSaved">
    <vt:filetime>2019-09-23T00:00:00Z</vt:filetime>
  </property>
</Properties>
</file>