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4"/>
  </p:notesMasterIdLst>
  <p:handoutMasterIdLst>
    <p:handoutMasterId r:id="rId25"/>
  </p:handoutMasterIdLst>
  <p:sldIdLst>
    <p:sldId id="256" r:id="rId2"/>
    <p:sldId id="349" r:id="rId3"/>
    <p:sldId id="354" r:id="rId4"/>
    <p:sldId id="353" r:id="rId5"/>
    <p:sldId id="352" r:id="rId6"/>
    <p:sldId id="351" r:id="rId7"/>
    <p:sldId id="356" r:id="rId8"/>
    <p:sldId id="357" r:id="rId9"/>
    <p:sldId id="380" r:id="rId10"/>
    <p:sldId id="381" r:id="rId11"/>
    <p:sldId id="288" r:id="rId12"/>
    <p:sldId id="382" r:id="rId13"/>
    <p:sldId id="358" r:id="rId14"/>
    <p:sldId id="359" r:id="rId15"/>
    <p:sldId id="376" r:id="rId16"/>
    <p:sldId id="378" r:id="rId17"/>
    <p:sldId id="360" r:id="rId18"/>
    <p:sldId id="361" r:id="rId19"/>
    <p:sldId id="362" r:id="rId20"/>
    <p:sldId id="363" r:id="rId21"/>
    <p:sldId id="364" r:id="rId22"/>
    <p:sldId id="383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47B5F34-A019-45BC-BDA1-B575DABE52B2}">
          <p14:sldIdLst>
            <p14:sldId id="256"/>
            <p14:sldId id="349"/>
            <p14:sldId id="354"/>
            <p14:sldId id="353"/>
            <p14:sldId id="352"/>
            <p14:sldId id="351"/>
            <p14:sldId id="356"/>
            <p14:sldId id="357"/>
            <p14:sldId id="380"/>
            <p14:sldId id="381"/>
            <p14:sldId id="288"/>
            <p14:sldId id="382"/>
            <p14:sldId id="358"/>
            <p14:sldId id="359"/>
            <p14:sldId id="376"/>
            <p14:sldId id="378"/>
            <p14:sldId id="360"/>
            <p14:sldId id="361"/>
            <p14:sldId id="362"/>
            <p14:sldId id="363"/>
            <p14:sldId id="364"/>
            <p14:sldId id="3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8C78"/>
    <a:srgbClr val="46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6754" autoAdjust="0"/>
  </p:normalViewPr>
  <p:slideViewPr>
    <p:cSldViewPr snapToGrid="0">
      <p:cViewPr varScale="1">
        <p:scale>
          <a:sx n="56" d="100"/>
          <a:sy n="56" d="100"/>
        </p:scale>
        <p:origin x="1036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01591" cy="1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73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087670" cy="2820491"/>
          </a:xfrm>
          <a:prstGeom prst="rect">
            <a:avLst/>
          </a:prstGeom>
        </p:spPr>
      </p:pic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51D826CB-0B0F-418C-B9F2-3FFBE770A8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9DF2E72C-C858-414F-A1B2-C08F960663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490962" cy="10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A0B1C1E-DA88-48CF-BEB4-68888A4CF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Situation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Referendum and </a:t>
            </a:r>
            <a:br>
              <a:rPr lang="cs-CZ" dirty="0"/>
            </a:b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Brexit</a:t>
            </a:r>
            <a:r>
              <a:rPr lang="cs-CZ" dirty="0"/>
              <a:t> </a:t>
            </a:r>
            <a:r>
              <a:rPr lang="cs-CZ" dirty="0" err="1"/>
              <a:t>Challenge</a:t>
            </a:r>
            <a:r>
              <a:rPr lang="cs-CZ" dirty="0"/>
              <a:t> </a:t>
            </a:r>
            <a:endParaRPr lang="cs-CZ" dirty="0">
              <a:effectLst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5516B2E-E99E-44F0-883C-8AEF917E1C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Dr Monika Brusenbauch Meislová</a:t>
            </a:r>
          </a:p>
          <a:p>
            <a:r>
              <a:rPr lang="cs-CZ" dirty="0"/>
              <a:t>EVS465: </a:t>
            </a:r>
            <a:r>
              <a:rPr lang="en-US" dirty="0"/>
              <a:t>Brexit: Politics, Policies and Processes</a:t>
            </a:r>
            <a:endParaRPr lang="cs-CZ" dirty="0"/>
          </a:p>
          <a:p>
            <a:endParaRPr lang="cs-CZ" dirty="0"/>
          </a:p>
          <a:p>
            <a:r>
              <a:rPr lang="cs-CZ" dirty="0"/>
              <a:t>7 </a:t>
            </a:r>
            <a:r>
              <a:rPr lang="cs-CZ" dirty="0" err="1"/>
              <a:t>April</a:t>
            </a:r>
            <a:r>
              <a:rPr lang="cs-CZ" dirty="0"/>
              <a:t> 2020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999F754-8061-4183-9DCE-98754ACC1D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t="14672" r="10628"/>
          <a:stretch/>
        </p:blipFill>
        <p:spPr>
          <a:xfrm>
            <a:off x="10091033" y="3915704"/>
            <a:ext cx="1723069" cy="2564296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3B38D47-4C92-48C0-80E7-8952C8DCA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46"/>
    </mc:Choice>
    <mc:Fallback xmlns="">
      <p:transition spd="slow" advTm="30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11168C-292A-4EF4-96CE-42AC47984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Brexit</a:t>
            </a:r>
            <a:r>
              <a:rPr lang="cs-CZ" dirty="0"/>
              <a:t> </a:t>
            </a:r>
            <a:r>
              <a:rPr lang="cs-CZ" dirty="0" err="1"/>
              <a:t>challenge</a:t>
            </a:r>
            <a:r>
              <a:rPr lang="cs-CZ" dirty="0"/>
              <a:t>: basic </a:t>
            </a:r>
            <a:r>
              <a:rPr lang="cs-CZ" dirty="0" err="1"/>
              <a:t>timeline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8A3B404-2F80-4022-BEE1-A17939C8C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b="1" dirty="0"/>
              <a:t>28 October</a:t>
            </a:r>
            <a:r>
              <a:rPr lang="cs-CZ" sz="1600" b="1" dirty="0"/>
              <a:t>, 2019</a:t>
            </a:r>
            <a:r>
              <a:rPr lang="en-US" sz="1600" dirty="0"/>
              <a:t>: European Council agrees to extend the Brexit deadline until 31 January 2020—the third extension</a:t>
            </a:r>
            <a:endParaRPr lang="cs-CZ" sz="1600" dirty="0"/>
          </a:p>
          <a:p>
            <a:r>
              <a:rPr lang="en-US" sz="1600" b="1" dirty="0"/>
              <a:t>29 October</a:t>
            </a:r>
            <a:r>
              <a:rPr lang="cs-CZ" sz="1600" b="1" dirty="0"/>
              <a:t>, 2019</a:t>
            </a:r>
            <a:r>
              <a:rPr lang="en-US" sz="1600" dirty="0"/>
              <a:t>: Government introduces the Early Parliamentary General Election Act 2019:</a:t>
            </a:r>
            <a:endParaRPr lang="cs-CZ" sz="1600" dirty="0"/>
          </a:p>
          <a:p>
            <a:r>
              <a:rPr lang="en-US" sz="1600" b="1" dirty="0"/>
              <a:t>12 December</a:t>
            </a:r>
            <a:r>
              <a:rPr lang="cs-CZ" sz="1600" b="1" dirty="0"/>
              <a:t>, 2019</a:t>
            </a:r>
            <a:r>
              <a:rPr lang="en-US" sz="1600" dirty="0"/>
              <a:t>: General election held in which the Conservative Party gain an 80-seat majority in parliament.</a:t>
            </a:r>
            <a:r>
              <a:rPr lang="cs-CZ" sz="1600" dirty="0"/>
              <a:t> </a:t>
            </a:r>
            <a:endParaRPr lang="en-US" sz="1600" dirty="0"/>
          </a:p>
          <a:p>
            <a:r>
              <a:rPr lang="en-US" sz="1600" b="1" dirty="0"/>
              <a:t>20 December</a:t>
            </a:r>
            <a:r>
              <a:rPr lang="cs-CZ" sz="1600" b="1" dirty="0"/>
              <a:t>, 2020</a:t>
            </a:r>
            <a:r>
              <a:rPr lang="en-US" sz="1600" dirty="0"/>
              <a:t>: The Withdrawal Agreement passed its second reading in the House of Commons in a 358–234 vote.</a:t>
            </a:r>
            <a:endParaRPr lang="cs-CZ" sz="1600" dirty="0"/>
          </a:p>
          <a:p>
            <a:r>
              <a:rPr lang="en-US" sz="1600" b="1" dirty="0"/>
              <a:t>22 January</a:t>
            </a:r>
            <a:r>
              <a:rPr lang="cs-CZ" sz="1600" b="1" dirty="0"/>
              <a:t>, 2020</a:t>
            </a:r>
            <a:r>
              <a:rPr lang="en-US" sz="1600" dirty="0"/>
              <a:t>: the Withdrawal Agreement Bill proposed by Prime Minister Boris Johnson passed the UK parliament </a:t>
            </a:r>
            <a:endParaRPr lang="cs-CZ" sz="1600" dirty="0"/>
          </a:p>
          <a:p>
            <a:r>
              <a:rPr lang="en-US" sz="1600" b="1" dirty="0"/>
              <a:t>23 January</a:t>
            </a:r>
            <a:r>
              <a:rPr lang="cs-CZ" sz="1600" b="1" dirty="0"/>
              <a:t>, 2020</a:t>
            </a:r>
            <a:r>
              <a:rPr lang="en-US" sz="1600" dirty="0"/>
              <a:t>: the European Union (Withdrawal Agreement) Act 2020 received royal assent.</a:t>
            </a:r>
            <a:endParaRPr lang="cs-CZ" sz="1600" dirty="0"/>
          </a:p>
          <a:p>
            <a:r>
              <a:rPr lang="en-US" sz="1600" b="1" dirty="0"/>
              <a:t>31 January</a:t>
            </a:r>
            <a:r>
              <a:rPr lang="cs-CZ" sz="1600" b="1" dirty="0"/>
              <a:t>, 2020</a:t>
            </a:r>
            <a:r>
              <a:rPr lang="en-US" sz="1600" dirty="0"/>
              <a:t>: At 11 p.m. GMT the United Kingdom withdrew from the European Union,</a:t>
            </a:r>
            <a:r>
              <a:rPr lang="cs-CZ" sz="1600" dirty="0"/>
              <a:t>´</a:t>
            </a:r>
            <a:r>
              <a:rPr lang="en-US" sz="1600" dirty="0"/>
              <a:t>at the deadline set for its departure by the Article 50 extension agreed between the UK and the EU in October 2019</a:t>
            </a:r>
            <a:r>
              <a:rPr lang="cs-CZ" sz="1600" dirty="0"/>
              <a:t>.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E8B7367-9570-412A-9BC3-F2B500250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526"/>
    </mc:Choice>
    <mc:Fallback>
      <p:transition spd="slow" advTm="117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0B90D-84C8-4DD2-A41D-8F265B06A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EF8448-F1E1-40BC-9F5A-C9F96866F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9D583055-FC15-425A-9D0A-61E925FDC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0688" y="717587"/>
            <a:ext cx="7598036" cy="5459376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384CE7D-1EB9-4219-BB86-573645D76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0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9"/>
    </mc:Choice>
    <mc:Fallback>
      <p:transition spd="slow" advTm="2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BDB58B-43D0-4EDC-89DE-FC09A746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Article</a:t>
            </a:r>
            <a:r>
              <a:rPr lang="cs-CZ" dirty="0"/>
              <a:t> 50 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5D9E9C6-2966-4907-A935-65096A9F3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70" y="477404"/>
            <a:ext cx="6938010" cy="6186286"/>
          </a:xfr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60B74A5A-5CE0-4082-82C9-F693B7CC2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1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338"/>
    </mc:Choice>
    <mc:Fallback>
      <p:transition spd="slow" advTm="272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81C6D-71D2-4D77-8FAF-46A48B00E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Defining</a:t>
            </a:r>
            <a:r>
              <a:rPr lang="cs-CZ" dirty="0"/>
              <a:t> Brexit </a:t>
            </a:r>
            <a:r>
              <a:rPr lang="cs-CZ" dirty="0" err="1"/>
              <a:t>narrative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685F88-3C28-4DDF-9EB7-33372A03F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UK referendum triggered a </a:t>
            </a:r>
            <a:r>
              <a:rPr lang="en-US" sz="1800" b="1" dirty="0"/>
              <a:t>series of processes in the UK </a:t>
            </a:r>
            <a:r>
              <a:rPr lang="en-US" sz="1800" dirty="0"/>
              <a:t>(not just about handling the exit but also about defining what sort of country the UK wants to be). </a:t>
            </a:r>
            <a:endParaRPr lang="cs-CZ" sz="1800" dirty="0"/>
          </a:p>
          <a:p>
            <a:endParaRPr lang="en-US" sz="1800" dirty="0"/>
          </a:p>
          <a:p>
            <a:r>
              <a:rPr lang="en-US" sz="1800" dirty="0"/>
              <a:t>British politics defined by a fight to </a:t>
            </a:r>
            <a:r>
              <a:rPr lang="en-US" sz="1800" b="1" dirty="0"/>
              <a:t>define the Brexit narrative</a:t>
            </a:r>
            <a:endParaRPr lang="cs-CZ" sz="1800" b="1" dirty="0"/>
          </a:p>
          <a:p>
            <a:endParaRPr lang="en-US" sz="1800" dirty="0"/>
          </a:p>
          <a:p>
            <a:r>
              <a:rPr lang="en-US" sz="1800" dirty="0"/>
              <a:t>Why has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process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defining</a:t>
            </a:r>
            <a:r>
              <a:rPr lang="cs-CZ" sz="1800" dirty="0"/>
              <a:t> Brexit </a:t>
            </a:r>
            <a:r>
              <a:rPr lang="cs-CZ" sz="1800" dirty="0" err="1"/>
              <a:t>narrative</a:t>
            </a:r>
            <a:r>
              <a:rPr lang="en-US" sz="1800" dirty="0"/>
              <a:t> been</a:t>
            </a:r>
            <a:r>
              <a:rPr lang="cs-CZ" sz="1800" dirty="0"/>
              <a:t> </a:t>
            </a:r>
            <a:r>
              <a:rPr lang="en-US" sz="1800" dirty="0"/>
              <a:t>so difficult? </a:t>
            </a:r>
            <a:endParaRPr lang="cs-CZ" sz="1800" dirty="0"/>
          </a:p>
          <a:p>
            <a:pPr lvl="1"/>
            <a:r>
              <a:rPr lang="en-US" sz="1800" dirty="0"/>
              <a:t>Theresa May struggling to find unity within her govt over what Brexit should mean</a:t>
            </a:r>
            <a:r>
              <a:rPr lang="cs-CZ" sz="1800" dirty="0"/>
              <a:t>.</a:t>
            </a:r>
          </a:p>
          <a:p>
            <a:pPr lvl="1"/>
            <a:endParaRPr lang="en-US" sz="1800" dirty="0"/>
          </a:p>
          <a:p>
            <a:r>
              <a:rPr lang="en-US" sz="1800" dirty="0"/>
              <a:t>Churchill: </a:t>
            </a:r>
            <a:r>
              <a:rPr lang="en-US" sz="1800" b="1" dirty="0"/>
              <a:t>history is written by the victors</a:t>
            </a:r>
            <a:r>
              <a:rPr lang="en-US" sz="1800" dirty="0"/>
              <a:t>. Is it really so in the case of Brexit?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en-US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4B9D24F-BA47-4410-97EE-2F2F02C7D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95"/>
    </mc:Choice>
    <mc:Fallback xmlns="">
      <p:transition spd="slow" advTm="190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F7596E-B7DF-481F-BFB5-CD46481E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Defining</a:t>
            </a:r>
            <a:r>
              <a:rPr lang="cs-CZ" dirty="0"/>
              <a:t> Brexit </a:t>
            </a:r>
            <a:r>
              <a:rPr lang="cs-CZ" dirty="0" err="1"/>
              <a:t>narrative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5D4C24-A129-47C3-90BC-E747A7DAD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C00000"/>
                </a:solidFill>
              </a:rPr>
              <a:t>‘Brexit means Brexit‘ motto </a:t>
            </a:r>
            <a:r>
              <a:rPr lang="en-US" sz="1800" dirty="0"/>
              <a:t>sounds self-explanatory but is meaningless unless Brexit itself is defined</a:t>
            </a:r>
            <a:r>
              <a:rPr lang="cs-CZ" sz="1800" dirty="0"/>
              <a:t>. </a:t>
            </a:r>
          </a:p>
          <a:p>
            <a:endParaRPr lang="en-US" sz="1800" dirty="0"/>
          </a:p>
          <a:p>
            <a:endParaRPr lang="en-US" sz="1800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99EA16-EF39-43C9-9B6C-E4B4999AC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070" y="2412204"/>
            <a:ext cx="5923597" cy="3725796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33C3417-C1AA-476A-9E6F-7527E4666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42"/>
    </mc:Choice>
    <mc:Fallback xmlns="">
      <p:transition spd="slow" advTm="22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A4A5F9-B72B-480F-B524-8A3F9F5A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Defining</a:t>
            </a:r>
            <a:r>
              <a:rPr lang="cs-CZ" dirty="0"/>
              <a:t> Brexit </a:t>
            </a:r>
            <a:r>
              <a:rPr lang="cs-CZ" dirty="0" err="1"/>
              <a:t>narrative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91F857-AC46-4409-BEBC-46A61C050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TM’s Brexit narrative defined in </a:t>
            </a:r>
            <a:r>
              <a:rPr lang="cs-CZ" sz="1800" dirty="0"/>
              <a:t>“</a:t>
            </a:r>
            <a:r>
              <a:rPr lang="en-US" sz="1800" b="1" dirty="0"/>
              <a:t>big speeches on Brexit</a:t>
            </a:r>
            <a:r>
              <a:rPr lang="cs-CZ" sz="1800" dirty="0"/>
              <a:t>“ (</a:t>
            </a:r>
            <a:r>
              <a:rPr lang="cs-CZ" sz="1800" dirty="0" err="1"/>
              <a:t>Lancaster</a:t>
            </a:r>
            <a:r>
              <a:rPr lang="cs-CZ" sz="1800" dirty="0"/>
              <a:t>; Florence </a:t>
            </a:r>
            <a:r>
              <a:rPr lang="cs-CZ" sz="1800" dirty="0" err="1"/>
              <a:t>etc</a:t>
            </a:r>
            <a:r>
              <a:rPr lang="cs-CZ" sz="1800" dirty="0"/>
              <a:t>.) </a:t>
            </a:r>
          </a:p>
          <a:p>
            <a:endParaRPr lang="en-US" sz="1800" dirty="0"/>
          </a:p>
          <a:p>
            <a:pPr lvl="1"/>
            <a:r>
              <a:rPr lang="en-US" sz="1800" dirty="0"/>
              <a:t>Three most important aims:</a:t>
            </a:r>
            <a:endParaRPr lang="cs-CZ" sz="1800" dirty="0"/>
          </a:p>
          <a:p>
            <a:pPr lvl="1"/>
            <a:endParaRPr lang="en-US" sz="1800" dirty="0"/>
          </a:p>
          <a:p>
            <a:pPr lvl="2"/>
            <a:r>
              <a:rPr lang="en-US" sz="1800" dirty="0"/>
              <a:t>Ending immigration from elsewhere in the EU</a:t>
            </a:r>
            <a:endParaRPr lang="cs-CZ" sz="1800" dirty="0"/>
          </a:p>
          <a:p>
            <a:pPr lvl="2"/>
            <a:endParaRPr lang="en-US" sz="1800" dirty="0"/>
          </a:p>
          <a:p>
            <a:pPr lvl="2"/>
            <a:r>
              <a:rPr lang="en-US" sz="1800" dirty="0"/>
              <a:t>Ending the jurisdiction of the CJEU</a:t>
            </a:r>
            <a:endParaRPr lang="cs-CZ" sz="1800" dirty="0"/>
          </a:p>
          <a:p>
            <a:pPr lvl="2"/>
            <a:endParaRPr lang="en-US" sz="1800" dirty="0"/>
          </a:p>
          <a:p>
            <a:pPr lvl="2"/>
            <a:r>
              <a:rPr lang="en-US" sz="1800" dirty="0"/>
              <a:t>Opting for free trade agreements with European markets</a:t>
            </a:r>
            <a:endParaRPr lang="cs-CZ" sz="1800" dirty="0"/>
          </a:p>
          <a:p>
            <a:endParaRPr lang="en-US" sz="1800" dirty="0"/>
          </a:p>
          <a:p>
            <a:r>
              <a:rPr lang="en-US" sz="1800" dirty="0"/>
              <a:t>Her </a:t>
            </a:r>
            <a:r>
              <a:rPr lang="cs-CZ" sz="1800" dirty="0"/>
              <a:t>Brexit </a:t>
            </a:r>
            <a:r>
              <a:rPr lang="en-US" sz="1800" dirty="0"/>
              <a:t>narratives </a:t>
            </a:r>
            <a:r>
              <a:rPr lang="en-US" sz="1800" b="1" dirty="0"/>
              <a:t>challenged from many sides</a:t>
            </a:r>
            <a:r>
              <a:rPr lang="cs-CZ" sz="1800" b="1" dirty="0"/>
              <a:t>.</a:t>
            </a:r>
            <a:endParaRPr lang="en-US" sz="1800" b="1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DF28B4B-A9AC-4D86-BE9F-97381CBA7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53"/>
    </mc:Choice>
    <mc:Fallback xmlns="">
      <p:transition spd="slow" advTm="159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0A37C-E96C-4110-976B-50074C241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96CB790-B119-40BC-9647-CEF590BB4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" y="1407795"/>
            <a:ext cx="8920004" cy="4995202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B3B9C05-B959-4A6A-85D4-D19F95853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7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"/>
    </mc:Choice>
    <mc:Fallback xmlns="">
      <p:transition spd="slow" advTm="3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C549E5-19A6-4D32-B69B-2FA9E7956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Defining</a:t>
            </a:r>
            <a:r>
              <a:rPr lang="cs-CZ" dirty="0"/>
              <a:t> Brexit </a:t>
            </a:r>
            <a:r>
              <a:rPr lang="cs-CZ" dirty="0" err="1"/>
              <a:t>narrative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EA50CB-B1BB-4C10-A1BB-47FB2745D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 err="1">
                <a:solidFill>
                  <a:srgbClr val="C00000"/>
                </a:solidFill>
              </a:rPr>
              <a:t>Global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  <a:r>
              <a:rPr lang="cs-CZ" sz="1800" b="1" dirty="0" err="1">
                <a:solidFill>
                  <a:srgbClr val="C00000"/>
                </a:solidFill>
              </a:rPr>
              <a:t>Britain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  <a:r>
              <a:rPr lang="cs-CZ" sz="1800" b="1" dirty="0" err="1">
                <a:solidFill>
                  <a:srgbClr val="C00000"/>
                </a:solidFill>
              </a:rPr>
              <a:t>narrative</a:t>
            </a:r>
            <a:endParaRPr lang="cs-CZ" sz="1800" b="1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0210D6-99E3-4A85-8074-C28B0530C06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043" y="2505709"/>
            <a:ext cx="5968313" cy="3846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1DE4E50-AC08-4742-9EF2-26E52576A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5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16"/>
    </mc:Choice>
    <mc:Fallback xmlns="">
      <p:transition spd="slow" advTm="26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5AF714-A9AA-433C-B1B0-B83D45DE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HM </a:t>
            </a:r>
            <a:r>
              <a:rPr lang="cs-CZ" dirty="0" err="1"/>
              <a:t>Government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D42E68-E559-4726-BEBB-AAA6C4089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Brexit = for the gov</a:t>
            </a:r>
            <a:r>
              <a:rPr lang="cs-CZ" sz="1800" dirty="0" err="1"/>
              <a:t>ernmen</a:t>
            </a:r>
            <a:r>
              <a:rPr lang="en-US" sz="1800" dirty="0"/>
              <a:t>t</a:t>
            </a:r>
            <a:r>
              <a:rPr lang="cs-CZ" sz="1800" dirty="0"/>
              <a:t>, </a:t>
            </a:r>
            <a:r>
              <a:rPr lang="cs-CZ" sz="1800" dirty="0" err="1"/>
              <a:t>it</a:t>
            </a:r>
            <a:r>
              <a:rPr lang="cs-CZ" sz="1800" dirty="0"/>
              <a:t>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en-US" sz="1800" dirty="0"/>
              <a:t>an </a:t>
            </a:r>
            <a:r>
              <a:rPr lang="en-US" sz="1800" b="1" dirty="0"/>
              <a:t>unprecedented peacetime challenge in terms of political unity, administration and delivery</a:t>
            </a:r>
            <a:endParaRPr lang="cs-CZ" sz="1800" b="1" dirty="0"/>
          </a:p>
          <a:p>
            <a:endParaRPr lang="en-US" sz="1800" b="1" dirty="0"/>
          </a:p>
          <a:p>
            <a:pPr marL="72000" indent="0">
              <a:buNone/>
            </a:pPr>
            <a:r>
              <a:rPr lang="en-US" sz="1800" b="1" dirty="0">
                <a:solidFill>
                  <a:srgbClr val="C00000"/>
                </a:solidFill>
              </a:rPr>
              <a:t>Unity/collective responsibility</a:t>
            </a:r>
            <a:endParaRPr lang="en-US" sz="1800" dirty="0">
              <a:solidFill>
                <a:srgbClr val="C00000"/>
              </a:solidFill>
            </a:endParaRPr>
          </a:p>
          <a:p>
            <a:pPr lvl="0"/>
            <a:r>
              <a:rPr lang="en-US" sz="1800" dirty="0">
                <a:solidFill>
                  <a:srgbClr val="0000DC"/>
                </a:solidFill>
              </a:rPr>
              <a:t>TM’s premiership </a:t>
            </a:r>
            <a:r>
              <a:rPr lang="en-US" sz="1800" dirty="0"/>
              <a:t>struggled </a:t>
            </a:r>
            <a:r>
              <a:rPr lang="en-US" sz="1800" dirty="0" err="1"/>
              <a:t>bc</a:t>
            </a:r>
            <a:r>
              <a:rPr lang="en-US" sz="1800" dirty="0"/>
              <a:t> of </a:t>
            </a:r>
            <a:r>
              <a:rPr lang="en-US" sz="1800" b="1" dirty="0"/>
              <a:t>Conservative divisions over Europe </a:t>
            </a:r>
            <a:r>
              <a:rPr lang="en-US" sz="1800" dirty="0"/>
              <a:t>(something many of her predecessors faced)</a:t>
            </a:r>
          </a:p>
          <a:p>
            <a:r>
              <a:rPr lang="en-US" sz="1800" dirty="0"/>
              <a:t>In appointing her first cabinet she tried to bring in some balance into this by </a:t>
            </a:r>
            <a:r>
              <a:rPr lang="en-US" sz="1800" b="1" dirty="0"/>
              <a:t>appointing leading pro-Leave campaigners</a:t>
            </a:r>
          </a:p>
          <a:p>
            <a:r>
              <a:rPr lang="en-US" sz="1800" dirty="0"/>
              <a:t>TM‘s leadership overshadowed by </a:t>
            </a:r>
            <a:r>
              <a:rPr lang="en-US" sz="1800" b="1" dirty="0"/>
              <a:t>doubts from the very beginning</a:t>
            </a:r>
          </a:p>
          <a:p>
            <a:pPr lvl="1"/>
            <a:r>
              <a:rPr lang="en-US" sz="1800" dirty="0"/>
              <a:t>She won the leadership race without a </a:t>
            </a:r>
            <a:r>
              <a:rPr lang="en-US" sz="1800" dirty="0" err="1"/>
              <a:t>vot</a:t>
            </a:r>
            <a:r>
              <a:rPr lang="cs-CZ" sz="1800" dirty="0"/>
              <a:t>e.</a:t>
            </a:r>
          </a:p>
          <a:p>
            <a:pPr lvl="1"/>
            <a:endParaRPr lang="cs-CZ" sz="1800" dirty="0"/>
          </a:p>
          <a:p>
            <a:r>
              <a:rPr lang="en-US" sz="1800" dirty="0"/>
              <a:t>Her leadership has been a </a:t>
            </a:r>
            <a:r>
              <a:rPr lang="en-US" sz="1800" b="1" dirty="0"/>
              <a:t>sore point for many </a:t>
            </a:r>
            <a:r>
              <a:rPr lang="en-US" sz="1800" dirty="0"/>
              <a:t>– not least </a:t>
            </a:r>
            <a:r>
              <a:rPr lang="en-US" sz="1800" dirty="0" err="1"/>
              <a:t>bc</a:t>
            </a:r>
            <a:r>
              <a:rPr lang="en-US" sz="1800" dirty="0"/>
              <a:t> of the </a:t>
            </a:r>
            <a:r>
              <a:rPr lang="en-US" sz="1800" b="1" dirty="0" err="1"/>
              <a:t>centralisation</a:t>
            </a:r>
            <a:r>
              <a:rPr lang="en-US" sz="1800" b="1" dirty="0"/>
              <a:t> of decision making in Downing Street 10 </a:t>
            </a:r>
            <a:r>
              <a:rPr lang="en-US" sz="1800" dirty="0"/>
              <a:t>around her two closest advisors: Nick Timothy and Fiona Hill. </a:t>
            </a:r>
          </a:p>
          <a:p>
            <a:endParaRPr lang="cs-CZ" sz="18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22D0EE7-B118-49BE-8D33-7439338EA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8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65"/>
    </mc:Choice>
    <mc:Fallback xmlns="">
      <p:transition spd="slow" advTm="111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6BEBCF-DB6B-4B89-9B13-6F58CEF31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HM </a:t>
            </a:r>
            <a:r>
              <a:rPr lang="cs-CZ" dirty="0" err="1"/>
              <a:t>Government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5528DF-845B-46CD-ACF5-F8BE1719B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/>
              <a:t>Her decision to </a:t>
            </a:r>
            <a:r>
              <a:rPr lang="en-GB" sz="1800" b="1" dirty="0"/>
              <a:t>call snap elections </a:t>
            </a:r>
            <a:r>
              <a:rPr lang="en-GB" sz="1800" dirty="0"/>
              <a:t>(in part on the advice of some of her advisors) caught many in her cabinet by surprise. </a:t>
            </a:r>
            <a:endParaRPr lang="cs-CZ" sz="1800" dirty="0"/>
          </a:p>
          <a:p>
            <a:pPr lvl="1"/>
            <a:r>
              <a:rPr lang="en-GB" sz="1800" dirty="0"/>
              <a:t>Her weak </a:t>
            </a:r>
            <a:r>
              <a:rPr lang="en-GB" sz="1800" dirty="0" err="1"/>
              <a:t>campaining</a:t>
            </a:r>
            <a:r>
              <a:rPr lang="en-GB" sz="1800" dirty="0"/>
              <a:t> skills and dire c</a:t>
            </a:r>
            <a:r>
              <a:rPr lang="cs-CZ" sz="1800" dirty="0"/>
              <a:t>a</a:t>
            </a:r>
            <a:r>
              <a:rPr lang="en-GB" sz="1800" dirty="0" err="1"/>
              <a:t>mpaign</a:t>
            </a:r>
            <a:r>
              <a:rPr lang="en-GB" sz="1800" dirty="0"/>
              <a:t> – left her even more vuln</a:t>
            </a:r>
            <a:r>
              <a:rPr lang="cs-CZ" sz="1800" dirty="0"/>
              <a:t>e</a:t>
            </a:r>
            <a:r>
              <a:rPr lang="en-GB" sz="1800" dirty="0" err="1"/>
              <a:t>rable</a:t>
            </a:r>
            <a:r>
              <a:rPr lang="en-GB" sz="1800" dirty="0"/>
              <a:t> post-election. </a:t>
            </a:r>
            <a:endParaRPr lang="cs-CZ" sz="18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F09D905-7C66-44F8-B3C1-69519B544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83"/>
    </mc:Choice>
    <mc:Fallback xmlns="">
      <p:transition spd="slow" advTm="135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FA846B-F09A-4B44-874B-AA1BCDC19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Brexit </a:t>
            </a:r>
            <a:r>
              <a:rPr lang="cs-CZ" dirty="0" err="1"/>
              <a:t>challenge</a:t>
            </a:r>
            <a:r>
              <a:rPr lang="cs-CZ" dirty="0"/>
              <a:t>: basic </a:t>
            </a:r>
            <a:r>
              <a:rPr lang="cs-CZ" dirty="0" err="1"/>
              <a:t>timeline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8EEA26-2A7B-48D5-9546-0C3EE2DEE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June 24, 2016</a:t>
            </a:r>
            <a:r>
              <a:rPr lang="en-US" sz="1800" dirty="0"/>
              <a:t>: The referendum result is announced, David Cameron </a:t>
            </a:r>
            <a:r>
              <a:rPr lang="en-US" sz="1800" b="1" dirty="0"/>
              <a:t>resigns</a:t>
            </a:r>
            <a:r>
              <a:rPr lang="en-US" sz="1800" dirty="0"/>
              <a:t> as British prime minister</a:t>
            </a:r>
            <a:r>
              <a:rPr lang="cs-CZ" sz="1800" dirty="0"/>
              <a:t>, </a:t>
            </a:r>
            <a:r>
              <a:rPr lang="en-US" sz="1800" dirty="0"/>
              <a:t>the pound plunges to a </a:t>
            </a:r>
            <a:r>
              <a:rPr lang="en-US" sz="1800" b="1" dirty="0"/>
              <a:t>three-decade low</a:t>
            </a:r>
            <a:r>
              <a:rPr lang="en-US" sz="1800" dirty="0"/>
              <a:t>. European Commission President Jean-Claude Juncker, European Council President Donald Tusk, European Parliament President Martin Schulz and Dutch Prime Minister Mark </a:t>
            </a:r>
            <a:r>
              <a:rPr lang="en-US" sz="1800" dirty="0" err="1"/>
              <a:t>Rutte</a:t>
            </a:r>
            <a:r>
              <a:rPr lang="en-US" sz="1800" dirty="0"/>
              <a:t> </a:t>
            </a:r>
            <a:r>
              <a:rPr lang="cs-CZ" sz="1800" dirty="0"/>
              <a:t>(</a:t>
            </a:r>
            <a:r>
              <a:rPr lang="en-US" sz="1800" dirty="0"/>
              <a:t>representing the EU presidency</a:t>
            </a:r>
            <a:r>
              <a:rPr lang="cs-CZ" sz="1800" dirty="0"/>
              <a:t>)</a:t>
            </a:r>
            <a:r>
              <a:rPr lang="en-US" sz="1800" dirty="0"/>
              <a:t>, issue a joint statement on the outcome: “We regret this decision but respect it." </a:t>
            </a:r>
          </a:p>
          <a:p>
            <a:endParaRPr lang="en-US" sz="800" dirty="0"/>
          </a:p>
          <a:p>
            <a:r>
              <a:rPr lang="en-US" sz="1800" b="1" dirty="0"/>
              <a:t>June 28, 2016</a:t>
            </a:r>
            <a:r>
              <a:rPr lang="en-US" sz="1800" dirty="0"/>
              <a:t>: David Cameron’s last European Council summit. </a:t>
            </a:r>
            <a:endParaRPr lang="cs-CZ" sz="1800" dirty="0"/>
          </a:p>
          <a:p>
            <a:endParaRPr lang="cs-CZ" sz="800" dirty="0"/>
          </a:p>
          <a:p>
            <a:r>
              <a:rPr lang="en-US" sz="1800" b="1" dirty="0"/>
              <a:t>June 30, 2016</a:t>
            </a:r>
            <a:r>
              <a:rPr lang="en-US" sz="1800" dirty="0"/>
              <a:t>: Home Secretary Theresa May formally declares her </a:t>
            </a:r>
            <a:r>
              <a:rPr lang="en-US" sz="1800" b="1" dirty="0"/>
              <a:t>candidacy for the Conservative Party leadership </a:t>
            </a:r>
            <a:r>
              <a:rPr lang="en-US" sz="1800" dirty="0"/>
              <a:t>“to unite the party and country.”</a:t>
            </a:r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pPr marL="72000" indent="0">
              <a:buNone/>
            </a:pPr>
            <a:endParaRPr lang="en-US" sz="1800" dirty="0"/>
          </a:p>
          <a:p>
            <a:endParaRPr lang="en-US" sz="1800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E608304-49C6-49DD-8FFF-FC4F1D270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0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66"/>
    </mc:Choice>
    <mc:Fallback xmlns="">
      <p:transition spd="slow" advTm="26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C2ACD3-706F-46C4-8C52-05F770CCE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HM </a:t>
            </a:r>
            <a:r>
              <a:rPr lang="cs-CZ" dirty="0" err="1"/>
              <a:t>Government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37616A-34CA-4ACD-ABE7-83F2C89FC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sz="1800" b="1" dirty="0">
                <a:solidFill>
                  <a:srgbClr val="C00000"/>
                </a:solidFill>
              </a:rPr>
              <a:t>The administrative challenge </a:t>
            </a:r>
            <a:endParaRPr lang="cs-CZ" sz="1800" b="1" dirty="0">
              <a:solidFill>
                <a:srgbClr val="C00000"/>
              </a:solidFill>
            </a:endParaRPr>
          </a:p>
          <a:p>
            <a:pPr marL="72000" indent="0">
              <a:buNone/>
            </a:pPr>
            <a:endParaRPr lang="en-US" sz="1800" dirty="0">
              <a:solidFill>
                <a:srgbClr val="C00000"/>
              </a:solidFill>
            </a:endParaRPr>
          </a:p>
          <a:p>
            <a:pPr lvl="0"/>
            <a:r>
              <a:rPr lang="en-US" sz="1800" dirty="0"/>
              <a:t>Brexit = </a:t>
            </a:r>
            <a:r>
              <a:rPr lang="en-US" sz="1800" b="1" dirty="0"/>
              <a:t>the biggest set of administrative, legal, negotiating and constitutional task since 1945</a:t>
            </a:r>
          </a:p>
          <a:p>
            <a:pPr lvl="0"/>
            <a:endParaRPr lang="en-US" sz="1800" b="1" dirty="0"/>
          </a:p>
          <a:p>
            <a:pPr lvl="0"/>
            <a:r>
              <a:rPr lang="en-US" sz="1800" dirty="0" err="1"/>
              <a:t>Organising</a:t>
            </a:r>
            <a:r>
              <a:rPr lang="en-US" sz="1800" dirty="0"/>
              <a:t> British govt for Brexit = a formidable task: </a:t>
            </a:r>
            <a:r>
              <a:rPr lang="en-US" sz="1800" dirty="0" err="1"/>
              <a:t>i.a.</a:t>
            </a:r>
            <a:r>
              <a:rPr lang="en-US" sz="1800" dirty="0"/>
              <a:t> because new departments had to be established: </a:t>
            </a:r>
          </a:p>
          <a:p>
            <a:pPr lvl="1"/>
            <a:r>
              <a:rPr lang="en-US" sz="1800" dirty="0"/>
              <a:t>Department for Exiting the EU (</a:t>
            </a:r>
            <a:r>
              <a:rPr lang="en-US" sz="1800" dirty="0" err="1"/>
              <a:t>DexEU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Department for International Trade</a:t>
            </a:r>
            <a:endParaRPr lang="cs-CZ" sz="1800" dirty="0"/>
          </a:p>
          <a:p>
            <a:pPr lvl="1"/>
            <a:endParaRPr lang="cs-CZ" sz="1800" dirty="0"/>
          </a:p>
          <a:p>
            <a:pPr lvl="1"/>
            <a:r>
              <a:rPr lang="en-US" sz="1800" dirty="0"/>
              <a:t>Some departments busier than others  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Enormous </a:t>
            </a:r>
            <a:r>
              <a:rPr lang="en-US" sz="1800" b="1" dirty="0"/>
              <a:t>stretch of UK-EU links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B2DC989-21DD-46A7-9C83-DF69448AF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6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35"/>
    </mc:Choice>
    <mc:Fallback xmlns="">
      <p:transition spd="slow" advTm="118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1D1412-83D9-4DCD-B553-706F5776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HM </a:t>
            </a:r>
            <a:r>
              <a:rPr lang="cs-CZ" dirty="0" err="1"/>
              <a:t>Government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A54C05-6974-4DD6-A7D4-26D18AA9C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667288"/>
            <a:ext cx="10753200" cy="4139998"/>
          </a:xfrm>
        </p:spPr>
        <p:txBody>
          <a:bodyPr/>
          <a:lstStyle/>
          <a:p>
            <a:pPr marL="72000" indent="0">
              <a:buNone/>
            </a:pPr>
            <a:r>
              <a:rPr lang="en-US" sz="1800" b="1" dirty="0">
                <a:solidFill>
                  <a:srgbClr val="C00000"/>
                </a:solidFill>
              </a:rPr>
              <a:t>The search for strategy </a:t>
            </a:r>
          </a:p>
          <a:p>
            <a:pPr marL="72000" indent="0">
              <a:buNone/>
            </a:pPr>
            <a:endParaRPr lang="en-US" sz="1800" dirty="0">
              <a:solidFill>
                <a:srgbClr val="C00000"/>
              </a:solidFill>
            </a:endParaRPr>
          </a:p>
          <a:p>
            <a:pPr lvl="0"/>
            <a:r>
              <a:rPr lang="en-US" sz="1800" dirty="0"/>
              <a:t>The </a:t>
            </a:r>
            <a:r>
              <a:rPr lang="en-US" sz="1800" b="1" dirty="0"/>
              <a:t>inability </a:t>
            </a:r>
            <a:r>
              <a:rPr lang="en-US" sz="1800" dirty="0"/>
              <a:t>of British decision makers to know what they want and whether they can get it. </a:t>
            </a:r>
          </a:p>
          <a:p>
            <a:pPr lvl="0"/>
            <a:endParaRPr lang="en-US" sz="1800" dirty="0"/>
          </a:p>
          <a:p>
            <a:pPr lvl="0"/>
            <a:r>
              <a:rPr lang="en-US" sz="1800" b="1" dirty="0"/>
              <a:t>No clear ends and confused ways </a:t>
            </a:r>
            <a:r>
              <a:rPr lang="en-US" sz="1800" dirty="0"/>
              <a:t>(no surprise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UK has </a:t>
            </a:r>
            <a:r>
              <a:rPr lang="en-US" sz="1800" dirty="0"/>
              <a:t>struggled to prepare)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TM triggered Article 50 on 29 March 2017: by choosing this time she made time an ally of the EU </a:t>
            </a:r>
          </a:p>
          <a:p>
            <a:pPr lvl="0"/>
            <a:endParaRPr lang="en-US" sz="1800" dirty="0"/>
          </a:p>
          <a:p>
            <a:pPr lvl="0"/>
            <a:r>
              <a:rPr lang="cs-CZ" sz="1800" dirty="0"/>
              <a:t>Q</a:t>
            </a:r>
            <a:r>
              <a:rPr lang="en-US" sz="1800" dirty="0" err="1"/>
              <a:t>uick</a:t>
            </a:r>
            <a:r>
              <a:rPr lang="en-US" sz="1800" dirty="0"/>
              <a:t> realization that the UK lacked the </a:t>
            </a:r>
            <a:r>
              <a:rPr lang="en-US" sz="1800" b="1" dirty="0"/>
              <a:t>ways and means to secure a </a:t>
            </a:r>
            <a:r>
              <a:rPr lang="cs-CZ" sz="1800" b="1" dirty="0"/>
              <a:t>‘</a:t>
            </a:r>
            <a:r>
              <a:rPr lang="en-US" sz="1800" b="1" dirty="0"/>
              <a:t>quick victory</a:t>
            </a:r>
            <a:r>
              <a:rPr lang="cs-CZ" sz="1800" b="1" dirty="0"/>
              <a:t>‘</a:t>
            </a:r>
            <a:r>
              <a:rPr lang="en-US" sz="1800" b="1" dirty="0"/>
              <a:t>. 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Repeated failures to </a:t>
            </a:r>
            <a:r>
              <a:rPr lang="en-US" sz="1800" dirty="0" err="1"/>
              <a:t>analyse</a:t>
            </a:r>
            <a:r>
              <a:rPr lang="en-US" sz="1800" dirty="0"/>
              <a:t> and understand the position of the rest of the EU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361E0BD-3233-4188-8742-769D87FDD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4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892"/>
    </mc:Choice>
    <mc:Fallback xmlns="">
      <p:transition spd="slow" advTm="228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35510B-EC33-432D-847C-4DA0084FF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D71382-EB74-41F1-8FB0-B553788AE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 algn="ctr">
              <a:buNone/>
            </a:pPr>
            <a:r>
              <a:rPr lang="cs-CZ" b="1" dirty="0" err="1">
                <a:solidFill>
                  <a:srgbClr val="0000DC"/>
                </a:solidFill>
              </a:rPr>
              <a:t>Thank</a:t>
            </a:r>
            <a:r>
              <a:rPr lang="cs-CZ" b="1" dirty="0">
                <a:solidFill>
                  <a:srgbClr val="0000DC"/>
                </a:solidFill>
              </a:rPr>
              <a:t> </a:t>
            </a:r>
            <a:r>
              <a:rPr lang="cs-CZ" b="1" dirty="0" err="1">
                <a:solidFill>
                  <a:srgbClr val="0000DC"/>
                </a:solidFill>
              </a:rPr>
              <a:t>you</a:t>
            </a:r>
            <a:r>
              <a:rPr lang="cs-CZ" b="1" dirty="0">
                <a:solidFill>
                  <a:srgbClr val="0000DC"/>
                </a:solidFill>
              </a:rPr>
              <a:t> </a:t>
            </a:r>
            <a:r>
              <a:rPr lang="cs-CZ" b="1" dirty="0" err="1">
                <a:solidFill>
                  <a:srgbClr val="0000DC"/>
                </a:solidFill>
              </a:rPr>
              <a:t>for</a:t>
            </a:r>
            <a:r>
              <a:rPr lang="cs-CZ" b="1" dirty="0">
                <a:solidFill>
                  <a:srgbClr val="0000DC"/>
                </a:solidFill>
              </a:rPr>
              <a:t> </a:t>
            </a:r>
            <a:r>
              <a:rPr lang="cs-CZ" b="1" dirty="0" err="1">
                <a:solidFill>
                  <a:srgbClr val="0000DC"/>
                </a:solidFill>
              </a:rPr>
              <a:t>your</a:t>
            </a:r>
            <a:r>
              <a:rPr lang="cs-CZ" b="1" dirty="0">
                <a:solidFill>
                  <a:srgbClr val="0000DC"/>
                </a:solidFill>
              </a:rPr>
              <a:t> </a:t>
            </a:r>
            <a:r>
              <a:rPr lang="cs-CZ" b="1" dirty="0" err="1">
                <a:solidFill>
                  <a:srgbClr val="0000DC"/>
                </a:solidFill>
              </a:rPr>
              <a:t>attention</a:t>
            </a:r>
            <a:r>
              <a:rPr lang="cs-CZ" b="1" dirty="0">
                <a:solidFill>
                  <a:srgbClr val="0000DC"/>
                </a:solidFill>
              </a:rPr>
              <a:t>!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4EDE48A-BB92-43BF-A239-78B7C12DD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4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96"/>
    </mc:Choice>
    <mc:Fallback>
      <p:transition spd="slow" advTm="34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C5D476-9289-40B7-8EB2-AE6D5AB1A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Brexit </a:t>
            </a:r>
            <a:r>
              <a:rPr lang="cs-CZ" dirty="0" err="1"/>
              <a:t>challenge</a:t>
            </a:r>
            <a:r>
              <a:rPr lang="cs-CZ" dirty="0"/>
              <a:t>: basic </a:t>
            </a:r>
            <a:r>
              <a:rPr lang="cs-CZ" dirty="0" err="1"/>
              <a:t>timeline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A6D8B5-6E5D-4B56-A115-DF1823AA5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/>
              <a:t>J</a:t>
            </a:r>
            <a:r>
              <a:rPr lang="en-US" sz="1800" b="1" dirty="0" err="1"/>
              <a:t>uly</a:t>
            </a:r>
            <a:r>
              <a:rPr lang="en-US" sz="1800" b="1" dirty="0"/>
              <a:t> 13, 2016: May becomes prime minister</a:t>
            </a:r>
            <a:r>
              <a:rPr lang="cs-CZ" sz="1800" b="1" dirty="0"/>
              <a:t> (</a:t>
            </a:r>
            <a:r>
              <a:rPr lang="cs-CZ" sz="1800" b="1" dirty="0" err="1"/>
              <a:t>the</a:t>
            </a:r>
            <a:r>
              <a:rPr lang="cs-CZ" sz="1800" b="1" dirty="0"/>
              <a:t> UK </a:t>
            </a:r>
            <a:r>
              <a:rPr lang="en-US" sz="1800" dirty="0"/>
              <a:t>will “forge a bold new positive role for ourselves in the world.”</a:t>
            </a:r>
            <a:r>
              <a:rPr lang="cs-CZ" sz="1800" dirty="0"/>
              <a:t>)</a:t>
            </a:r>
            <a:r>
              <a:rPr lang="en-US" sz="1800" dirty="0"/>
              <a:t> </a:t>
            </a:r>
            <a:endParaRPr lang="cs-CZ" sz="1800" dirty="0"/>
          </a:p>
          <a:p>
            <a:pPr lvl="1"/>
            <a:r>
              <a:rPr lang="en-US" sz="1600" dirty="0"/>
              <a:t>Boris Johnson as foreign secretary, David Davis as Brexit secretary, Liam Fox as international trade secretary and Philip Hammond as chancellor of the exchequer.</a:t>
            </a:r>
            <a:endParaRPr lang="cs-CZ" sz="1600" dirty="0"/>
          </a:p>
          <a:p>
            <a:endParaRPr lang="cs-CZ" sz="1800" b="1" dirty="0"/>
          </a:p>
          <a:p>
            <a:r>
              <a:rPr lang="en-US" sz="1800" b="1" dirty="0"/>
              <a:t>July 27, 2016</a:t>
            </a:r>
            <a:r>
              <a:rPr lang="en-US" sz="1800" dirty="0"/>
              <a:t>: Frenchman Michel </a:t>
            </a:r>
            <a:r>
              <a:rPr lang="en-US" sz="1800" dirty="0" err="1"/>
              <a:t>Barnier</a:t>
            </a:r>
            <a:r>
              <a:rPr lang="en-US" sz="1800" dirty="0"/>
              <a:t> </a:t>
            </a:r>
            <a:r>
              <a:rPr lang="cs-CZ" sz="1800" dirty="0" err="1"/>
              <a:t>nominated</a:t>
            </a:r>
            <a:r>
              <a:rPr lang="cs-CZ" sz="1800" dirty="0"/>
              <a:t> by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European</a:t>
            </a:r>
            <a:r>
              <a:rPr lang="cs-CZ" sz="1800" dirty="0"/>
              <a:t> </a:t>
            </a:r>
            <a:r>
              <a:rPr lang="cs-CZ" sz="1800" dirty="0" err="1"/>
              <a:t>Commission</a:t>
            </a:r>
            <a:r>
              <a:rPr lang="cs-CZ" sz="1800" dirty="0"/>
              <a:t> </a:t>
            </a:r>
            <a:r>
              <a:rPr lang="en-US" sz="1800" dirty="0"/>
              <a:t>to lead the EU’s Brexit negotiations. </a:t>
            </a:r>
            <a:endParaRPr lang="cs-CZ" sz="1800" dirty="0"/>
          </a:p>
          <a:p>
            <a:endParaRPr lang="cs-CZ" sz="800" dirty="0"/>
          </a:p>
          <a:p>
            <a:r>
              <a:rPr lang="en-US" sz="1800" b="1" dirty="0"/>
              <a:t>December 7, 2016</a:t>
            </a:r>
            <a:r>
              <a:rPr lang="en-US" sz="1800" dirty="0"/>
              <a:t>: The House of Commons votes 461 to 89 in favor of May’s plan to trigger Brexit by the end of March 2017</a:t>
            </a:r>
            <a:r>
              <a:rPr lang="cs-CZ" sz="1800" dirty="0"/>
              <a:t> (</a:t>
            </a:r>
            <a:r>
              <a:rPr lang="en-US" sz="1800" dirty="0"/>
              <a:t>David Davis</a:t>
            </a:r>
            <a:r>
              <a:rPr lang="cs-CZ" sz="1800" dirty="0"/>
              <a:t>: </a:t>
            </a:r>
            <a:r>
              <a:rPr lang="en-US" sz="1800" dirty="0"/>
              <a:t>it will be “the most important and complex negotiations in modern times.”</a:t>
            </a:r>
            <a:r>
              <a:rPr lang="cs-CZ" sz="1800" dirty="0"/>
              <a:t>)</a:t>
            </a:r>
          </a:p>
          <a:p>
            <a:endParaRPr lang="cs-CZ" sz="800" dirty="0"/>
          </a:p>
          <a:p>
            <a:r>
              <a:rPr lang="en-US" sz="1800" b="1" dirty="0"/>
              <a:t>December 15</a:t>
            </a:r>
            <a:r>
              <a:rPr lang="en-US" sz="1800" dirty="0"/>
              <a:t>, 2016: EU leaders meet in Brussels without the UK at an informal summit and adopt guidelines for negotiating procedures during the talks. </a:t>
            </a:r>
            <a:endParaRPr lang="cs-CZ" sz="18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0F38918-F335-4626-AA2C-6DDA16374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5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2"/>
    </mc:Choice>
    <mc:Fallback xmlns="">
      <p:transition spd="slow" advTm="4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2C385A-6F7A-477C-BD36-1D47F4742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Brexit </a:t>
            </a:r>
            <a:r>
              <a:rPr lang="cs-CZ" dirty="0" err="1"/>
              <a:t>challenge</a:t>
            </a:r>
            <a:r>
              <a:rPr lang="cs-CZ" dirty="0"/>
              <a:t>: basic </a:t>
            </a:r>
            <a:r>
              <a:rPr lang="cs-CZ" dirty="0" err="1"/>
              <a:t>timeline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AA2F0B-D2BB-4B69-87BD-B601BC08D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24 January</a:t>
            </a:r>
            <a:r>
              <a:rPr lang="cs-CZ" sz="1800" b="1" dirty="0"/>
              <a:t>, 2017</a:t>
            </a:r>
            <a:r>
              <a:rPr lang="en-US" sz="1800" dirty="0"/>
              <a:t>: </a:t>
            </a:r>
            <a:r>
              <a:rPr lang="en-US" sz="1800" b="1" dirty="0"/>
              <a:t>Supreme Court rules in </a:t>
            </a:r>
            <a:r>
              <a:rPr lang="en-US" sz="1800" b="1" dirty="0" err="1"/>
              <a:t>favour</a:t>
            </a:r>
            <a:r>
              <a:rPr lang="en-US" sz="1800" b="1" dirty="0"/>
              <a:t> of campaigner Gina Miller</a:t>
            </a:r>
            <a:r>
              <a:rPr lang="en-US" sz="1800" dirty="0"/>
              <a:t>, that the Government must obtain the approval of Parliament before starting the Brexit process</a:t>
            </a:r>
            <a:r>
              <a:rPr lang="cs-CZ" sz="1800" dirty="0"/>
              <a:t>. </a:t>
            </a:r>
          </a:p>
          <a:p>
            <a:endParaRPr lang="cs-CZ" sz="1800" dirty="0"/>
          </a:p>
          <a:p>
            <a:r>
              <a:rPr lang="en-US" sz="1800" b="1" dirty="0"/>
              <a:t>29 March</a:t>
            </a:r>
            <a:r>
              <a:rPr lang="cs-CZ" sz="1800" b="1" dirty="0"/>
              <a:t>, 2017</a:t>
            </a:r>
            <a:r>
              <a:rPr lang="en-US" sz="1800" dirty="0"/>
              <a:t>: UK delivers formal </a:t>
            </a:r>
            <a:r>
              <a:rPr lang="en-US" sz="1800" b="1" dirty="0"/>
              <a:t>notice of its intention </a:t>
            </a:r>
            <a:r>
              <a:rPr lang="en-US" sz="1800" dirty="0"/>
              <a:t>to leave the bloc under Article 50 of the EU’s Lisbon Treaty, to European Council President Donald Tusk</a:t>
            </a:r>
            <a:r>
              <a:rPr lang="cs-CZ" sz="1800" dirty="0"/>
              <a:t>. </a:t>
            </a:r>
            <a:endParaRPr lang="en-US" sz="1800" dirty="0"/>
          </a:p>
          <a:p>
            <a:endParaRPr lang="en-US" sz="1800" dirty="0"/>
          </a:p>
          <a:p>
            <a:r>
              <a:rPr lang="en-US" sz="1800" b="1" dirty="0"/>
              <a:t>18 April</a:t>
            </a:r>
            <a:r>
              <a:rPr lang="cs-CZ" sz="1800" b="1" dirty="0"/>
              <a:t>, 2017</a:t>
            </a:r>
            <a:r>
              <a:rPr lang="en-US" sz="1800" b="1" dirty="0"/>
              <a:t>: </a:t>
            </a:r>
            <a:r>
              <a:rPr lang="en-US" sz="1800" dirty="0"/>
              <a:t>May calls a snap General Election</a:t>
            </a:r>
            <a:r>
              <a:rPr lang="cs-CZ" sz="1800" dirty="0"/>
              <a:t>. </a:t>
            </a:r>
          </a:p>
          <a:p>
            <a:endParaRPr lang="cs-CZ" sz="1800" dirty="0"/>
          </a:p>
          <a:p>
            <a:r>
              <a:rPr lang="en-US" sz="1800" b="1" dirty="0"/>
              <a:t>9 June</a:t>
            </a:r>
            <a:r>
              <a:rPr lang="cs-CZ" sz="1800" b="1" dirty="0"/>
              <a:t>, 2017</a:t>
            </a:r>
            <a:r>
              <a:rPr lang="en-US" sz="1800" dirty="0"/>
              <a:t>: Election results show a hung Parliament</a:t>
            </a:r>
            <a:r>
              <a:rPr lang="cs-CZ" sz="1800" dirty="0"/>
              <a:t> (</a:t>
            </a:r>
            <a:r>
              <a:rPr lang="en-US" sz="1800" dirty="0" err="1"/>
              <a:t>Labour</a:t>
            </a:r>
            <a:r>
              <a:rPr lang="en-US" sz="1800" dirty="0"/>
              <a:t> gains and the Tories lo</a:t>
            </a:r>
            <a:r>
              <a:rPr lang="cs-CZ" sz="1800" dirty="0"/>
              <a:t>se</a:t>
            </a:r>
            <a:r>
              <a:rPr lang="en-US" sz="1800" dirty="0"/>
              <a:t> </a:t>
            </a:r>
            <a:r>
              <a:rPr lang="cs-CZ" sz="1800" dirty="0" err="1"/>
              <a:t>their</a:t>
            </a:r>
            <a:r>
              <a:rPr lang="en-US" sz="1800" dirty="0"/>
              <a:t> majority</a:t>
            </a:r>
            <a:r>
              <a:rPr lang="cs-CZ" sz="1800" dirty="0"/>
              <a:t>) </a:t>
            </a:r>
            <a:endParaRPr lang="en-US" sz="1800" dirty="0"/>
          </a:p>
          <a:p>
            <a:endParaRPr lang="en-US" sz="1800" dirty="0"/>
          </a:p>
          <a:p>
            <a:r>
              <a:rPr lang="en-US" sz="1800" b="1" dirty="0"/>
              <a:t>13 June</a:t>
            </a:r>
            <a:r>
              <a:rPr lang="cs-CZ" sz="1800" b="1" dirty="0"/>
              <a:t>, 2017</a:t>
            </a:r>
            <a:r>
              <a:rPr lang="en-US" sz="1800" dirty="0"/>
              <a:t>: May secures a deal with the DUP to support her in Parliament</a:t>
            </a:r>
            <a:endParaRPr lang="cs-CZ" sz="1800" dirty="0"/>
          </a:p>
          <a:p>
            <a:endParaRPr lang="cs-CZ" sz="18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A70830F-E174-4100-9051-5386B4E03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4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6"/>
    </mc:Choice>
    <mc:Fallback xmlns="">
      <p:transition spd="slow" advTm="5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EA15A5-4459-4113-A55F-F95E482F0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Brexit </a:t>
            </a:r>
            <a:r>
              <a:rPr lang="cs-CZ" dirty="0" err="1"/>
              <a:t>challenge</a:t>
            </a:r>
            <a:r>
              <a:rPr lang="cs-CZ" dirty="0"/>
              <a:t>: basic </a:t>
            </a:r>
            <a:r>
              <a:rPr lang="cs-CZ" dirty="0" err="1"/>
              <a:t>timeline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EE6997-9AFE-4738-B503-B05019930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19 June</a:t>
            </a:r>
            <a:r>
              <a:rPr lang="cs-CZ" sz="1800" b="1" dirty="0"/>
              <a:t>, 2017</a:t>
            </a:r>
            <a:r>
              <a:rPr lang="en-US" sz="1800" b="1" dirty="0"/>
              <a:t>: </a:t>
            </a:r>
            <a:r>
              <a:rPr lang="en-US" sz="1800" dirty="0"/>
              <a:t>Then-Brexit Secretary David Davis and Michel </a:t>
            </a:r>
            <a:r>
              <a:rPr lang="en-US" sz="1800" dirty="0" err="1"/>
              <a:t>Barnier</a:t>
            </a:r>
            <a:r>
              <a:rPr lang="en-US" sz="1800" dirty="0"/>
              <a:t> meet to begin formal Brexit negotiations </a:t>
            </a:r>
            <a:endParaRPr lang="cs-CZ" sz="1800" dirty="0"/>
          </a:p>
          <a:p>
            <a:endParaRPr lang="cs-CZ" sz="1800" dirty="0"/>
          </a:p>
          <a:p>
            <a:r>
              <a:rPr lang="en-US" sz="1800" b="1" dirty="0"/>
              <a:t>22 September</a:t>
            </a:r>
            <a:r>
              <a:rPr lang="cs-CZ" sz="1800" b="1" dirty="0"/>
              <a:t>, 2017</a:t>
            </a:r>
            <a:r>
              <a:rPr lang="en-US" sz="1800" dirty="0"/>
              <a:t>: May gives landmark Brexit speech in Florence, where she outlined the UK’s proposals to the EU</a:t>
            </a:r>
            <a:endParaRPr lang="cs-CZ" sz="1800" dirty="0"/>
          </a:p>
          <a:p>
            <a:endParaRPr lang="en-US" sz="1800" dirty="0"/>
          </a:p>
          <a:p>
            <a:r>
              <a:rPr lang="en-US" sz="1800" b="1" dirty="0"/>
              <a:t>8 December</a:t>
            </a:r>
            <a:r>
              <a:rPr lang="cs-CZ" sz="1800" b="1" dirty="0"/>
              <a:t>, 2017</a:t>
            </a:r>
            <a:r>
              <a:rPr lang="en-US" sz="1800" dirty="0"/>
              <a:t>: Joint report published outlining early details of the Withdrawal </a:t>
            </a:r>
            <a:r>
              <a:rPr lang="en-US" sz="1800" dirty="0" err="1"/>
              <a:t>Agreemen</a:t>
            </a:r>
            <a:r>
              <a:rPr lang="cs-CZ" sz="1800" dirty="0"/>
              <a:t> </a:t>
            </a:r>
          </a:p>
          <a:p>
            <a:endParaRPr lang="cs-CZ" sz="1800" dirty="0"/>
          </a:p>
          <a:p>
            <a:r>
              <a:rPr lang="en-US" sz="1800" b="1" dirty="0"/>
              <a:t>19 March</a:t>
            </a:r>
            <a:r>
              <a:rPr lang="cs-CZ" sz="1800" b="1" dirty="0"/>
              <a:t>, 2018</a:t>
            </a:r>
            <a:r>
              <a:rPr lang="en-US" sz="1800" dirty="0"/>
              <a:t>: Details of the Transitional Period agreed in principle </a:t>
            </a:r>
            <a:endParaRPr lang="cs-CZ" sz="1800" dirty="0"/>
          </a:p>
          <a:p>
            <a:endParaRPr lang="cs-CZ" sz="1800" dirty="0"/>
          </a:p>
          <a:p>
            <a:r>
              <a:rPr lang="en-US" sz="1800" b="1" dirty="0"/>
              <a:t>6 July</a:t>
            </a:r>
            <a:r>
              <a:rPr lang="cs-CZ" sz="1800" b="1" dirty="0"/>
              <a:t>, 20198</a:t>
            </a:r>
            <a:r>
              <a:rPr lang="en-US" sz="1800" dirty="0"/>
              <a:t>: May hosts Cabinet at her country retreat </a:t>
            </a:r>
            <a:r>
              <a:rPr lang="en-US" sz="1800" b="1" dirty="0" err="1"/>
              <a:t>Chequers</a:t>
            </a:r>
            <a:r>
              <a:rPr lang="en-US" sz="1800" dirty="0"/>
              <a:t> to launch her Brexit plan </a:t>
            </a:r>
            <a:r>
              <a:rPr lang="cs-CZ" sz="1800" dirty="0"/>
              <a:t>(</a:t>
            </a:r>
            <a:r>
              <a:rPr lang="en-US" sz="1800" dirty="0"/>
              <a:t>named the </a:t>
            </a:r>
            <a:r>
              <a:rPr lang="en-US" sz="1800" dirty="0" err="1"/>
              <a:t>Chequers</a:t>
            </a:r>
            <a:r>
              <a:rPr lang="en-US" sz="1800" dirty="0"/>
              <a:t> deal</a:t>
            </a:r>
            <a:r>
              <a:rPr lang="cs-CZ" sz="1800" dirty="0"/>
              <a:t>)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800" dirty="0"/>
              <a:t>several ministerial resignations </a:t>
            </a:r>
            <a:endParaRPr lang="cs-CZ" sz="1800" dirty="0"/>
          </a:p>
          <a:p>
            <a:endParaRPr lang="cs-CZ" sz="18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7A06B02-6E0F-4690-BFDD-D1CFF3A47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9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"/>
    </mc:Choice>
    <mc:Fallback xmlns="">
      <p:transition spd="slow" advTm="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4CF43B-9B1A-4B46-9291-22CED0571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Brexit </a:t>
            </a:r>
            <a:r>
              <a:rPr lang="cs-CZ" dirty="0" err="1"/>
              <a:t>challenge</a:t>
            </a:r>
            <a:r>
              <a:rPr lang="cs-CZ" dirty="0"/>
              <a:t>: basic </a:t>
            </a:r>
            <a:r>
              <a:rPr lang="cs-CZ" dirty="0" err="1"/>
              <a:t>timeline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1CD30A-8ED2-4632-8E3D-37DE032DF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25 September</a:t>
            </a:r>
            <a:r>
              <a:rPr lang="cs-CZ" sz="1800" b="1" dirty="0"/>
              <a:t>, 2018</a:t>
            </a:r>
            <a:r>
              <a:rPr lang="en-US" sz="1800" dirty="0"/>
              <a:t>: </a:t>
            </a:r>
            <a:r>
              <a:rPr lang="en-US" sz="1800" dirty="0" err="1"/>
              <a:t>Labour</a:t>
            </a:r>
            <a:r>
              <a:rPr lang="en-US" sz="1800" dirty="0"/>
              <a:t> conference votes to consider option of a </a:t>
            </a:r>
            <a:r>
              <a:rPr lang="en-US" sz="1800" b="1" dirty="0"/>
              <a:t>second Brexit vote</a:t>
            </a:r>
            <a:endParaRPr lang="cs-CZ" sz="1800" b="1" dirty="0"/>
          </a:p>
          <a:p>
            <a:pPr marL="72000" indent="0">
              <a:buNone/>
            </a:pPr>
            <a:endParaRPr lang="cs-CZ" sz="1800" dirty="0"/>
          </a:p>
          <a:p>
            <a:r>
              <a:rPr lang="en-US" sz="1800" b="1" dirty="0"/>
              <a:t>14 November</a:t>
            </a:r>
            <a:r>
              <a:rPr lang="cs-CZ" sz="1800" b="1" dirty="0"/>
              <a:t>, 2018</a:t>
            </a:r>
            <a:r>
              <a:rPr lang="en-US" sz="1800" b="1" dirty="0"/>
              <a:t>: </a:t>
            </a:r>
            <a:r>
              <a:rPr lang="en-US" sz="1800" dirty="0"/>
              <a:t>Government publishes </a:t>
            </a:r>
            <a:r>
              <a:rPr lang="en-US" sz="1800" b="1" dirty="0"/>
              <a:t>585-page Draft Withdrawal Agreement </a:t>
            </a:r>
            <a:r>
              <a:rPr lang="en-US" sz="1800" dirty="0"/>
              <a:t>and Political Declaration</a:t>
            </a:r>
            <a:endParaRPr lang="cs-CZ" sz="1800" dirty="0"/>
          </a:p>
          <a:p>
            <a:endParaRPr lang="cs-CZ" sz="1800" dirty="0"/>
          </a:p>
          <a:p>
            <a:r>
              <a:rPr lang="en-US" sz="1800" b="1" dirty="0"/>
              <a:t>11 December</a:t>
            </a:r>
            <a:r>
              <a:rPr lang="cs-CZ" sz="1800" b="1" dirty="0"/>
              <a:t>, 2018</a:t>
            </a:r>
            <a:r>
              <a:rPr lang="en-US" sz="1800" dirty="0"/>
              <a:t>: ECJ rules that UK can unilaterally revoke Article 50, and thus reverse Brexit</a:t>
            </a:r>
          </a:p>
          <a:p>
            <a:endParaRPr lang="en-US" sz="1800" dirty="0"/>
          </a:p>
          <a:p>
            <a:r>
              <a:rPr lang="en-US" sz="1800" b="1" dirty="0"/>
              <a:t>10 December</a:t>
            </a:r>
            <a:r>
              <a:rPr lang="cs-CZ" sz="1800" b="1" dirty="0"/>
              <a:t>, 2018</a:t>
            </a:r>
            <a:r>
              <a:rPr lang="en-US" sz="1800" dirty="0"/>
              <a:t>: May delays a planned Meaningful Vote on the Brexit deal</a:t>
            </a:r>
          </a:p>
          <a:p>
            <a:endParaRPr lang="en-US" sz="1800" dirty="0"/>
          </a:p>
          <a:p>
            <a:r>
              <a:rPr lang="en-US" sz="1800" b="1" dirty="0"/>
              <a:t>12 December</a:t>
            </a:r>
            <a:r>
              <a:rPr lang="cs-CZ" sz="1800" b="1" dirty="0"/>
              <a:t>, 2018</a:t>
            </a:r>
            <a:r>
              <a:rPr lang="en-US" sz="1800" dirty="0"/>
              <a:t>: May survives a vote of no confidence from within her own party</a:t>
            </a:r>
            <a:endParaRPr lang="cs-CZ" sz="18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D6F3AED-6F6B-41F3-BE32-5BF42C84B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8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"/>
    </mc:Choice>
    <mc:Fallback xmlns="">
      <p:transition spd="slow" advTm="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0B45A1-CD15-4404-B973-F57D1D1B3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Brexit </a:t>
            </a:r>
            <a:r>
              <a:rPr lang="cs-CZ" dirty="0" err="1"/>
              <a:t>challenge</a:t>
            </a:r>
            <a:r>
              <a:rPr lang="cs-CZ" dirty="0"/>
              <a:t>: basic </a:t>
            </a:r>
            <a:r>
              <a:rPr lang="cs-CZ" dirty="0" err="1"/>
              <a:t>timeline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7D9A96-C198-4E5A-AB43-A53255F0F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15</a:t>
            </a:r>
            <a:r>
              <a:rPr lang="cs-CZ" sz="1800" b="1" dirty="0"/>
              <a:t> </a:t>
            </a:r>
            <a:r>
              <a:rPr lang="en-US" sz="1800" b="1" dirty="0"/>
              <a:t>January</a:t>
            </a:r>
            <a:r>
              <a:rPr lang="cs-CZ" sz="1800" b="1" dirty="0"/>
              <a:t>, </a:t>
            </a:r>
            <a:r>
              <a:rPr lang="en-US" sz="1800" b="1" dirty="0"/>
              <a:t>2019</a:t>
            </a:r>
            <a:r>
              <a:rPr lang="en-US" sz="1800" dirty="0"/>
              <a:t>: Theresa May </a:t>
            </a:r>
            <a:r>
              <a:rPr lang="cs-CZ" sz="1800" dirty="0"/>
              <a:t>l</a:t>
            </a:r>
            <a:r>
              <a:rPr lang="en-US" sz="1800" b="1" dirty="0" err="1"/>
              <a:t>oses</a:t>
            </a:r>
            <a:r>
              <a:rPr lang="en-US" sz="1800" b="1" dirty="0"/>
              <a:t> Meaningful Vote</a:t>
            </a:r>
            <a:r>
              <a:rPr lang="cs-CZ" sz="1800" b="1" dirty="0"/>
              <a:t> </a:t>
            </a:r>
            <a:r>
              <a:rPr lang="cs-CZ" sz="1800" dirty="0"/>
              <a:t>(</a:t>
            </a:r>
            <a:r>
              <a:rPr lang="en-US" sz="1800" dirty="0"/>
              <a:t>432 MPs voted against it while 202 voted for it - a majority of 230, making it the biggest government defeat since 1924</a:t>
            </a:r>
            <a:r>
              <a:rPr lang="cs-CZ" sz="1800" dirty="0"/>
              <a:t>). </a:t>
            </a:r>
          </a:p>
          <a:p>
            <a:endParaRPr lang="cs-CZ" sz="1800" dirty="0"/>
          </a:p>
          <a:p>
            <a:r>
              <a:rPr lang="en-US" sz="1800" b="1" dirty="0"/>
              <a:t>16</a:t>
            </a:r>
            <a:r>
              <a:rPr lang="cs-CZ" sz="1800" b="1" dirty="0"/>
              <a:t> </a:t>
            </a:r>
            <a:r>
              <a:rPr lang="en-US" sz="1800" b="1" dirty="0"/>
              <a:t>January</a:t>
            </a:r>
            <a:r>
              <a:rPr lang="cs-CZ" sz="1800" b="1" dirty="0"/>
              <a:t>, </a:t>
            </a:r>
            <a:r>
              <a:rPr lang="en-US" sz="1800" b="1" dirty="0"/>
              <a:t>2019</a:t>
            </a:r>
            <a:r>
              <a:rPr lang="en-US" sz="1800" dirty="0"/>
              <a:t>: Theresa May wins second no confidence vote</a:t>
            </a:r>
            <a:endParaRPr lang="cs-CZ" sz="1800" dirty="0"/>
          </a:p>
          <a:p>
            <a:endParaRPr lang="cs-CZ" sz="1800" dirty="0"/>
          </a:p>
          <a:p>
            <a:r>
              <a:rPr lang="en-US" sz="1800" b="1" dirty="0"/>
              <a:t>7 February</a:t>
            </a:r>
            <a:r>
              <a:rPr lang="cs-CZ" sz="1800" b="1" dirty="0"/>
              <a:t>, </a:t>
            </a:r>
            <a:r>
              <a:rPr lang="en-US" sz="1800" b="1" dirty="0"/>
              <a:t>2019: </a:t>
            </a:r>
            <a:r>
              <a:rPr lang="en-US" sz="1800" dirty="0"/>
              <a:t>EU rejects changes To Withdrawal Agreement</a:t>
            </a:r>
            <a:endParaRPr lang="cs-CZ" sz="1800" dirty="0"/>
          </a:p>
          <a:p>
            <a:endParaRPr lang="cs-CZ" sz="1800" dirty="0"/>
          </a:p>
          <a:p>
            <a:r>
              <a:rPr lang="en-US" sz="1800" b="1" dirty="0"/>
              <a:t>18 February</a:t>
            </a:r>
            <a:r>
              <a:rPr lang="cs-CZ" sz="1800" b="1" dirty="0"/>
              <a:t>, </a:t>
            </a:r>
            <a:r>
              <a:rPr lang="en-US" sz="1800" b="1" dirty="0"/>
              <a:t>2019</a:t>
            </a:r>
            <a:r>
              <a:rPr lang="en-US" sz="1800" dirty="0"/>
              <a:t>: MPs split from </a:t>
            </a:r>
            <a:r>
              <a:rPr lang="en-US" sz="1800" dirty="0" err="1"/>
              <a:t>Labour</a:t>
            </a:r>
            <a:r>
              <a:rPr lang="en-US" sz="1800" dirty="0"/>
              <a:t> Party to form "The Independent Group</a:t>
            </a:r>
            <a:r>
              <a:rPr lang="cs-CZ" sz="1800" dirty="0"/>
              <a:t>“</a:t>
            </a:r>
          </a:p>
          <a:p>
            <a:endParaRPr lang="cs-CZ" sz="1800" dirty="0"/>
          </a:p>
          <a:p>
            <a:r>
              <a:rPr lang="en-US" sz="1800" b="1" dirty="0"/>
              <a:t>12 Marc</a:t>
            </a:r>
            <a:r>
              <a:rPr lang="cs-CZ" sz="1800" b="1" dirty="0"/>
              <a:t>h,</a:t>
            </a:r>
            <a:r>
              <a:rPr lang="en-US" sz="1800" b="1" dirty="0"/>
              <a:t> 2019</a:t>
            </a:r>
            <a:r>
              <a:rPr lang="en-US" sz="1800" dirty="0"/>
              <a:t>: MPs </a:t>
            </a:r>
            <a:r>
              <a:rPr lang="cs-CZ" sz="1800" dirty="0"/>
              <a:t>r</a:t>
            </a:r>
            <a:r>
              <a:rPr lang="en-US" sz="1800" b="1" dirty="0"/>
              <a:t>eject Theresa May's Withdrawal Agreement </a:t>
            </a:r>
            <a:r>
              <a:rPr lang="cs-CZ" sz="1800" dirty="0"/>
              <a:t>f</a:t>
            </a:r>
            <a:r>
              <a:rPr lang="en-US" sz="1800" dirty="0"/>
              <a:t>or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en-US" sz="1800" dirty="0"/>
              <a:t> </a:t>
            </a:r>
            <a:r>
              <a:rPr lang="cs-CZ" sz="1800" dirty="0"/>
              <a:t>s</a:t>
            </a:r>
            <a:r>
              <a:rPr lang="en-US" sz="1800" dirty="0" err="1"/>
              <a:t>econd</a:t>
            </a:r>
            <a:r>
              <a:rPr lang="en-US" sz="1800" dirty="0"/>
              <a:t> </a:t>
            </a:r>
            <a:r>
              <a:rPr lang="cs-CZ" sz="1800" dirty="0"/>
              <a:t>t</a:t>
            </a:r>
            <a:r>
              <a:rPr lang="en-US" sz="1800" dirty="0" err="1"/>
              <a:t>ime</a:t>
            </a:r>
            <a:endParaRPr lang="cs-CZ" sz="1800" dirty="0"/>
          </a:p>
          <a:p>
            <a:pPr marL="72000" indent="0">
              <a:buNone/>
            </a:pPr>
            <a:endParaRPr lang="cs-CZ" sz="1800" dirty="0"/>
          </a:p>
          <a:p>
            <a:endParaRPr lang="cs-CZ" sz="18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9C7D3AF-1912-47E9-841B-71CEFDCB8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5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"/>
    </mc:Choice>
    <mc:Fallback xmlns="">
      <p:transition spd="slow" advTm="1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121D94-B1F2-4E18-9ABE-87C5330B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Brexit </a:t>
            </a:r>
            <a:r>
              <a:rPr lang="cs-CZ" dirty="0" err="1"/>
              <a:t>challenge</a:t>
            </a:r>
            <a:r>
              <a:rPr lang="cs-CZ" dirty="0"/>
              <a:t>: basic </a:t>
            </a:r>
            <a:r>
              <a:rPr lang="cs-CZ" dirty="0" err="1"/>
              <a:t>timeline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881481-7FC9-41B9-AF2F-4765B160E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18 March</a:t>
            </a:r>
            <a:r>
              <a:rPr lang="cs-CZ" sz="1800" b="1" dirty="0"/>
              <a:t>, </a:t>
            </a:r>
            <a:r>
              <a:rPr lang="en-US" sz="1800" b="1" dirty="0"/>
              <a:t>2019</a:t>
            </a:r>
            <a:r>
              <a:rPr lang="en-US" sz="1800" dirty="0"/>
              <a:t>: Speaker John Bercow </a:t>
            </a:r>
            <a:r>
              <a:rPr lang="cs-CZ" sz="1800" dirty="0"/>
              <a:t>t</a:t>
            </a:r>
            <a:r>
              <a:rPr lang="en-US" sz="1800" dirty="0"/>
              <a:t>ells Theresa May </a:t>
            </a:r>
            <a:r>
              <a:rPr lang="en-US" sz="1800" b="1" dirty="0"/>
              <a:t>Meaningful Vote 3 must be different</a:t>
            </a:r>
            <a:endParaRPr lang="cs-CZ" sz="1800" b="1" dirty="0"/>
          </a:p>
          <a:p>
            <a:endParaRPr lang="cs-CZ" sz="1800" dirty="0"/>
          </a:p>
          <a:p>
            <a:r>
              <a:rPr lang="en-US" sz="1800" b="1" dirty="0"/>
              <a:t>21 March</a:t>
            </a:r>
            <a:r>
              <a:rPr lang="cs-CZ" sz="1800" b="1" dirty="0"/>
              <a:t>, </a:t>
            </a:r>
            <a:r>
              <a:rPr lang="en-US" sz="1800" b="1" dirty="0"/>
              <a:t>2019</a:t>
            </a:r>
            <a:r>
              <a:rPr lang="en-US" sz="1800" dirty="0"/>
              <a:t>: EU </a:t>
            </a:r>
            <a:r>
              <a:rPr lang="cs-CZ" sz="1800" dirty="0"/>
              <a:t>a</a:t>
            </a:r>
            <a:r>
              <a:rPr lang="en-US" sz="1800" dirty="0" err="1"/>
              <a:t>ccepts</a:t>
            </a:r>
            <a:r>
              <a:rPr lang="en-US" sz="1800" dirty="0"/>
              <a:t> </a:t>
            </a:r>
            <a:r>
              <a:rPr lang="en-US" sz="1800" b="1" dirty="0"/>
              <a:t>Brexit </a:t>
            </a:r>
            <a:r>
              <a:rPr lang="cs-CZ" sz="1800" b="1" dirty="0"/>
              <a:t>d</a:t>
            </a:r>
            <a:r>
              <a:rPr lang="en-US" sz="1800" b="1" dirty="0" err="1"/>
              <a:t>elay</a:t>
            </a:r>
            <a:r>
              <a:rPr lang="en-US" sz="1800" b="1" dirty="0"/>
              <a:t> </a:t>
            </a:r>
            <a:r>
              <a:rPr lang="cs-CZ" sz="1800" b="1" dirty="0"/>
              <a:t>t</a:t>
            </a:r>
            <a:r>
              <a:rPr lang="en-US" sz="1800" b="1" dirty="0"/>
              <a:t>o April 12 </a:t>
            </a:r>
            <a:r>
              <a:rPr lang="cs-CZ" sz="1800" dirty="0"/>
              <a:t>u</a:t>
            </a:r>
            <a:r>
              <a:rPr lang="en-US" sz="1800" dirty="0" err="1"/>
              <a:t>nless</a:t>
            </a:r>
            <a:r>
              <a:rPr lang="en-US" sz="1800" dirty="0"/>
              <a:t> Theresa May‘s </a:t>
            </a:r>
            <a:r>
              <a:rPr lang="cs-CZ" sz="1800" dirty="0"/>
              <a:t>d</a:t>
            </a:r>
            <a:r>
              <a:rPr lang="en-US" sz="1800" dirty="0" err="1"/>
              <a:t>eal</a:t>
            </a:r>
            <a:r>
              <a:rPr lang="en-US" sz="1800" dirty="0"/>
              <a:t> </a:t>
            </a:r>
            <a:r>
              <a:rPr lang="cs-CZ" sz="1800" dirty="0"/>
              <a:t>p</a:t>
            </a:r>
            <a:r>
              <a:rPr lang="en-US" sz="1800" dirty="0"/>
              <a:t>asses </a:t>
            </a:r>
            <a:r>
              <a:rPr lang="cs-CZ" sz="1800" dirty="0"/>
              <a:t>b</a:t>
            </a:r>
            <a:r>
              <a:rPr lang="en-US" sz="1800" dirty="0"/>
              <a:t>y MPs</a:t>
            </a:r>
            <a:endParaRPr lang="cs-CZ" sz="1800" dirty="0"/>
          </a:p>
          <a:p>
            <a:endParaRPr lang="cs-CZ" sz="1800" dirty="0"/>
          </a:p>
          <a:p>
            <a:r>
              <a:rPr lang="en-US" sz="1800" b="1" dirty="0"/>
              <a:t>29 March</a:t>
            </a:r>
            <a:r>
              <a:rPr lang="cs-CZ" sz="1800" b="1" dirty="0"/>
              <a:t>, </a:t>
            </a:r>
            <a:r>
              <a:rPr lang="en-US" sz="1800" b="1" dirty="0"/>
              <a:t>2019</a:t>
            </a:r>
            <a:r>
              <a:rPr lang="en-US" sz="1800" dirty="0"/>
              <a:t>: MPs </a:t>
            </a:r>
            <a:r>
              <a:rPr lang="cs-CZ" sz="1800" dirty="0"/>
              <a:t>r</a:t>
            </a:r>
            <a:r>
              <a:rPr lang="en-US" sz="1800" dirty="0"/>
              <a:t>eject Withdrawal Agreement </a:t>
            </a:r>
            <a:r>
              <a:rPr lang="cs-CZ" sz="1800" dirty="0"/>
              <a:t>i</a:t>
            </a:r>
            <a:r>
              <a:rPr lang="en-US" sz="1800" dirty="0"/>
              <a:t>n </a:t>
            </a:r>
            <a:r>
              <a:rPr lang="en-US" sz="1800" b="1" dirty="0"/>
              <a:t>'Meaningful Vote 2.5‘</a:t>
            </a:r>
            <a:endParaRPr lang="cs-CZ" sz="1800" b="1" dirty="0"/>
          </a:p>
          <a:p>
            <a:endParaRPr lang="cs-CZ" sz="1800" dirty="0"/>
          </a:p>
          <a:p>
            <a:r>
              <a:rPr lang="en-US" sz="1800" b="1" dirty="0"/>
              <a:t>10 April</a:t>
            </a:r>
            <a:r>
              <a:rPr lang="cs-CZ" sz="1800" b="1" dirty="0"/>
              <a:t>, </a:t>
            </a:r>
            <a:r>
              <a:rPr lang="en-US" sz="1800" b="1" dirty="0"/>
              <a:t>2019: Emergency EU </a:t>
            </a:r>
            <a:r>
              <a:rPr lang="cs-CZ" sz="1800" b="1" dirty="0"/>
              <a:t>s</a:t>
            </a:r>
            <a:r>
              <a:rPr lang="en-US" sz="1800" b="1" dirty="0" err="1"/>
              <a:t>ummit</a:t>
            </a:r>
            <a:r>
              <a:rPr lang="cs-CZ" sz="1800" b="1" dirty="0"/>
              <a:t> (</a:t>
            </a:r>
            <a:r>
              <a:rPr lang="cs-CZ" sz="1800" b="1" dirty="0" err="1"/>
              <a:t>flexstation</a:t>
            </a:r>
            <a:r>
              <a:rPr lang="cs-CZ" sz="1800" dirty="0"/>
              <a:t>, </a:t>
            </a:r>
            <a:r>
              <a:rPr lang="cs-CZ" sz="1800" dirty="0" err="1"/>
              <a:t>flexible</a:t>
            </a:r>
            <a:r>
              <a:rPr lang="cs-CZ" sz="1800" dirty="0"/>
              <a:t> </a:t>
            </a:r>
            <a:r>
              <a:rPr lang="cs-CZ" sz="1800" dirty="0" err="1"/>
              <a:t>delay</a:t>
            </a:r>
            <a:r>
              <a:rPr lang="cs-CZ" sz="1800" dirty="0"/>
              <a:t> </a:t>
            </a:r>
            <a:r>
              <a:rPr lang="cs-CZ" sz="1800" dirty="0" err="1"/>
              <a:t>until</a:t>
            </a:r>
            <a:r>
              <a:rPr lang="cs-CZ" sz="1800" dirty="0"/>
              <a:t> 31 </a:t>
            </a:r>
            <a:r>
              <a:rPr lang="cs-CZ" sz="1800" dirty="0" err="1"/>
              <a:t>October</a:t>
            </a:r>
            <a:r>
              <a:rPr lang="cs-CZ" sz="1800" dirty="0"/>
              <a:t>)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4C7680F-3252-4BBE-A84C-8D4685AA5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9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2"/>
    </mc:Choice>
    <mc:Fallback xmlns="">
      <p:transition spd="slow" advTm="2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8F966B-B3F1-479D-99D7-5EA06E635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Brexit</a:t>
            </a:r>
            <a:r>
              <a:rPr lang="cs-CZ" dirty="0"/>
              <a:t> </a:t>
            </a:r>
            <a:r>
              <a:rPr lang="cs-CZ" dirty="0" err="1"/>
              <a:t>challenge</a:t>
            </a:r>
            <a:r>
              <a:rPr lang="cs-CZ" dirty="0"/>
              <a:t>: basic </a:t>
            </a:r>
            <a:r>
              <a:rPr lang="cs-CZ" dirty="0" err="1"/>
              <a:t>timeline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FB89EF-72EB-4BAA-A4F9-D41D3C68D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23 May</a:t>
            </a:r>
            <a:r>
              <a:rPr lang="cs-CZ" sz="1800" b="1" dirty="0"/>
              <a:t>, 2019</a:t>
            </a:r>
            <a:r>
              <a:rPr lang="en-US" sz="1800" b="1" dirty="0"/>
              <a:t>: </a:t>
            </a:r>
            <a:r>
              <a:rPr lang="en-US" sz="1800" dirty="0"/>
              <a:t>The UK holds </a:t>
            </a:r>
            <a:r>
              <a:rPr lang="en-US" sz="1800" b="1" dirty="0"/>
              <a:t>elections to the European Parliament</a:t>
            </a:r>
            <a:r>
              <a:rPr lang="en-US" sz="1600" b="1" dirty="0"/>
              <a:t> </a:t>
            </a:r>
            <a:r>
              <a:rPr lang="cs-CZ" sz="1600" dirty="0"/>
              <a:t>(</a:t>
            </a:r>
            <a:r>
              <a:rPr lang="en-US" sz="1600" dirty="0"/>
              <a:t>Brexit Party led by Nigel Farage being the largest party winning 29 seats</a:t>
            </a:r>
            <a:r>
              <a:rPr lang="cs-CZ" sz="1600" dirty="0"/>
              <a:t>, </a:t>
            </a:r>
            <a:r>
              <a:rPr lang="en-US" sz="1600" dirty="0"/>
              <a:t>anti-Brexit Liberal Democrats led by Vince Cable coming second with 16 seats</a:t>
            </a:r>
            <a:r>
              <a:rPr lang="cs-CZ" sz="1600" dirty="0"/>
              <a:t>) </a:t>
            </a:r>
            <a:endParaRPr lang="en-US" sz="1600" dirty="0"/>
          </a:p>
          <a:p>
            <a:r>
              <a:rPr lang="en-US" sz="1800" b="1" dirty="0"/>
              <a:t>24 May</a:t>
            </a:r>
            <a:r>
              <a:rPr lang="cs-CZ" sz="1800" b="1" dirty="0"/>
              <a:t>, 2019 </a:t>
            </a:r>
            <a:r>
              <a:rPr lang="en-US" sz="1800" b="1" dirty="0"/>
              <a:t>: Theresa May announces that she will resign as Conservative Party leader</a:t>
            </a:r>
            <a:r>
              <a:rPr lang="en-US" sz="1800" dirty="0"/>
              <a:t>, effective 7 June, </a:t>
            </a:r>
            <a:endParaRPr lang="cs-CZ" sz="1800" dirty="0"/>
          </a:p>
          <a:p>
            <a:r>
              <a:rPr lang="en-US" sz="1800" b="1" dirty="0"/>
              <a:t>24 July</a:t>
            </a:r>
            <a:r>
              <a:rPr lang="cs-CZ" sz="1800" b="1" dirty="0"/>
              <a:t>, 2019</a:t>
            </a:r>
            <a:r>
              <a:rPr lang="en-US" sz="1800" dirty="0"/>
              <a:t>: </a:t>
            </a:r>
            <a:r>
              <a:rPr lang="en-US" sz="1800" b="1" dirty="0"/>
              <a:t>Boris Johnson accepts the Queen's invitation to form a government and becomes Prime Minister of the United Kingdom, </a:t>
            </a:r>
            <a:r>
              <a:rPr lang="en-US" sz="1800" dirty="0"/>
              <a:t>the third since the referendum.</a:t>
            </a:r>
          </a:p>
          <a:p>
            <a:r>
              <a:rPr lang="en-US" sz="1800" b="1" dirty="0"/>
              <a:t>28 August</a:t>
            </a:r>
            <a:r>
              <a:rPr lang="cs-CZ" sz="1800" b="1" dirty="0"/>
              <a:t>, 2019 </a:t>
            </a:r>
            <a:r>
              <a:rPr lang="en-US" sz="1800" dirty="0"/>
              <a:t>: Boris Johnson announces his intention to </a:t>
            </a:r>
            <a:r>
              <a:rPr lang="en-US" sz="1800" b="1" dirty="0"/>
              <a:t>prorogue Parliament in September</a:t>
            </a:r>
            <a:endParaRPr lang="cs-CZ" sz="1800" b="1" dirty="0"/>
          </a:p>
          <a:p>
            <a:r>
              <a:rPr lang="en-US" sz="1800" b="1" dirty="0"/>
              <a:t>24 September</a:t>
            </a:r>
            <a:r>
              <a:rPr lang="cs-CZ" sz="1800" b="1" dirty="0"/>
              <a:t>, 2019</a:t>
            </a:r>
            <a:r>
              <a:rPr lang="en-US" sz="1800" dirty="0"/>
              <a:t>: The Supreme Court of rules unanimously that Boris Johnson's decision to advise the Queen to prorogue parliament was unlawful</a:t>
            </a:r>
            <a:endParaRPr lang="cs-CZ" sz="1800" dirty="0"/>
          </a:p>
          <a:p>
            <a:r>
              <a:rPr lang="en-US" sz="1800" b="1" dirty="0"/>
              <a:t>25 September</a:t>
            </a:r>
            <a:r>
              <a:rPr lang="cs-CZ" sz="1800" b="1" dirty="0"/>
              <a:t>, 2019</a:t>
            </a:r>
            <a:r>
              <a:rPr lang="en-US" sz="1800" dirty="0"/>
              <a:t>: Parliament is recalled.</a:t>
            </a:r>
            <a:endParaRPr lang="cs-CZ" sz="1800" dirty="0"/>
          </a:p>
          <a:p>
            <a:r>
              <a:rPr lang="cs-CZ" sz="1800" dirty="0"/>
              <a:t>….BJ </a:t>
            </a:r>
            <a:r>
              <a:rPr lang="cs-CZ" sz="1800" dirty="0" err="1"/>
              <a:t>unable</a:t>
            </a:r>
            <a:r>
              <a:rPr lang="cs-CZ" sz="1800" dirty="0"/>
              <a:t> to </a:t>
            </a:r>
            <a:r>
              <a:rPr lang="cs-CZ" sz="1800" dirty="0" err="1"/>
              <a:t>get</a:t>
            </a:r>
            <a:r>
              <a:rPr lang="cs-CZ" sz="1800" dirty="0"/>
              <a:t> </a:t>
            </a:r>
            <a:r>
              <a:rPr lang="cs-CZ" sz="1800" dirty="0" err="1"/>
              <a:t>it</a:t>
            </a:r>
            <a:r>
              <a:rPr lang="cs-CZ" sz="1800" dirty="0"/>
              <a:t> </a:t>
            </a:r>
            <a:r>
              <a:rPr lang="cs-CZ" sz="1800" dirty="0" err="1"/>
              <a:t>through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parliament</a:t>
            </a:r>
            <a:r>
              <a:rPr lang="cs-CZ" sz="1800" dirty="0"/>
              <a:t>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557A4DD-705A-46D6-91E3-879EF859B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42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68"/>
    </mc:Choice>
    <mc:Fallback>
      <p:transition spd="slow" advTm="78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FSS-EN.potx" id="{28E4EEE2-27E9-4A4B-9855-F0DB06A129FD}" vid="{9255ADBD-7AC4-4DD1-B712-D5745AAFBEF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Populism</Template>
  <TotalTime>12925</TotalTime>
  <Words>1623</Words>
  <Application>Microsoft Office PowerPoint</Application>
  <PresentationFormat>Širokoúhlá obrazovka</PresentationFormat>
  <Paragraphs>159</Paragraphs>
  <Slides>22</Slides>
  <Notes>0</Notes>
  <HiddenSlides>0</HiddenSlides>
  <MMClips>22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Tahoma</vt:lpstr>
      <vt:lpstr>Wingdings</vt:lpstr>
      <vt:lpstr>Presentation_MU_EN</vt:lpstr>
      <vt:lpstr>Situation after the Referendum and  and the Brexit Challenge </vt:lpstr>
      <vt:lpstr>Brexit challenge: basic timeline</vt:lpstr>
      <vt:lpstr>Brexit challenge: basic timeline</vt:lpstr>
      <vt:lpstr>Brexit challenge: basic timeline</vt:lpstr>
      <vt:lpstr>Brexit challenge: basic timeline</vt:lpstr>
      <vt:lpstr>Brexit challenge: basic timeline</vt:lpstr>
      <vt:lpstr>Brexit challenge: basic timeline</vt:lpstr>
      <vt:lpstr>Brexit challenge: basic timeline</vt:lpstr>
      <vt:lpstr>Brexit challenge: basic timeline</vt:lpstr>
      <vt:lpstr>Brexit challenge: basic timeline</vt:lpstr>
      <vt:lpstr>Prezentace aplikace PowerPoint</vt:lpstr>
      <vt:lpstr>Article 50 </vt:lpstr>
      <vt:lpstr>Defining Brexit narrative </vt:lpstr>
      <vt:lpstr>Defining Brexit narrative </vt:lpstr>
      <vt:lpstr>Defining Brexit narrative </vt:lpstr>
      <vt:lpstr>Prezentace aplikace PowerPoint</vt:lpstr>
      <vt:lpstr>Defining Brexit narrative </vt:lpstr>
      <vt:lpstr>HM Government and Brexit </vt:lpstr>
      <vt:lpstr>HM Government and Brexit </vt:lpstr>
      <vt:lpstr>HM Government and Brexit </vt:lpstr>
      <vt:lpstr>HM Government and Brexit </vt:lpstr>
      <vt:lpstr>Prezentace aplikace PowerPoint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Populism in the Czech Republic</dc:title>
  <dc:creator>Monika Brusenbauch Meislová</dc:creator>
  <cp:lastModifiedBy>Monika Brusenbauch Meislová</cp:lastModifiedBy>
  <cp:revision>150</cp:revision>
  <cp:lastPrinted>1601-01-01T00:00:00Z</cp:lastPrinted>
  <dcterms:created xsi:type="dcterms:W3CDTF">2019-02-15T06:40:41Z</dcterms:created>
  <dcterms:modified xsi:type="dcterms:W3CDTF">2020-04-07T12:28:21Z</dcterms:modified>
</cp:coreProperties>
</file>