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358" r:id="rId3"/>
    <p:sldId id="359" r:id="rId4"/>
    <p:sldId id="376" r:id="rId5"/>
    <p:sldId id="378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9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47B5F34-A019-45BC-BDA1-B575DABE52B2}">
          <p14:sldIdLst>
            <p14:sldId id="256"/>
            <p14:sldId id="358"/>
            <p14:sldId id="359"/>
            <p14:sldId id="376"/>
            <p14:sldId id="378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6754" autoAdjust="0"/>
  </p:normalViewPr>
  <p:slideViewPr>
    <p:cSldViewPr snapToGrid="0">
      <p:cViewPr varScale="1">
        <p:scale>
          <a:sx n="60" d="100"/>
          <a:sy n="60" d="100"/>
        </p:scale>
        <p:origin x="876" y="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A0B1C1E-DA88-48CF-BEB4-68888A4C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Brexit</a:t>
            </a:r>
            <a:r>
              <a:rPr lang="cs-CZ" dirty="0"/>
              <a:t> and UK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institutions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 </a:t>
            </a:r>
            <a:endParaRPr lang="cs-CZ" dirty="0">
              <a:effectLst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5516B2E-E99E-44F0-883C-8AEF917E1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Dr Monika Brusenbauch Meislová</a:t>
            </a:r>
          </a:p>
          <a:p>
            <a:r>
              <a:rPr lang="cs-CZ" dirty="0"/>
              <a:t>EVS465: </a:t>
            </a:r>
            <a:r>
              <a:rPr lang="en-US" dirty="0"/>
              <a:t>Brexit: Politics, Policies and Processes</a:t>
            </a:r>
            <a:endParaRPr lang="cs-CZ" dirty="0"/>
          </a:p>
          <a:p>
            <a:endParaRPr lang="cs-CZ" dirty="0"/>
          </a:p>
          <a:p>
            <a:r>
              <a:rPr lang="cs-CZ" dirty="0"/>
              <a:t>14 </a:t>
            </a:r>
            <a:r>
              <a:rPr lang="cs-CZ" dirty="0" err="1"/>
              <a:t>April</a:t>
            </a:r>
            <a:r>
              <a:rPr lang="cs-CZ" dirty="0"/>
              <a:t> 2020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999F754-8061-4183-9DCE-98754ACC1D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14672" r="10628"/>
          <a:stretch/>
        </p:blipFill>
        <p:spPr>
          <a:xfrm>
            <a:off x="10091033" y="3915704"/>
            <a:ext cx="1723069" cy="256429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6F1887C-A97A-4649-902B-60A331BEF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222"/>
    </mc:Choice>
    <mc:Fallback>
      <p:transition spd="slow" advTm="117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1D1412-83D9-4DCD-B553-706F5776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 </a:t>
            </a:r>
            <a:r>
              <a:rPr lang="cs-CZ" dirty="0" err="1"/>
              <a:t>Government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A54C05-6974-4DD6-A7D4-26D18AA9C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67288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The search for strategy </a:t>
            </a:r>
          </a:p>
          <a:p>
            <a:pPr marL="72000" indent="0"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pPr lvl="0"/>
            <a:r>
              <a:rPr lang="en-US" sz="1800" dirty="0"/>
              <a:t>The </a:t>
            </a:r>
            <a:r>
              <a:rPr lang="en-US" sz="1800" b="1" dirty="0"/>
              <a:t>inability </a:t>
            </a:r>
            <a:r>
              <a:rPr lang="en-US" sz="1800" dirty="0"/>
              <a:t>of British decision makers to know what they want and whether they can get it. </a:t>
            </a:r>
          </a:p>
          <a:p>
            <a:pPr lvl="0"/>
            <a:endParaRPr lang="en-US" sz="1800" dirty="0"/>
          </a:p>
          <a:p>
            <a:pPr lvl="0"/>
            <a:r>
              <a:rPr lang="en-US" sz="1800" b="1" dirty="0"/>
              <a:t>No clear ends and confused ways </a:t>
            </a:r>
            <a:r>
              <a:rPr lang="en-US" sz="1800" dirty="0"/>
              <a:t>(no surprise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UK has </a:t>
            </a:r>
            <a:r>
              <a:rPr lang="en-US" sz="1800" dirty="0"/>
              <a:t>struggled to prepare)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TM triggered Article 50 on 29 March 2017: by choosing this time she made time an ally of the EU </a:t>
            </a:r>
          </a:p>
          <a:p>
            <a:pPr lvl="0"/>
            <a:endParaRPr lang="en-US" sz="1800" dirty="0"/>
          </a:p>
          <a:p>
            <a:pPr lvl="0"/>
            <a:r>
              <a:rPr lang="cs-CZ" sz="1800" dirty="0"/>
              <a:t>Q</a:t>
            </a:r>
            <a:r>
              <a:rPr lang="en-US" sz="1800" dirty="0" err="1"/>
              <a:t>uick</a:t>
            </a:r>
            <a:r>
              <a:rPr lang="en-US" sz="1800" dirty="0"/>
              <a:t> realization that the UK lacked the </a:t>
            </a:r>
            <a:r>
              <a:rPr lang="en-US" sz="1800" b="1" dirty="0"/>
              <a:t>ways and means to secure a </a:t>
            </a:r>
            <a:r>
              <a:rPr lang="cs-CZ" sz="1800" b="1" dirty="0"/>
              <a:t>‘</a:t>
            </a:r>
            <a:r>
              <a:rPr lang="en-US" sz="1800" b="1" dirty="0"/>
              <a:t>quick victory</a:t>
            </a:r>
            <a:r>
              <a:rPr lang="cs-CZ" sz="1800" b="1" dirty="0"/>
              <a:t>‘</a:t>
            </a:r>
            <a:r>
              <a:rPr lang="en-US" sz="1800" b="1" dirty="0"/>
              <a:t>. 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Repeated failures to </a:t>
            </a:r>
            <a:r>
              <a:rPr lang="en-US" sz="1800" dirty="0" err="1"/>
              <a:t>analyse</a:t>
            </a:r>
            <a:r>
              <a:rPr lang="en-US" sz="1800" dirty="0"/>
              <a:t> and understand the position of the rest of the EU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361E0BD-3233-4188-8742-769D87FDD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4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892"/>
    </mc:Choice>
    <mc:Fallback xmlns="">
      <p:transition spd="slow" advTm="22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099C5-33BA-448F-845C-366344D7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Parliament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03EC3C-830A-4CA9-9965-7F6CF5ECD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Brexit and t</a:t>
            </a:r>
            <a:r>
              <a:rPr lang="en-US" sz="1800" dirty="0"/>
              <a:t>he </a:t>
            </a:r>
            <a:r>
              <a:rPr lang="en-US" sz="1800" b="1" dirty="0"/>
              <a:t>notion of parliamentary sovereignty in the UK</a:t>
            </a:r>
            <a:endParaRPr lang="cs-CZ" sz="1800" b="1" dirty="0"/>
          </a:p>
          <a:p>
            <a:pPr lvl="1"/>
            <a:r>
              <a:rPr lang="cs-CZ" sz="1800" dirty="0"/>
              <a:t>D</a:t>
            </a:r>
            <a:r>
              <a:rPr lang="en-GB" sz="1800" dirty="0" err="1"/>
              <a:t>ilemma</a:t>
            </a:r>
            <a:r>
              <a:rPr lang="en-GB" sz="1800" dirty="0"/>
              <a:t> for Remain</a:t>
            </a:r>
            <a:r>
              <a:rPr lang="cs-CZ" sz="1800" dirty="0"/>
              <a:t>-</a:t>
            </a:r>
            <a:r>
              <a:rPr lang="en-GB" sz="1800" dirty="0"/>
              <a:t>backing MPs</a:t>
            </a:r>
            <a:r>
              <a:rPr lang="cs-CZ" sz="1800" dirty="0"/>
              <a:t> (</a:t>
            </a:r>
            <a:r>
              <a:rPr lang="en-US" sz="1800" dirty="0"/>
              <a:t>nearly three quarters of MPs voted Remain in the 2016 referendum</a:t>
            </a:r>
            <a:r>
              <a:rPr lang="cs-CZ" sz="1800" dirty="0"/>
              <a:t>)</a:t>
            </a:r>
          </a:p>
          <a:p>
            <a:pPr lvl="1"/>
            <a:r>
              <a:rPr lang="en-GB" sz="1800" dirty="0"/>
              <a:t>Impact of 2017 snap elections</a:t>
            </a:r>
            <a:endParaRPr lang="cs-CZ" sz="1800" dirty="0"/>
          </a:p>
          <a:p>
            <a:endParaRPr lang="cs-CZ" sz="1800" dirty="0"/>
          </a:p>
          <a:p>
            <a:r>
              <a:rPr lang="en-GB" sz="1800" dirty="0"/>
              <a:t>UK’s legislative system – nothing more than an elected dictatorship?</a:t>
            </a:r>
            <a:endParaRPr lang="cs-CZ" sz="1800" dirty="0"/>
          </a:p>
          <a:p>
            <a:endParaRPr lang="cs-CZ" sz="1800" dirty="0"/>
          </a:p>
          <a:p>
            <a:r>
              <a:rPr lang="en-GB" sz="1800" dirty="0"/>
              <a:t>Brexit highlighted the </a:t>
            </a:r>
            <a:r>
              <a:rPr lang="en-GB" sz="1800" b="1" dirty="0"/>
              <a:t>centralisation and high degree of power exercised by the UK government </a:t>
            </a:r>
            <a:endParaRPr lang="cs-CZ" sz="1800" b="1" dirty="0"/>
          </a:p>
          <a:p>
            <a:endParaRPr lang="cs-CZ" sz="1800" dirty="0"/>
          </a:p>
          <a:p>
            <a:r>
              <a:rPr lang="cs-CZ" sz="1800" dirty="0" err="1"/>
              <a:t>Parl</a:t>
            </a:r>
            <a:r>
              <a:rPr lang="cs-CZ" sz="1800" dirty="0"/>
              <a:t>. = </a:t>
            </a:r>
            <a:r>
              <a:rPr lang="en-GB" sz="1800" dirty="0"/>
              <a:t>site of </a:t>
            </a:r>
            <a:r>
              <a:rPr lang="en-GB" sz="1800" b="1" dirty="0"/>
              <a:t>intense arguments and differences </a:t>
            </a:r>
            <a:r>
              <a:rPr lang="en-GB" sz="1800" dirty="0"/>
              <a:t>over what the UK’s vote to leave </a:t>
            </a:r>
            <a:r>
              <a:rPr lang="en-GB" sz="1800" b="1" dirty="0"/>
              <a:t>should mean</a:t>
            </a:r>
            <a:endParaRPr lang="cs-CZ" sz="1800" b="1" dirty="0"/>
          </a:p>
          <a:p>
            <a:endParaRPr lang="cs-CZ" sz="800" b="1" dirty="0"/>
          </a:p>
          <a:p>
            <a:r>
              <a:rPr lang="en-GB" sz="1800" dirty="0"/>
              <a:t>The deep </a:t>
            </a:r>
            <a:r>
              <a:rPr lang="en-GB" sz="1800" b="1" dirty="0"/>
              <a:t>divisions in the Conservative and Labour</a:t>
            </a:r>
            <a:r>
              <a:rPr lang="en-GB" sz="1800" dirty="0"/>
              <a:t> parties reflect </a:t>
            </a:r>
            <a:r>
              <a:rPr lang="en-GB" sz="1800" b="1" dirty="0"/>
              <a:t>similar divisions in British society</a:t>
            </a:r>
            <a:r>
              <a:rPr lang="cs-CZ" sz="1800" b="1" dirty="0"/>
              <a:t>!</a:t>
            </a:r>
            <a:br>
              <a:rPr lang="en-GB" sz="1800" dirty="0"/>
            </a:b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7C13B5D-E3BC-4EFB-BB5F-40FE46568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99"/>
    </mc:Choice>
    <mc:Fallback xmlns="">
      <p:transition spd="slow" advTm="18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044638-F36F-43A5-9FF8-93FE7CB0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Parliament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DEB282-6731-4ABC-AE4C-9DEA377F5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Parliament’s role in </a:t>
            </a:r>
            <a:r>
              <a:rPr lang="en-GB" sz="1800" b="1" dirty="0"/>
              <a:t>constant flux</a:t>
            </a:r>
            <a:r>
              <a:rPr lang="en-GB" sz="1800" dirty="0"/>
              <a:t>, as demonstrated by the three roles it has played in the </a:t>
            </a:r>
            <a:r>
              <a:rPr lang="cs-CZ" sz="1800" dirty="0"/>
              <a:t>Brexit </a:t>
            </a:r>
            <a:r>
              <a:rPr lang="en-GB" sz="1800" dirty="0"/>
              <a:t>negotiations: </a:t>
            </a:r>
            <a:r>
              <a:rPr lang="en-GB" sz="1800" b="1" dirty="0"/>
              <a:t>approving, scrutinising and instructing Brexit.</a:t>
            </a:r>
            <a:endParaRPr lang="cs-CZ" sz="1800" b="1" dirty="0"/>
          </a:p>
          <a:p>
            <a:endParaRPr lang="cs-CZ" sz="1800" dirty="0"/>
          </a:p>
          <a:p>
            <a:pPr lvl="1"/>
            <a:r>
              <a:rPr lang="en-GB" sz="1800" b="1" dirty="0"/>
              <a:t>EU Withdrawal Act 2018 </a:t>
            </a:r>
            <a:r>
              <a:rPr lang="en-GB" sz="1800" dirty="0"/>
              <a:t>gave parliament a defined role in approving any deal with the EU and in scrutinising and approving any course of action in the event of there being no agreement.</a:t>
            </a:r>
            <a:endParaRPr lang="cs-CZ" sz="1800" dirty="0"/>
          </a:p>
          <a:p>
            <a:pPr lvl="1"/>
            <a:endParaRPr lang="cs-CZ" sz="1800" dirty="0"/>
          </a:p>
          <a:p>
            <a:pPr marL="72000" indent="0">
              <a:buNone/>
            </a:pPr>
            <a:r>
              <a:rPr lang="cs-CZ" sz="2000" b="1" dirty="0" err="1">
                <a:solidFill>
                  <a:srgbClr val="C00000"/>
                </a:solidFill>
              </a:rPr>
              <a:t>Approving</a:t>
            </a:r>
            <a:r>
              <a:rPr lang="cs-CZ" sz="2000" b="1" dirty="0">
                <a:solidFill>
                  <a:srgbClr val="C00000"/>
                </a:solidFill>
              </a:rPr>
              <a:t> Brexit</a:t>
            </a:r>
          </a:p>
          <a:p>
            <a:r>
              <a:rPr lang="cs-CZ" sz="1800" dirty="0"/>
              <a:t>I</a:t>
            </a:r>
            <a:r>
              <a:rPr lang="en-US" sz="1800" dirty="0" err="1"/>
              <a:t>mplementing</a:t>
            </a:r>
            <a:r>
              <a:rPr lang="en-US" sz="1800" dirty="0"/>
              <a:t> withdrawal could</a:t>
            </a:r>
            <a:r>
              <a:rPr lang="cs-CZ" sz="1800" dirty="0"/>
              <a:t> not</a:t>
            </a:r>
            <a:r>
              <a:rPr lang="en-US" sz="1800" dirty="0"/>
              <a:t> be done through </a:t>
            </a:r>
            <a:r>
              <a:rPr lang="en-US" sz="1800" b="1" dirty="0"/>
              <a:t>Royal Prerogatives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en-US" sz="1800" dirty="0"/>
              <a:t>powers government wields without much parliamentary oversight</a:t>
            </a:r>
            <a:r>
              <a:rPr lang="cs-CZ" sz="1800" dirty="0"/>
              <a:t>)</a:t>
            </a:r>
            <a:r>
              <a:rPr lang="en-US" sz="1800" dirty="0"/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/>
              <a:t>Britain’s Supreme Court ruled in January 2017 against the British government</a:t>
            </a:r>
            <a:r>
              <a:rPr lang="cs-CZ" sz="1800" dirty="0"/>
              <a:t>.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96294BB-24D0-4D9D-9BDE-022E27A65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45"/>
    </mc:Choice>
    <mc:Fallback xmlns="">
      <p:transition spd="slow" advTm="8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90D03A-CB55-4EEE-A291-E5B92853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Parliament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4CD9DF-4DE6-40B4-8F52-EB6ECBABE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Tensions between the executive and legislature </a:t>
            </a:r>
            <a:r>
              <a:rPr lang="en-US" sz="1800" dirty="0"/>
              <a:t>clearer when the Conservative Party lost its majority in the 2017 general election (confidence and supply arrangement with the ten MPs of Northern Ireland’s </a:t>
            </a:r>
            <a:r>
              <a:rPr lang="en-US" sz="1800" b="1" dirty="0"/>
              <a:t>Democratic Unionist Party</a:t>
            </a:r>
            <a:r>
              <a:rPr lang="cs-CZ" sz="1800" b="1" dirty="0"/>
              <a:t>/</a:t>
            </a:r>
            <a:r>
              <a:rPr lang="cs-CZ" sz="1800" dirty="0"/>
              <a:t>DUP</a:t>
            </a:r>
            <a:r>
              <a:rPr lang="en-US" sz="1800" dirty="0"/>
              <a:t>)</a:t>
            </a:r>
            <a:r>
              <a:rPr lang="cs-CZ" sz="1800" dirty="0"/>
              <a:t>. </a:t>
            </a:r>
          </a:p>
          <a:p>
            <a:pPr marL="72000" indent="0">
              <a:buNone/>
            </a:pPr>
            <a:endParaRPr lang="en-US" sz="1800" dirty="0"/>
          </a:p>
          <a:p>
            <a:r>
              <a:rPr lang="cs-CZ" sz="1800" b="1" dirty="0"/>
              <a:t>M</a:t>
            </a:r>
            <a:r>
              <a:rPr lang="en-US" sz="1800" b="1" dirty="0" err="1"/>
              <a:t>eaningful</a:t>
            </a:r>
            <a:r>
              <a:rPr lang="en-US" sz="1800" b="1" dirty="0"/>
              <a:t> vote on Brexit </a:t>
            </a:r>
            <a:r>
              <a:rPr lang="en-US" sz="1800" dirty="0"/>
              <a:t>(one that </a:t>
            </a:r>
            <a:r>
              <a:rPr lang="cs-CZ" sz="1800" dirty="0" err="1"/>
              <a:t>is</a:t>
            </a:r>
            <a:r>
              <a:rPr lang="en-US" sz="1800" dirty="0"/>
              <a:t> more than simply rejecting or accepting any agreement put forward) </a:t>
            </a:r>
          </a:p>
          <a:p>
            <a:pPr lvl="1"/>
            <a:r>
              <a:rPr lang="cs-CZ" sz="1800" dirty="0"/>
              <a:t>So far </a:t>
            </a:r>
            <a:r>
              <a:rPr lang="cs-CZ" sz="1800" b="1" dirty="0"/>
              <a:t>3 (</a:t>
            </a:r>
            <a:r>
              <a:rPr lang="en-US" sz="1800" b="1" dirty="0"/>
              <a:t>2.5</a:t>
            </a:r>
            <a:r>
              <a:rPr lang="cs-CZ" sz="1800" b="1" dirty="0"/>
              <a:t>)</a:t>
            </a:r>
            <a:r>
              <a:rPr lang="en-US" sz="1800" b="1" dirty="0"/>
              <a:t> meaningful votes</a:t>
            </a:r>
            <a:r>
              <a:rPr lang="cs-CZ" sz="1800" b="1" dirty="0"/>
              <a:t> </a:t>
            </a:r>
            <a:r>
              <a:rPr lang="cs-CZ" sz="1800" dirty="0"/>
              <a:t>on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Withdrawal</a:t>
            </a:r>
            <a:r>
              <a:rPr lang="cs-CZ" sz="1800" dirty="0"/>
              <a:t> </a:t>
            </a:r>
            <a:r>
              <a:rPr lang="cs-CZ" sz="1800" dirty="0" err="1"/>
              <a:t>agreement</a:t>
            </a:r>
            <a:r>
              <a:rPr lang="cs-CZ" sz="1800" dirty="0"/>
              <a:t>.</a:t>
            </a:r>
          </a:p>
          <a:p>
            <a:pPr marL="324000" lvl="1" indent="0">
              <a:buNone/>
            </a:pPr>
            <a:r>
              <a:rPr lang="cs-CZ" sz="1800" dirty="0"/>
              <a:t> </a:t>
            </a:r>
            <a:endParaRPr lang="en-US" sz="1800" dirty="0"/>
          </a:p>
          <a:p>
            <a:r>
              <a:rPr lang="cs-CZ" sz="1800" b="1" dirty="0"/>
              <a:t>C</a:t>
            </a:r>
            <a:r>
              <a:rPr lang="en-US" sz="1800" b="1" dirty="0"/>
              <a:t>ross-party talks</a:t>
            </a:r>
            <a:r>
              <a:rPr lang="en-US" sz="1800" dirty="0"/>
              <a:t> (difficult </a:t>
            </a:r>
            <a:r>
              <a:rPr lang="en-US" sz="1800" dirty="0" err="1"/>
              <a:t>bc</a:t>
            </a:r>
            <a:r>
              <a:rPr lang="en-US" sz="1800" dirty="0"/>
              <a:t> of the </a:t>
            </a:r>
            <a:r>
              <a:rPr lang="en-US" sz="1800" b="1" dirty="0"/>
              <a:t>majoritarian nature of politics </a:t>
            </a:r>
            <a:r>
              <a:rPr lang="en-US" sz="1800" dirty="0"/>
              <a:t>in the House of Commons - a single party system of governing has long prevailed; </a:t>
            </a:r>
            <a:r>
              <a:rPr lang="en-US" sz="1800" b="1" dirty="0"/>
              <a:t>consensus politics </a:t>
            </a:r>
            <a:r>
              <a:rPr lang="en-US" sz="1800" dirty="0"/>
              <a:t>between parties does not come easy in the UK)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1F8F7E7-562A-4D49-B920-7CBC10DF7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92"/>
    </mc:Choice>
    <mc:Fallback xmlns="">
      <p:transition spd="slow" advTm="88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0494B-655B-4B92-9CD5-647095EA7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Parliament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20D586-824F-4C2C-8279-851261217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Scrutinising Brexit</a:t>
            </a:r>
            <a:endParaRPr lang="cs-CZ" sz="1800" b="1" dirty="0">
              <a:solidFill>
                <a:srgbClr val="C00000"/>
              </a:solidFill>
            </a:endParaRPr>
          </a:p>
          <a:p>
            <a:pPr marL="72000" indent="0">
              <a:buNone/>
            </a:pPr>
            <a:endParaRPr lang="cs-CZ" sz="1800" b="1" dirty="0"/>
          </a:p>
          <a:p>
            <a:r>
              <a:rPr lang="en-GB" sz="1800" dirty="0"/>
              <a:t>Parliament has succeeded in scrutinising the </a:t>
            </a:r>
            <a:r>
              <a:rPr lang="en-GB" sz="1800" b="1" dirty="0"/>
              <a:t>handling of Brexit by the British government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en-GB" sz="1800" dirty="0"/>
              <a:t>which has a long-standing reputation for being centralised and secretive</a:t>
            </a:r>
            <a:r>
              <a:rPr lang="cs-CZ" sz="1800" dirty="0"/>
              <a:t>).</a:t>
            </a:r>
          </a:p>
          <a:p>
            <a:endParaRPr lang="cs-CZ" sz="1800" dirty="0"/>
          </a:p>
          <a:p>
            <a:pPr lvl="1"/>
            <a:r>
              <a:rPr lang="cs-CZ" sz="1800" dirty="0" err="1"/>
              <a:t>E.g</a:t>
            </a:r>
            <a:r>
              <a:rPr lang="cs-CZ" sz="1800" dirty="0"/>
              <a:t>. </a:t>
            </a:r>
            <a:r>
              <a:rPr lang="en-US" sz="1800" dirty="0"/>
              <a:t>House of Commons successfully compelled the British government to reveal more than 58 internal government studies on the economic effects of Brexit</a:t>
            </a:r>
            <a:r>
              <a:rPr lang="cs-CZ" sz="1800" dirty="0"/>
              <a:t>.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E3B794C-A016-48F5-BF9E-DC086D523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5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67"/>
    </mc:Choice>
    <mc:Fallback xmlns="">
      <p:transition spd="slow" advTm="65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B1515-473F-476B-90C2-A00BE5A57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Parliament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7AEEA-8D85-42D6-B016-0C1EC94A2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Instructing Brexit </a:t>
            </a:r>
            <a:endParaRPr lang="cs-CZ" sz="2000" b="1" dirty="0">
              <a:solidFill>
                <a:srgbClr val="C00000"/>
              </a:solidFill>
            </a:endParaRPr>
          </a:p>
          <a:p>
            <a:pPr marL="72000" indent="0">
              <a:buNone/>
            </a:pPr>
            <a:endParaRPr lang="en-US" sz="1800" dirty="0"/>
          </a:p>
          <a:p>
            <a:r>
              <a:rPr lang="en-US" sz="1800" dirty="0"/>
              <a:t>Brexit has raised some </a:t>
            </a:r>
            <a:r>
              <a:rPr lang="en-US" sz="1800" b="1" dirty="0"/>
              <a:t>unique questions </a:t>
            </a:r>
            <a:r>
              <a:rPr lang="en-US" sz="1800" dirty="0"/>
              <a:t>about the </a:t>
            </a:r>
            <a:r>
              <a:rPr lang="en-US" sz="1800" b="1" dirty="0"/>
              <a:t>ability of parliament to instruct government </a:t>
            </a:r>
            <a:r>
              <a:rPr lang="en-US" sz="1800" dirty="0"/>
              <a:t>(traditionally the role of parliament, especially in international negotiations, has been to react to the executive instead of defining what policy should be)</a:t>
            </a:r>
            <a:r>
              <a:rPr lang="cs-CZ" sz="1800" dirty="0"/>
              <a:t>. </a:t>
            </a:r>
          </a:p>
          <a:p>
            <a:endParaRPr lang="en-US" sz="1800" dirty="0"/>
          </a:p>
          <a:p>
            <a:r>
              <a:rPr lang="en-US" sz="1800" dirty="0"/>
              <a:t>Late March 2019: MPs have finally taken control of the Brexit process</a:t>
            </a:r>
            <a:r>
              <a:rPr lang="cs-CZ" sz="1800" dirty="0"/>
              <a:t> (</a:t>
            </a:r>
            <a:r>
              <a:rPr lang="cs-CZ" sz="1800" dirty="0" err="1"/>
              <a:t>question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you</a:t>
            </a:r>
            <a:r>
              <a:rPr lang="cs-CZ" sz="1800" dirty="0"/>
              <a:t>: </a:t>
            </a:r>
            <a:r>
              <a:rPr lang="cs-CZ" sz="1800" dirty="0" err="1"/>
              <a:t>how</a:t>
            </a:r>
            <a:r>
              <a:rPr lang="cs-CZ" sz="1800" dirty="0"/>
              <a:t> </a:t>
            </a:r>
            <a:r>
              <a:rPr lang="cs-CZ" sz="1800" dirty="0" err="1"/>
              <a:t>successful</a:t>
            </a:r>
            <a:r>
              <a:rPr lang="cs-CZ" sz="1800" dirty="0"/>
              <a:t> </a:t>
            </a:r>
            <a:r>
              <a:rPr lang="cs-CZ" sz="1800" dirty="0" err="1"/>
              <a:t>was</a:t>
            </a:r>
            <a:r>
              <a:rPr lang="cs-CZ" sz="1800" dirty="0"/>
              <a:t> </a:t>
            </a:r>
            <a:r>
              <a:rPr lang="cs-CZ" sz="1800" dirty="0" err="1"/>
              <a:t>it</a:t>
            </a:r>
            <a:r>
              <a:rPr lang="cs-CZ" sz="1800" dirty="0"/>
              <a:t>?)</a:t>
            </a:r>
            <a:endParaRPr lang="en-US" sz="1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C3D579B-22CF-458B-ABA6-9C5A71844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03"/>
    </mc:Choice>
    <mc:Fallback xmlns="">
      <p:transition spd="slow" advTm="5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D20E0-1C74-4CA1-9E53-24396E91B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90089"/>
            <a:ext cx="10753200" cy="451576"/>
          </a:xfrm>
        </p:spPr>
        <p:txBody>
          <a:bodyPr/>
          <a:lstStyle/>
          <a:p>
            <a:r>
              <a:rPr lang="cs-CZ" dirty="0" err="1"/>
              <a:t>Judiciary</a:t>
            </a:r>
            <a:r>
              <a:rPr lang="cs-CZ" dirty="0"/>
              <a:t> and Brexit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5D1BC2-3A79-4260-907C-66885742F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Brexit → series of legal challenges that eventually reached the UK’s Supreme Court. </a:t>
            </a:r>
            <a:endParaRPr lang="cs-CZ" sz="1800" dirty="0"/>
          </a:p>
          <a:p>
            <a:pPr marL="72000" indent="0">
              <a:buNone/>
            </a:pPr>
            <a:endParaRPr lang="cs-CZ" sz="1800" dirty="0"/>
          </a:p>
          <a:p>
            <a:r>
              <a:rPr lang="en-US" sz="1800" b="1" dirty="0"/>
              <a:t>24 January</a:t>
            </a:r>
            <a:r>
              <a:rPr lang="cs-CZ" sz="1800" b="1" dirty="0"/>
              <a:t>, 2017</a:t>
            </a:r>
            <a:r>
              <a:rPr lang="en-US" sz="1800" b="1" dirty="0"/>
              <a:t>: </a:t>
            </a:r>
            <a:r>
              <a:rPr lang="en-US" sz="1800" dirty="0"/>
              <a:t>Supreme Court rules in </a:t>
            </a:r>
            <a:r>
              <a:rPr lang="en-US" sz="1800" dirty="0" err="1"/>
              <a:t>favour</a:t>
            </a:r>
            <a:r>
              <a:rPr lang="en-US" sz="1800" dirty="0"/>
              <a:t> of campaigner Gina Miller, that the </a:t>
            </a:r>
            <a:r>
              <a:rPr lang="en-US" sz="1800" b="1" dirty="0"/>
              <a:t>Government must obtain the approval of Parliament before starting the Brexit process</a:t>
            </a:r>
            <a:r>
              <a:rPr lang="cs-CZ" sz="1800" b="1" dirty="0"/>
              <a:t>. </a:t>
            </a:r>
          </a:p>
          <a:p>
            <a:pPr marL="72000" indent="0">
              <a:buNone/>
            </a:pPr>
            <a:endParaRPr lang="cs-CZ" sz="1800" dirty="0"/>
          </a:p>
          <a:p>
            <a:r>
              <a:rPr lang="en-GB" sz="1800" b="1" dirty="0"/>
              <a:t>Press attacks </a:t>
            </a:r>
            <a:r>
              <a:rPr lang="en-GB" sz="1800" dirty="0"/>
              <a:t>on the judiciary </a:t>
            </a:r>
            <a:endParaRPr lang="cs-CZ" sz="1800" dirty="0"/>
          </a:p>
          <a:p>
            <a:pPr marL="72000" indent="0">
              <a:buNone/>
            </a:pPr>
            <a:endParaRPr lang="cs-CZ" sz="1800" dirty="0"/>
          </a:p>
          <a:p>
            <a:r>
              <a:rPr lang="en-GB" sz="1800" dirty="0"/>
              <a:t>Can a second referendum be called? </a:t>
            </a:r>
            <a:endParaRPr lang="cs-CZ" sz="1800" dirty="0"/>
          </a:p>
          <a:p>
            <a:pPr marL="72000" indent="0">
              <a:buNone/>
            </a:pPr>
            <a:endParaRPr lang="cs-CZ" sz="1800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DB8C55-B3E2-4074-AFE3-E0AC8A10A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594" y="2984734"/>
            <a:ext cx="2793651" cy="374603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3CB2246-2A7F-4813-9DC1-F0C3CFD59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810"/>
    </mc:Choice>
    <mc:Fallback xmlns="">
      <p:transition spd="slow" advTm="259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7A5BB0-3EDF-412A-A242-CA8AE3D1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Party </a:t>
            </a:r>
            <a:r>
              <a:rPr lang="cs-CZ" dirty="0" err="1"/>
              <a:t>politics</a:t>
            </a:r>
            <a:r>
              <a:rPr lang="cs-CZ" dirty="0"/>
              <a:t> and Brexit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E60755-580E-4CF7-BA0B-AA34E1D6A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b="1" dirty="0"/>
              <a:t>All parties (and their leader) have struggled to cope with the referendum result</a:t>
            </a:r>
            <a:r>
              <a:rPr lang="cs-CZ" sz="1800" b="1" dirty="0"/>
              <a:t>. </a:t>
            </a:r>
          </a:p>
          <a:p>
            <a:endParaRPr lang="cs-CZ" sz="1800" dirty="0"/>
          </a:p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Conservative Party </a:t>
            </a:r>
            <a:endParaRPr lang="cs-CZ" sz="1800" b="1" dirty="0">
              <a:solidFill>
                <a:srgbClr val="C00000"/>
              </a:solidFill>
            </a:endParaRPr>
          </a:p>
          <a:p>
            <a:r>
              <a:rPr lang="en-GB" sz="1800" dirty="0"/>
              <a:t>Divided over Britain’s EU membership more than ever</a:t>
            </a:r>
            <a:endParaRPr lang="cs-CZ" sz="1800" dirty="0"/>
          </a:p>
          <a:p>
            <a:r>
              <a:rPr lang="en-GB" sz="1800" dirty="0"/>
              <a:t>Theresa Ma proved </a:t>
            </a:r>
            <a:r>
              <a:rPr lang="en-GB" sz="1800" b="1" dirty="0"/>
              <a:t>incapable of bringing order to the party </a:t>
            </a:r>
            <a:r>
              <a:rPr lang="en-GB" sz="1800" dirty="0"/>
              <a:t>(her agenda pushed to a </a:t>
            </a:r>
            <a:r>
              <a:rPr lang="en-GB" sz="1800" b="1" dirty="0"/>
              <a:t>more traditional </a:t>
            </a:r>
            <a:r>
              <a:rPr lang="cs-CZ" sz="1800" b="1" dirty="0"/>
              <a:t>r</a:t>
            </a:r>
            <a:r>
              <a:rPr lang="en-GB" sz="1800" b="1" dirty="0" err="1"/>
              <a:t>ight</a:t>
            </a:r>
            <a:r>
              <a:rPr lang="en-GB" sz="1800" b="1" dirty="0"/>
              <a:t> wing</a:t>
            </a:r>
            <a:r>
              <a:rPr lang="en-GB" sz="1800" dirty="0"/>
              <a:t> in British politics, incl. hard Brexit)</a:t>
            </a:r>
            <a:endParaRPr lang="cs-CZ" sz="1800" dirty="0"/>
          </a:p>
          <a:p>
            <a:r>
              <a:rPr lang="cs-CZ" sz="1800" dirty="0"/>
              <a:t>TM: “</a:t>
            </a:r>
            <a:r>
              <a:rPr lang="en-GB" sz="1800" dirty="0"/>
              <a:t>If you believe you’re a citizen of the world, you’re a citizen of nowhere</a:t>
            </a:r>
            <a:r>
              <a:rPr lang="cs-CZ" sz="1800" dirty="0"/>
              <a:t>“</a:t>
            </a:r>
            <a:r>
              <a:rPr lang="en-GB" sz="1800" dirty="0"/>
              <a:t> (2016) </a:t>
            </a:r>
            <a:endParaRPr lang="cs-CZ" sz="1800" dirty="0"/>
          </a:p>
          <a:p>
            <a:r>
              <a:rPr lang="en-GB" sz="1800" dirty="0"/>
              <a:t>2017 elections – the result of hung parliament reignited </a:t>
            </a:r>
            <a:r>
              <a:rPr lang="en-GB" sz="1800" b="1" dirty="0"/>
              <a:t>challenges to her leadership </a:t>
            </a:r>
            <a:endParaRPr lang="cs-CZ" sz="1800" b="1" dirty="0"/>
          </a:p>
          <a:p>
            <a:pPr marL="72000" indent="0">
              <a:buNone/>
            </a:pPr>
            <a:endParaRPr lang="cs-CZ" sz="1800" dirty="0"/>
          </a:p>
          <a:p>
            <a:pPr marL="72000" indent="0">
              <a:buNone/>
            </a:pP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499ADE4-2816-40D6-A325-B8289849E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107"/>
    </mc:Choice>
    <mc:Fallback xmlns="">
      <p:transition spd="slow" advTm="19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3E0765-01D9-44CA-BC6D-7E7ACF66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Party </a:t>
            </a:r>
            <a:r>
              <a:rPr lang="cs-CZ" dirty="0" err="1"/>
              <a:t>politics</a:t>
            </a:r>
            <a:r>
              <a:rPr lang="cs-CZ" dirty="0"/>
              <a:t> and Brexit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0CF200-7593-498E-B9D0-AB0A8D8C6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The Labour Party </a:t>
            </a:r>
            <a:endParaRPr lang="cs-CZ" sz="1800" b="1" dirty="0">
              <a:solidFill>
                <a:srgbClr val="C00000"/>
              </a:solidFill>
            </a:endParaRPr>
          </a:p>
          <a:p>
            <a:r>
              <a:rPr lang="en-GB" sz="1800" dirty="0"/>
              <a:t>Conservative divisions over the EU have distracted attention from Labour’s own problems with the issue</a:t>
            </a:r>
            <a:endParaRPr lang="cs-CZ" sz="1800" dirty="0"/>
          </a:p>
          <a:p>
            <a:r>
              <a:rPr lang="en-GB" sz="1800" dirty="0"/>
              <a:t>Jeremy Corbyn’s pathetic efforts </a:t>
            </a:r>
            <a:r>
              <a:rPr lang="cs-CZ" sz="1800" dirty="0"/>
              <a:t>(</a:t>
            </a:r>
            <a:r>
              <a:rPr lang="cs-CZ" sz="1800" dirty="0" err="1"/>
              <a:t>according</a:t>
            </a:r>
            <a:r>
              <a:rPr lang="cs-CZ" sz="1800" dirty="0"/>
              <a:t> to many)</a:t>
            </a:r>
            <a:r>
              <a:rPr lang="en-GB" sz="1800" dirty="0"/>
              <a:t>→ </a:t>
            </a:r>
            <a:r>
              <a:rPr lang="en-GB" sz="1800" b="1" dirty="0"/>
              <a:t>leadership challenges</a:t>
            </a:r>
            <a:endParaRPr lang="cs-CZ" sz="1800" b="1" dirty="0"/>
          </a:p>
          <a:p>
            <a:r>
              <a:rPr lang="en-GB" sz="1800" b="1" dirty="0"/>
              <a:t>2017 elections changes the narrative on Corbyn’s leadership </a:t>
            </a:r>
            <a:r>
              <a:rPr lang="en-GB" sz="1800" dirty="0"/>
              <a:t>→ Corbyn emerged a strengthened and popular leader (but still facing the issue about how to approach the EU)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A844A23-2946-4B80-AF0B-56B7B26BD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46"/>
    </mc:Choice>
    <mc:Fallback xmlns="">
      <p:transition spd="slow" advTm="17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BF600-6284-4263-9825-E7CB01DC9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Party </a:t>
            </a:r>
            <a:r>
              <a:rPr lang="cs-CZ" dirty="0" err="1"/>
              <a:t>politics</a:t>
            </a:r>
            <a:r>
              <a:rPr lang="cs-CZ" dirty="0"/>
              <a:t> and Brexit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7B9AD9-9B4A-4930-8E0A-B4D9A9FC7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Liberal Democrats </a:t>
            </a:r>
            <a:endParaRPr lang="cs-CZ" sz="1800" b="1" dirty="0">
              <a:solidFill>
                <a:srgbClr val="C00000"/>
              </a:solidFill>
            </a:endParaRPr>
          </a:p>
          <a:p>
            <a:r>
              <a:rPr lang="en-GB" sz="1800" dirty="0"/>
              <a:t>Have </a:t>
            </a:r>
            <a:r>
              <a:rPr lang="en-GB" sz="1800" b="1" dirty="0"/>
              <a:t>failed to benefit from the Brexit vote </a:t>
            </a:r>
            <a:r>
              <a:rPr lang="en-GB" sz="1800" dirty="0"/>
              <a:t>(despite the surge in new members) </a:t>
            </a:r>
            <a:endParaRPr lang="cs-CZ" sz="1800" dirty="0"/>
          </a:p>
          <a:p>
            <a:r>
              <a:rPr lang="en-GB" sz="1800" b="1" dirty="0"/>
              <a:t>Reasons for this failure?</a:t>
            </a:r>
            <a:endParaRPr lang="cs-CZ" sz="1800" b="1" dirty="0"/>
          </a:p>
          <a:p>
            <a:r>
              <a:rPr lang="en-GB" sz="1800" dirty="0"/>
              <a:t>Large number of members in the House of Lords = a pivotal position in votes over Brexit legislation in the upper house. </a:t>
            </a:r>
            <a:endParaRPr lang="cs-CZ" sz="1800" dirty="0"/>
          </a:p>
          <a:p>
            <a:endParaRPr lang="cs-CZ" sz="1800" dirty="0"/>
          </a:p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UKIP </a:t>
            </a:r>
            <a:endParaRPr lang="cs-CZ" sz="1800" b="1" dirty="0">
              <a:solidFill>
                <a:srgbClr val="C00000"/>
              </a:solidFill>
            </a:endParaRPr>
          </a:p>
          <a:p>
            <a:r>
              <a:rPr lang="en-GB" sz="1800" dirty="0"/>
              <a:t>A party in search of both </a:t>
            </a:r>
            <a:r>
              <a:rPr lang="en-GB" sz="1800" b="1" dirty="0"/>
              <a:t>unity and a cause </a:t>
            </a:r>
            <a:endParaRPr lang="cs-CZ" sz="1800" b="1" dirty="0"/>
          </a:p>
          <a:p>
            <a:r>
              <a:rPr lang="en-GB" sz="1800" dirty="0"/>
              <a:t>Is UKIP </a:t>
            </a:r>
            <a:r>
              <a:rPr lang="en-GB" sz="1800" b="1" dirty="0"/>
              <a:t>doomed?</a:t>
            </a:r>
            <a:endParaRPr lang="cs-CZ" sz="1800" b="1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5EDA2F1-DA5D-4623-A166-31FF27133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2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56"/>
    </mc:Choice>
    <mc:Fallback xmlns="">
      <p:transition spd="slow" advTm="136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81C6D-71D2-4D77-8FAF-46A48B00E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Brexit </a:t>
            </a:r>
            <a:r>
              <a:rPr lang="cs-CZ" dirty="0" err="1"/>
              <a:t>narrative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685F88-3C28-4DDF-9EB7-33372A03F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UK referendum triggered a </a:t>
            </a:r>
            <a:r>
              <a:rPr lang="en-US" sz="1800" b="1" dirty="0"/>
              <a:t>series of processes in the UK </a:t>
            </a:r>
            <a:r>
              <a:rPr lang="en-US" sz="1800" dirty="0"/>
              <a:t>(not just about handling the exit but also about defining what sort of country the UK wants to be). </a:t>
            </a:r>
            <a:endParaRPr lang="cs-CZ" sz="1800" dirty="0"/>
          </a:p>
          <a:p>
            <a:endParaRPr lang="en-US" sz="1800" dirty="0"/>
          </a:p>
          <a:p>
            <a:r>
              <a:rPr lang="en-US" sz="1800" dirty="0"/>
              <a:t>British politics defined by a fight to </a:t>
            </a:r>
            <a:r>
              <a:rPr lang="en-US" sz="1800" b="1" dirty="0"/>
              <a:t>define the Brexit narrative</a:t>
            </a:r>
            <a:endParaRPr lang="cs-CZ" sz="1800" b="1" dirty="0"/>
          </a:p>
          <a:p>
            <a:endParaRPr lang="en-US" sz="1800" dirty="0"/>
          </a:p>
          <a:p>
            <a:r>
              <a:rPr lang="en-US" sz="1800" dirty="0"/>
              <a:t>Why has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process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defining</a:t>
            </a:r>
            <a:r>
              <a:rPr lang="cs-CZ" sz="1800" dirty="0"/>
              <a:t> Brexit </a:t>
            </a:r>
            <a:r>
              <a:rPr lang="cs-CZ" sz="1800" dirty="0" err="1"/>
              <a:t>narrative</a:t>
            </a:r>
            <a:r>
              <a:rPr lang="en-US" sz="1800" dirty="0"/>
              <a:t> been</a:t>
            </a:r>
            <a:r>
              <a:rPr lang="cs-CZ" sz="1800" dirty="0"/>
              <a:t> </a:t>
            </a:r>
            <a:r>
              <a:rPr lang="en-US" sz="1800" dirty="0"/>
              <a:t>so difficult? </a:t>
            </a:r>
            <a:endParaRPr lang="cs-CZ" sz="1800" dirty="0"/>
          </a:p>
          <a:p>
            <a:pPr lvl="1"/>
            <a:r>
              <a:rPr lang="en-US" sz="1800" dirty="0"/>
              <a:t>Theresa May struggling to find unity within her govt over what Brexit should mean</a:t>
            </a:r>
            <a:r>
              <a:rPr lang="cs-CZ" sz="1800" dirty="0"/>
              <a:t>.</a:t>
            </a:r>
          </a:p>
          <a:p>
            <a:pPr lvl="1"/>
            <a:endParaRPr lang="en-US" sz="1800" dirty="0"/>
          </a:p>
          <a:p>
            <a:r>
              <a:rPr lang="en-US" sz="1800" dirty="0"/>
              <a:t>Churchill: </a:t>
            </a:r>
            <a:r>
              <a:rPr lang="en-US" sz="1800" b="1" dirty="0"/>
              <a:t>history is written by the victors</a:t>
            </a:r>
            <a:r>
              <a:rPr lang="en-US" sz="1800" dirty="0"/>
              <a:t>. Is it really so in the case of Brexit?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en-US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4B9D24F-BA47-4410-97EE-2F2F02C7D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95"/>
    </mc:Choice>
    <mc:Fallback xmlns="">
      <p:transition spd="slow" advTm="19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3B6AF2-A542-491E-878D-8D33E0DE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BDC4D5-958D-4864-9EDB-8FE1991BC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pPr marL="72000" indent="0" algn="ctr">
              <a:buNone/>
            </a:pPr>
            <a:r>
              <a:rPr lang="cs-CZ" b="1" dirty="0" err="1"/>
              <a:t>Thank</a:t>
            </a:r>
            <a:r>
              <a:rPr lang="cs-CZ" b="1" dirty="0"/>
              <a:t> </a:t>
            </a:r>
            <a:r>
              <a:rPr lang="cs-CZ" b="1" dirty="0" err="1"/>
              <a:t>you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your</a:t>
            </a:r>
            <a:r>
              <a:rPr lang="cs-CZ" b="1" dirty="0"/>
              <a:t> </a:t>
            </a:r>
            <a:r>
              <a:rPr lang="cs-CZ" b="1" dirty="0" err="1"/>
              <a:t>attention</a:t>
            </a:r>
            <a:r>
              <a:rPr lang="cs-CZ" b="1" dirty="0"/>
              <a:t>!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7F58C4E-032A-45BA-98E2-5E7C89320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9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90"/>
    </mc:Choice>
    <mc:Fallback>
      <p:transition spd="slow" advTm="33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F7596E-B7DF-481F-BFB5-CD46481E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Brexit </a:t>
            </a:r>
            <a:r>
              <a:rPr lang="cs-CZ" dirty="0" err="1"/>
              <a:t>narrative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5D4C24-A129-47C3-90BC-E747A7DAD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C00000"/>
                </a:solidFill>
              </a:rPr>
              <a:t>‘Brexit means Brexit‘ motto </a:t>
            </a:r>
            <a:r>
              <a:rPr lang="en-US" sz="1800" dirty="0"/>
              <a:t>sounds self-explanatory but is meaningless unless Brexit itself is defined</a:t>
            </a:r>
            <a:r>
              <a:rPr lang="cs-CZ" sz="1800" dirty="0"/>
              <a:t>.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99EA16-EF39-43C9-9B6C-E4B4999AC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70" y="2412204"/>
            <a:ext cx="5923597" cy="372579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33C3417-C1AA-476A-9E6F-7527E4666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2"/>
    </mc:Choice>
    <mc:Fallback xmlns="">
      <p:transition spd="slow" advTm="2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4A5F9-B72B-480F-B524-8A3F9F5A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Brexit </a:t>
            </a:r>
            <a:r>
              <a:rPr lang="cs-CZ" dirty="0" err="1"/>
              <a:t>narrative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1F857-AC46-4409-BEBC-46A61C050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TM’s Brexit narrative defined in </a:t>
            </a:r>
            <a:r>
              <a:rPr lang="cs-CZ" sz="1800" dirty="0"/>
              <a:t>“</a:t>
            </a:r>
            <a:r>
              <a:rPr lang="en-US" sz="1800" b="1" dirty="0"/>
              <a:t>big speeches on Brexit</a:t>
            </a:r>
            <a:r>
              <a:rPr lang="cs-CZ" sz="1800" dirty="0"/>
              <a:t>“ (</a:t>
            </a:r>
            <a:r>
              <a:rPr lang="cs-CZ" sz="1800" dirty="0" err="1"/>
              <a:t>Lancaster</a:t>
            </a:r>
            <a:r>
              <a:rPr lang="cs-CZ" sz="1800" dirty="0"/>
              <a:t>; Florence </a:t>
            </a:r>
            <a:r>
              <a:rPr lang="cs-CZ" sz="1800" dirty="0" err="1"/>
              <a:t>etc</a:t>
            </a:r>
            <a:r>
              <a:rPr lang="cs-CZ" sz="1800" dirty="0"/>
              <a:t>.) </a:t>
            </a:r>
          </a:p>
          <a:p>
            <a:endParaRPr lang="en-US" sz="1800" dirty="0"/>
          </a:p>
          <a:p>
            <a:pPr lvl="1"/>
            <a:r>
              <a:rPr lang="en-US" sz="1800" dirty="0"/>
              <a:t>Three most important aims:</a:t>
            </a:r>
            <a:endParaRPr lang="cs-CZ" sz="1800" dirty="0"/>
          </a:p>
          <a:p>
            <a:pPr lvl="1"/>
            <a:endParaRPr lang="en-US" sz="1800" dirty="0"/>
          </a:p>
          <a:p>
            <a:pPr lvl="2"/>
            <a:r>
              <a:rPr lang="en-US" sz="1800" dirty="0"/>
              <a:t>Ending immigration from elsewhere in the EU</a:t>
            </a:r>
            <a:endParaRPr lang="cs-CZ" sz="1800" dirty="0"/>
          </a:p>
          <a:p>
            <a:pPr lvl="2"/>
            <a:endParaRPr lang="en-US" sz="1800" dirty="0"/>
          </a:p>
          <a:p>
            <a:pPr lvl="2"/>
            <a:r>
              <a:rPr lang="en-US" sz="1800" dirty="0"/>
              <a:t>Ending the jurisdiction of the CJEU</a:t>
            </a:r>
            <a:endParaRPr lang="cs-CZ" sz="1800" dirty="0"/>
          </a:p>
          <a:p>
            <a:pPr lvl="2"/>
            <a:endParaRPr lang="en-US" sz="1800" dirty="0"/>
          </a:p>
          <a:p>
            <a:pPr lvl="2"/>
            <a:r>
              <a:rPr lang="en-US" sz="1800" dirty="0"/>
              <a:t>Opting for free trade agreements with European markets</a:t>
            </a:r>
            <a:endParaRPr lang="cs-CZ" sz="1800" dirty="0"/>
          </a:p>
          <a:p>
            <a:endParaRPr lang="en-US" sz="1800" dirty="0"/>
          </a:p>
          <a:p>
            <a:r>
              <a:rPr lang="en-US" sz="1800" dirty="0"/>
              <a:t>Her </a:t>
            </a:r>
            <a:r>
              <a:rPr lang="cs-CZ" sz="1800" dirty="0"/>
              <a:t>Brexit </a:t>
            </a:r>
            <a:r>
              <a:rPr lang="en-US" sz="1800" dirty="0"/>
              <a:t>narratives </a:t>
            </a:r>
            <a:r>
              <a:rPr lang="en-US" sz="1800" b="1" dirty="0"/>
              <a:t>challenged from many sides</a:t>
            </a:r>
            <a:r>
              <a:rPr lang="cs-CZ" sz="1800" b="1" dirty="0"/>
              <a:t>.</a:t>
            </a:r>
            <a:endParaRPr lang="en-US" sz="1800" b="1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DF28B4B-A9AC-4D86-BE9F-97381CBA7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53"/>
    </mc:Choice>
    <mc:Fallback xmlns="">
      <p:transition spd="slow" advTm="159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0A37C-E96C-4110-976B-50074C241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96CB790-B119-40BC-9647-CEF590BB4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" y="1407795"/>
            <a:ext cx="8920004" cy="4995202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B3B9C05-B959-4A6A-85D4-D19F95853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"/>
    </mc:Choice>
    <mc:Fallback xmlns="">
      <p:transition spd="slow" advTm="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549E5-19A6-4D32-B69B-2FA9E795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Brexit </a:t>
            </a:r>
            <a:r>
              <a:rPr lang="cs-CZ" dirty="0" err="1"/>
              <a:t>narrative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EA50CB-B1BB-4C10-A1BB-47FB2745D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 err="1">
                <a:solidFill>
                  <a:srgbClr val="C00000"/>
                </a:solidFill>
              </a:rPr>
              <a:t>Global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b="1" dirty="0" err="1">
                <a:solidFill>
                  <a:srgbClr val="C00000"/>
                </a:solidFill>
              </a:rPr>
              <a:t>Britain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b="1" dirty="0" err="1">
                <a:solidFill>
                  <a:srgbClr val="C00000"/>
                </a:solidFill>
              </a:rPr>
              <a:t>narrative</a:t>
            </a:r>
            <a:endParaRPr lang="cs-CZ" sz="1800" b="1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0210D6-99E3-4A85-8074-C28B0530C06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43" y="2505709"/>
            <a:ext cx="5968313" cy="384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1DE4E50-AC08-4742-9EF2-26E52576A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16"/>
    </mc:Choice>
    <mc:Fallback xmlns="">
      <p:transition spd="slow" advTm="2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AF714-A9AA-433C-B1B0-B83D45DE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 </a:t>
            </a:r>
            <a:r>
              <a:rPr lang="cs-CZ" dirty="0" err="1"/>
              <a:t>Government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D42E68-E559-4726-BEBB-AAA6C4089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Brexit = for the gov</a:t>
            </a:r>
            <a:r>
              <a:rPr lang="cs-CZ" sz="1800" dirty="0" err="1"/>
              <a:t>ernmen</a:t>
            </a:r>
            <a:r>
              <a:rPr lang="en-US" sz="1800" dirty="0"/>
              <a:t>t</a:t>
            </a:r>
            <a:r>
              <a:rPr lang="cs-CZ" sz="1800" dirty="0"/>
              <a:t>, </a:t>
            </a:r>
            <a:r>
              <a:rPr lang="cs-CZ" sz="1800" dirty="0" err="1"/>
              <a:t>it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en-US" sz="1800" dirty="0"/>
              <a:t>an </a:t>
            </a:r>
            <a:r>
              <a:rPr lang="en-US" sz="1800" b="1" dirty="0"/>
              <a:t>unprecedented peacetime challenge in terms of political unity, administration and delivery</a:t>
            </a:r>
            <a:endParaRPr lang="cs-CZ" sz="1800" b="1" dirty="0"/>
          </a:p>
          <a:p>
            <a:endParaRPr lang="en-US" sz="1800" b="1" dirty="0"/>
          </a:p>
          <a:p>
            <a:pPr marL="7200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Unity/collective responsibility</a:t>
            </a:r>
            <a:endParaRPr lang="en-US" sz="1800" dirty="0">
              <a:solidFill>
                <a:srgbClr val="C00000"/>
              </a:solidFill>
            </a:endParaRPr>
          </a:p>
          <a:p>
            <a:pPr lvl="0"/>
            <a:r>
              <a:rPr lang="en-US" sz="1800" dirty="0">
                <a:solidFill>
                  <a:srgbClr val="0000DC"/>
                </a:solidFill>
              </a:rPr>
              <a:t>TM’s premiership </a:t>
            </a:r>
            <a:r>
              <a:rPr lang="en-US" sz="1800" dirty="0"/>
              <a:t>struggled </a:t>
            </a:r>
            <a:r>
              <a:rPr lang="en-US" sz="1800" dirty="0" err="1"/>
              <a:t>bc</a:t>
            </a:r>
            <a:r>
              <a:rPr lang="en-US" sz="1800" dirty="0"/>
              <a:t> of </a:t>
            </a:r>
            <a:r>
              <a:rPr lang="en-US" sz="1800" b="1" dirty="0"/>
              <a:t>Conservative divisions over Europe </a:t>
            </a:r>
            <a:r>
              <a:rPr lang="en-US" sz="1800" dirty="0"/>
              <a:t>(something many of her predecessors faced)</a:t>
            </a:r>
          </a:p>
          <a:p>
            <a:r>
              <a:rPr lang="en-US" sz="1800" dirty="0"/>
              <a:t>In appointing her first cabinet she tried to bring in some balance into this by </a:t>
            </a:r>
            <a:r>
              <a:rPr lang="en-US" sz="1800" b="1" dirty="0"/>
              <a:t>appointing leading pro-Leave campaigners</a:t>
            </a:r>
          </a:p>
          <a:p>
            <a:r>
              <a:rPr lang="en-US" sz="1800" dirty="0"/>
              <a:t>TM‘s leadership overshadowed by </a:t>
            </a:r>
            <a:r>
              <a:rPr lang="en-US" sz="1800" b="1" dirty="0"/>
              <a:t>doubts from the very beginning</a:t>
            </a:r>
          </a:p>
          <a:p>
            <a:pPr lvl="1"/>
            <a:r>
              <a:rPr lang="en-US" sz="1800" dirty="0"/>
              <a:t>She won the leadership race without a </a:t>
            </a:r>
            <a:r>
              <a:rPr lang="en-US" sz="1800" dirty="0" err="1"/>
              <a:t>vot</a:t>
            </a:r>
            <a:r>
              <a:rPr lang="cs-CZ" sz="1800" dirty="0"/>
              <a:t>e.</a:t>
            </a:r>
          </a:p>
          <a:p>
            <a:pPr lvl="1"/>
            <a:endParaRPr lang="cs-CZ" sz="1800" dirty="0"/>
          </a:p>
          <a:p>
            <a:r>
              <a:rPr lang="en-US" sz="1800" dirty="0"/>
              <a:t>Her leadership has been a </a:t>
            </a:r>
            <a:r>
              <a:rPr lang="en-US" sz="1800" b="1" dirty="0"/>
              <a:t>sore point for many </a:t>
            </a:r>
            <a:r>
              <a:rPr lang="en-US" sz="1800" dirty="0"/>
              <a:t>– not least </a:t>
            </a:r>
            <a:r>
              <a:rPr lang="en-US" sz="1800" dirty="0" err="1"/>
              <a:t>bc</a:t>
            </a:r>
            <a:r>
              <a:rPr lang="en-US" sz="1800" dirty="0"/>
              <a:t> of the </a:t>
            </a:r>
            <a:r>
              <a:rPr lang="en-US" sz="1800" b="1" dirty="0" err="1"/>
              <a:t>centralisation</a:t>
            </a:r>
            <a:r>
              <a:rPr lang="en-US" sz="1800" b="1" dirty="0"/>
              <a:t> of decision making in Downing Street 10 </a:t>
            </a:r>
            <a:r>
              <a:rPr lang="en-US" sz="1800" dirty="0"/>
              <a:t>around her two closest advisors: Nick Timothy and Fiona Hill. </a:t>
            </a:r>
          </a:p>
          <a:p>
            <a:endParaRPr lang="cs-CZ" sz="1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22D0EE7-B118-49BE-8D33-7439338EA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65"/>
    </mc:Choice>
    <mc:Fallback xmlns="">
      <p:transition spd="slow" advTm="111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6BEBCF-DB6B-4B89-9B13-6F58CEF31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 </a:t>
            </a:r>
            <a:r>
              <a:rPr lang="cs-CZ" dirty="0" err="1"/>
              <a:t>Government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528DF-845B-46CD-ACF5-F8BE1719B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Her decision to </a:t>
            </a:r>
            <a:r>
              <a:rPr lang="en-GB" sz="1800" b="1" dirty="0"/>
              <a:t>call snap elections </a:t>
            </a:r>
            <a:r>
              <a:rPr lang="en-GB" sz="1800" dirty="0"/>
              <a:t>(in part on the advice of some of her advisors) caught many in her cabinet by surprise. </a:t>
            </a:r>
            <a:endParaRPr lang="cs-CZ" sz="1800" dirty="0"/>
          </a:p>
          <a:p>
            <a:pPr lvl="1"/>
            <a:r>
              <a:rPr lang="en-GB" sz="1800" dirty="0"/>
              <a:t>Her weak </a:t>
            </a:r>
            <a:r>
              <a:rPr lang="en-GB" sz="1800" dirty="0" err="1"/>
              <a:t>campaining</a:t>
            </a:r>
            <a:r>
              <a:rPr lang="en-GB" sz="1800" dirty="0"/>
              <a:t> skills and dire c</a:t>
            </a:r>
            <a:r>
              <a:rPr lang="cs-CZ" sz="1800" dirty="0"/>
              <a:t>a</a:t>
            </a:r>
            <a:r>
              <a:rPr lang="en-GB" sz="1800" dirty="0" err="1"/>
              <a:t>mpaign</a:t>
            </a:r>
            <a:r>
              <a:rPr lang="en-GB" sz="1800" dirty="0"/>
              <a:t> – left her even more vuln</a:t>
            </a:r>
            <a:r>
              <a:rPr lang="cs-CZ" sz="1800" dirty="0"/>
              <a:t>e</a:t>
            </a:r>
            <a:r>
              <a:rPr lang="en-GB" sz="1800" dirty="0" err="1"/>
              <a:t>rable</a:t>
            </a:r>
            <a:r>
              <a:rPr lang="en-GB" sz="1800" dirty="0"/>
              <a:t> post-election. 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F09D905-7C66-44F8-B3C1-69519B544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83"/>
    </mc:Choice>
    <mc:Fallback xmlns="">
      <p:transition spd="slow" advTm="13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2ACD3-706F-46C4-8C52-05F770CCE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 </a:t>
            </a:r>
            <a:r>
              <a:rPr lang="cs-CZ" dirty="0" err="1"/>
              <a:t>Government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37616A-34CA-4ACD-ABE7-83F2C89FC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The administrative challenge </a:t>
            </a:r>
            <a:endParaRPr lang="cs-CZ" sz="1800" b="1" dirty="0">
              <a:solidFill>
                <a:srgbClr val="C00000"/>
              </a:solidFill>
            </a:endParaRPr>
          </a:p>
          <a:p>
            <a:pPr marL="72000" indent="0"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pPr lvl="0"/>
            <a:r>
              <a:rPr lang="en-US" sz="1800" dirty="0"/>
              <a:t>Brexit = </a:t>
            </a:r>
            <a:r>
              <a:rPr lang="en-US" sz="1800" b="1" dirty="0"/>
              <a:t>the biggest set of administrative, legal, negotiating and constitutional task since 1945</a:t>
            </a:r>
          </a:p>
          <a:p>
            <a:pPr lvl="0"/>
            <a:endParaRPr lang="en-US" sz="1800" b="1" dirty="0"/>
          </a:p>
          <a:p>
            <a:pPr lvl="0"/>
            <a:r>
              <a:rPr lang="en-US" sz="1800" dirty="0" err="1"/>
              <a:t>Organising</a:t>
            </a:r>
            <a:r>
              <a:rPr lang="en-US" sz="1800" dirty="0"/>
              <a:t> British govt for Brexit = a formidable task: </a:t>
            </a:r>
            <a:r>
              <a:rPr lang="en-US" sz="1800" dirty="0" err="1"/>
              <a:t>i.a.</a:t>
            </a:r>
            <a:r>
              <a:rPr lang="en-US" sz="1800" dirty="0"/>
              <a:t> because new departments had to be established: </a:t>
            </a:r>
          </a:p>
          <a:p>
            <a:pPr lvl="1"/>
            <a:r>
              <a:rPr lang="en-US" sz="1800" dirty="0"/>
              <a:t>Department for Exiting the EU (</a:t>
            </a:r>
            <a:r>
              <a:rPr lang="en-US" sz="1800" dirty="0" err="1"/>
              <a:t>DexEU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Department for International Trade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r>
              <a:rPr lang="en-US" sz="1800" dirty="0"/>
              <a:t>Some departments busier than others  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Enormous </a:t>
            </a:r>
            <a:r>
              <a:rPr lang="en-US" sz="1800" b="1" dirty="0"/>
              <a:t>stretch of UK-EU links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B2DC989-21DD-46A7-9C83-DF69448AF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35"/>
    </mc:Choice>
    <mc:Fallback xmlns="">
      <p:transition spd="slow" advTm="11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Populism</Template>
  <TotalTime>11663</TotalTime>
  <Words>1258</Words>
  <Application>Microsoft Office PowerPoint</Application>
  <PresentationFormat>Širokoúhlá obrazovka</PresentationFormat>
  <Paragraphs>142</Paragraphs>
  <Slides>20</Slides>
  <Notes>0</Notes>
  <HiddenSlides>0</HiddenSlides>
  <MMClips>20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Tahoma</vt:lpstr>
      <vt:lpstr>Wingdings</vt:lpstr>
      <vt:lpstr>Presentation_MU_EN</vt:lpstr>
      <vt:lpstr>Brexit and UK political institutions   </vt:lpstr>
      <vt:lpstr>Defining Brexit narrative </vt:lpstr>
      <vt:lpstr>Defining Brexit narrative </vt:lpstr>
      <vt:lpstr>Defining Brexit narrative </vt:lpstr>
      <vt:lpstr>Prezentace aplikace PowerPoint</vt:lpstr>
      <vt:lpstr>Defining Brexit narrative </vt:lpstr>
      <vt:lpstr>HM Government and Brexit </vt:lpstr>
      <vt:lpstr>HM Government and Brexit </vt:lpstr>
      <vt:lpstr>HM Government and Brexit </vt:lpstr>
      <vt:lpstr>HM Government and Brexit </vt:lpstr>
      <vt:lpstr>Parliament and Brexit </vt:lpstr>
      <vt:lpstr>Parliament and Brexit </vt:lpstr>
      <vt:lpstr>Parliament and Brexit </vt:lpstr>
      <vt:lpstr>Parliament and Brexit </vt:lpstr>
      <vt:lpstr>Parliament and Brexit </vt:lpstr>
      <vt:lpstr>Judiciary and Brexit </vt:lpstr>
      <vt:lpstr>Party politics and Brexit </vt:lpstr>
      <vt:lpstr>Party politics and Brexit</vt:lpstr>
      <vt:lpstr>Party politics and Brexit</vt:lpstr>
      <vt:lpstr>Prezentace aplikace PowerPoint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Populism in the Czech Republic</dc:title>
  <dc:creator>Monika Brusenbauch Meislová</dc:creator>
  <cp:lastModifiedBy>Monika Brusenbauch Meislová</cp:lastModifiedBy>
  <cp:revision>145</cp:revision>
  <cp:lastPrinted>1601-01-01T00:00:00Z</cp:lastPrinted>
  <dcterms:created xsi:type="dcterms:W3CDTF">2019-02-15T06:40:41Z</dcterms:created>
  <dcterms:modified xsi:type="dcterms:W3CDTF">2020-04-13T09:27:35Z</dcterms:modified>
</cp:coreProperties>
</file>